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49" r:id="rId1"/>
  </p:sldMasterIdLst>
  <p:notesMasterIdLst>
    <p:notesMasterId r:id="rId10"/>
  </p:notesMasterIdLst>
  <p:sldIdLst>
    <p:sldId id="1060" r:id="rId2"/>
    <p:sldId id="2022" r:id="rId3"/>
    <p:sldId id="2017" r:id="rId4"/>
    <p:sldId id="2024" r:id="rId5"/>
    <p:sldId id="2019" r:id="rId6"/>
    <p:sldId id="2025" r:id="rId7"/>
    <p:sldId id="2020" r:id="rId8"/>
    <p:sldId id="2021" r:id="rId9"/>
  </p:sldIdLst>
  <p:sldSz cx="9144000" cy="5715000" type="screen16x1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9pPr>
  </p:defaultTextStyle>
  <p:extLst>
    <p:ext uri="{521415D9-36F7-43E2-AB2F-B90AF26B5E84}">
      <p14:sectionLst xmlns:p14="http://schemas.microsoft.com/office/powerpoint/2010/main">
        <p14:section name="Title Slide" id="{4AF3CA2F-5F17-A046-A74B-D0D1759C94C7}">
          <p14:sldIdLst>
            <p14:sldId id="1060"/>
          </p14:sldIdLst>
        </p14:section>
        <p14:section name="Parallel Beam FBP" id="{4EE3649D-332E-FE4E-AD99-348E3D8E2DD3}">
          <p14:sldIdLst>
            <p14:sldId id="2022"/>
            <p14:sldId id="2017"/>
          </p14:sldIdLst>
        </p14:section>
        <p14:section name="Cone Beam FDK" id="{51C32AA4-8E1E-6445-BE82-0C31E3CE7E45}">
          <p14:sldIdLst>
            <p14:sldId id="2024"/>
            <p14:sldId id="2019"/>
            <p14:sldId id="2025"/>
            <p14:sldId id="2020"/>
            <p14:sldId id="202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A291"/>
    <a:srgbClr val="32A859"/>
    <a:srgbClr val="266436"/>
    <a:srgbClr val="EFF7FE"/>
    <a:srgbClr val="5F10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66"/>
    <p:restoredTop sz="94726"/>
  </p:normalViewPr>
  <p:slideViewPr>
    <p:cSldViewPr snapToGrid="0">
      <p:cViewPr varScale="1">
        <p:scale>
          <a:sx n="139" d="100"/>
          <a:sy n="139" d="100"/>
        </p:scale>
        <p:origin x="1944" y="17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85800" y="685800"/>
            <a:ext cx="54864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181826-9109-7443-AAE9-BA5426934A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792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256F05-0B4F-544B-A825-8527533E0513}" type="slidenum">
              <a:rPr lang="en-US"/>
              <a:pPr/>
              <a:t>0</a:t>
            </a:fld>
            <a:endParaRPr lang="en-US"/>
          </a:p>
        </p:txBody>
      </p:sp>
      <p:sp>
        <p:nvSpPr>
          <p:cNvPr id="5304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738188" y="681038"/>
            <a:ext cx="5443537" cy="34036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7688"/>
            <a:ext cx="5080000" cy="4084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937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81826-9109-7443-AAE9-BA5426934A3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59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228600" y="254000"/>
            <a:ext cx="77724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8600" y="3238500"/>
            <a:ext cx="4724400" cy="1460500"/>
          </a:xfrm>
        </p:spPr>
        <p:txBody>
          <a:bodyPr/>
          <a:lstStyle>
            <a:lvl1pPr>
              <a:lnSpc>
                <a:spcPct val="100000"/>
              </a:lnSpc>
              <a:spcBef>
                <a:spcPct val="0"/>
              </a:spcBef>
              <a:defRPr sz="2333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788975B9-C560-9941-9AF0-5DBFCA59A4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0438" y="5349875"/>
            <a:ext cx="64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61D55-915B-9148-8609-5AEDA0F27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190500"/>
            <a:ext cx="207645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9100" y="190500"/>
            <a:ext cx="6076950" cy="4953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90500"/>
            <a:ext cx="8305800" cy="571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333500"/>
            <a:ext cx="4076700" cy="184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33500"/>
            <a:ext cx="4076700" cy="184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19100" y="3302000"/>
            <a:ext cx="8305800" cy="184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90500"/>
            <a:ext cx="8305800" cy="571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9100" y="1333500"/>
            <a:ext cx="4076700" cy="381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33500"/>
            <a:ext cx="4076700" cy="184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302000"/>
            <a:ext cx="4076700" cy="184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190500"/>
            <a:ext cx="8305800" cy="571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333500"/>
            <a:ext cx="4076700" cy="184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33500"/>
            <a:ext cx="4076700" cy="184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3302000"/>
            <a:ext cx="4076700" cy="184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302000"/>
            <a:ext cx="4076700" cy="184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90500"/>
            <a:ext cx="8305800" cy="571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19100" y="1333500"/>
            <a:ext cx="8305800" cy="38100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90500"/>
            <a:ext cx="8305800" cy="571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9100" y="1333500"/>
            <a:ext cx="4076700" cy="381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76700" cy="381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800100"/>
            <a:ext cx="8610600" cy="4343400"/>
          </a:xfrm>
        </p:spPr>
        <p:txBody>
          <a:bodyPr/>
          <a:lstStyle/>
          <a:p>
            <a:pPr lvl="0"/>
            <a:r>
              <a:rPr lang="en-US"/>
              <a:t> 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F4D1D013-5478-874E-9EE0-90DA2338A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4854" y="5349875"/>
            <a:ext cx="64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61D55-915B-9148-8609-5AEDA0F27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3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1667"/>
            </a:lvl1pPr>
            <a:lvl2pPr marL="380985" indent="0">
              <a:buNone/>
              <a:defRPr sz="1500"/>
            </a:lvl2pPr>
            <a:lvl3pPr marL="761970" indent="0">
              <a:buNone/>
              <a:defRPr sz="1333"/>
            </a:lvl3pPr>
            <a:lvl4pPr marL="1142954" indent="0">
              <a:buNone/>
              <a:defRPr sz="1167"/>
            </a:lvl4pPr>
            <a:lvl5pPr marL="1523939" indent="0">
              <a:buNone/>
              <a:defRPr sz="1167"/>
            </a:lvl5pPr>
            <a:lvl6pPr marL="1904924" indent="0">
              <a:buNone/>
              <a:defRPr sz="1167"/>
            </a:lvl6pPr>
            <a:lvl7pPr marL="2285909" indent="0">
              <a:buNone/>
              <a:defRPr sz="1167"/>
            </a:lvl7pPr>
            <a:lvl8pPr marL="2666893" indent="0">
              <a:buNone/>
              <a:defRPr sz="1167"/>
            </a:lvl8pPr>
            <a:lvl9pPr marL="3047878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333500"/>
            <a:ext cx="4076700" cy="3810000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76700" cy="3810000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333500"/>
            <a:ext cx="8305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C4A6772F-151E-F443-B39F-0AD2EEABEB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4854" y="5349875"/>
            <a:ext cx="64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61D55-915B-9148-8609-5AEDA0F271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hf hdr="0" ftr="0" dt="0"/>
  <p:txStyles>
    <p:titleStyle>
      <a:lvl1pPr algn="l" rtl="0" fontAlgn="base">
        <a:lnSpc>
          <a:spcPct val="95000"/>
        </a:lnSpc>
        <a:spcBef>
          <a:spcPct val="0"/>
        </a:spcBef>
        <a:spcAft>
          <a:spcPct val="0"/>
        </a:spcAft>
        <a:defRPr sz="3000" b="1">
          <a:solidFill>
            <a:srgbClr val="266436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algn="l" rtl="0" fontAlgn="base">
        <a:lnSpc>
          <a:spcPct val="95000"/>
        </a:lnSpc>
        <a:spcBef>
          <a:spcPct val="0"/>
        </a:spcBef>
        <a:spcAft>
          <a:spcPct val="0"/>
        </a:spcAft>
        <a:defRPr sz="3000" b="1">
          <a:solidFill>
            <a:srgbClr val="266436"/>
          </a:solidFill>
          <a:effectLst>
            <a:outerShdw blurRad="38100" dist="38100" dir="2700000" algn="tl">
              <a:srgbClr val="DDDDDD"/>
            </a:outerShdw>
          </a:effectLst>
          <a:latin typeface="Arial" pitchFamily="-110" charset="0"/>
        </a:defRPr>
      </a:lvl2pPr>
      <a:lvl3pPr algn="l" rtl="0" fontAlgn="base">
        <a:lnSpc>
          <a:spcPct val="95000"/>
        </a:lnSpc>
        <a:spcBef>
          <a:spcPct val="0"/>
        </a:spcBef>
        <a:spcAft>
          <a:spcPct val="0"/>
        </a:spcAft>
        <a:defRPr sz="3000" b="1">
          <a:solidFill>
            <a:srgbClr val="266436"/>
          </a:solidFill>
          <a:effectLst>
            <a:outerShdw blurRad="38100" dist="38100" dir="2700000" algn="tl">
              <a:srgbClr val="DDDDDD"/>
            </a:outerShdw>
          </a:effectLst>
          <a:latin typeface="Arial" pitchFamily="-110" charset="0"/>
        </a:defRPr>
      </a:lvl3pPr>
      <a:lvl4pPr algn="l" rtl="0" fontAlgn="base">
        <a:lnSpc>
          <a:spcPct val="95000"/>
        </a:lnSpc>
        <a:spcBef>
          <a:spcPct val="0"/>
        </a:spcBef>
        <a:spcAft>
          <a:spcPct val="0"/>
        </a:spcAft>
        <a:defRPr sz="3000" b="1">
          <a:solidFill>
            <a:srgbClr val="266436"/>
          </a:solidFill>
          <a:effectLst>
            <a:outerShdw blurRad="38100" dist="38100" dir="2700000" algn="tl">
              <a:srgbClr val="DDDDDD"/>
            </a:outerShdw>
          </a:effectLst>
          <a:latin typeface="Arial" pitchFamily="-110" charset="0"/>
        </a:defRPr>
      </a:lvl4pPr>
      <a:lvl5pPr algn="l" rtl="0" fontAlgn="base">
        <a:lnSpc>
          <a:spcPct val="95000"/>
        </a:lnSpc>
        <a:spcBef>
          <a:spcPct val="0"/>
        </a:spcBef>
        <a:spcAft>
          <a:spcPct val="0"/>
        </a:spcAft>
        <a:defRPr sz="3000" b="1">
          <a:solidFill>
            <a:srgbClr val="266436"/>
          </a:solidFill>
          <a:effectLst>
            <a:outerShdw blurRad="38100" dist="38100" dir="2700000" algn="tl">
              <a:srgbClr val="DDDDDD"/>
            </a:outerShdw>
          </a:effectLst>
          <a:latin typeface="Arial" pitchFamily="-110" charset="0"/>
        </a:defRPr>
      </a:lvl5pPr>
      <a:lvl6pPr marL="380985" algn="l" rtl="0" fontAlgn="base">
        <a:lnSpc>
          <a:spcPct val="95000"/>
        </a:lnSpc>
        <a:spcBef>
          <a:spcPct val="0"/>
        </a:spcBef>
        <a:spcAft>
          <a:spcPct val="0"/>
        </a:spcAft>
        <a:defRPr sz="3000" b="1">
          <a:solidFill>
            <a:srgbClr val="266436"/>
          </a:solidFill>
          <a:effectLst>
            <a:outerShdw blurRad="38100" dist="38100" dir="2700000" algn="tl">
              <a:srgbClr val="DDDDDD"/>
            </a:outerShdw>
          </a:effectLst>
          <a:latin typeface="Arial" pitchFamily="-110" charset="0"/>
        </a:defRPr>
      </a:lvl6pPr>
      <a:lvl7pPr marL="761970" algn="l" rtl="0" fontAlgn="base">
        <a:lnSpc>
          <a:spcPct val="95000"/>
        </a:lnSpc>
        <a:spcBef>
          <a:spcPct val="0"/>
        </a:spcBef>
        <a:spcAft>
          <a:spcPct val="0"/>
        </a:spcAft>
        <a:defRPr sz="3000" b="1">
          <a:solidFill>
            <a:srgbClr val="266436"/>
          </a:solidFill>
          <a:effectLst>
            <a:outerShdw blurRad="38100" dist="38100" dir="2700000" algn="tl">
              <a:srgbClr val="DDDDDD"/>
            </a:outerShdw>
          </a:effectLst>
          <a:latin typeface="Arial" pitchFamily="-110" charset="0"/>
        </a:defRPr>
      </a:lvl7pPr>
      <a:lvl8pPr marL="1142954" algn="l" rtl="0" fontAlgn="base">
        <a:lnSpc>
          <a:spcPct val="95000"/>
        </a:lnSpc>
        <a:spcBef>
          <a:spcPct val="0"/>
        </a:spcBef>
        <a:spcAft>
          <a:spcPct val="0"/>
        </a:spcAft>
        <a:defRPr sz="3000" b="1">
          <a:solidFill>
            <a:srgbClr val="266436"/>
          </a:solidFill>
          <a:effectLst>
            <a:outerShdw blurRad="38100" dist="38100" dir="2700000" algn="tl">
              <a:srgbClr val="DDDDDD"/>
            </a:outerShdw>
          </a:effectLst>
          <a:latin typeface="Arial" pitchFamily="-110" charset="0"/>
        </a:defRPr>
      </a:lvl8pPr>
      <a:lvl9pPr marL="1523939" algn="l" rtl="0" fontAlgn="base">
        <a:lnSpc>
          <a:spcPct val="95000"/>
        </a:lnSpc>
        <a:spcBef>
          <a:spcPct val="0"/>
        </a:spcBef>
        <a:spcAft>
          <a:spcPct val="0"/>
        </a:spcAft>
        <a:defRPr sz="3000" b="1">
          <a:solidFill>
            <a:srgbClr val="266436"/>
          </a:solidFill>
          <a:effectLst>
            <a:outerShdw blurRad="38100" dist="38100" dir="2700000" algn="tl">
              <a:srgbClr val="DDDDDD"/>
            </a:outerShdw>
          </a:effectLst>
          <a:latin typeface="Arial" pitchFamily="-110" charset="0"/>
        </a:defRPr>
      </a:lvl9pPr>
    </p:titleStyle>
    <p:bodyStyle>
      <a:lvl1pPr algn="l" rtl="0" fontAlgn="base">
        <a:lnSpc>
          <a:spcPct val="95000"/>
        </a:lnSpc>
        <a:spcBef>
          <a:spcPct val="50000"/>
        </a:spcBef>
        <a:spcAft>
          <a:spcPct val="0"/>
        </a:spcAft>
        <a:buClr>
          <a:srgbClr val="004880"/>
        </a:buClr>
        <a:buFont typeface="Wingdings" pitchFamily="-110" charset="2"/>
        <a:buChar char="§"/>
        <a:defRPr sz="2500">
          <a:solidFill>
            <a:schemeClr val="tx1"/>
          </a:solidFill>
          <a:latin typeface="Times New Roman"/>
          <a:ea typeface="+mn-ea"/>
          <a:cs typeface="Times New Roman"/>
        </a:defRPr>
      </a:lvl1pPr>
      <a:lvl2pPr marL="336007" indent="-240761" algn="l" rtl="0" fontAlgn="base">
        <a:lnSpc>
          <a:spcPct val="95000"/>
        </a:lnSpc>
        <a:spcBef>
          <a:spcPct val="30000"/>
        </a:spcBef>
        <a:spcAft>
          <a:spcPct val="0"/>
        </a:spcAft>
        <a:buClr>
          <a:srgbClr val="004880"/>
        </a:buClr>
        <a:buChar char="•"/>
        <a:defRPr sz="2167">
          <a:solidFill>
            <a:schemeClr val="tx1"/>
          </a:solidFill>
          <a:latin typeface="Times New Roman"/>
          <a:ea typeface="ＭＳ Ｐゴシック" pitchFamily="-110" charset="-128"/>
          <a:cs typeface="Times New Roman"/>
        </a:defRPr>
      </a:lvl2pPr>
      <a:lvl3pPr marL="714346" indent="-231502" algn="l" rtl="0" fontAlgn="base">
        <a:lnSpc>
          <a:spcPct val="95000"/>
        </a:lnSpc>
        <a:spcBef>
          <a:spcPct val="20000"/>
        </a:spcBef>
        <a:spcAft>
          <a:spcPct val="0"/>
        </a:spcAft>
        <a:buClr>
          <a:srgbClr val="004880"/>
        </a:buClr>
        <a:buChar char="–"/>
        <a:defRPr sz="2000">
          <a:solidFill>
            <a:schemeClr val="tx1"/>
          </a:solidFill>
          <a:latin typeface="Times New Roman"/>
          <a:ea typeface="ＭＳ Ｐゴシック" pitchFamily="-110" charset="-128"/>
          <a:cs typeface="Times New Roman"/>
        </a:defRPr>
      </a:lvl3pPr>
      <a:lvl4pPr marL="1046386" indent="-236793" algn="l" rtl="0" fontAlgn="base">
        <a:lnSpc>
          <a:spcPct val="95000"/>
        </a:lnSpc>
        <a:spcBef>
          <a:spcPct val="10000"/>
        </a:spcBef>
        <a:spcAft>
          <a:spcPct val="0"/>
        </a:spcAft>
        <a:buClr>
          <a:srgbClr val="004880"/>
        </a:buClr>
        <a:buFont typeface="Times" pitchFamily="-110" charset="0"/>
        <a:buChar char="•"/>
        <a:defRPr sz="2000">
          <a:solidFill>
            <a:schemeClr val="tx1"/>
          </a:solidFill>
          <a:latin typeface="Times New Roman"/>
          <a:ea typeface="ＭＳ Ｐゴシック" pitchFamily="-110" charset="-128"/>
          <a:cs typeface="Times New Roman"/>
        </a:defRPr>
      </a:lvl4pPr>
      <a:lvl5pPr marL="1382393" indent="-240761" algn="l" rtl="0" fontAlgn="base">
        <a:lnSpc>
          <a:spcPct val="95000"/>
        </a:lnSpc>
        <a:spcBef>
          <a:spcPct val="40000"/>
        </a:spcBef>
        <a:spcAft>
          <a:spcPct val="0"/>
        </a:spcAft>
        <a:buClr>
          <a:srgbClr val="004880"/>
        </a:buClr>
        <a:buFont typeface="Wingdings" pitchFamily="-110" charset="2"/>
        <a:buChar char="ù"/>
        <a:defRPr sz="2000">
          <a:solidFill>
            <a:schemeClr val="tx1"/>
          </a:solidFill>
          <a:latin typeface="Times New Roman"/>
          <a:ea typeface="ＭＳ Ｐゴシック" pitchFamily="-110" charset="-128"/>
          <a:cs typeface="Times New Roman"/>
        </a:defRPr>
      </a:lvl5pPr>
      <a:lvl6pPr marL="1763378" indent="-240761" algn="l" rtl="0" fontAlgn="base">
        <a:lnSpc>
          <a:spcPct val="95000"/>
        </a:lnSpc>
        <a:spcBef>
          <a:spcPct val="40000"/>
        </a:spcBef>
        <a:spcAft>
          <a:spcPct val="0"/>
        </a:spcAft>
        <a:buClr>
          <a:srgbClr val="004880"/>
        </a:buClr>
        <a:buFont typeface="Wingdings" pitchFamily="-110" charset="2"/>
        <a:buChar char="ù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144363" indent="-240761" algn="l" rtl="0" fontAlgn="base">
        <a:lnSpc>
          <a:spcPct val="95000"/>
        </a:lnSpc>
        <a:spcBef>
          <a:spcPct val="40000"/>
        </a:spcBef>
        <a:spcAft>
          <a:spcPct val="0"/>
        </a:spcAft>
        <a:buClr>
          <a:srgbClr val="004880"/>
        </a:buClr>
        <a:buFont typeface="Wingdings" pitchFamily="-110" charset="2"/>
        <a:buChar char="ù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2525347" indent="-240761" algn="l" rtl="0" fontAlgn="base">
        <a:lnSpc>
          <a:spcPct val="95000"/>
        </a:lnSpc>
        <a:spcBef>
          <a:spcPct val="40000"/>
        </a:spcBef>
        <a:spcAft>
          <a:spcPct val="0"/>
        </a:spcAft>
        <a:buClr>
          <a:srgbClr val="004880"/>
        </a:buClr>
        <a:buFont typeface="Wingdings" pitchFamily="-110" charset="2"/>
        <a:buChar char="ù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2906332" indent="-240761" algn="l" rtl="0" fontAlgn="base">
        <a:lnSpc>
          <a:spcPct val="95000"/>
        </a:lnSpc>
        <a:spcBef>
          <a:spcPct val="40000"/>
        </a:spcBef>
        <a:spcAft>
          <a:spcPct val="0"/>
        </a:spcAft>
        <a:buClr>
          <a:srgbClr val="004880"/>
        </a:buClr>
        <a:buFont typeface="Wingdings" pitchFamily="-110" charset="2"/>
        <a:buChar char="ù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1651000"/>
          </a:xfrm>
        </p:spPr>
        <p:txBody>
          <a:bodyPr/>
          <a:lstStyle/>
          <a:p>
            <a:pPr algn="ctr"/>
            <a:r>
              <a:rPr lang="en-US" sz="4000" i="1" dirty="0"/>
              <a:t>FBP/FDK Implementation with Adjoint Projector</a:t>
            </a:r>
          </a:p>
        </p:txBody>
      </p:sp>
      <p:sp>
        <p:nvSpPr>
          <p:cNvPr id="52941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619250" y="2842571"/>
            <a:ext cx="5905500" cy="982358"/>
          </a:xfrm>
        </p:spPr>
        <p:txBody>
          <a:bodyPr/>
          <a:lstStyle/>
          <a:p>
            <a:pPr algn="ctr">
              <a:buFont typeface="Wingdings" pitchFamily="-110" charset="2"/>
              <a:buNone/>
            </a:pPr>
            <a:r>
              <a:rPr lang="en-US" altLang="zh-CN" sz="1333" i="1" dirty="0"/>
              <a:t>Charles A Bouman</a:t>
            </a:r>
            <a:endParaRPr lang="en-US" altLang="zh-CN" sz="1333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0" y="4489357"/>
            <a:ext cx="2159000" cy="121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23918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C06047-E2BE-DEA0-E222-FD36DDC15F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74608-C072-AA0F-47B1-D9E2D61B4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500"/>
          </a:xfrm>
        </p:spPr>
        <p:txBody>
          <a:bodyPr/>
          <a:lstStyle/>
          <a:p>
            <a:r>
              <a:rPr lang="en-US" dirty="0"/>
              <a:t>Parallel Beam: Adjoint </a:t>
            </a:r>
            <a:r>
              <a:rPr lang="en-US" dirty="0" err="1"/>
              <a:t>Backprojector</a:t>
            </a:r>
            <a:r>
              <a:rPr lang="en-US" dirty="0"/>
              <a:t> Scaling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0AA076-FA18-4D88-1F3E-08D0D456BA9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4800" y="571500"/>
                <a:ext cx="8610600" cy="5015700"/>
              </a:xfrm>
            </p:spPr>
            <p:txBody>
              <a:bodyPr/>
              <a:lstStyle/>
              <a:p>
                <a:r>
                  <a:rPr lang="en-US" sz="1400" dirty="0"/>
                  <a:t>Goal: Determine the scaling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1400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sz="1400" dirty="0"/>
                  <a:t> so that it implements a standard continuous-space parallel beam back projector</a:t>
                </a:r>
              </a:p>
              <a:p>
                <a:r>
                  <a:rPr lang="en-US" sz="1400" dirty="0"/>
                  <a:t>Assumptions: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z="110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110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r>
                      <a:rPr lang="en-US" sz="110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1100" dirty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10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</m:oMath>
                </a14:m>
                <a:r>
                  <a:rPr lang="en-US" sz="1100" dirty="0"/>
                  <a:t> is the forward projection for a single parallel beam view angle </a:t>
                </a:r>
                <a14:m>
                  <m:oMath xmlns:m="http://schemas.openxmlformats.org/officeDocument/2006/math">
                    <m:r>
                      <a:rPr lang="en-US" sz="1100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1100" dirty="0"/>
                  <a:t>.</a:t>
                </a:r>
              </a:p>
              <a:p>
                <a:r>
                  <a:rPr lang="en-US" sz="1400" dirty="0"/>
                  <a:t>Standard back projection:</a:t>
                </a:r>
              </a:p>
              <a:p>
                <a:pPr lvl="2"/>
                <a:r>
                  <a:rPr lang="en-US" sz="1100" dirty="0"/>
                  <a:t>The continuous pack projector for angle </a:t>
                </a:r>
                <a14:m>
                  <m:oMath xmlns:m="http://schemas.openxmlformats.org/officeDocument/2006/math">
                    <m:r>
                      <a:rPr lang="en-US" sz="110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1100" dirty="0"/>
                  <a:t> has the form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d>
                      <m:d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sz="110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d>
                      <m:d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𝑥</m:t>
                        </m:r>
                        <m:func>
                          <m:funcPr>
                            <m:ctrlPr>
                              <a:rPr lang="en-US" sz="110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10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1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10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d>
                          </m:e>
                        </m:func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𝑦</m:t>
                        </m:r>
                        <m:func>
                          <m:funcPr>
                            <m:ctrlPr>
                              <a:rPr lang="en-US" sz="110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10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1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d>
                          </m:e>
                        </m:func>
                      </m:e>
                    </m:d>
                  </m:oMath>
                </a14:m>
                <a:r>
                  <a:rPr lang="en-US" sz="1100" dirty="0"/>
                  <a:t>.</a:t>
                </a:r>
              </a:p>
              <a:p>
                <a:pPr lvl="2"/>
                <a:r>
                  <a:rPr lang="en-US" sz="1100" dirty="0"/>
                  <a:t>Let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  <m:sup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r>
                  <a:rPr lang="en-US" sz="1100" dirty="0"/>
                  <a:t> denote the discretized back projection for view angle </a:t>
                </a:r>
                <a14:m>
                  <m:oMath xmlns:m="http://schemas.openxmlformats.org/officeDocument/2006/math">
                    <m:r>
                      <a:rPr lang="en-US" sz="1100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1100" dirty="0"/>
                  <a:t>. </a:t>
                </a:r>
              </a:p>
              <a:p>
                <a:pPr lvl="2"/>
                <a:r>
                  <a:rPr lang="en-US" sz="1100" dirty="0"/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100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p>
                  </m:oMath>
                </a14:m>
                <a:r>
                  <a:rPr lang="en-US" sz="1100" dirty="0"/>
                  <a:t> such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1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1100" b="0" i="0" smtClean="0">
                            <a:latin typeface="Cambria Math" panose="02040503050406030204" pitchFamily="18" charset="0"/>
                          </a:rPr>
                          <m:t>j</m:t>
                        </m:r>
                      </m:sub>
                    </m:sSub>
                    <m:r>
                      <a:rPr lang="en-US" sz="110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100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110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10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110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10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sz="110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100" dirty="0"/>
                  <a:t> and </a:t>
                </a:r>
                <a14:m>
                  <m:oMath xmlns:m="http://schemas.openxmlformats.org/officeDocument/2006/math">
                    <m:r>
                      <a:rPr lang="en-US" sz="110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100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sz="110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p>
                  </m:oMath>
                </a14:m>
                <a:r>
                  <a:rPr lang="en-US" sz="1100" dirty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  <m:sub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10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1100" dirty="0"/>
                  <a:t>. Then 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sSub>
                      <m:sSub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100" dirty="0"/>
                  <a:t> is the vector of interpolation weights in the sinogram, we know that</a:t>
                </a:r>
              </a:p>
              <a:p>
                <a:pPr marL="482844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Sup>
                            <m:sSubSupPr>
                              <m:ctrlPr>
                                <a:rPr lang="en-US" sz="11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  <m:sup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  <m:r>
                        <a:rPr lang="en-US" sz="110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100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100" dirty="0"/>
              </a:p>
              <a:p>
                <a:r>
                  <a:rPr lang="en-US" sz="1400" dirty="0"/>
                  <a:t>Adjoint back projection:</a:t>
                </a:r>
              </a:p>
              <a:p>
                <a:pPr lvl="2"/>
                <a:r>
                  <a:rPr lang="en-US" sz="1100" dirty="0"/>
                  <a:t>For parallel beam with the distance driven forward projector, we know that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10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100" dirty="0"/>
                  <a:t> is the channel pitch, then</a:t>
                </a:r>
              </a:p>
              <a:p>
                <a:pPr marL="482844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  <m:sup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sSub>
                        <m:sSubPr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  <m:sSub>
                        <m:sSubPr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10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1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Sup>
                            <m:sSubSupPr>
                              <m:ctrlPr>
                                <a:rPr lang="en-US" sz="11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100"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  <m:sup>
                          <m:r>
                            <a:rPr lang="en-US" sz="110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  <m:r>
                        <a:rPr lang="en-US" sz="110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10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1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𝑑𝑐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110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1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sz="11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100" dirty="0"/>
              </a:p>
              <a:p>
                <a:pPr lvl="2"/>
                <a:r>
                  <a:rPr lang="en-US" sz="1100" dirty="0"/>
                  <a:t>So, we have that</a:t>
                </a:r>
              </a:p>
              <a:p>
                <a:pPr marL="482844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1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sz="11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100" dirty="0"/>
              </a:p>
              <a:p>
                <a:pPr marL="482844" lvl="2" indent="0">
                  <a:buNone/>
                </a:pPr>
                <a:endParaRPr lang="en-US" sz="1100" dirty="0"/>
              </a:p>
              <a:p>
                <a:r>
                  <a:rPr lang="en-US" sz="1400" dirty="0"/>
                  <a:t>Representation of Standard BP using Adjoint BP:</a:t>
                </a:r>
              </a:p>
              <a:p>
                <a:pPr lvl="2"/>
                <a:r>
                  <a:rPr lang="en-US" sz="1100" dirty="0"/>
                  <a:t>Determine </a:t>
                </a:r>
                <a14:m>
                  <m:oMath xmlns:m="http://schemas.openxmlformats.org/officeDocument/2006/math">
                    <m:r>
                      <a:rPr lang="en-US" sz="110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100" dirty="0"/>
                  <a:t> so that </a:t>
                </a:r>
                <a14:m>
                  <m:oMath xmlns:m="http://schemas.openxmlformats.org/officeDocument/2006/math">
                    <m:r>
                      <a:rPr lang="en-US" sz="1100">
                        <a:latin typeface="Cambria Math" panose="02040503050406030204" pitchFamily="18" charset="0"/>
                      </a:rPr>
                      <m:t>𝛼</m:t>
                    </m:r>
                    <m:sSubSup>
                      <m:sSubSup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10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  <m:sup>
                        <m:r>
                          <a:rPr lang="en-US" sz="110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  <m:r>
                      <a:rPr lang="en-US" sz="11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100" dirty="0"/>
                  <a:t>is approximately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  <m:sup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r>
                  <a:rPr lang="en-US" sz="1100" dirty="0"/>
                  <a:t>. We can determine </a:t>
                </a:r>
                <a14:m>
                  <m:oMath xmlns:m="http://schemas.openxmlformats.org/officeDocument/2006/math">
                    <m:r>
                      <a:rPr lang="en-US" sz="110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100" dirty="0"/>
                  <a:t> using the following relationship:</a:t>
                </a:r>
              </a:p>
              <a:p>
                <a:pPr marL="482844" lvl="2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smtClean="0">
                          <a:latin typeface="Cambria Math" panose="02040503050406030204" pitchFamily="18" charset="0"/>
                        </a:rPr>
                        <m:t>1=</m:t>
                      </m:r>
                      <m:sSubSup>
                        <m:sSubSupPr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Sup>
                            <m:sSubSupPr>
                              <m:ctrlPr>
                                <a:rPr lang="en-US" sz="11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  <m:sup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  <m:r>
                        <a:rPr lang="en-US" sz="110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10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100" smtClean="0">
                          <a:latin typeface="Cambria Math" panose="02040503050406030204" pitchFamily="18" charset="0"/>
                        </a:rPr>
                        <m:t>𝛼</m:t>
                      </m:r>
                      <m:sSubSup>
                        <m:sSubSupPr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Sup>
                            <m:sSubSupPr>
                              <m:ctrlPr>
                                <a:rPr lang="en-US" sz="11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  <m:sup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  <m:r>
                        <a:rPr lang="en-US" sz="110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1100" dirty="0"/>
              </a:p>
              <a:p>
                <a:pPr marL="482844" lvl="2" indent="0">
                  <a:buNone/>
                </a:pPr>
                <a:r>
                  <a:rPr lang="en-US" sz="1100" dirty="0"/>
                  <a:t>where </a:t>
                </a:r>
              </a:p>
              <a:p>
                <a:pPr marL="482844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110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1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11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0AA076-FA18-4D88-1F3E-08D0D456BA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571500"/>
                <a:ext cx="8610600" cy="5015700"/>
              </a:xfrm>
              <a:blipFill>
                <a:blip r:embed="rId2"/>
                <a:stretch>
                  <a:fillRect l="-147" t="-5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745283-0491-ECA4-C60A-26E2C76285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4854" y="5349875"/>
            <a:ext cx="649146" cy="365125"/>
          </a:xfrm>
        </p:spPr>
        <p:txBody>
          <a:bodyPr/>
          <a:lstStyle/>
          <a:p>
            <a:fld id="{E2661D55-915B-9148-8609-5AEDA0F2713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B5255A2-B930-A62D-CD7E-277DE624EB56}"/>
              </a:ext>
            </a:extLst>
          </p:cNvPr>
          <p:cNvSpPr/>
          <p:nvPr/>
        </p:nvSpPr>
        <p:spPr bwMode="auto">
          <a:xfrm>
            <a:off x="2836800" y="3473236"/>
            <a:ext cx="1339200" cy="571501"/>
          </a:xfrm>
          <a:prstGeom prst="roundRect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 of projections of a single voxel at a single view angle</a:t>
            </a:r>
          </a:p>
        </p:txBody>
      </p:sp>
    </p:spTree>
    <p:extLst>
      <p:ext uri="{BB962C8B-B14F-4D97-AF65-F5344CB8AC3E}">
        <p14:creationId xmlns:p14="http://schemas.microsoft.com/office/powerpoint/2010/main" val="1697238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A1E3A-AA95-C116-C402-EFB71E4DD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500"/>
          </a:xfrm>
        </p:spPr>
        <p:txBody>
          <a:bodyPr/>
          <a:lstStyle/>
          <a:p>
            <a:r>
              <a:rPr lang="en-US" dirty="0"/>
              <a:t>Parallel Beam: FBP with Adjoint </a:t>
            </a:r>
            <a:r>
              <a:rPr lang="en-US" dirty="0" err="1"/>
              <a:t>Backprojector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8B65E7-78CC-1B83-33FA-02368891454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4800" y="672300"/>
                <a:ext cx="8610600" cy="4677575"/>
              </a:xfrm>
            </p:spPr>
            <p:txBody>
              <a:bodyPr/>
              <a:lstStyle/>
              <a:p>
                <a:r>
                  <a:rPr lang="en-US" sz="1400" dirty="0"/>
                  <a:t>Goal: Compute the correct discretized FBP using the adjoint projector</a:t>
                </a:r>
              </a:p>
              <a:p>
                <a:r>
                  <a:rPr lang="en-US" sz="1400" dirty="0"/>
                  <a:t>FBP reconstruction:</a:t>
                </a:r>
              </a:p>
              <a:p>
                <a:pPr lvl="1"/>
                <a:r>
                  <a:rPr lang="en-US" sz="1200" dirty="0"/>
                  <a:t>For continuous-space FBP, we have that</a:t>
                </a:r>
              </a:p>
              <a:p>
                <a:pPr marL="482844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110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10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p>
                        <m:e>
                          <m:sSub>
                            <m:sSubPr>
                              <m:ctrlPr>
                                <a:rPr lang="en-US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func>
                                <m:funcPr>
                                  <m:ctrlP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10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100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d>
                                </m:e>
                              </m:func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func>
                                <m:funcPr>
                                  <m:ctrlP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10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100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d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nary>
                    </m:oMath>
                  </m:oMathPara>
                </a14:m>
                <a:endParaRPr lang="en-US" sz="1100" dirty="0"/>
              </a:p>
              <a:p>
                <a:pPr marL="482844" lvl="2" indent="0">
                  <a:buNone/>
                </a:pPr>
                <a:r>
                  <a:rPr lang="en-US" sz="11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10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d>
                      <m:d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10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1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10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sub>
                        </m:sSub>
                        <m:d>
                          <m:d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1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1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sz="1100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  <m:r>
                          <a:rPr lang="en-US" sz="1100">
                            <a:latin typeface="Cambria Math" panose="02040503050406030204" pitchFamily="18" charset="0"/>
                          </a:rPr>
                          <m:t>h</m:t>
                        </m:r>
                        <m:d>
                          <m:d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100" b="0" i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11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1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sz="1100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sz="1100" dirty="0"/>
                  <a:t>  where </a:t>
                </a:r>
                <a14:m>
                  <m:oMath xmlns:m="http://schemas.openxmlformats.org/officeDocument/2006/math">
                    <m:r>
                      <a:rPr lang="en-US" sz="110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10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1100" smtClean="0">
                            <a:latin typeface="Cambria Math" panose="02040503050406030204" pitchFamily="18" charset="0"/>
                          </a:rPr>
                          <m:t>sinc</m:t>
                        </m:r>
                        <m:d>
                          <m:dPr>
                            <m:ctrlPr>
                              <a:rPr lang="en-US" sz="11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10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10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11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e>
                        </m:d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11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100" smtClean="0">
                                <a:latin typeface="Cambria Math" panose="02040503050406030204" pitchFamily="18" charset="0"/>
                              </a:rPr>
                              <m:t>sinc</m:t>
                            </m:r>
                          </m:e>
                          <m:sup>
                            <m:r>
                              <a:rPr lang="en-US" sz="110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11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10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sSub>
                              <m:sSubPr>
                                <m:ctrlPr>
                                  <a:rPr lang="en-US" sz="11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1100" dirty="0"/>
                  <a:t> for some cutoff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100" dirty="0"/>
                  <a:t>.</a:t>
                </a:r>
              </a:p>
              <a:p>
                <a:pPr marL="482844" lvl="2" indent="0">
                  <a:buNone/>
                </a:pPr>
                <a:endParaRPr lang="en-US" sz="1100" dirty="0"/>
              </a:p>
              <a:p>
                <a:pPr lvl="1"/>
                <a:r>
                  <a:rPr lang="en-US" sz="1200" dirty="0"/>
                  <a:t>For discrete-space FBP, let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200" dirty="0"/>
                  <a:t> forward projection,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200" dirty="0"/>
                  <a:t> forward projection at angle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</m:oMath>
                </a14:m>
                <a:r>
                  <a:rPr lang="en-US" sz="12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𝑑𝑐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200" dirty="0"/>
                  <a:t> detector channel pitch, </a:t>
                </a:r>
                <a14:m>
                  <m:oMath xmlns:m="http://schemas.openxmlformats.org/officeDocument/2006/math">
                    <m:r>
                      <a:rPr lang="en-US" sz="120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20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smtClean="0">
                        <a:latin typeface="Cambria Math" panose="02040503050406030204" pitchFamily="18" charset="0"/>
                      </a:rPr>
                      <m:t>𝑛</m:t>
                    </m:r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200" smtClean="0">
                            <a:latin typeface="Cambria Math" panose="02040503050406030204" pitchFamily="18" charset="0"/>
                          </a:rPr>
                          <m:t>𝑑𝑐</m:t>
                        </m:r>
                      </m:sub>
                    </m:sSub>
                  </m:oMath>
                </a14:m>
                <a:r>
                  <a:rPr lang="en-US" sz="12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20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120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20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20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200" smtClean="0">
                                <a:latin typeface="Cambria Math" panose="02040503050406030204" pitchFamily="18" charset="0"/>
                              </a:rPr>
                              <m:t>𝑑𝑐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200" dirty="0"/>
                  <a:t>, then we have a discretization of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1200" dirty="0"/>
                  <a:t> given by</a:t>
                </a:r>
              </a:p>
              <a:p>
                <a:pPr marL="482844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1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sSubSup>
                            <m:sSubSupPr>
                              <m:ctrlPr>
                                <a:rPr lang="en-US" sz="11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11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10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  <m:r>
                        <a:rPr lang="en-US" sz="1100" i="1">
                          <a:latin typeface="Cambria Math" panose="02040503050406030204" pitchFamily="18" charset="0"/>
                        </a:rPr>
                        <m:t>𝛼</m:t>
                      </m:r>
                      <m:sSup>
                        <m:sSupPr>
                          <m:ctrlPr>
                            <a:rPr lang="en-US" sz="11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</m:oMath>
                  </m:oMathPara>
                </a14:m>
                <a:endParaRPr lang="en-US" sz="1100" dirty="0"/>
              </a:p>
              <a:p>
                <a:pPr marL="482844" lvl="2" indent="0">
                  <a:buNone/>
                </a:pPr>
                <a:r>
                  <a:rPr lang="en-US" sz="11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1100" dirty="0"/>
                  <a:t> is a single filtered view,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acc>
                  </m:oMath>
                </a14:m>
                <a:r>
                  <a:rPr lang="en-US" sz="1100" dirty="0"/>
                  <a:t> is the full filtered sinogram, </a:t>
                </a:r>
                <a14:m>
                  <m:oMath xmlns:m="http://schemas.openxmlformats.org/officeDocument/2006/math">
                    <m:r>
                      <a:rPr lang="en-US" sz="110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11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100">
                                <a:latin typeface="Cambria Math" panose="02040503050406030204" pitchFamily="18" charset="0"/>
                              </a:rPr>
                              <m:t>𝑑𝑐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10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10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sz="11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1100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100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sz="110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10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sz="1100" smtClean="0">
                        <a:latin typeface="Cambria Math" panose="02040503050406030204" pitchFamily="18" charset="0"/>
                      </a:rPr>
                      <m:t>∗</m:t>
                    </m:r>
                    <m:acc>
                      <m:accPr>
                        <m:chr m:val="̃"/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  <m:d>
                      <m:d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100" dirty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10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100" dirty="0"/>
                  <a:t> is the measured sinogram, and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1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  <m:d>
                      <m:d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sz="110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  <m:t>𝑑𝑐</m:t>
                            </m:r>
                          </m:sub>
                        </m:sSub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10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10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 sz="1100">
                            <a:latin typeface="Cambria Math" panose="02040503050406030204" pitchFamily="18" charset="0"/>
                          </a:rPr>
                          <m:t>sinc</m:t>
                        </m:r>
                        <m:d>
                          <m:d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10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sz="110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1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100" b="0" i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sSup>
                          <m:sSup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100">
                                <a:latin typeface="Cambria Math" panose="02040503050406030204" pitchFamily="18" charset="0"/>
                              </a:rPr>
                              <m:t>sinc</m:t>
                            </m:r>
                          </m:e>
                          <m:sup>
                            <m:r>
                              <a:rPr lang="en-US" sz="11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1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10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sz="11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r>
                  <a:rPr lang="en-US" sz="1100" dirty="0"/>
                  <a:t> (See slide on </a:t>
                </a:r>
                <a:r>
                  <a:rPr lang="en-US" sz="1100" dirty="0">
                    <a:hlinkClick r:id="rId3" action="ppaction://hlinksldjump"/>
                  </a:rPr>
                  <a:t>Ramp Filter</a:t>
                </a:r>
                <a:r>
                  <a:rPr lang="en-US" sz="1100" dirty="0"/>
                  <a:t>.)</a:t>
                </a:r>
              </a:p>
              <a:p>
                <a:r>
                  <a:rPr lang="en-US" sz="1400" dirty="0"/>
                  <a:t>Final FBP formula</a:t>
                </a:r>
              </a:p>
              <a:p>
                <a:pPr marL="482844" lvl="2" indent="0">
                  <a:lnSpc>
                    <a:spcPct val="13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1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  <m:sSup>
                        <m:sSup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</m:oMath>
                  </m:oMathPara>
                </a14:m>
                <a:endParaRPr lang="en-US" sz="1100" dirty="0"/>
              </a:p>
              <a:p>
                <a:pPr marL="482844" lvl="2" indent="0">
                  <a:lnSpc>
                    <a:spcPct val="13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e>
                        <m:sub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sz="110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sz="1100" smtClean="0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sz="1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11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</m:e>
                        <m:sub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d>
                        <m:dPr>
                          <m:ctrlPr>
                            <a:rPr lang="en-US" sz="1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sz="1100" dirty="0"/>
              </a:p>
              <a:p>
                <a:pPr marL="482844" lvl="2" indent="0">
                  <a:lnSpc>
                    <a:spcPct val="13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</m:e>
                        <m:sub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d>
                        <m:d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sz="11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1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m:rPr>
                              <m:sty m:val="p"/>
                            </m:rPr>
                            <a:rPr lang="en-US" sz="1100">
                              <a:latin typeface="Cambria Math" panose="02040503050406030204" pitchFamily="18" charset="0"/>
                            </a:rPr>
                            <m:t>sinc</m:t>
                          </m:r>
                          <m:d>
                            <m:dPr>
                              <m:ctrlPr>
                                <a:rPr lang="en-US" sz="1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10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11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sinc</m:t>
                              </m:r>
                            </m:e>
                            <m:sup>
                              <m:r>
                                <a:rPr lang="en-US" sz="11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11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8B65E7-78CC-1B83-33FA-0236889145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672300"/>
                <a:ext cx="8610600" cy="4677575"/>
              </a:xfrm>
              <a:blipFill>
                <a:blip r:embed="rId4"/>
                <a:stretch>
                  <a:fillRect l="-147" t="-541" r="-2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7606E3-B8E5-5965-5D13-EFFC472242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4854" y="5349875"/>
            <a:ext cx="649146" cy="365125"/>
          </a:xfrm>
        </p:spPr>
        <p:txBody>
          <a:bodyPr/>
          <a:lstStyle/>
          <a:p>
            <a:fld id="{E2661D55-915B-9148-8609-5AEDA0F2713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DA7489D-DFE9-CABA-4FFB-EC1BEB551F63}"/>
              </a:ext>
            </a:extLst>
          </p:cNvPr>
          <p:cNvSpPr/>
          <p:nvPr/>
        </p:nvSpPr>
        <p:spPr bwMode="auto">
          <a:xfrm>
            <a:off x="3019500" y="4125804"/>
            <a:ext cx="2700000" cy="1224071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F9FC099-17EC-4E3C-CC38-E5B64C245A3A}"/>
                  </a:ext>
                </a:extLst>
              </p:cNvPr>
              <p:cNvSpPr txBox="1"/>
              <p:nvPr/>
            </p:nvSpPr>
            <p:spPr>
              <a:xfrm>
                <a:off x="5838000" y="4180058"/>
                <a:ext cx="3048600" cy="1128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3088" indent="-566738">
                  <a:tabLst>
                    <a:tab pos="566738" algn="l"/>
                  </a:tabLst>
                </a:pPr>
                <a:r>
                  <a:rPr lang="en-US" sz="1100" dirty="0">
                    <a:latin typeface="Cambria Math" panose="02040503050406030204" pitchFamily="18" charset="0"/>
                  </a:rPr>
                  <a:t>where:</a:t>
                </a:r>
                <a:endParaRPr lang="en-US" sz="1100" b="0" dirty="0">
                  <a:latin typeface="Cambria Math" panose="02040503050406030204" pitchFamily="18" charset="0"/>
                </a:endParaRPr>
              </a:p>
              <a:p>
                <a:pPr marL="687388" indent="-458788">
                  <a:tabLst>
                    <a:tab pos="681038" algn="l"/>
                  </a:tabLs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	the adjoint distance driven projector implemented in SVMBIR, MBIRJAX</a:t>
                </a:r>
                <a:endParaRPr lang="en-US" sz="11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28600">
                  <a:tabLst>
                    <a:tab pos="450850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10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the sampled measured sinogram</a:t>
                </a:r>
              </a:p>
              <a:p>
                <a:pPr marL="228600">
                  <a:tabLst>
                    <a:tab pos="450850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11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e>
                        <m:sub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sz="1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sz="11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100" i="1"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US" sz="1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sz="1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28600">
                  <a:tabLst>
                    <a:tab pos="450850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11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</m:e>
                        <m:sub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d>
                        <m:dPr>
                          <m:ctrlPr>
                            <a:rPr lang="en-US" sz="1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𝛼</m:t>
                      </m:r>
                      <m:acc>
                        <m:accPr>
                          <m:chr m:val="̃"/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acc>
                      <m:d>
                        <m:d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F9FC099-17EC-4E3C-CC38-E5B64C245A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8000" y="4180058"/>
                <a:ext cx="3048600" cy="112864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5920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9E28D5-9B77-6EB4-739A-D7E13BE0F9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16657-AEC4-5E72-7EEF-38B6F3CBF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500"/>
          </a:xfrm>
        </p:spPr>
        <p:txBody>
          <a:bodyPr/>
          <a:lstStyle/>
          <a:p>
            <a:r>
              <a:rPr lang="en-US" dirty="0"/>
              <a:t>Discretized FDK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38D0DC-AA90-F702-0B59-E20E4AA8B19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51256" y="900762"/>
                <a:ext cx="8610600" cy="4650437"/>
              </a:xfrm>
            </p:spPr>
            <p:txBody>
              <a:bodyPr/>
              <a:lstStyle/>
              <a:p>
                <a:r>
                  <a:rPr lang="en-US" sz="1100" dirty="0"/>
                  <a:t>Goal: Compute the correct discretized FDK algorithm form standard continuous space formulation.</a:t>
                </a:r>
              </a:p>
              <a:p>
                <a:r>
                  <a:rPr lang="en-US" sz="1100" dirty="0"/>
                  <a:t>Traditional continuous-space FDK reconstruction:</a:t>
                </a:r>
              </a:p>
              <a:p>
                <a:pPr marL="482844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1000" smtClean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</m:d>
                      <m:r>
                        <a:rPr lang="en-US" sz="100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00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p>
                        <m:e>
                          <m:sSup>
                            <m:sSupPr>
                              <m:ctrlP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0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0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000" smtClean="0">
                                              <a:latin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a:rPr lang="en-US" sz="1000" smtClean="0">
                                              <a:latin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sz="10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000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US" sz="1000" smtClean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1000" smtClean="0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 sz="1000" smtClean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1000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</m: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0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000" smtClean="0">
                                              <a:latin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a:rPr lang="en-US" sz="1000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00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</m:d>
                              <m:r>
                                <a:rPr lang="en-US" sz="100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</m:d>
                            </m:e>
                          </m:d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nary>
                    </m:oMath>
                  </m:oMathPara>
                </a14:m>
                <a:endParaRPr lang="en-US" sz="1000" dirty="0"/>
              </a:p>
              <a:p>
                <a:pPr lvl="2"/>
                <a:r>
                  <a:rPr lang="en-US" sz="1000" dirty="0"/>
                  <a:t>where </a:t>
                </a:r>
              </a:p>
              <a:p>
                <a:pPr marL="482844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  <m:d>
                        <m:d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00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00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d>
                                <m:dPr>
                                  <m:ctrlPr>
                                    <a:rPr 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00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  <m:sup>
                                      <m:r>
                                        <a:rPr lang="en-US" sz="100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100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00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  <m:sup>
                                      <m:r>
                                        <a:rPr lang="en-US" sz="100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h</m:t>
                          </m:r>
                          <m:d>
                            <m:d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000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100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1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sz="1000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000" dirty="0"/>
              </a:p>
              <a:p>
                <a:pPr marL="482844" lvl="2" indent="0">
                  <a:lnSpc>
                    <a:spcPct val="12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1000" smtClean="0">
                                  <a:latin typeface="Cambria Math" panose="02040503050406030204" pitchFamily="18" charset="0"/>
                                </a:rPr>
                                <m:t>𝑠𝑖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sz="1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000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1000" smtClean="0">
                                      <a:latin typeface="Cambria Math" panose="02040503050406030204" pitchFamily="18" charset="0"/>
                                    </a:rPr>
                                    <m:t>𝑠𝑖</m:t>
                                  </m:r>
                                </m:sub>
                                <m:sup>
                                  <m:r>
                                    <a:rPr lang="en-US" sz="100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0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1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000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e>
                                        <m:sup>
                                          <m:r>
                                            <a:rPr lang="en-US" sz="1000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sz="1000" dirty="0"/>
              </a:p>
              <a:p>
                <a:pPr marL="482844" lvl="2" indent="0">
                  <a:buNone/>
                </a:pPr>
                <a:r>
                  <a:rPr lang="en-US" sz="10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00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d>
                      <m:d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10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000" dirty="0"/>
                  <a:t> is the continuous space projections for the virtual detector at iso,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00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d>
                      <m:d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0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10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sz="1000" dirty="0"/>
                  <a:t> is the magnification of a voxel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sz="1000" dirty="0"/>
                  <a:t> projected at angle </a:t>
                </a:r>
                <a14:m>
                  <m:oMath xmlns:m="http://schemas.openxmlformats.org/officeDocument/2006/math">
                    <m:r>
                      <a:rPr lang="en-US" sz="1000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1000" dirty="0"/>
                  <a:t> onto the physical detector,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000" dirty="0"/>
                  <a:t> is the magnification at iso, and </a:t>
                </a:r>
                <a14:m>
                  <m:oMath xmlns:m="http://schemas.openxmlformats.org/officeDocument/2006/math">
                    <m:r>
                      <a:rPr lang="en-US" sz="100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100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1000" smtClean="0">
                            <a:latin typeface="Cambria Math" panose="02040503050406030204" pitchFamily="18" charset="0"/>
                          </a:rPr>
                          <m:t>sinc</m:t>
                        </m:r>
                        <m:d>
                          <m:dPr>
                            <m:ctrlPr>
                              <a:rPr lang="en-US" sz="1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000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sz="100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10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000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000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e>
                        </m:d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00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00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sSup>
                          <m:sSupPr>
                            <m:ctrlPr>
                              <a:rPr lang="en-US" sz="1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000" smtClean="0">
                                <a:latin typeface="Cambria Math" panose="02040503050406030204" pitchFamily="18" charset="0"/>
                              </a:rPr>
                              <m:t>sinc</m:t>
                            </m:r>
                          </m:e>
                          <m:sup>
                            <m:r>
                              <a:rPr lang="en-US" sz="100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1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000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sSub>
                              <m:sSubPr>
                                <m:ctrlPr>
                                  <a:rPr lang="en-US" sz="10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000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000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1000" dirty="0"/>
                  <a:t> for some cutoff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000" dirty="0"/>
                  <a:t>.</a:t>
                </a:r>
              </a:p>
              <a:p>
                <a:r>
                  <a:rPr lang="en-US" sz="1100" dirty="0"/>
                  <a:t>Discretized FDK reconstruction:</a:t>
                </a:r>
              </a:p>
              <a:p>
                <a:pPr lvl="2"/>
                <a:r>
                  <a:rPr lang="en-US" sz="1000" dirty="0"/>
                  <a:t>If we discretize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d>
                      <m:d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000" dirty="0"/>
                  <a:t> to form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000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0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  <m:r>
                      <a:rPr lang="en-US" sz="100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sSub>
                          <m:sSubPr>
                            <m:ctrlP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)/</m:t>
                        </m:r>
                        <m:sSub>
                          <m:sSubPr>
                            <m:ctrlP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0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𝑣</m:t>
                        </m:r>
                        <m:d>
                          <m:dPr>
                            <m:ctrlPr>
                              <a:rPr lang="en-US" sz="1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0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d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000" dirty="0"/>
                  <a:t>, then we have that</a:t>
                </a:r>
              </a:p>
              <a:p>
                <a:pPr marL="482844" lvl="2" indent="0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e>
                        <m:sub>
                          <m:r>
                            <a:rPr lang="en-US" sz="1100" b="0" i="1" dirty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sz="100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00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  <m:d>
                            <m:d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1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000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</m:e>
                      </m:d>
                      <m:r>
                        <a:rPr lang="en-US" sz="1000" smtClean="0">
                          <a:latin typeface="Cambria Math" panose="02040503050406030204" pitchFamily="18" charset="0"/>
                        </a:rPr>
                        <m:t>∗</m:t>
                      </m:r>
                      <m:acc>
                        <m:accPr>
                          <m:chr m:val="̃"/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acc>
                      <m:d>
                        <m:d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sz="1000" dirty="0"/>
              </a:p>
              <a:p>
                <a:pPr lvl="2"/>
                <a:r>
                  <a:rPr lang="en-US" sz="1000" dirty="0"/>
                  <a:t>where (see slide on </a:t>
                </a:r>
                <a:r>
                  <a:rPr lang="en-US" sz="1000" dirty="0">
                    <a:hlinkClick r:id="rId2" action="ppaction://hlinksldjump"/>
                  </a:rPr>
                  <a:t>Ramp Filter</a:t>
                </a:r>
                <a:r>
                  <a:rPr lang="en-US" sz="1000" dirty="0"/>
                  <a:t>)</a:t>
                </a:r>
              </a:p>
              <a:p>
                <a:pPr lvl="2"/>
                <a:endParaRPr lang="en-US" sz="1000" dirty="0"/>
              </a:p>
              <a:p>
                <a:pPr marL="482844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acc>
                      <m:d>
                        <m:d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sz="100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000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00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m:rPr>
                              <m:sty m:val="p"/>
                            </m:rPr>
                            <a:rPr lang="en-US" sz="1000">
                              <a:latin typeface="Cambria Math" panose="02040503050406030204" pitchFamily="18" charset="0"/>
                            </a:rPr>
                            <m:t>sinc</m:t>
                          </m:r>
                          <m:d>
                            <m:d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00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00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000">
                                  <a:latin typeface="Cambria Math" panose="02040503050406030204" pitchFamily="18" charset="0"/>
                                </a:rPr>
                                <m:t>sinc</m:t>
                              </m:r>
                            </m:e>
                            <m:sup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US" sz="1000" dirty="0"/>
              </a:p>
              <a:p>
                <a:pPr marL="482844" lvl="2" indent="0">
                  <a:buNone/>
                </a:pPr>
                <a:endParaRPr lang="en-US" sz="1000" dirty="0"/>
              </a:p>
              <a:p>
                <a:pPr marL="482844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sz="10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)/</m:t>
                          </m:r>
                          <m:sSub>
                            <m:sSub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𝑣</m:t>
                          </m:r>
                          <m:d>
                            <m:d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000" dirty="0"/>
              </a:p>
              <a:p>
                <a:pPr marL="482844" lvl="2" indent="0">
                  <a:lnSpc>
                    <a:spcPct val="12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d>
                        <m:d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sz="1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000" i="1"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)/</m:t>
                          </m:r>
                          <m:sSub>
                            <m:sSub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𝑣</m:t>
                          </m:r>
                          <m:d>
                            <m:d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1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𝑠𝑑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𝑠𝑑</m:t>
                                  </m:r>
                                </m:sub>
                                <m:sup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000" b="0" i="1" smtClean="0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  <m:r>
                                        <a:rPr lang="en-US" sz="1000" b="0" i="1" smtClean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sz="10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n-US" sz="1000" b="0" i="1" smtClean="0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0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000" b="0" i="1" smtClean="0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  <m:d>
                                        <m:dPr>
                                          <m:ctrlPr>
                                            <a:rPr lang="en-US" sz="1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000" b="0" i="1" smtClean="0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38D0DC-AA90-F702-0B59-E20E4AA8B1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1256" y="900762"/>
                <a:ext cx="8610600" cy="4650437"/>
              </a:xfrm>
              <a:blipFill>
                <a:blip r:embed="rId3"/>
                <a:stretch>
                  <a:fillRect t="-43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2B3DD9-6E8A-2FDC-076A-E43A5AC6D8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4854" y="5349875"/>
            <a:ext cx="649146" cy="365125"/>
          </a:xfrm>
        </p:spPr>
        <p:txBody>
          <a:bodyPr/>
          <a:lstStyle/>
          <a:p>
            <a:fld id="{E2661D55-915B-9148-8609-5AEDA0F27130}" type="slidenum">
              <a:rPr lang="en-US" smtClean="0"/>
              <a:pPr/>
              <a:t>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ounded Rectangle 4">
                <a:extLst>
                  <a:ext uri="{FF2B5EF4-FFF2-40B4-BE49-F238E27FC236}">
                    <a16:creationId xmlns:a16="http://schemas.microsoft.com/office/drawing/2014/main" id="{C3B20EF5-A3E5-A476-EDA9-B36FFFBA4036}"/>
                  </a:ext>
                </a:extLst>
              </p:cNvPr>
              <p:cNvSpPr/>
              <p:nvPr/>
            </p:nvSpPr>
            <p:spPr bwMode="auto">
              <a:xfrm>
                <a:off x="489600" y="1956289"/>
                <a:ext cx="1555200" cy="669599"/>
              </a:xfrm>
              <a:prstGeom prst="roundRect">
                <a:avLst>
                  <a:gd name="adj" fmla="val 10060"/>
                </a:avLst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687388" indent="-681038" algn="ctr">
                  <a:tabLst>
                    <a:tab pos="681038" algn="l"/>
                  </a:tabLst>
                </a:pPr>
                <a:r>
                  <a:rPr lang="en-US" sz="800" b="1" dirty="0">
                    <a:latin typeface="Cambria Math" panose="02040503050406030204" pitchFamily="18" charset="0"/>
                  </a:rPr>
                  <a:t>Notation</a:t>
                </a:r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7388" indent="-681038">
                  <a:tabLst>
                    <a:tab pos="681038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80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source to iso distance</a:t>
                </a:r>
              </a:p>
              <a:p>
                <a:pPr marL="687388" indent="-681038">
                  <a:tabLst>
                    <a:tab pos="681038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80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source to detector distance</a:t>
                </a:r>
              </a:p>
              <a:p>
                <a:pPr marL="687388" indent="-681038">
                  <a:tabLst>
                    <a:tab pos="681038" algn="l"/>
                  </a:tabLst>
                </a:pPr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7388" indent="-681038">
                  <a:tabLst>
                    <a:tab pos="681038" algn="l"/>
                  </a:tabLst>
                </a:pPr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Notice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800">
                            <a:latin typeface="Cambria Math" panose="02040503050406030204" pitchFamily="18" charset="0"/>
                          </a:rPr>
                          <m:t>𝑠𝑑</m:t>
                        </m:r>
                      </m:sub>
                    </m:sSub>
                    <m:r>
                      <a:rPr lang="en-US" sz="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80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sz="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ounded Rectangle 4">
                <a:extLst>
                  <a:ext uri="{FF2B5EF4-FFF2-40B4-BE49-F238E27FC236}">
                    <a16:creationId xmlns:a16="http://schemas.microsoft.com/office/drawing/2014/main" id="{C3B20EF5-A3E5-A476-EDA9-B36FFFBA40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9600" y="1956289"/>
                <a:ext cx="1555200" cy="669599"/>
              </a:xfrm>
              <a:prstGeom prst="roundRect">
                <a:avLst>
                  <a:gd name="adj" fmla="val 10060"/>
                </a:avLst>
              </a:prstGeom>
              <a:blipFill>
                <a:blip r:embed="rId5"/>
                <a:stretch>
                  <a:fillRect b="-3636"/>
                </a:stretch>
              </a:blip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ounded Rectangle 5">
                <a:extLst>
                  <a:ext uri="{FF2B5EF4-FFF2-40B4-BE49-F238E27FC236}">
                    <a16:creationId xmlns:a16="http://schemas.microsoft.com/office/drawing/2014/main" id="{5D4C08CA-8B73-532D-83B1-CC5635A40E41}"/>
                  </a:ext>
                </a:extLst>
              </p:cNvPr>
              <p:cNvSpPr/>
              <p:nvPr/>
            </p:nvSpPr>
            <p:spPr bwMode="auto">
              <a:xfrm>
                <a:off x="6129384" y="4284000"/>
                <a:ext cx="2923544" cy="465438"/>
              </a:xfrm>
              <a:prstGeom prst="roundRect">
                <a:avLst>
                  <a:gd name="adj" fmla="val 10060"/>
                </a:avLst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687388" indent="-681038" algn="ctr">
                  <a:tabLst>
                    <a:tab pos="681038" algn="l"/>
                  </a:tabLst>
                </a:pPr>
                <a:r>
                  <a:rPr lang="en-US" sz="800" b="1" dirty="0">
                    <a:latin typeface="Cambria Math" panose="02040503050406030204" pitchFamily="18" charset="0"/>
                  </a:rPr>
                  <a:t>Notation</a:t>
                </a:r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87388" indent="-681038">
                  <a:tabLst>
                    <a:tab pos="681038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800" i="1">
                            <a:latin typeface="Cambria Math" panose="02040503050406030204" pitchFamily="18" charset="0"/>
                          </a:rPr>
                          <m:t>𝑑𝑐</m:t>
                        </m:r>
                      </m:sub>
                    </m:sSub>
                  </m:oMath>
                </a14:m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The sample spacing in the physical detector along channels.</a:t>
                </a:r>
              </a:p>
              <a:p>
                <a:pPr marL="687388" indent="-681038">
                  <a:tabLst>
                    <a:tab pos="681038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800" b="0" i="1" smtClean="0">
                            <a:latin typeface="Cambria Math" panose="02040503050406030204" pitchFamily="18" charset="0"/>
                          </a:rPr>
                          <m:t>𝑑𝑐</m:t>
                        </m:r>
                      </m:sub>
                    </m:sSub>
                    <m:r>
                      <a:rPr lang="en-US" sz="8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This is the sample spacing in the virtual iso detector.</a:t>
                </a:r>
              </a:p>
            </p:txBody>
          </p:sp>
        </mc:Choice>
        <mc:Fallback xmlns="">
          <p:sp>
            <p:nvSpPr>
              <p:cNvPr id="6" name="Rounded Rectangle 5">
                <a:extLst>
                  <a:ext uri="{FF2B5EF4-FFF2-40B4-BE49-F238E27FC236}">
                    <a16:creationId xmlns:a16="http://schemas.microsoft.com/office/drawing/2014/main" id="{5D4C08CA-8B73-532D-83B1-CC5635A40E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29384" y="4284000"/>
                <a:ext cx="2923544" cy="465438"/>
              </a:xfrm>
              <a:prstGeom prst="roundRect">
                <a:avLst>
                  <a:gd name="adj" fmla="val 10060"/>
                </a:avLst>
              </a:prstGeom>
              <a:blipFill>
                <a:blip r:embed="rId6"/>
                <a:stretch>
                  <a:fillRect b="-2564"/>
                </a:stretch>
              </a:blip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ounded Rectangle 6">
                <a:extLst>
                  <a:ext uri="{FF2B5EF4-FFF2-40B4-BE49-F238E27FC236}">
                    <a16:creationId xmlns:a16="http://schemas.microsoft.com/office/drawing/2014/main" id="{B1CDACFE-D382-4F0F-B9CB-BEC9079F1904}"/>
                  </a:ext>
                </a:extLst>
              </p:cNvPr>
              <p:cNvSpPr/>
              <p:nvPr/>
            </p:nvSpPr>
            <p:spPr bwMode="auto">
              <a:xfrm>
                <a:off x="6129384" y="194781"/>
                <a:ext cx="2961728" cy="2397600"/>
              </a:xfrm>
              <a:prstGeom prst="roundRect">
                <a:avLst>
                  <a:gd name="adj" fmla="val 10060"/>
                </a:avLst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687388" indent="-681038" algn="ctr">
                  <a:tabLst>
                    <a:tab pos="681038" algn="l"/>
                  </a:tabLst>
                </a:pPr>
                <a:r>
                  <a:rPr lang="en-US" sz="800" b="1" dirty="0">
                    <a:latin typeface="Cambria Math" panose="02040503050406030204" pitchFamily="18" charset="0"/>
                  </a:rPr>
                  <a:t>Notation</a:t>
                </a:r>
              </a:p>
              <a:p>
                <a:pPr marL="687388" indent="-681038">
                  <a:tabLst>
                    <a:tab pos="681038" algn="l"/>
                  </a:tabLst>
                </a:pPr>
                <a14:m>
                  <m:oMath xmlns:m="http://schemas.openxmlformats.org/officeDocument/2006/math">
                    <m:r>
                      <a:rPr lang="en-US" sz="80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8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	channel and row continuous space detector coordinates with the detector positioned at iso.</a:t>
                </a:r>
              </a:p>
              <a:p>
                <a:pPr marL="687388" indent="-681038">
                  <a:tabLst>
                    <a:tab pos="681038" algn="l"/>
                  </a:tabLst>
                </a:pPr>
                <a14:m>
                  <m:oMath xmlns:m="http://schemas.openxmlformats.org/officeDocument/2006/math">
                    <m:r>
                      <a:rPr lang="en-US" sz="8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	channel and row index for detector</a:t>
                </a:r>
              </a:p>
              <a:p>
                <a:pPr marL="687388" indent="-681038">
                  <a:tabLst>
                    <a:tab pos="681038" algn="l"/>
                  </a:tabLst>
                </a:pPr>
                <a14:m>
                  <m:oMath xmlns:m="http://schemas.openxmlformats.org/officeDocument/2006/math">
                    <m:r>
                      <a:rPr lang="en-US" sz="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𝑢</m:t>
                    </m:r>
                    <m:r>
                      <a:rPr lang="en-US" sz="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US" sz="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8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8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position in continuous space along the channel and row dimensions at the physical detector location as a function of the channel and row index.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sz="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</m:d>
                    <m:r>
                      <a:rPr lang="en-US" sz="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=(0,0)</m:t>
                    </m:r>
                  </m:oMath>
                </a14:m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corresponds to the perpendicular projection of iso/source onto the detector. </a:t>
                </a:r>
              </a:p>
              <a:p>
                <a:pPr marL="687388" indent="-681038">
                  <a:tabLst>
                    <a:tab pos="681038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	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p>
                        <m:r>
                          <a:rPr lang="en-US" sz="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𝑡h</m:t>
                        </m:r>
                      </m:sup>
                    </m:sSup>
                  </m:oMath>
                </a14:m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view angle.</a:t>
                </a:r>
              </a:p>
              <a:p>
                <a:pPr marL="687388" indent="-681038">
                  <a:tabLst>
                    <a:tab pos="681038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8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d>
                      <m:dPr>
                        <m:ctrlPr>
                          <a:rPr lang="en-US" sz="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	The continuous space sinogram at the virtual detector at iso.</a:t>
                </a:r>
              </a:p>
              <a:p>
                <a:pPr marL="687388" indent="-681038">
                  <a:tabLst>
                    <a:tab pos="681038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sz="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sz="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80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8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800" i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	The measured sinogram at the physical detector at angle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800" i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Here </a:t>
                </a:r>
                <a14:m>
                  <m:oMath xmlns:m="http://schemas.openxmlformats.org/officeDocument/2006/math">
                    <m:r>
                      <a:rPr lang="en-US" sz="80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80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8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800" i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index the channels and rows of the detector where </a:t>
                </a:r>
                <a14:m>
                  <m:oMath xmlns:m="http://schemas.openxmlformats.org/officeDocument/2006/math">
                    <m:r>
                      <a:rPr lang="en-US" sz="80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800" b="0" i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assumed to be the center of rotation.</a:t>
                </a:r>
              </a:p>
              <a:p>
                <a:pPr marL="687388" indent="-681038">
                  <a:tabLst>
                    <a:tab pos="681038" algn="l"/>
                  </a:tabLst>
                </a:pP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  <m:d>
                      <m:dPr>
                        <m:ctrlPr>
                          <a:rPr lang="en-US" sz="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80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8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	The sampled sinogram weights at the physical detector.</a:t>
                </a:r>
              </a:p>
            </p:txBody>
          </p:sp>
        </mc:Choice>
        <mc:Fallback xmlns="">
          <p:sp>
            <p:nvSpPr>
              <p:cNvPr id="7" name="Rounded Rectangle 6">
                <a:extLst>
                  <a:ext uri="{FF2B5EF4-FFF2-40B4-BE49-F238E27FC236}">
                    <a16:creationId xmlns:a16="http://schemas.microsoft.com/office/drawing/2014/main" id="{B1CDACFE-D382-4F0F-B9CB-BEC9079F19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29384" y="194781"/>
                <a:ext cx="2961728" cy="2397600"/>
              </a:xfrm>
              <a:prstGeom prst="roundRect">
                <a:avLst>
                  <a:gd name="adj" fmla="val 10060"/>
                </a:avLst>
              </a:prstGeom>
              <a:blipFill>
                <a:blip r:embed="rId7"/>
                <a:stretch>
                  <a:fillRect b="-1047"/>
                </a:stretch>
              </a:blip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6512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6B6B34-230D-81B5-C2AB-74991F85EB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77AD2-6137-9278-CE6E-68F8C7CD5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500"/>
          </a:xfrm>
        </p:spPr>
        <p:txBody>
          <a:bodyPr/>
          <a:lstStyle/>
          <a:p>
            <a:r>
              <a:rPr lang="en-US" dirty="0"/>
              <a:t>FDK Adjoint </a:t>
            </a:r>
            <a:r>
              <a:rPr lang="en-US" dirty="0" err="1"/>
              <a:t>Backprojector</a:t>
            </a:r>
            <a:r>
              <a:rPr lang="en-US" dirty="0"/>
              <a:t> Scaling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E550AD-C9CD-BF04-D1AB-A1EBEDA37D8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55200" y="675900"/>
                <a:ext cx="8610600" cy="4737600"/>
              </a:xfrm>
              <a:ln>
                <a:noFill/>
              </a:ln>
            </p:spPr>
            <p:txBody>
              <a:bodyPr/>
              <a:lstStyle/>
              <a:p>
                <a:r>
                  <a:rPr lang="en-US" sz="1200" dirty="0"/>
                  <a:t>Goal: </a:t>
                </a:r>
                <a:r>
                  <a:rPr lang="en-US" sz="1050" dirty="0"/>
                  <a:t>Determine the scaling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05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sz="1050" dirty="0"/>
                  <a:t> so that it implements a standard continuous-space cone beam back projector used for FDK reconstruction</a:t>
                </a:r>
              </a:p>
              <a:p>
                <a:r>
                  <a:rPr lang="en-US" sz="1200" dirty="0"/>
                  <a:t>Assumptions: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z="105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105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05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r>
                      <a:rPr lang="en-US" sz="105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1050" dirty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05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</m:oMath>
                </a14:m>
                <a:r>
                  <a:rPr lang="en-US" sz="1050" dirty="0"/>
                  <a:t> is the forward projection for a single code beam view angle </a:t>
                </a:r>
                <a14:m>
                  <m:oMath xmlns:m="http://schemas.openxmlformats.org/officeDocument/2006/math">
                    <m:r>
                      <a:rPr lang="en-US" sz="1050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1050" dirty="0"/>
                  <a:t>.</a:t>
                </a:r>
              </a:p>
              <a:p>
                <a:r>
                  <a:rPr lang="en-US" sz="1200" dirty="0"/>
                  <a:t>Standard back projection:</a:t>
                </a:r>
              </a:p>
              <a:p>
                <a:pPr lvl="2"/>
                <a:r>
                  <a:rPr lang="en-US" sz="1050" dirty="0"/>
                  <a:t>Let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5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  <m:sup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r>
                  <a:rPr lang="en-US" sz="1050" dirty="0"/>
                  <a:t> denote the discretized back projection of the standard continuous space back projection for view angle </a:t>
                </a:r>
                <a14:m>
                  <m:oMath xmlns:m="http://schemas.openxmlformats.org/officeDocument/2006/math">
                    <m:r>
                      <a:rPr lang="en-US" sz="1050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1050" dirty="0"/>
                  <a:t>. </a:t>
                </a:r>
              </a:p>
              <a:p>
                <a:pPr lvl="2"/>
                <a:r>
                  <a:rPr lang="en-US" sz="1050" dirty="0"/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050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sz="105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p>
                  </m:oMath>
                </a14:m>
                <a:r>
                  <a:rPr lang="en-US" sz="1050" dirty="0"/>
                  <a:t> such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105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05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050" smtClean="0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sz="1050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sz="105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050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105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05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105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05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sz="105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050" dirty="0"/>
                  <a:t>, </a:t>
                </a:r>
                <a14:m>
                  <m:oMath xmlns:m="http://schemas.openxmlformats.org/officeDocument/2006/math">
                    <m:r>
                      <a:rPr lang="en-US" sz="105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050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5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sz="105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p>
                  </m:oMath>
                </a14:m>
                <a:r>
                  <a:rPr lang="en-US" sz="1050" dirty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  <m:sub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05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105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05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050" dirty="0"/>
                  <a:t> be the magnification of the voxel </a:t>
                </a:r>
                <a14:m>
                  <m:oMath xmlns:m="http://schemas.openxmlformats.org/officeDocument/2006/math">
                    <m:r>
                      <a:rPr lang="en-US" sz="105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1050" dirty="0"/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05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05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050" smtClean="0">
                            <a:latin typeface="Cambria Math" panose="02040503050406030204" pitchFamily="18" charset="0"/>
                          </a:rPr>
                          <m:t>source</m:t>
                        </m:r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050" smtClean="0">
                            <a:latin typeface="Cambria Math" panose="02040503050406030204" pitchFamily="18" charset="0"/>
                          </a:rPr>
                          <m:t>to</m:t>
                        </m:r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050" smtClean="0">
                            <a:latin typeface="Cambria Math" panose="02040503050406030204" pitchFamily="18" charset="0"/>
                          </a:rPr>
                          <m:t>detector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050" smtClean="0">
                            <a:latin typeface="Cambria Math" panose="02040503050406030204" pitchFamily="18" charset="0"/>
                          </a:rPr>
                          <m:t>source</m:t>
                        </m:r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050" smtClean="0">
                            <a:latin typeface="Cambria Math" panose="02040503050406030204" pitchFamily="18" charset="0"/>
                          </a:rPr>
                          <m:t>to</m:t>
                        </m:r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050" smtClean="0">
                            <a:latin typeface="Cambria Math" panose="02040503050406030204" pitchFamily="18" charset="0"/>
                          </a:rPr>
                          <m:t>iso</m:t>
                        </m:r>
                      </m:den>
                    </m:f>
                  </m:oMath>
                </a14:m>
                <a:r>
                  <a:rPr lang="en-US" sz="1050" dirty="0"/>
                  <a:t> be the magnification at iso. Then 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sSub>
                      <m:sSubPr>
                        <m:ctrlPr>
                          <a:rPr lang="en-US" sz="105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050" dirty="0"/>
                  <a:t> is the vector of interpolation weights in the sinogram, we know that</a:t>
                </a:r>
              </a:p>
              <a:p>
                <a:pPr marL="482844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Sup>
                            <m:sSubSupPr>
                              <m:ctrlPr>
                                <a:rPr lang="en-US" sz="105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050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105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1050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  <m:r>
                            <a:rPr lang="en-US" sz="105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050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  <m:sup>
                          <m:r>
                            <a:rPr lang="en-US" sz="105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  <m:r>
                        <a:rPr lang="en-US" sz="105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05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05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05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05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050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105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sz="1050" b="0" i="0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050" b="0" i="1" smtClean="0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05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050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105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05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1050" dirty="0"/>
              </a:p>
              <a:p>
                <a:r>
                  <a:rPr lang="en-US" sz="1200" dirty="0"/>
                  <a:t>Adjoint back projection:</a:t>
                </a:r>
              </a:p>
              <a:p>
                <a:pPr lvl="2"/>
                <a:r>
                  <a:rPr lang="en-US" sz="1050" dirty="0"/>
                  <a:t>For cone beam with the distance driven forward projector, we know that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05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105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05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050" dirty="0"/>
                  <a:t> are the detector row and channel pitch, then</a:t>
                </a:r>
              </a:p>
              <a:p>
                <a:pPr marL="482844" lvl="2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5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5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  <m:sup>
                          <m:r>
                            <a:rPr lang="en-US" sz="105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sSub>
                        <m:sSubPr>
                          <m:ctrlPr>
                            <a:rPr lang="en-US" sz="105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050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  <m:sSub>
                        <m:sSubPr>
                          <m:ctrlPr>
                            <a:rPr lang="en-US" sz="105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05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05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Sup>
                            <m:sSubSupPr>
                              <m:ctrlPr>
                                <a:rPr lang="en-US" sz="105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05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105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105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  <m:r>
                            <a:rPr lang="en-US" sz="105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050"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  <m:sup>
                          <m:r>
                            <a:rPr lang="en-US" sz="105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  <m:r>
                        <a:rPr lang="en-US" sz="105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05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0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05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105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05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1050" b="0" i="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05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1050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0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05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105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05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1050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105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05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05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sz="10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d>
                        <m:dPr>
                          <m:ctrlPr>
                            <a:rPr lang="en-US" sz="105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05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1050" b="0" i="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05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1050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05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05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1050" b="0" i="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05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050" smtClean="0">
                                      <a:latin typeface="Cambria Math" panose="02040503050406030204" pitchFamily="18" charset="0"/>
                                    </a:rPr>
                                    <m:t>𝑑𝑐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1050" dirty="0"/>
              </a:p>
              <a:p>
                <a:pPr marL="482844" lvl="2" indent="0">
                  <a:lnSpc>
                    <a:spcPct val="150000"/>
                  </a:lnSpc>
                  <a:buNone/>
                </a:pPr>
                <a:r>
                  <a:rPr lang="en-US" sz="1050" dirty="0"/>
                  <a:t>So, in other words</a:t>
                </a:r>
              </a:p>
              <a:p>
                <a:pPr marL="482844" lvl="2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05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05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sz="105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d>
                        <m:dPr>
                          <m:ctrlPr>
                            <a:rPr lang="en-US" sz="105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05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105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sub>
                                <m:sup>
                                  <m:r>
                                    <a:rPr lang="en-US" sz="105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1050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𝑑𝑐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1050" dirty="0"/>
              </a:p>
              <a:p>
                <a:pPr marL="482844" lvl="2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US" sz="1050" dirty="0"/>
              </a:p>
              <a:p>
                <a:r>
                  <a:rPr lang="en-US" sz="1200" dirty="0"/>
                  <a:t>Representation of Standard BP using Adjoint BP:</a:t>
                </a:r>
              </a:p>
              <a:p>
                <a:pPr marL="482844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Sup>
                            <m:sSubSupPr>
                              <m:ctrlPr>
                                <a:rPr lang="en-US" sz="105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05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105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105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  <m:r>
                            <a:rPr lang="en-US" sz="105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050"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  <m:sup>
                          <m:r>
                            <a:rPr lang="en-US" sz="105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  <m:r>
                        <a:rPr lang="en-US" sz="105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05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05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05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050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105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sz="105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050" i="1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05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050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105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05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105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050" smtClean="0">
                          <a:latin typeface="Cambria Math" panose="02040503050406030204" pitchFamily="18" charset="0"/>
                        </a:rPr>
                        <m:t>𝛼</m:t>
                      </m:r>
                      <m:sSubSup>
                        <m:sSubSupPr>
                          <m:ctrlPr>
                            <a:rPr lang="en-US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05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05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sz="105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  <m:sSubSup>
                        <m:sSubSupPr>
                          <m:ctrlPr>
                            <a:rPr lang="en-US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05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050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  <m:sup>
                          <m:r>
                            <a:rPr lang="en-US" sz="105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  <m:r>
                        <a:rPr lang="en-US" sz="105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1050" dirty="0"/>
              </a:p>
              <a:p>
                <a:pPr marL="482844" lvl="2" indent="0">
                  <a:buNone/>
                </a:pPr>
                <a:r>
                  <a:rPr lang="en-US" sz="1050" dirty="0"/>
                  <a:t>where </a:t>
                </a:r>
                <a:endParaRPr lang="en-US" sz="1050" dirty="0">
                  <a:latin typeface="Cambria Math" panose="02040503050406030204" pitchFamily="18" charset="0"/>
                </a:endParaRPr>
              </a:p>
              <a:p>
                <a:pPr marL="482844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105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05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05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sz="105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05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05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105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  <m:f>
                        <m:fPr>
                          <m:ctrlPr>
                            <a:rPr lang="en-US" sz="105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0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5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050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05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50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050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105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05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05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05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105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E550AD-C9CD-BF04-D1AB-A1EBEDA37D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5200" y="675900"/>
                <a:ext cx="8610600" cy="4737600"/>
              </a:xfrm>
              <a:blipFill>
                <a:blip r:embed="rId2"/>
                <a:stretch>
                  <a:fillRect t="-267" b="-107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31442F-9AFB-FBBA-20C7-69DBF81663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4854" y="5349875"/>
            <a:ext cx="649146" cy="365125"/>
          </a:xfrm>
        </p:spPr>
        <p:txBody>
          <a:bodyPr/>
          <a:lstStyle/>
          <a:p>
            <a:fld id="{E2661D55-915B-9148-8609-5AEDA0F2713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3A895F9-73BC-B0D1-C3C7-9F074188372F}"/>
              </a:ext>
            </a:extLst>
          </p:cNvPr>
          <p:cNvSpPr/>
          <p:nvPr/>
        </p:nvSpPr>
        <p:spPr bwMode="auto">
          <a:xfrm>
            <a:off x="2548800" y="3653236"/>
            <a:ext cx="1296000" cy="571501"/>
          </a:xfrm>
          <a:prstGeom prst="roundRect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 of projections of a single voxel at a single view angle</a:t>
            </a:r>
          </a:p>
        </p:txBody>
      </p:sp>
    </p:spTree>
    <p:extLst>
      <p:ext uri="{BB962C8B-B14F-4D97-AF65-F5344CB8AC3E}">
        <p14:creationId xmlns:p14="http://schemas.microsoft.com/office/powerpoint/2010/main" val="2878102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3BBC42-19CC-6E9D-9F21-E9B623802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835F0-FEF1-E3B9-76EE-C9D6DF615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500"/>
          </a:xfrm>
        </p:spPr>
        <p:txBody>
          <a:bodyPr/>
          <a:lstStyle/>
          <a:p>
            <a:r>
              <a:rPr lang="en-US" dirty="0"/>
              <a:t>FDK with Adjoint </a:t>
            </a:r>
            <a:r>
              <a:rPr lang="en-US" dirty="0" err="1"/>
              <a:t>Backprojector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314613-E96A-43EA-8243-22E8659E1B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4800" y="729899"/>
                <a:ext cx="8544000" cy="4468501"/>
              </a:xfrm>
            </p:spPr>
            <p:txBody>
              <a:bodyPr/>
              <a:lstStyle/>
              <a:p>
                <a:r>
                  <a:rPr lang="en-US" sz="1100" dirty="0"/>
                  <a:t>Goal: Compute the correct discretized FDK using the adjoint projector</a:t>
                </a:r>
              </a:p>
              <a:p>
                <a:r>
                  <a:rPr lang="en-US" sz="1100" dirty="0"/>
                  <a:t>Combining the results of the last two slides, we have that:</a:t>
                </a:r>
              </a:p>
              <a:p>
                <a:pPr lvl="1"/>
                <a:r>
                  <a:rPr lang="en-US" sz="1050" dirty="0"/>
                  <a:t>For discrete-space FDK, let </a:t>
                </a:r>
                <a14:m>
                  <m:oMath xmlns:m="http://schemas.openxmlformats.org/officeDocument/2006/math">
                    <m:r>
                      <a:rPr lang="en-US" sz="105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05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050" dirty="0"/>
                  <a:t> forward projection,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105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050" dirty="0"/>
                  <a:t> forward projection at angle </a:t>
                </a:r>
                <a14:m>
                  <m:oMath xmlns:m="http://schemas.openxmlformats.org/officeDocument/2006/math">
                    <m:r>
                      <a:rPr lang="en-US" sz="105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05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</m:oMath>
                </a14:m>
                <a:r>
                  <a:rPr lang="en-US" sz="105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𝑑𝑐</m:t>
                        </m:r>
                      </m:sub>
                    </m:sSub>
                    <m:r>
                      <a:rPr lang="en-US" sz="105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050" dirty="0"/>
                  <a:t> detector channel pitch, </a:t>
                </a:r>
                <a14:m>
                  <m:oMath xmlns:m="http://schemas.openxmlformats.org/officeDocument/2006/math">
                    <m:r>
                      <a:rPr lang="en-US" sz="105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05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050" smtClean="0">
                        <a:latin typeface="Cambria Math" panose="02040503050406030204" pitchFamily="18" charset="0"/>
                      </a:rPr>
                      <m:t>𝑛</m:t>
                    </m:r>
                    <m:sSub>
                      <m:sSubPr>
                        <m:ctrlPr>
                          <a:rPr lang="en-US" sz="105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𝑑𝑐</m:t>
                        </m:r>
                      </m:sub>
                    </m:sSub>
                  </m:oMath>
                </a14:m>
                <a:r>
                  <a:rPr lang="en-US" sz="105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105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05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05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05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105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5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050" smtClean="0">
                                <a:latin typeface="Cambria Math" panose="02040503050406030204" pitchFamily="18" charset="0"/>
                              </a:rPr>
                              <m:t>𝑑𝑐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050" dirty="0"/>
                  <a:t>, then we have that</a:t>
                </a:r>
              </a:p>
              <a:p>
                <a:pPr marL="482844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00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𝛼</m:t>
                          </m:r>
                          <m:sSubSup>
                            <m:sSubSup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  <m:r>
                        <a:rPr lang="en-US" sz="100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  <m:r>
                        <a:rPr lang="en-US" sz="1000" smtClean="0">
                          <a:latin typeface="Cambria Math" panose="02040503050406030204" pitchFamily="18" charset="0"/>
                        </a:rPr>
                        <m:t>𝛼</m:t>
                      </m:r>
                      <m:sSup>
                        <m:sSup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sz="100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</m:oMath>
                  </m:oMathPara>
                </a14:m>
                <a:endParaRPr lang="en-US" sz="1000" dirty="0"/>
              </a:p>
              <a:p>
                <a:pPr marL="482844" lvl="2" indent="0">
                  <a:buNone/>
                </a:pPr>
                <a:r>
                  <a:rPr lang="en-US" sz="1000" dirty="0"/>
                  <a:t>where </a:t>
                </a:r>
                <a14:m>
                  <m:oMath xmlns:m="http://schemas.openxmlformats.org/officeDocument/2006/math">
                    <m:r>
                      <a:rPr lang="en-US" sz="1000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10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00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sz="1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00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00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sz="100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bSup>
                      </m:den>
                    </m:f>
                    <m:f>
                      <m:f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000">
                                <a:latin typeface="Cambria Math" panose="02040503050406030204" pitchFamily="18" charset="0"/>
                              </a:rPr>
                              <m:t>𝑑𝑟</m:t>
                            </m:r>
                          </m:sub>
                        </m:sSub>
                        <m:sSub>
                          <m:sSubPr>
                            <m:ctrlPr>
                              <a:rPr lang="en-US" sz="1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000">
                                <a:latin typeface="Cambria Math" panose="02040503050406030204" pitchFamily="18" charset="0"/>
                              </a:rPr>
                              <m:t>𝑑𝑐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sz="1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00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00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1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1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000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  <m:r>
                      <a:rPr lang="en-US" sz="100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̃"/>
                            <m:ctrlP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  <m:d>
                          <m:dPr>
                            <m:ctrlPr>
                              <a:rPr lang="en-US" sz="1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00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100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00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d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1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en-US" sz="1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00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sz="100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d>
                          <m:dPr>
                            <m:ctrlPr>
                              <a:rPr lang="en-US" sz="1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00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d>
                      </m:e>
                    </m:d>
                    <m:r>
                      <a:rPr lang="en-US" sz="1000" smtClean="0">
                        <a:latin typeface="Cambria Math" panose="02040503050406030204" pitchFamily="18" charset="0"/>
                      </a:rPr>
                      <m:t>∗</m:t>
                    </m:r>
                    <m:acc>
                      <m:accPr>
                        <m:chr m:val="̃"/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  <m:d>
                      <m:d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000" dirty="0"/>
                  <a:t> , and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  <m:d>
                      <m:d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sz="100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𝑑𝑐</m:t>
                            </m:r>
                          </m:sub>
                        </m:sSub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00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00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 sz="1000">
                            <a:latin typeface="Cambria Math" panose="02040503050406030204" pitchFamily="18" charset="0"/>
                          </a:rPr>
                          <m:t>sinc</m:t>
                        </m:r>
                        <m:d>
                          <m:dPr>
                            <m:ctrlPr>
                              <a:rPr lang="en-US" sz="1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00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  <m:r>
                          <a:rPr lang="en-US" sz="100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0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000" b="0" i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sSup>
                          <m:sSupPr>
                            <m:ctrlPr>
                              <a:rPr lang="en-US" sz="1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000">
                                <a:latin typeface="Cambria Math" panose="02040503050406030204" pitchFamily="18" charset="0"/>
                              </a:rPr>
                              <m:t>sinc</m:t>
                            </m:r>
                          </m:e>
                          <m:sup>
                            <m:r>
                              <a:rPr lang="en-US" sz="1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1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00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sz="1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endParaRPr lang="en-US" sz="1000" dirty="0"/>
              </a:p>
              <a:p>
                <a:endParaRPr lang="en-US" sz="1100" dirty="0"/>
              </a:p>
              <a:p>
                <a:r>
                  <a:rPr lang="en-US" sz="1100" dirty="0"/>
                  <a:t>Final FBP formula</a:t>
                </a:r>
              </a:p>
              <a:p>
                <a:pPr marL="482844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  <m:sSup>
                        <m:sSup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sz="100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sup>
                      </m:sSup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𝑔</m:t>
                      </m:r>
                    </m:oMath>
                  </m:oMathPara>
                </a14:m>
                <a:endParaRPr lang="en-US" sz="1000" dirty="0"/>
              </a:p>
              <a:p>
                <a:pPr marL="482844" lvl="2" indent="0">
                  <a:lnSpc>
                    <a:spcPct val="12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sz="10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0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  <m:d>
                            <m:d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1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</m:e>
                      </m:d>
                      <m:r>
                        <a:rPr lang="en-US" sz="1000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d>
                        <m:d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sz="1000" dirty="0"/>
              </a:p>
              <a:p>
                <a:pPr marL="482844" lvl="2" indent="0">
                  <a:lnSpc>
                    <a:spcPct val="12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d>
                        <m:d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00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sz="100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𝑠𝑑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𝑠𝑑</m:t>
                                  </m:r>
                                </m:sub>
                                <m:sup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000" b="0" i="1" smtClean="0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  <m:d>
                                        <m:dPr>
                                          <m:ctrlPr>
                                            <a:rPr lang="en-US" sz="1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000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0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000" b="0" i="1" smtClean="0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  <m:d>
                                        <m:dPr>
                                          <m:ctrlPr>
                                            <a:rPr lang="en-US" sz="1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000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sz="1000" dirty="0"/>
              </a:p>
              <a:p>
                <a:pPr marL="482844" lvl="2" indent="0">
                  <a:lnSpc>
                    <a:spcPct val="12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0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</m:e>
                        <m:sub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d>
                        <m:d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sz="100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m:rPr>
                              <m:sty m:val="p"/>
                            </m:rPr>
                            <a:rPr lang="en-US" sz="1000">
                              <a:latin typeface="Cambria Math" panose="02040503050406030204" pitchFamily="18" charset="0"/>
                            </a:rPr>
                            <m:t>sinc</m:t>
                          </m:r>
                          <m:d>
                            <m:d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00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000" b="0" i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000">
                                  <a:latin typeface="Cambria Math" panose="02040503050406030204" pitchFamily="18" charset="0"/>
                                </a:rPr>
                                <m:t>sinc</m:t>
                              </m:r>
                            </m:e>
                            <m:sup>
                              <m:r>
                                <a:rPr lang="en-US" sz="1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1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US" sz="1000" dirty="0"/>
              </a:p>
              <a:p>
                <a:pPr marL="482844" lvl="2" indent="0">
                  <a:buNone/>
                </a:pPr>
                <a:endParaRPr lang="en-US" sz="1000" dirty="0"/>
              </a:p>
              <a:p>
                <a:pPr marL="482844" lvl="2" indent="0">
                  <a:buNone/>
                </a:pPr>
                <a:r>
                  <a:rPr lang="en-US" sz="1000" dirty="0"/>
                  <a:t>where </a:t>
                </a:r>
                <a14:m>
                  <m:oMath xmlns:m="http://schemas.openxmlformats.org/officeDocument/2006/math">
                    <m:r>
                      <a:rPr lang="en-US" sz="1000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100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000" dirty="0"/>
                  <a:t> number of projection angles,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𝑠𝑑</m:t>
                        </m:r>
                      </m:sub>
                    </m:sSub>
                    <m:r>
                      <a:rPr lang="en-US" sz="100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000" dirty="0"/>
                  <a:t>  source to detector distance,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𝑑𝑐</m:t>
                        </m:r>
                      </m:sub>
                    </m:sSub>
                    <m:r>
                      <a:rPr lang="en-US" sz="100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000" dirty="0"/>
                  <a:t> detector channel spacing,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00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100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000" dirty="0"/>
                  <a:t> detector row spacing,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00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00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000" dirty="0"/>
                  <a:t> voxel pitch, and code to implement the functions </a:t>
                </a:r>
                <a14:m>
                  <m:oMath xmlns:m="http://schemas.openxmlformats.org/officeDocument/2006/math">
                    <m:r>
                      <a:rPr lang="en-US" sz="1000" i="1">
                        <a:latin typeface="Cambria Math" panose="02040503050406030204" pitchFamily="18" charset="0"/>
                      </a:rPr>
                      <m:t>𝑡</m:t>
                    </m:r>
                    <m:d>
                      <m:d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000" i="1" dirty="0"/>
                  <a:t> </a:t>
                </a:r>
                <a:r>
                  <a:rPr lang="en-US" sz="1000" dirty="0"/>
                  <a:t>and</a:t>
                </a:r>
                <a:r>
                  <a:rPr lang="en-US" sz="1000" i="1" dirty="0"/>
                  <a:t> </a:t>
                </a:r>
                <a14:m>
                  <m:oMath xmlns:m="http://schemas.openxmlformats.org/officeDocument/2006/math">
                    <m:r>
                      <a:rPr lang="en-US" sz="1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000" dirty="0"/>
                  <a:t> and is given by:</a:t>
                </a:r>
              </a:p>
              <a:p>
                <a:pPr marL="917575">
                  <a:buNone/>
                </a:pPr>
                <a14:m>
                  <m:oMath xmlns:m="http://schemas.openxmlformats.org/officeDocument/2006/math">
                    <m:r>
                      <a:rPr lang="en-US" sz="1000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</a:t>
                </a:r>
                <a:r>
                  <a:rPr lang="en-US" sz="1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channel_position</a:t>
                </a:r>
                <a:r>
                  <a:rPr lang="en-US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((n – (num_det_channels-1)/2.0) * </a:t>
                </a:r>
                <a:r>
                  <a:rPr lang="en-US" sz="1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delta_det_channel</a:t>
                </a:r>
                <a:r>
                  <a:rPr lang="en-US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− </a:t>
                </a:r>
                <a:r>
                  <a:rPr lang="en-US" sz="1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det_channel_offset</a:t>
                </a:r>
                <a:endParaRPr lang="en-US" sz="1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917575">
                  <a:buNone/>
                </a:pPr>
                <a14:m>
                  <m:oMath xmlns:m="http://schemas.openxmlformats.org/officeDocument/2006/math">
                    <m:r>
                      <a:rPr lang="en-US" sz="1000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</a:t>
                </a:r>
                <a:r>
                  <a:rPr lang="en-US" sz="1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row_position</a:t>
                </a:r>
                <a:r>
                  <a:rPr lang="en-US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((m – (num_det_rows-1)/2.0) * </a:t>
                </a:r>
                <a:r>
                  <a:rPr lang="en-US" sz="1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delta_det_row</a:t>
                </a:r>
                <a:r>
                  <a:rPr lang="en-US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− </a:t>
                </a:r>
                <a:r>
                  <a:rPr lang="en-US" sz="1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det_row_offset</a:t>
                </a:r>
                <a:endParaRPr lang="en-US" sz="1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314613-E96A-43EA-8243-22E8659E1B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729899"/>
                <a:ext cx="8544000" cy="4468501"/>
              </a:xfrm>
              <a:blipFill>
                <a:blip r:embed="rId2"/>
                <a:stretch>
                  <a:fillRect t="-283" b="-5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C1BC31-9802-FBFE-92EB-77B13B72B3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4854" y="5349875"/>
            <a:ext cx="649146" cy="365125"/>
          </a:xfrm>
        </p:spPr>
        <p:txBody>
          <a:bodyPr/>
          <a:lstStyle/>
          <a:p>
            <a:fld id="{E2661D55-915B-9148-8609-5AEDA0F2713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9C89BC0-4F5B-596D-11E0-17306FBFF9AE}"/>
              </a:ext>
            </a:extLst>
          </p:cNvPr>
          <p:cNvSpPr/>
          <p:nvPr/>
        </p:nvSpPr>
        <p:spPr bwMode="auto">
          <a:xfrm>
            <a:off x="2959200" y="2733244"/>
            <a:ext cx="2838299" cy="1557956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E8A68F5-2B55-4332-784C-D6C9D911BFCD}"/>
                  </a:ext>
                </a:extLst>
              </p:cNvPr>
              <p:cNvSpPr txBox="1"/>
              <p:nvPr/>
            </p:nvSpPr>
            <p:spPr>
              <a:xfrm>
                <a:off x="6004499" y="3114343"/>
                <a:ext cx="2918101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3088" indent="-566738">
                  <a:tabLst>
                    <a:tab pos="566738" algn="l"/>
                  </a:tabLs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	the adjoint distance driven projector implemented in SVMBIR, MBIRJAX</a:t>
                </a:r>
                <a:endParaRPr lang="en-US" sz="11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73088" indent="-566738">
                  <a:tabLst>
                    <a:tab pos="450850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10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sz="11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the measured sinogram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E8A68F5-2B55-4332-784C-D6C9D911BF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4499" y="3114343"/>
                <a:ext cx="2918101" cy="600164"/>
              </a:xfrm>
              <a:prstGeom prst="rect">
                <a:avLst/>
              </a:prstGeom>
              <a:blipFill>
                <a:blip r:embed="rId3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6119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paper with text&#10;&#10;Description automatically generated">
            <a:extLst>
              <a:ext uri="{FF2B5EF4-FFF2-40B4-BE49-F238E27FC236}">
                <a16:creationId xmlns:a16="http://schemas.microsoft.com/office/drawing/2014/main" id="{D70647A7-654C-C32C-1BC4-FA9F691AB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200" y="1326162"/>
            <a:ext cx="3384464" cy="3316038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43C5A658-BB99-FC13-DE55-F7FB6C33F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Derivation of Ramp Filter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001029-65F4-8BBA-2632-46BD1B2623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0633" y="767441"/>
            <a:ext cx="3307196" cy="4279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34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D1115E-F4FA-4DB4-D4C0-085DBA9818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9525E1-5A6A-D091-47FA-CD45D214B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FDK Back Projection</a:t>
            </a:r>
          </a:p>
        </p:txBody>
      </p:sp>
      <p:pic>
        <p:nvPicPr>
          <p:cNvPr id="8" name="Picture 7" descr="A math equations and formulas in a paper&#10;&#10;Description automatically generated">
            <a:extLst>
              <a:ext uri="{FF2B5EF4-FFF2-40B4-BE49-F238E27FC236}">
                <a16:creationId xmlns:a16="http://schemas.microsoft.com/office/drawing/2014/main" id="{16595D74-DD15-67AE-6EE8-A2056E34F9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2566" y="1672491"/>
            <a:ext cx="4284868" cy="3203331"/>
          </a:xfrm>
          <a:prstGeom prst="rect">
            <a:avLst/>
          </a:prstGeom>
        </p:spPr>
      </p:pic>
      <p:pic>
        <p:nvPicPr>
          <p:cNvPr id="10" name="Picture 9" descr="A diagram of a geometrical relationship&#10;&#10;Description automatically generated with medium confidence">
            <a:extLst>
              <a:ext uri="{FF2B5EF4-FFF2-40B4-BE49-F238E27FC236}">
                <a16:creationId xmlns:a16="http://schemas.microsoft.com/office/drawing/2014/main" id="{1FAB35A8-D89B-E8CA-E604-6FD5897E73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81" y="2119665"/>
            <a:ext cx="4170485" cy="23089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10E4A1D-1296-312C-F7E3-C0A6EF291CF3}"/>
              </a:ext>
            </a:extLst>
          </p:cNvPr>
          <p:cNvSpPr txBox="1"/>
          <p:nvPr/>
        </p:nvSpPr>
        <p:spPr>
          <a:xfrm>
            <a:off x="164124" y="5220112"/>
            <a:ext cx="8813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Jiang Hsieh, </a:t>
            </a:r>
            <a:r>
              <a:rPr lang="en-US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Computed Tomography: Principles, Design, Artifacts, and Recent Advances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2021.</a:t>
            </a:r>
          </a:p>
        </p:txBody>
      </p:sp>
    </p:spTree>
    <p:extLst>
      <p:ext uri="{BB962C8B-B14F-4D97-AF65-F5344CB8AC3E}">
        <p14:creationId xmlns:p14="http://schemas.microsoft.com/office/powerpoint/2010/main" val="3521921714"/>
      </p:ext>
    </p:extLst>
  </p:cSld>
  <p:clrMapOvr>
    <a:masterClrMapping/>
  </p:clrMapOvr>
</p:sld>
</file>

<file path=ppt/theme/theme1.xml><?xml version="1.0" encoding="utf-8"?>
<a:theme xmlns:a="http://schemas.openxmlformats.org/drawingml/2006/main" name="GE Healthcare">
  <a:themeElements>
    <a:clrScheme name="GE Healthcare 15">
      <a:dk1>
        <a:srgbClr val="000000"/>
      </a:dk1>
      <a:lt1>
        <a:srgbClr val="FFFFFF"/>
      </a:lt1>
      <a:dk2>
        <a:srgbClr val="004880"/>
      </a:dk2>
      <a:lt2>
        <a:srgbClr val="CECECE"/>
      </a:lt2>
      <a:accent1>
        <a:srgbClr val="004880"/>
      </a:accent1>
      <a:accent2>
        <a:srgbClr val="B3D7E8"/>
      </a:accent2>
      <a:accent3>
        <a:srgbClr val="FFFFFF"/>
      </a:accent3>
      <a:accent4>
        <a:srgbClr val="000000"/>
      </a:accent4>
      <a:accent5>
        <a:srgbClr val="AAB1C0"/>
      </a:accent5>
      <a:accent6>
        <a:srgbClr val="A2C3D2"/>
      </a:accent6>
      <a:hlink>
        <a:srgbClr val="094CAD"/>
      </a:hlink>
      <a:folHlink>
        <a:srgbClr val="4393C3"/>
      </a:folHlink>
    </a:clrScheme>
    <a:fontScheme name="GE Healthc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0" charset="0"/>
            <a:ea typeface="ＭＳ Ｐゴシック" pitchFamily="-110" charset="-128"/>
            <a:cs typeface="ＭＳ Ｐゴシック" pitchFamily="-11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0" charset="0"/>
            <a:ea typeface="ＭＳ Ｐゴシック" pitchFamily="-110" charset="-128"/>
            <a:cs typeface="ＭＳ Ｐゴシック" pitchFamily="-110" charset="-128"/>
          </a:defRPr>
        </a:defPPr>
      </a:lstStyle>
    </a:lnDef>
  </a:objectDefaults>
  <a:extraClrSchemeLst>
    <a:extraClrScheme>
      <a:clrScheme name="GE Healthc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 Healthc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 Healthc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 Healthc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 Healthc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 Healthc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 Healthc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 Healthc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 Healthc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 Healthc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 Healthc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 Healthc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 Healthcare 13">
        <a:dk1>
          <a:srgbClr val="000000"/>
        </a:dk1>
        <a:lt1>
          <a:srgbClr val="FFFFFF"/>
        </a:lt1>
        <a:dk2>
          <a:srgbClr val="004880"/>
        </a:dk2>
        <a:lt2>
          <a:srgbClr val="808080"/>
        </a:lt2>
        <a:accent1>
          <a:srgbClr val="008BF6"/>
        </a:accent1>
        <a:accent2>
          <a:srgbClr val="0074CC"/>
        </a:accent2>
        <a:accent3>
          <a:srgbClr val="FFFFFF"/>
        </a:accent3>
        <a:accent4>
          <a:srgbClr val="000000"/>
        </a:accent4>
        <a:accent5>
          <a:srgbClr val="AAC4FA"/>
        </a:accent5>
        <a:accent6>
          <a:srgbClr val="0068B9"/>
        </a:accent6>
        <a:hlink>
          <a:srgbClr val="004880"/>
        </a:hlink>
        <a:folHlink>
          <a:srgbClr val="4CB2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 Healthcare 14">
        <a:dk1>
          <a:srgbClr val="000000"/>
        </a:dk1>
        <a:lt1>
          <a:srgbClr val="FFFFFF"/>
        </a:lt1>
        <a:dk2>
          <a:srgbClr val="094CAD"/>
        </a:dk2>
        <a:lt2>
          <a:srgbClr val="CECECE"/>
        </a:lt2>
        <a:accent1>
          <a:srgbClr val="094CAD"/>
        </a:accent1>
        <a:accent2>
          <a:srgbClr val="B3D7E8"/>
        </a:accent2>
        <a:accent3>
          <a:srgbClr val="FFFFFF"/>
        </a:accent3>
        <a:accent4>
          <a:srgbClr val="000000"/>
        </a:accent4>
        <a:accent5>
          <a:srgbClr val="AAB2D3"/>
        </a:accent5>
        <a:accent6>
          <a:srgbClr val="A2C3D2"/>
        </a:accent6>
        <a:hlink>
          <a:srgbClr val="053061"/>
        </a:hlink>
        <a:folHlink>
          <a:srgbClr val="4393C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 Healthcare 15">
        <a:dk1>
          <a:srgbClr val="000000"/>
        </a:dk1>
        <a:lt1>
          <a:srgbClr val="FFFFFF"/>
        </a:lt1>
        <a:dk2>
          <a:srgbClr val="004880"/>
        </a:dk2>
        <a:lt2>
          <a:srgbClr val="CECECE"/>
        </a:lt2>
        <a:accent1>
          <a:srgbClr val="004880"/>
        </a:accent1>
        <a:accent2>
          <a:srgbClr val="B3D7E8"/>
        </a:accent2>
        <a:accent3>
          <a:srgbClr val="FFFFFF"/>
        </a:accent3>
        <a:accent4>
          <a:srgbClr val="000000"/>
        </a:accent4>
        <a:accent5>
          <a:srgbClr val="AAB1C0"/>
        </a:accent5>
        <a:accent6>
          <a:srgbClr val="A2C3D2"/>
        </a:accent6>
        <a:hlink>
          <a:srgbClr val="094CAD"/>
        </a:hlink>
        <a:folHlink>
          <a:srgbClr val="4393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2004:Templates:Presentations:Designs:Blank Presentation</Template>
  <TotalTime>6085</TotalTime>
  <Words>1276</Words>
  <Application>Microsoft Macintosh PowerPoint</Application>
  <PresentationFormat>On-screen Show (16:10)</PresentationFormat>
  <Paragraphs>122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Cambria Math</vt:lpstr>
      <vt:lpstr>Times</vt:lpstr>
      <vt:lpstr>Times New Roman</vt:lpstr>
      <vt:lpstr>Wingdings</vt:lpstr>
      <vt:lpstr>GE Healthcare</vt:lpstr>
      <vt:lpstr>FBP/FDK Implementation with Adjoint Projector</vt:lpstr>
      <vt:lpstr>Parallel Beam: Adjoint Backprojector Scaling</vt:lpstr>
      <vt:lpstr>Parallel Beam: FBP with Adjoint Backprojector</vt:lpstr>
      <vt:lpstr>Discretized FDK</vt:lpstr>
      <vt:lpstr>FDK Adjoint Backprojector Scaling</vt:lpstr>
      <vt:lpstr>FDK with Adjoint Backprojector</vt:lpstr>
      <vt:lpstr>Derivation of Ramp Filter</vt:lpstr>
      <vt:lpstr>FDK Back Projection</vt:lpstr>
    </vt:vector>
  </TitlesOfParts>
  <Company>Purdue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Statistical Image Reconstruction: The Challenges and Potential</dc:title>
  <cp:lastModifiedBy>Charles A. Bouman</cp:lastModifiedBy>
  <cp:revision>504</cp:revision>
  <dcterms:created xsi:type="dcterms:W3CDTF">2010-12-13T09:46:28Z</dcterms:created>
  <dcterms:modified xsi:type="dcterms:W3CDTF">2024-12-16T19:32:20Z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044bd30-2ed7-4c9d-9d12-46200872a97b_Enabled">
    <vt:lpwstr>true</vt:lpwstr>
  </property>
  <property fmtid="{D5CDD505-2E9C-101B-9397-08002B2CF9AE}" pid="3" name="MSIP_Label_4044bd30-2ed7-4c9d-9d12-46200872a97b_SetDate">
    <vt:lpwstr>2023-05-12T17:17:35Z</vt:lpwstr>
  </property>
  <property fmtid="{D5CDD505-2E9C-101B-9397-08002B2CF9AE}" pid="4" name="MSIP_Label_4044bd30-2ed7-4c9d-9d12-46200872a97b_Method">
    <vt:lpwstr>Standard</vt:lpwstr>
  </property>
  <property fmtid="{D5CDD505-2E9C-101B-9397-08002B2CF9AE}" pid="5" name="MSIP_Label_4044bd30-2ed7-4c9d-9d12-46200872a97b_Name">
    <vt:lpwstr>defa4170-0d19-0005-0004-bc88714345d2</vt:lpwstr>
  </property>
  <property fmtid="{D5CDD505-2E9C-101B-9397-08002B2CF9AE}" pid="6" name="MSIP_Label_4044bd30-2ed7-4c9d-9d12-46200872a97b_SiteId">
    <vt:lpwstr>4130bd39-7c53-419c-b1e5-8758d6d63f21</vt:lpwstr>
  </property>
  <property fmtid="{D5CDD505-2E9C-101B-9397-08002B2CF9AE}" pid="7" name="MSIP_Label_4044bd30-2ed7-4c9d-9d12-46200872a97b_ActionId">
    <vt:lpwstr>9d37be3b-2b6f-4be8-831a-a115e9badbae</vt:lpwstr>
  </property>
  <property fmtid="{D5CDD505-2E9C-101B-9397-08002B2CF9AE}" pid="8" name="MSIP_Label_4044bd30-2ed7-4c9d-9d12-46200872a97b_ContentBits">
    <vt:lpwstr>0</vt:lpwstr>
  </property>
</Properties>
</file>