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saveSubsetFonts="1" autoCompressPictures="0">
  <p:sldMasterIdLst>
    <p:sldMasterId id="2147483649" r:id="rId1"/>
  </p:sldMasterIdLst>
  <p:notesMasterIdLst>
    <p:notesMasterId r:id="rId38"/>
  </p:notesMasterIdLst>
  <p:sldIdLst>
    <p:sldId id="1060" r:id="rId2"/>
    <p:sldId id="1948" r:id="rId3"/>
    <p:sldId id="1352" r:id="rId4"/>
    <p:sldId id="1934" r:id="rId5"/>
    <p:sldId id="1935" r:id="rId6"/>
    <p:sldId id="529" r:id="rId7"/>
    <p:sldId id="325" r:id="rId8"/>
    <p:sldId id="1976" r:id="rId9"/>
    <p:sldId id="2345" r:id="rId10"/>
    <p:sldId id="1942" r:id="rId11"/>
    <p:sldId id="261" r:id="rId12"/>
    <p:sldId id="1929" r:id="rId13"/>
    <p:sldId id="1954" r:id="rId14"/>
    <p:sldId id="2323" r:id="rId15"/>
    <p:sldId id="2348" r:id="rId16"/>
    <p:sldId id="2327" r:id="rId17"/>
    <p:sldId id="2328" r:id="rId18"/>
    <p:sldId id="2349" r:id="rId19"/>
    <p:sldId id="2350" r:id="rId20"/>
    <p:sldId id="1384" r:id="rId21"/>
    <p:sldId id="2331" r:id="rId22"/>
    <p:sldId id="2332" r:id="rId23"/>
    <p:sldId id="2334" r:id="rId24"/>
    <p:sldId id="2335" r:id="rId25"/>
    <p:sldId id="1079" r:id="rId26"/>
    <p:sldId id="2344" r:id="rId27"/>
    <p:sldId id="2338" r:id="rId28"/>
    <p:sldId id="2339" r:id="rId29"/>
    <p:sldId id="2340" r:id="rId30"/>
    <p:sldId id="2346" r:id="rId31"/>
    <p:sldId id="2347" r:id="rId32"/>
    <p:sldId id="2341" r:id="rId33"/>
    <p:sldId id="2336" r:id="rId34"/>
    <p:sldId id="2330" r:id="rId35"/>
    <p:sldId id="2342" r:id="rId36"/>
    <p:sldId id="2343" r:id="rId37"/>
  </p:sldIdLst>
  <p:sldSz cx="9144000" cy="5715000" type="screen16x1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9pPr>
  </p:defaultTextStyle>
  <p:extLst>
    <p:ext uri="{521415D9-36F7-43E2-AB2F-B90AF26B5E84}">
      <p14:sectionLst xmlns:p14="http://schemas.microsoft.com/office/powerpoint/2010/main">
        <p14:section name="Title Slide" id="{4AF3CA2F-5F17-A046-A74B-D0D1759C94C7}">
          <p14:sldIdLst>
            <p14:sldId id="1060"/>
            <p14:sldId id="1948"/>
          </p14:sldIdLst>
        </p14:section>
        <p14:section name="CT Reconstruction" id="{9B873F7B-A66F-964B-8C90-494726632483}">
          <p14:sldIdLst>
            <p14:sldId id="1352"/>
            <p14:sldId id="1934"/>
            <p14:sldId id="1935"/>
            <p14:sldId id="529"/>
            <p14:sldId id="325"/>
            <p14:sldId id="1976"/>
            <p14:sldId id="2345"/>
          </p14:sldIdLst>
        </p14:section>
        <p14:section name="VCD Foundation" id="{6E720AFD-552B-204F-9B8A-6DE2BE76DF4F}">
          <p14:sldIdLst>
            <p14:sldId id="1942"/>
            <p14:sldId id="261"/>
            <p14:sldId id="1929"/>
            <p14:sldId id="1954"/>
            <p14:sldId id="2323"/>
            <p14:sldId id="2348"/>
            <p14:sldId id="2327"/>
            <p14:sldId id="2328"/>
            <p14:sldId id="2349"/>
            <p14:sldId id="2350"/>
          </p14:sldIdLst>
        </p14:section>
        <p14:section name="VCD Results" id="{26EBF5AF-7A63-F343-83A9-43E396B4E03E}">
          <p14:sldIdLst>
            <p14:sldId id="1384"/>
            <p14:sldId id="2331"/>
            <p14:sldId id="2332"/>
            <p14:sldId id="2334"/>
            <p14:sldId id="2335"/>
            <p14:sldId id="1079"/>
            <p14:sldId id="2344"/>
            <p14:sldId id="2338"/>
            <p14:sldId id="2339"/>
            <p14:sldId id="2340"/>
            <p14:sldId id="2346"/>
            <p14:sldId id="2347"/>
            <p14:sldId id="2341"/>
            <p14:sldId id="2336"/>
            <p14:sldId id="2330"/>
            <p14:sldId id="2342"/>
            <p14:sldId id="234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80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880"/>
    <a:srgbClr val="FFA291"/>
    <a:srgbClr val="32A859"/>
    <a:srgbClr val="266436"/>
    <a:srgbClr val="EFF7FE"/>
    <a:srgbClr val="5F1007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6050"/>
    <p:restoredTop sz="50000"/>
  </p:normalViewPr>
  <p:slideViewPr>
    <p:cSldViewPr>
      <p:cViewPr varScale="1">
        <p:scale>
          <a:sx n="153" d="100"/>
          <a:sy n="153" d="100"/>
        </p:scale>
        <p:origin x="1592" y="168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uzzard, Gregery T" userId="S::buzzard@purdue.edu::179cdef4-82b5-4b2c-85f8-50fdce68cd18" providerId="AD" clId="Web-{4453D4D3-38E8-8888-37B8-40A88057BEBB}"/>
    <pc:docChg chg="mod">
      <pc:chgData name="Buzzard, Gregery T" userId="S::buzzard@purdue.edu::179cdef4-82b5-4b2c-85f8-50fdce68cd18" providerId="AD" clId="Web-{4453D4D3-38E8-8888-37B8-40A88057BEBB}" dt="2023-05-12T17:17:35.595" v="0" actId="33475"/>
      <pc:docMkLst>
        <pc:docMk/>
      </pc:docMkLst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A181826-9109-7443-AAE9-BA5426934A3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7923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10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10" charset="0"/>
        <a:ea typeface="ＭＳ Ｐゴシック" pitchFamily="-11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10" charset="0"/>
        <a:ea typeface="ＭＳ Ｐゴシック" pitchFamily="-11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10" charset="0"/>
        <a:ea typeface="ＭＳ Ｐゴシック" pitchFamily="-11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256F05-0B4F-544B-A825-8527533E0513}" type="slidenum">
              <a:rPr lang="en-US"/>
              <a:pPr/>
              <a:t>0</a:t>
            </a:fld>
            <a:endParaRPr lang="en-US"/>
          </a:p>
        </p:txBody>
      </p:sp>
      <p:sp>
        <p:nvSpPr>
          <p:cNvPr id="53043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738188" y="681038"/>
            <a:ext cx="5443537" cy="34036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0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82650" y="4357688"/>
            <a:ext cx="5080000" cy="408463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9379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1F3DD7-A5C7-45FB-8C1C-8B9EF6C0E12E}" type="slidenum">
              <a:rPr lang="en-US"/>
              <a:pPr/>
              <a:t>5</a:t>
            </a:fld>
            <a:endParaRPr lang="en-US"/>
          </a:p>
        </p:txBody>
      </p:sp>
      <p:sp>
        <p:nvSpPr>
          <p:cNvPr id="36867" name="Rectangle 2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solidFill>
            <a:srgbClr val="FFFFFF"/>
          </a:solidFill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991" y="4342939"/>
            <a:ext cx="5030018" cy="41145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31" tIns="45716" rIns="91431" bIns="45716"/>
          <a:lstStyle/>
          <a:p>
            <a:pPr eaLnBrk="1" hangingPunct="1"/>
            <a:endParaRPr lang="en-US">
              <a:latin typeface="Arial" pitchFamily="64" charset="0"/>
              <a:ea typeface="宋体" pitchFamily="-110" charset="-128"/>
              <a:cs typeface="宋体" pitchFamily="-11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65807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8FCB45-2997-3945-9768-6401AFD3095C}" type="slidenum">
              <a:rPr lang="en-US"/>
              <a:pPr/>
              <a:t>6</a:t>
            </a:fld>
            <a:endParaRPr lang="en-US"/>
          </a:p>
        </p:txBody>
      </p:sp>
      <p:sp>
        <p:nvSpPr>
          <p:cNvPr id="18329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68288" y="217488"/>
            <a:ext cx="6551612" cy="40941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57250" y="4427538"/>
            <a:ext cx="5372100" cy="40909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6493" tIns="43247" rIns="86493" bIns="43247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152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228600" y="254000"/>
            <a:ext cx="77724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28600" y="3238500"/>
            <a:ext cx="4724400" cy="1460500"/>
          </a:xfrm>
        </p:spPr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defRPr sz="2333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788975B9-C560-9941-9AF0-5DBFCA59A4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0438" y="5349875"/>
            <a:ext cx="6491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61D55-915B-9148-8609-5AEDA0F271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8450" y="190500"/>
            <a:ext cx="207645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19100" y="190500"/>
            <a:ext cx="6076950" cy="4953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190500"/>
            <a:ext cx="8305800" cy="571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19100" y="1333500"/>
            <a:ext cx="4076700" cy="1841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333500"/>
            <a:ext cx="4076700" cy="1841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19100" y="3302000"/>
            <a:ext cx="8305800" cy="1841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190500"/>
            <a:ext cx="8305800" cy="571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19100" y="1333500"/>
            <a:ext cx="4076700" cy="381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333500"/>
            <a:ext cx="4076700" cy="1841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302000"/>
            <a:ext cx="4076700" cy="1841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19100" y="190500"/>
            <a:ext cx="8305800" cy="571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19100" y="1333500"/>
            <a:ext cx="4076700" cy="1841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333500"/>
            <a:ext cx="4076700" cy="1841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19100" y="3302000"/>
            <a:ext cx="4076700" cy="1841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302000"/>
            <a:ext cx="4076700" cy="1841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190500"/>
            <a:ext cx="8305800" cy="571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19100" y="1333500"/>
            <a:ext cx="8305800" cy="38100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190500"/>
            <a:ext cx="8305800" cy="571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19100" y="1333500"/>
            <a:ext cx="4076700" cy="381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76700" cy="381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04800" y="800100"/>
            <a:ext cx="8610600" cy="4343400"/>
          </a:xfrm>
        </p:spPr>
        <p:txBody>
          <a:bodyPr/>
          <a:lstStyle/>
          <a:p>
            <a:pPr lvl="0"/>
            <a:r>
              <a:rPr lang="en-US" dirty="0"/>
              <a:t> 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F4D1D013-5478-874E-9EE0-90DA2338AE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61D55-915B-9148-8609-5AEDA0F2713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3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667"/>
            </a:lvl1pPr>
            <a:lvl2pPr marL="380985" indent="0">
              <a:buNone/>
              <a:defRPr sz="1500"/>
            </a:lvl2pPr>
            <a:lvl3pPr marL="761970" indent="0">
              <a:buNone/>
              <a:defRPr sz="1333"/>
            </a:lvl3pPr>
            <a:lvl4pPr marL="1142954" indent="0">
              <a:buNone/>
              <a:defRPr sz="1167"/>
            </a:lvl4pPr>
            <a:lvl5pPr marL="1523939" indent="0">
              <a:buNone/>
              <a:defRPr sz="1167"/>
            </a:lvl5pPr>
            <a:lvl6pPr marL="1904924" indent="0">
              <a:buNone/>
              <a:defRPr sz="1167"/>
            </a:lvl6pPr>
            <a:lvl7pPr marL="2285909" indent="0">
              <a:buNone/>
              <a:defRPr sz="1167"/>
            </a:lvl7pPr>
            <a:lvl8pPr marL="2666893" indent="0">
              <a:buNone/>
              <a:defRPr sz="1167"/>
            </a:lvl8pPr>
            <a:lvl9pPr marL="3047878" indent="0">
              <a:buNone/>
              <a:defRPr sz="11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9100" y="1333500"/>
            <a:ext cx="4076700" cy="3810000"/>
          </a:xfrm>
        </p:spPr>
        <p:txBody>
          <a:bodyPr/>
          <a:lstStyle>
            <a:lvl1pPr>
              <a:defRPr sz="2333"/>
            </a:lvl1pPr>
            <a:lvl2pPr>
              <a:defRPr sz="2000"/>
            </a:lvl2pPr>
            <a:lvl3pPr>
              <a:defRPr sz="1667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76700" cy="3810000"/>
          </a:xfrm>
        </p:spPr>
        <p:txBody>
          <a:bodyPr/>
          <a:lstStyle>
            <a:lvl1pPr>
              <a:defRPr sz="2333"/>
            </a:lvl1pPr>
            <a:lvl2pPr>
              <a:defRPr sz="2000"/>
            </a:lvl2pPr>
            <a:lvl3pPr>
              <a:defRPr sz="1667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000"/>
            </a:lvl1pPr>
            <a:lvl2pPr>
              <a:defRPr sz="1667"/>
            </a:lvl2pPr>
            <a:lvl3pPr>
              <a:defRPr sz="15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000"/>
            </a:lvl1pPr>
            <a:lvl2pPr>
              <a:defRPr sz="1667"/>
            </a:lvl2pPr>
            <a:lvl3pPr>
              <a:defRPr sz="15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1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167"/>
            </a:lvl1pPr>
            <a:lvl2pPr marL="380985" indent="0">
              <a:buNone/>
              <a:defRPr sz="1000"/>
            </a:lvl2pPr>
            <a:lvl3pPr marL="761970" indent="0">
              <a:buNone/>
              <a:defRPr sz="833"/>
            </a:lvl3pPr>
            <a:lvl4pPr marL="1142954" indent="0">
              <a:buNone/>
              <a:defRPr sz="750"/>
            </a:lvl4pPr>
            <a:lvl5pPr marL="1523939" indent="0">
              <a:buNone/>
              <a:defRPr sz="750"/>
            </a:lvl5pPr>
            <a:lvl6pPr marL="1904924" indent="0">
              <a:buNone/>
              <a:defRPr sz="750"/>
            </a:lvl6pPr>
            <a:lvl7pPr marL="2285909" indent="0">
              <a:buNone/>
              <a:defRPr sz="750"/>
            </a:lvl7pPr>
            <a:lvl8pPr marL="2666893" indent="0">
              <a:buNone/>
              <a:defRPr sz="750"/>
            </a:lvl8pPr>
            <a:lvl9pPr marL="3047878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167"/>
            </a:lvl1pPr>
            <a:lvl2pPr marL="380985" indent="0">
              <a:buNone/>
              <a:defRPr sz="1000"/>
            </a:lvl2pPr>
            <a:lvl3pPr marL="761970" indent="0">
              <a:buNone/>
              <a:defRPr sz="833"/>
            </a:lvl3pPr>
            <a:lvl4pPr marL="1142954" indent="0">
              <a:buNone/>
              <a:defRPr sz="750"/>
            </a:lvl4pPr>
            <a:lvl5pPr marL="1523939" indent="0">
              <a:buNone/>
              <a:defRPr sz="750"/>
            </a:lvl5pPr>
            <a:lvl6pPr marL="1904924" indent="0">
              <a:buNone/>
              <a:defRPr sz="750"/>
            </a:lvl6pPr>
            <a:lvl7pPr marL="2285909" indent="0">
              <a:buNone/>
              <a:defRPr sz="750"/>
            </a:lvl7pPr>
            <a:lvl8pPr marL="2666893" indent="0">
              <a:buNone/>
              <a:defRPr sz="750"/>
            </a:lvl8pPr>
            <a:lvl9pPr marL="3047878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9100" y="1333500"/>
            <a:ext cx="8305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C4A6772F-151E-F443-B39F-0AD2EEABEB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61D55-915B-9148-8609-5AEDA0F2713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</p:sldLayoutIdLst>
  <p:hf hdr="0" ftr="0" dt="0"/>
  <p:txStyles>
    <p:titleStyle>
      <a:lvl1pPr algn="l" rtl="0" fontAlgn="base">
        <a:lnSpc>
          <a:spcPct val="95000"/>
        </a:lnSpc>
        <a:spcBef>
          <a:spcPct val="0"/>
        </a:spcBef>
        <a:spcAft>
          <a:spcPct val="0"/>
        </a:spcAft>
        <a:defRPr sz="3000" b="1">
          <a:solidFill>
            <a:srgbClr val="266436"/>
          </a:solidFill>
          <a:effectLst>
            <a:outerShdw blurRad="38100" dist="38100" dir="2700000" algn="tl">
              <a:srgbClr val="DDDDDD"/>
            </a:outerShdw>
          </a:effectLst>
          <a:latin typeface="+mj-lt"/>
          <a:ea typeface="+mj-ea"/>
          <a:cs typeface="+mj-cs"/>
        </a:defRPr>
      </a:lvl1pPr>
      <a:lvl2pPr algn="l" rtl="0" fontAlgn="base">
        <a:lnSpc>
          <a:spcPct val="95000"/>
        </a:lnSpc>
        <a:spcBef>
          <a:spcPct val="0"/>
        </a:spcBef>
        <a:spcAft>
          <a:spcPct val="0"/>
        </a:spcAft>
        <a:defRPr sz="3000" b="1">
          <a:solidFill>
            <a:srgbClr val="266436"/>
          </a:solidFill>
          <a:effectLst>
            <a:outerShdw blurRad="38100" dist="38100" dir="2700000" algn="tl">
              <a:srgbClr val="DDDDDD"/>
            </a:outerShdw>
          </a:effectLst>
          <a:latin typeface="Arial" pitchFamily="-110" charset="0"/>
        </a:defRPr>
      </a:lvl2pPr>
      <a:lvl3pPr algn="l" rtl="0" fontAlgn="base">
        <a:lnSpc>
          <a:spcPct val="95000"/>
        </a:lnSpc>
        <a:spcBef>
          <a:spcPct val="0"/>
        </a:spcBef>
        <a:spcAft>
          <a:spcPct val="0"/>
        </a:spcAft>
        <a:defRPr sz="3000" b="1">
          <a:solidFill>
            <a:srgbClr val="266436"/>
          </a:solidFill>
          <a:effectLst>
            <a:outerShdw blurRad="38100" dist="38100" dir="2700000" algn="tl">
              <a:srgbClr val="DDDDDD"/>
            </a:outerShdw>
          </a:effectLst>
          <a:latin typeface="Arial" pitchFamily="-110" charset="0"/>
        </a:defRPr>
      </a:lvl3pPr>
      <a:lvl4pPr algn="l" rtl="0" fontAlgn="base">
        <a:lnSpc>
          <a:spcPct val="95000"/>
        </a:lnSpc>
        <a:spcBef>
          <a:spcPct val="0"/>
        </a:spcBef>
        <a:spcAft>
          <a:spcPct val="0"/>
        </a:spcAft>
        <a:defRPr sz="3000" b="1">
          <a:solidFill>
            <a:srgbClr val="266436"/>
          </a:solidFill>
          <a:effectLst>
            <a:outerShdw blurRad="38100" dist="38100" dir="2700000" algn="tl">
              <a:srgbClr val="DDDDDD"/>
            </a:outerShdw>
          </a:effectLst>
          <a:latin typeface="Arial" pitchFamily="-110" charset="0"/>
        </a:defRPr>
      </a:lvl4pPr>
      <a:lvl5pPr algn="l" rtl="0" fontAlgn="base">
        <a:lnSpc>
          <a:spcPct val="95000"/>
        </a:lnSpc>
        <a:spcBef>
          <a:spcPct val="0"/>
        </a:spcBef>
        <a:spcAft>
          <a:spcPct val="0"/>
        </a:spcAft>
        <a:defRPr sz="3000" b="1">
          <a:solidFill>
            <a:srgbClr val="266436"/>
          </a:solidFill>
          <a:effectLst>
            <a:outerShdw blurRad="38100" dist="38100" dir="2700000" algn="tl">
              <a:srgbClr val="DDDDDD"/>
            </a:outerShdw>
          </a:effectLst>
          <a:latin typeface="Arial" pitchFamily="-110" charset="0"/>
        </a:defRPr>
      </a:lvl5pPr>
      <a:lvl6pPr marL="380985" algn="l" rtl="0" fontAlgn="base">
        <a:lnSpc>
          <a:spcPct val="95000"/>
        </a:lnSpc>
        <a:spcBef>
          <a:spcPct val="0"/>
        </a:spcBef>
        <a:spcAft>
          <a:spcPct val="0"/>
        </a:spcAft>
        <a:defRPr sz="3000" b="1">
          <a:solidFill>
            <a:srgbClr val="266436"/>
          </a:solidFill>
          <a:effectLst>
            <a:outerShdw blurRad="38100" dist="38100" dir="2700000" algn="tl">
              <a:srgbClr val="DDDDDD"/>
            </a:outerShdw>
          </a:effectLst>
          <a:latin typeface="Arial" pitchFamily="-110" charset="0"/>
        </a:defRPr>
      </a:lvl6pPr>
      <a:lvl7pPr marL="761970" algn="l" rtl="0" fontAlgn="base">
        <a:lnSpc>
          <a:spcPct val="95000"/>
        </a:lnSpc>
        <a:spcBef>
          <a:spcPct val="0"/>
        </a:spcBef>
        <a:spcAft>
          <a:spcPct val="0"/>
        </a:spcAft>
        <a:defRPr sz="3000" b="1">
          <a:solidFill>
            <a:srgbClr val="266436"/>
          </a:solidFill>
          <a:effectLst>
            <a:outerShdw blurRad="38100" dist="38100" dir="2700000" algn="tl">
              <a:srgbClr val="DDDDDD"/>
            </a:outerShdw>
          </a:effectLst>
          <a:latin typeface="Arial" pitchFamily="-110" charset="0"/>
        </a:defRPr>
      </a:lvl7pPr>
      <a:lvl8pPr marL="1142954" algn="l" rtl="0" fontAlgn="base">
        <a:lnSpc>
          <a:spcPct val="95000"/>
        </a:lnSpc>
        <a:spcBef>
          <a:spcPct val="0"/>
        </a:spcBef>
        <a:spcAft>
          <a:spcPct val="0"/>
        </a:spcAft>
        <a:defRPr sz="3000" b="1">
          <a:solidFill>
            <a:srgbClr val="266436"/>
          </a:solidFill>
          <a:effectLst>
            <a:outerShdw blurRad="38100" dist="38100" dir="2700000" algn="tl">
              <a:srgbClr val="DDDDDD"/>
            </a:outerShdw>
          </a:effectLst>
          <a:latin typeface="Arial" pitchFamily="-110" charset="0"/>
        </a:defRPr>
      </a:lvl8pPr>
      <a:lvl9pPr marL="1523939" algn="l" rtl="0" fontAlgn="base">
        <a:lnSpc>
          <a:spcPct val="95000"/>
        </a:lnSpc>
        <a:spcBef>
          <a:spcPct val="0"/>
        </a:spcBef>
        <a:spcAft>
          <a:spcPct val="0"/>
        </a:spcAft>
        <a:defRPr sz="3000" b="1">
          <a:solidFill>
            <a:srgbClr val="266436"/>
          </a:solidFill>
          <a:effectLst>
            <a:outerShdw blurRad="38100" dist="38100" dir="2700000" algn="tl">
              <a:srgbClr val="DDDDDD"/>
            </a:outerShdw>
          </a:effectLst>
          <a:latin typeface="Arial" pitchFamily="-110" charset="0"/>
        </a:defRPr>
      </a:lvl9pPr>
    </p:titleStyle>
    <p:bodyStyle>
      <a:lvl1pPr algn="l" rtl="0" fontAlgn="base">
        <a:lnSpc>
          <a:spcPct val="95000"/>
        </a:lnSpc>
        <a:spcBef>
          <a:spcPct val="50000"/>
        </a:spcBef>
        <a:spcAft>
          <a:spcPct val="0"/>
        </a:spcAft>
        <a:buClr>
          <a:srgbClr val="004880"/>
        </a:buClr>
        <a:buFont typeface="Wingdings" pitchFamily="-110" charset="2"/>
        <a:buChar char="§"/>
        <a:defRPr sz="2500">
          <a:solidFill>
            <a:schemeClr val="tx1"/>
          </a:solidFill>
          <a:latin typeface="Times New Roman"/>
          <a:ea typeface="+mn-ea"/>
          <a:cs typeface="Times New Roman"/>
        </a:defRPr>
      </a:lvl1pPr>
      <a:lvl2pPr marL="336007" indent="-240761" algn="l" rtl="0" fontAlgn="base">
        <a:lnSpc>
          <a:spcPct val="95000"/>
        </a:lnSpc>
        <a:spcBef>
          <a:spcPct val="30000"/>
        </a:spcBef>
        <a:spcAft>
          <a:spcPct val="0"/>
        </a:spcAft>
        <a:buClr>
          <a:srgbClr val="004880"/>
        </a:buClr>
        <a:buChar char="•"/>
        <a:defRPr sz="2167">
          <a:solidFill>
            <a:schemeClr val="tx1"/>
          </a:solidFill>
          <a:latin typeface="Times New Roman"/>
          <a:ea typeface="ＭＳ Ｐゴシック" pitchFamily="-110" charset="-128"/>
          <a:cs typeface="Times New Roman"/>
        </a:defRPr>
      </a:lvl2pPr>
      <a:lvl3pPr marL="714346" indent="-231502" algn="l" rtl="0" fontAlgn="base">
        <a:lnSpc>
          <a:spcPct val="95000"/>
        </a:lnSpc>
        <a:spcBef>
          <a:spcPct val="20000"/>
        </a:spcBef>
        <a:spcAft>
          <a:spcPct val="0"/>
        </a:spcAft>
        <a:buClr>
          <a:srgbClr val="004880"/>
        </a:buClr>
        <a:buChar char="–"/>
        <a:defRPr sz="2000">
          <a:solidFill>
            <a:schemeClr val="tx1"/>
          </a:solidFill>
          <a:latin typeface="Times New Roman"/>
          <a:ea typeface="ＭＳ Ｐゴシック" pitchFamily="-110" charset="-128"/>
          <a:cs typeface="Times New Roman"/>
        </a:defRPr>
      </a:lvl3pPr>
      <a:lvl4pPr marL="1046386" indent="-236793" algn="l" rtl="0" fontAlgn="base">
        <a:lnSpc>
          <a:spcPct val="95000"/>
        </a:lnSpc>
        <a:spcBef>
          <a:spcPct val="10000"/>
        </a:spcBef>
        <a:spcAft>
          <a:spcPct val="0"/>
        </a:spcAft>
        <a:buClr>
          <a:srgbClr val="004880"/>
        </a:buClr>
        <a:buFont typeface="Times" pitchFamily="-110" charset="0"/>
        <a:buChar char="•"/>
        <a:defRPr sz="2000">
          <a:solidFill>
            <a:schemeClr val="tx1"/>
          </a:solidFill>
          <a:latin typeface="Times New Roman"/>
          <a:ea typeface="ＭＳ Ｐゴシック" pitchFamily="-110" charset="-128"/>
          <a:cs typeface="Times New Roman"/>
        </a:defRPr>
      </a:lvl4pPr>
      <a:lvl5pPr marL="1382393" indent="-240761" algn="l" rtl="0" fontAlgn="base">
        <a:lnSpc>
          <a:spcPct val="95000"/>
        </a:lnSpc>
        <a:spcBef>
          <a:spcPct val="40000"/>
        </a:spcBef>
        <a:spcAft>
          <a:spcPct val="0"/>
        </a:spcAft>
        <a:buClr>
          <a:srgbClr val="004880"/>
        </a:buClr>
        <a:buFont typeface="Wingdings" pitchFamily="-110" charset="2"/>
        <a:buChar char="ù"/>
        <a:defRPr sz="2000">
          <a:solidFill>
            <a:schemeClr val="tx1"/>
          </a:solidFill>
          <a:latin typeface="Times New Roman"/>
          <a:ea typeface="ＭＳ Ｐゴシック" pitchFamily="-110" charset="-128"/>
          <a:cs typeface="Times New Roman"/>
        </a:defRPr>
      </a:lvl5pPr>
      <a:lvl6pPr marL="1763378" indent="-240761" algn="l" rtl="0" fontAlgn="base">
        <a:lnSpc>
          <a:spcPct val="95000"/>
        </a:lnSpc>
        <a:spcBef>
          <a:spcPct val="40000"/>
        </a:spcBef>
        <a:spcAft>
          <a:spcPct val="0"/>
        </a:spcAft>
        <a:buClr>
          <a:srgbClr val="004880"/>
        </a:buClr>
        <a:buFont typeface="Wingdings" pitchFamily="-110" charset="2"/>
        <a:buChar char="ù"/>
        <a:defRPr sz="2000">
          <a:solidFill>
            <a:schemeClr val="tx1"/>
          </a:solidFill>
          <a:latin typeface="+mn-lt"/>
          <a:ea typeface="ＭＳ Ｐゴシック" pitchFamily="-110" charset="-128"/>
        </a:defRPr>
      </a:lvl6pPr>
      <a:lvl7pPr marL="2144363" indent="-240761" algn="l" rtl="0" fontAlgn="base">
        <a:lnSpc>
          <a:spcPct val="95000"/>
        </a:lnSpc>
        <a:spcBef>
          <a:spcPct val="40000"/>
        </a:spcBef>
        <a:spcAft>
          <a:spcPct val="0"/>
        </a:spcAft>
        <a:buClr>
          <a:srgbClr val="004880"/>
        </a:buClr>
        <a:buFont typeface="Wingdings" pitchFamily="-110" charset="2"/>
        <a:buChar char="ù"/>
        <a:defRPr sz="2000">
          <a:solidFill>
            <a:schemeClr val="tx1"/>
          </a:solidFill>
          <a:latin typeface="+mn-lt"/>
          <a:ea typeface="ＭＳ Ｐゴシック" pitchFamily="-110" charset="-128"/>
        </a:defRPr>
      </a:lvl7pPr>
      <a:lvl8pPr marL="2525347" indent="-240761" algn="l" rtl="0" fontAlgn="base">
        <a:lnSpc>
          <a:spcPct val="95000"/>
        </a:lnSpc>
        <a:spcBef>
          <a:spcPct val="40000"/>
        </a:spcBef>
        <a:spcAft>
          <a:spcPct val="0"/>
        </a:spcAft>
        <a:buClr>
          <a:srgbClr val="004880"/>
        </a:buClr>
        <a:buFont typeface="Wingdings" pitchFamily="-110" charset="2"/>
        <a:buChar char="ù"/>
        <a:defRPr sz="2000">
          <a:solidFill>
            <a:schemeClr val="tx1"/>
          </a:solidFill>
          <a:latin typeface="+mn-lt"/>
          <a:ea typeface="ＭＳ Ｐゴシック" pitchFamily="-110" charset="-128"/>
        </a:defRPr>
      </a:lvl8pPr>
      <a:lvl9pPr marL="2906332" indent="-240761" algn="l" rtl="0" fontAlgn="base">
        <a:lnSpc>
          <a:spcPct val="95000"/>
        </a:lnSpc>
        <a:spcBef>
          <a:spcPct val="40000"/>
        </a:spcBef>
        <a:spcAft>
          <a:spcPct val="0"/>
        </a:spcAft>
        <a:buClr>
          <a:srgbClr val="004880"/>
        </a:buClr>
        <a:buFont typeface="Wingdings" pitchFamily="-110" charset="2"/>
        <a:buChar char="ù"/>
        <a:defRPr sz="2000">
          <a:solidFill>
            <a:schemeClr val="tx1"/>
          </a:solidFill>
          <a:latin typeface="+mn-lt"/>
          <a:ea typeface="ＭＳ Ｐゴシック" pitchFamily="-110" charset="-128"/>
        </a:defRPr>
      </a:lvl9pPr>
    </p:bodyStyle>
    <p:otherStyle>
      <a:defPPr>
        <a:defRPr lang="en-US"/>
      </a:defPPr>
      <a:lvl1pPr marL="0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hdsr.mitpress.mit.edu/pub/g9mau4m0/release/2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mbirjax.readthedocs.io/" TargetMode="External"/><Relationship Id="rId2" Type="http://schemas.openxmlformats.org/officeDocument/2006/relationships/hyperlink" Target="https://github.com/cabouman/mbirjax" TargetMode="Externa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7" Type="http://schemas.openxmlformats.org/officeDocument/2006/relationships/image" Target="../media/image28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0.png"/><Relationship Id="rId5" Type="http://schemas.openxmlformats.org/officeDocument/2006/relationships/image" Target="../media/image260.png"/><Relationship Id="rId4" Type="http://schemas.openxmlformats.org/officeDocument/2006/relationships/image" Target="../media/image25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1.png"/><Relationship Id="rId2" Type="http://schemas.openxmlformats.org/officeDocument/2006/relationships/image" Target="../media/image68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emf"/><Relationship Id="rId5" Type="http://schemas.openxmlformats.org/officeDocument/2006/relationships/image" Target="../media/image34.emf"/><Relationship Id="rId4" Type="http://schemas.openxmlformats.org/officeDocument/2006/relationships/image" Target="../media/image8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9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f"/><Relationship Id="rId2" Type="http://schemas.openxmlformats.org/officeDocument/2006/relationships/image" Target="../media/image37.tif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2" Type="http://schemas.openxmlformats.org/officeDocument/2006/relationships/image" Target="../media/image39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tiff"/><Relationship Id="rId4" Type="http://schemas.openxmlformats.org/officeDocument/2006/relationships/image" Target="../media/image41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tiff"/><Relationship Id="rId2" Type="http://schemas.openxmlformats.org/officeDocument/2006/relationships/image" Target="../media/image43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tiff"/><Relationship Id="rId4" Type="http://schemas.openxmlformats.org/officeDocument/2006/relationships/image" Target="../media/image45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iff"/><Relationship Id="rId2" Type="http://schemas.openxmlformats.org/officeDocument/2006/relationships/image" Target="../media/image46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tiff"/><Relationship Id="rId4" Type="http://schemas.openxmlformats.org/officeDocument/2006/relationships/image" Target="../media/image48.tif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0.png"/><Relationship Id="rId2" Type="http://schemas.openxmlformats.org/officeDocument/2006/relationships/image" Target="../media/image50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tiff"/><Relationship Id="rId3" Type="http://schemas.openxmlformats.org/officeDocument/2006/relationships/image" Target="../media/image46.png"/><Relationship Id="rId7" Type="http://schemas.openxmlformats.org/officeDocument/2006/relationships/image" Target="../media/image46.tiff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11" Type="http://schemas.openxmlformats.org/officeDocument/2006/relationships/image" Target="../media/image37.tiff"/><Relationship Id="rId5" Type="http://schemas.openxmlformats.org/officeDocument/2006/relationships/image" Target="../media/image48.png"/><Relationship Id="rId10" Type="http://schemas.openxmlformats.org/officeDocument/2006/relationships/image" Target="../media/image51.png"/><Relationship Id="rId4" Type="http://schemas.openxmlformats.org/officeDocument/2006/relationships/image" Target="../media/image47.png"/><Relationship Id="rId9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37.tif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49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37.tiff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0.png"/><Relationship Id="rId4" Type="http://schemas.openxmlformats.org/officeDocument/2006/relationships/image" Target="../media/image49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37.tiff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0.png"/><Relationship Id="rId5" Type="http://schemas.openxmlformats.org/officeDocument/2006/relationships/image" Target="../media/image550.png"/><Relationship Id="rId4" Type="http://schemas.openxmlformats.org/officeDocument/2006/relationships/image" Target="../media/image49.tif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37.tiff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0.png"/><Relationship Id="rId5" Type="http://schemas.openxmlformats.org/officeDocument/2006/relationships/image" Target="../media/image550.png"/><Relationship Id="rId4" Type="http://schemas.openxmlformats.org/officeDocument/2006/relationships/image" Target="../media/image49.tif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iff"/><Relationship Id="rId2" Type="http://schemas.openxmlformats.org/officeDocument/2006/relationships/image" Target="../media/image46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tiff"/><Relationship Id="rId4" Type="http://schemas.openxmlformats.org/officeDocument/2006/relationships/image" Target="../media/image48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0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tif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mbirjax.readthedocs.io/" TargetMode="External"/><Relationship Id="rId2" Type="http://schemas.openxmlformats.org/officeDocument/2006/relationships/hyperlink" Target="https://github.com/cabouman/mbirjax" TargetMode="Externa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tiff"/><Relationship Id="rId2" Type="http://schemas.openxmlformats.org/officeDocument/2006/relationships/image" Target="../media/image53.tif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5.png"/><Relationship Id="rId18" Type="http://schemas.openxmlformats.org/officeDocument/2006/relationships/image" Target="../media/image22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13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7.pn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11" Type="http://schemas.openxmlformats.org/officeDocument/2006/relationships/image" Target="../media/image10.jpeg"/><Relationship Id="rId5" Type="http://schemas.openxmlformats.org/officeDocument/2006/relationships/oleObject" Target="../embeddings/oleObject2.bin"/><Relationship Id="rId15" Type="http://schemas.openxmlformats.org/officeDocument/2006/relationships/image" Target="../media/image19.png"/><Relationship Id="rId10" Type="http://schemas.openxmlformats.org/officeDocument/2006/relationships/image" Target="../media/image14.jpeg"/><Relationship Id="rId19" Type="http://schemas.openxmlformats.org/officeDocument/2006/relationships/image" Target="../media/image23.png"/><Relationship Id="rId4" Type="http://schemas.openxmlformats.org/officeDocument/2006/relationships/image" Target="../media/image11.emf"/><Relationship Id="rId9" Type="http://schemas.openxmlformats.org/officeDocument/2006/relationships/image" Target="../media/image13.emf"/><Relationship Id="rId1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0" y="1143000"/>
            <a:ext cx="9144000" cy="1651000"/>
          </a:xfrm>
        </p:spPr>
        <p:txBody>
          <a:bodyPr/>
          <a:lstStyle/>
          <a:p>
            <a:pPr algn="ctr"/>
            <a:r>
              <a:rPr lang="en-US" sz="4000" i="1" dirty="0"/>
              <a:t>Vectorized Coordinate Descent for CT Reconstruction</a:t>
            </a:r>
            <a:br>
              <a:rPr lang="en-US" sz="4000" i="1" dirty="0"/>
            </a:br>
            <a:endParaRPr lang="en-US" sz="4000" i="1" dirty="0"/>
          </a:p>
        </p:txBody>
      </p:sp>
      <p:sp>
        <p:nvSpPr>
          <p:cNvPr id="529411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1619250" y="2842571"/>
            <a:ext cx="5905500" cy="982358"/>
          </a:xfrm>
        </p:spPr>
        <p:txBody>
          <a:bodyPr/>
          <a:lstStyle/>
          <a:p>
            <a:pPr algn="ctr">
              <a:buFont typeface="Wingdings" pitchFamily="-110" charset="2"/>
              <a:buNone/>
            </a:pPr>
            <a:r>
              <a:rPr lang="en-US" altLang="zh-CN" sz="1333" i="1" dirty="0"/>
              <a:t>Greg Buzzard (joint with Charlie Bouman)</a:t>
            </a:r>
          </a:p>
          <a:p>
            <a:pPr algn="ctr">
              <a:buFont typeface="Wingdings" pitchFamily="-110" charset="2"/>
              <a:buNone/>
            </a:pPr>
            <a:r>
              <a:rPr lang="en-US" altLang="zh-CN" sz="1333" dirty="0"/>
              <a:t>Department of Mathematics</a:t>
            </a:r>
          </a:p>
          <a:p>
            <a:pPr algn="ctr">
              <a:buFont typeface="Wingdings" pitchFamily="-110" charset="2"/>
              <a:buNone/>
            </a:pPr>
            <a:r>
              <a:rPr lang="en-US" altLang="zh-CN" sz="1333" dirty="0"/>
              <a:t>Purdue University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4480975"/>
            <a:ext cx="2159000" cy="121443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726C84E3-6264-06DB-78A2-3C72103A37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3048000" y="4574728"/>
            <a:ext cx="976901" cy="976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ORNL Demos Their New Integrated 3D Printed Home and Vehicle | 3DPrint ...">
            <a:extLst>
              <a:ext uri="{FF2B5EF4-FFF2-40B4-BE49-F238E27FC236}">
                <a16:creationId xmlns:a16="http://schemas.microsoft.com/office/drawing/2014/main" id="{F48F6219-6214-BB8E-9FDC-07DABD4600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966" y="4635820"/>
            <a:ext cx="1739900" cy="904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li Lilly Logo, symbol, meaning, history, PNG, brand">
            <a:extLst>
              <a:ext uri="{FF2B5EF4-FFF2-40B4-BE49-F238E27FC236}">
                <a16:creationId xmlns:a16="http://schemas.microsoft.com/office/drawing/2014/main" id="{88EA04DE-D52E-CCE4-61DA-2124FE77FD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343" y="4646880"/>
            <a:ext cx="1747970" cy="982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0239189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5891E-0990-9C49-B2E4-FE2DC5052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32" y="326585"/>
            <a:ext cx="9144000" cy="666750"/>
          </a:xfrm>
        </p:spPr>
        <p:txBody>
          <a:bodyPr/>
          <a:lstStyle/>
          <a:p>
            <a:pPr algn="ctr"/>
            <a:r>
              <a:rPr lang="en-US" sz="4400" dirty="0"/>
              <a:t>Why don’t people use MBIR?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D5FC8C-CE71-F04B-9A6B-EFD442E83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0635" y="1257300"/>
            <a:ext cx="6462731" cy="3429000"/>
          </a:xfrm>
        </p:spPr>
        <p:txBody>
          <a:bodyPr/>
          <a:lstStyle/>
          <a:p>
            <a:pPr>
              <a:buNone/>
            </a:pPr>
            <a:r>
              <a:rPr lang="en-US" sz="2000" dirty="0"/>
              <a:t>It’s too slow</a:t>
            </a:r>
          </a:p>
          <a:p>
            <a:pPr lvl="1"/>
            <a:r>
              <a:rPr lang="en-US" sz="1600" dirty="0"/>
              <a:t>20 to 200x slower than FBP</a:t>
            </a:r>
          </a:p>
          <a:p>
            <a:pPr>
              <a:buNone/>
            </a:pPr>
            <a:r>
              <a:rPr lang="en-US" sz="2000" dirty="0"/>
              <a:t>It’s too hard to use</a:t>
            </a:r>
          </a:p>
          <a:p>
            <a:pPr lvl="1"/>
            <a:r>
              <a:rPr lang="en-US" sz="1600" dirty="0"/>
              <a:t>Difficult to pick parameters</a:t>
            </a:r>
          </a:p>
          <a:p>
            <a:pPr>
              <a:buNone/>
            </a:pPr>
            <a:r>
              <a:rPr lang="en-US" sz="2000" dirty="0"/>
              <a:t>It’s too difficult to implement</a:t>
            </a:r>
          </a:p>
          <a:p>
            <a:pPr lvl="1"/>
            <a:r>
              <a:rPr lang="en-US" sz="1600" dirty="0"/>
              <a:t>Need to “roll your own” for every new geometry</a:t>
            </a:r>
          </a:p>
          <a:p>
            <a:pPr lvl="1"/>
            <a:endParaRPr lang="en-US" sz="1600" dirty="0"/>
          </a:p>
          <a:p>
            <a:r>
              <a:rPr lang="en-US" sz="2000" dirty="0"/>
              <a:t>This is not Frictionless Reproducibility!!</a:t>
            </a:r>
            <a:r>
              <a:rPr lang="en-US" sz="2000" baseline="30000" dirty="0"/>
              <a:t>[1]</a:t>
            </a:r>
          </a:p>
          <a:p>
            <a:pPr lvl="1"/>
            <a:r>
              <a:rPr lang="en-US" sz="1600" dirty="0"/>
              <a:t>The combination of Data Sharing, Code Sharing, and Challenges has dramatically accelerated research in the AI field.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D842FD-B60E-4A09-F5F9-3C7E5E3BE895}"/>
              </a:ext>
            </a:extLst>
          </p:cNvPr>
          <p:cNvSpPr txBox="1"/>
          <p:nvPr/>
        </p:nvSpPr>
        <p:spPr>
          <a:xfrm>
            <a:off x="152401" y="5018902"/>
            <a:ext cx="64627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[1]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David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Donoho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, “Data Science at the Singularity”,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Harvard Data Science Review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, 6(1), Jan. 2024.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49555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48A7D-64A6-FD07-C8FC-EA1FA4609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5750"/>
            <a:ext cx="9144000" cy="514350"/>
          </a:xfrm>
        </p:spPr>
        <p:txBody>
          <a:bodyPr/>
          <a:lstStyle/>
          <a:p>
            <a:r>
              <a:rPr lang="en-US" dirty="0"/>
              <a:t>MBIRJAX: A New Approach</a:t>
            </a: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C5EEA4D2-FC74-4D8C-2350-73065E5663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1" y="4421024"/>
            <a:ext cx="8189913" cy="1008226"/>
          </a:xfrm>
        </p:spPr>
        <p:txBody>
          <a:bodyPr/>
          <a:lstStyle/>
          <a:p>
            <a:r>
              <a:rPr lang="en-US" sz="1800" dirty="0"/>
              <a:t>VCD (Vectorized Coordinate Descent):</a:t>
            </a:r>
          </a:p>
          <a:p>
            <a:pPr lvl="2"/>
            <a:r>
              <a:rPr lang="en-US" sz="1400" dirty="0"/>
              <a:t>A hybrid of Gradient Descent (GD) and Iterative Coordinate Descent (ICD)</a:t>
            </a:r>
          </a:p>
          <a:p>
            <a:pPr lvl="2"/>
            <a:r>
              <a:rPr lang="en-US" sz="1400" dirty="0"/>
              <a:t>Fast convergence and Fast implementation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DDCEE8-1157-7FB7-670B-D9A093BC06F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94714" y="5921375"/>
            <a:ext cx="6492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9pPr>
          </a:lstStyle>
          <a:p>
            <a:fld id="{E2661D55-915B-9148-8609-5AEDA0F27130}" type="slidenum">
              <a:rPr lang="en-US" smtClean="0"/>
              <a:pPr/>
              <a:t>10</a:t>
            </a:fld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AE691D8-3B31-1B97-58BA-C15FDB9C98F9}"/>
              </a:ext>
            </a:extLst>
          </p:cNvPr>
          <p:cNvGrpSpPr/>
          <p:nvPr/>
        </p:nvGrpSpPr>
        <p:grpSpPr>
          <a:xfrm>
            <a:off x="2057400" y="832332"/>
            <a:ext cx="4741050" cy="3549169"/>
            <a:chOff x="2057400" y="742950"/>
            <a:chExt cx="4741050" cy="3549169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6235D4E1-67A0-0944-A124-EB7DD8C5F66C}"/>
                </a:ext>
              </a:extLst>
            </p:cNvPr>
            <p:cNvGrpSpPr/>
            <p:nvPr/>
          </p:nvGrpSpPr>
          <p:grpSpPr>
            <a:xfrm>
              <a:off x="3297548" y="2234719"/>
              <a:ext cx="2514600" cy="2057400"/>
              <a:chOff x="3377890" y="2800350"/>
              <a:chExt cx="2514600" cy="2057400"/>
            </a:xfrm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ABD01A3B-046F-E9E8-EE13-95EE818A3DC8}"/>
                  </a:ext>
                </a:extLst>
              </p:cNvPr>
              <p:cNvSpPr/>
              <p:nvPr/>
            </p:nvSpPr>
            <p:spPr bwMode="auto">
              <a:xfrm>
                <a:off x="3377890" y="2800350"/>
                <a:ext cx="2514600" cy="2057400"/>
              </a:xfrm>
              <a:prstGeom prst="ellipse">
                <a:avLst/>
              </a:prstGeom>
              <a:solidFill>
                <a:schemeClr val="accent2"/>
              </a:solidFill>
              <a:ln w="28575" cap="flat" cmpd="sng" algn="ctr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E7919D6-54B3-3719-F676-54BFA6CF4BEB}"/>
                  </a:ext>
                </a:extLst>
              </p:cNvPr>
              <p:cNvSpPr txBox="1"/>
              <p:nvPr/>
            </p:nvSpPr>
            <p:spPr>
              <a:xfrm>
                <a:off x="3648097" y="3442181"/>
                <a:ext cx="197419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Hardware Structure</a:t>
                </a:r>
              </a:p>
              <a:p>
                <a:pPr marL="230188">
                  <a:buFont typeface="Arial" panose="020B0604020202020204" pitchFamily="34" charset="0"/>
                  <a:buChar char="•"/>
                </a:pPr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Fast and large</a:t>
                </a:r>
              </a:p>
              <a:p>
                <a:pPr marL="230188">
                  <a:buFont typeface="Arial" panose="020B0604020202020204" pitchFamily="34" charset="0"/>
                  <a:buChar char="•"/>
                </a:pPr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Scalable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B3F51F1E-25A1-3447-B362-1829C632B206}"/>
                </a:ext>
              </a:extLst>
            </p:cNvPr>
            <p:cNvGrpSpPr/>
            <p:nvPr/>
          </p:nvGrpSpPr>
          <p:grpSpPr>
            <a:xfrm>
              <a:off x="4283850" y="747395"/>
              <a:ext cx="2514600" cy="2057400"/>
              <a:chOff x="4800600" y="903806"/>
              <a:chExt cx="2514600" cy="2057400"/>
            </a:xfrm>
          </p:grpSpPr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295BDFF5-43A2-3A83-A664-CC91BB40088B}"/>
                  </a:ext>
                </a:extLst>
              </p:cNvPr>
              <p:cNvSpPr/>
              <p:nvPr/>
            </p:nvSpPr>
            <p:spPr bwMode="auto">
              <a:xfrm>
                <a:off x="4800600" y="903806"/>
                <a:ext cx="2514600" cy="2057400"/>
              </a:xfrm>
              <a:prstGeom prst="ellipse">
                <a:avLst/>
              </a:prstGeom>
              <a:solidFill>
                <a:schemeClr val="accent2"/>
              </a:solidFill>
              <a:ln w="28575" cap="flat" cmpd="sng" algn="ctr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AD3E2D3-95BE-B845-18FA-370B29383483}"/>
                  </a:ext>
                </a:extLst>
              </p:cNvPr>
              <p:cNvSpPr txBox="1"/>
              <p:nvPr/>
            </p:nvSpPr>
            <p:spPr>
              <a:xfrm>
                <a:off x="5101388" y="1508961"/>
                <a:ext cx="191302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Software Structure</a:t>
                </a:r>
              </a:p>
              <a:p>
                <a:pPr marL="230188">
                  <a:buFont typeface="Arial" panose="020B0604020202020204" pitchFamily="34" charset="0"/>
                  <a:buChar char="•"/>
                </a:pPr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Expressive and parallel</a:t>
                </a:r>
              </a:p>
              <a:p>
                <a:pPr marL="230188">
                  <a:buFont typeface="Arial" panose="020B0604020202020204" pitchFamily="34" charset="0"/>
                  <a:buChar char="•"/>
                </a:pPr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Portable and efficient</a:t>
                </a: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59D9AC0-CC46-D334-F230-A01EFB12A3FD}"/>
                </a:ext>
              </a:extLst>
            </p:cNvPr>
            <p:cNvGrpSpPr/>
            <p:nvPr/>
          </p:nvGrpSpPr>
          <p:grpSpPr>
            <a:xfrm>
              <a:off x="2057400" y="742950"/>
              <a:ext cx="2514600" cy="2057400"/>
              <a:chOff x="1981200" y="895350"/>
              <a:chExt cx="2514600" cy="2057400"/>
            </a:xfrm>
          </p:grpSpPr>
          <p:sp>
            <p:nvSpPr>
              <p:cNvPr id="3" name="Oval 2">
                <a:extLst>
                  <a:ext uri="{FF2B5EF4-FFF2-40B4-BE49-F238E27FC236}">
                    <a16:creationId xmlns:a16="http://schemas.microsoft.com/office/drawing/2014/main" id="{CC346FAF-9C4D-0DE8-B625-838E6595D5B4}"/>
                  </a:ext>
                </a:extLst>
              </p:cNvPr>
              <p:cNvSpPr/>
              <p:nvPr/>
            </p:nvSpPr>
            <p:spPr bwMode="auto">
              <a:xfrm>
                <a:off x="1981200" y="895350"/>
                <a:ext cx="2514600" cy="2057400"/>
              </a:xfrm>
              <a:prstGeom prst="ellipse">
                <a:avLst/>
              </a:prstGeom>
              <a:solidFill>
                <a:schemeClr val="accent2"/>
              </a:solidFill>
              <a:ln w="28575" cap="flat" cmpd="sng" algn="ctr">
                <a:solidFill>
                  <a:schemeClr val="accent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6A377FE-9A04-E86E-CAB3-514BD8D171A2}"/>
                  </a:ext>
                </a:extLst>
              </p:cNvPr>
              <p:cNvSpPr txBox="1"/>
              <p:nvPr/>
            </p:nvSpPr>
            <p:spPr>
              <a:xfrm>
                <a:off x="2155929" y="1504950"/>
                <a:ext cx="216514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Algorithmic Structure</a:t>
                </a:r>
              </a:p>
              <a:p>
                <a:pPr marL="230188">
                  <a:buFont typeface="Arial" panose="020B0604020202020204" pitchFamily="34" charset="0"/>
                  <a:buChar char="•"/>
                </a:pPr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Fast convergence</a:t>
                </a:r>
              </a:p>
              <a:p>
                <a:pPr marL="230188">
                  <a:buFont typeface="Arial" panose="020B0604020202020204" pitchFamily="34" charset="0"/>
                  <a:buChar char="•"/>
                </a:pPr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Implementable</a:t>
                </a:r>
              </a:p>
            </p:txBody>
          </p: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B5D152E-4ACF-D4F4-A7F6-51A3E51C2038}"/>
              </a:ext>
            </a:extLst>
          </p:cNvPr>
          <p:cNvGrpSpPr/>
          <p:nvPr/>
        </p:nvGrpSpPr>
        <p:grpSpPr>
          <a:xfrm>
            <a:off x="2671941" y="2088967"/>
            <a:ext cx="3928859" cy="1906460"/>
            <a:chOff x="2671940" y="2031817"/>
            <a:chExt cx="3928859" cy="190646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A7D398F-6E09-17F3-2C5D-015A803BE3D1}"/>
                </a:ext>
              </a:extLst>
            </p:cNvPr>
            <p:cNvSpPr txBox="1"/>
            <p:nvPr/>
          </p:nvSpPr>
          <p:spPr>
            <a:xfrm>
              <a:off x="3705096" y="3599723"/>
              <a:ext cx="169950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u="sng" dirty="0">
                  <a:ln w="3175">
                    <a:solidFill>
                      <a:schemeClr val="tx1"/>
                    </a:solidFill>
                  </a:ln>
                  <a:latin typeface="+mn-lt"/>
                  <a:cs typeface="Times New Roman" panose="02020603050405020304" pitchFamily="18" charset="0"/>
                </a:rPr>
                <a:t>GPU</a:t>
              </a:r>
              <a:r>
                <a:rPr lang="en-US" sz="1600" b="1" dirty="0">
                  <a:ln w="3175">
                    <a:solidFill>
                      <a:schemeClr val="tx1"/>
                    </a:solidFill>
                  </a:ln>
                  <a:latin typeface="+mn-lt"/>
                  <a:cs typeface="Times New Roman" panose="02020603050405020304" pitchFamily="18" charset="0"/>
                </a:rPr>
                <a:t>, CPU, TPU</a:t>
              </a:r>
              <a:endParaRPr lang="en-US" sz="1200" b="1" dirty="0">
                <a:ln w="3175">
                  <a:solidFill>
                    <a:schemeClr val="tx1"/>
                  </a:solidFill>
                </a:ln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CB95D17-3EE2-C506-36AB-ACA29F1D219B}"/>
                </a:ext>
              </a:extLst>
            </p:cNvPr>
            <p:cNvSpPr txBox="1"/>
            <p:nvPr/>
          </p:nvSpPr>
          <p:spPr>
            <a:xfrm>
              <a:off x="4515805" y="2094061"/>
              <a:ext cx="208499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u="sng" dirty="0">
                  <a:ln w="3175">
                    <a:solidFill>
                      <a:schemeClr val="tx1"/>
                    </a:solidFill>
                  </a:ln>
                  <a:latin typeface="+mn-lt"/>
                  <a:cs typeface="Times New Roman" panose="02020603050405020304" pitchFamily="18" charset="0"/>
                </a:rPr>
                <a:t>JAX</a:t>
              </a:r>
              <a:r>
                <a:rPr lang="en-US" sz="1600" b="1" dirty="0">
                  <a:ln w="3175">
                    <a:solidFill>
                      <a:schemeClr val="tx1"/>
                    </a:solidFill>
                  </a:ln>
                  <a:latin typeface="+mn-lt"/>
                  <a:cs typeface="Times New Roman" panose="02020603050405020304" pitchFamily="18" charset="0"/>
                </a:rPr>
                <a:t>, </a:t>
              </a:r>
              <a:r>
                <a:rPr lang="en-US" sz="1600" b="1" dirty="0" err="1">
                  <a:ln w="3175">
                    <a:solidFill>
                      <a:schemeClr val="tx1"/>
                    </a:solidFill>
                  </a:ln>
                  <a:latin typeface="+mn-lt"/>
                  <a:cs typeface="Times New Roman" panose="02020603050405020304" pitchFamily="18" charset="0"/>
                </a:rPr>
                <a:t>PyTorch</a:t>
              </a:r>
              <a:r>
                <a:rPr lang="en-US" sz="1600" b="1" dirty="0">
                  <a:ln w="3175">
                    <a:solidFill>
                      <a:schemeClr val="tx1"/>
                    </a:solidFill>
                  </a:ln>
                  <a:latin typeface="+mn-lt"/>
                  <a:cs typeface="Times New Roman" panose="02020603050405020304" pitchFamily="18" charset="0"/>
                </a:rPr>
                <a:t>, Julia</a:t>
              </a:r>
              <a:endParaRPr lang="en-US" sz="1200" b="1" dirty="0">
                <a:ln w="3175">
                  <a:solidFill>
                    <a:schemeClr val="tx1"/>
                  </a:solidFill>
                </a:ln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DD0A6FF-6E58-DC08-C9B8-EA4A663E95F7}"/>
                </a:ext>
              </a:extLst>
            </p:cNvPr>
            <p:cNvSpPr txBox="1"/>
            <p:nvPr/>
          </p:nvSpPr>
          <p:spPr>
            <a:xfrm>
              <a:off x="2671940" y="2031817"/>
              <a:ext cx="150714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u="sng" dirty="0">
                  <a:ln w="3175">
                    <a:solidFill>
                      <a:schemeClr val="tx1"/>
                    </a:solidFill>
                  </a:ln>
                  <a:latin typeface="+mn-lt"/>
                  <a:cs typeface="Times New Roman" panose="02020603050405020304" pitchFamily="18" charset="0"/>
                </a:rPr>
                <a:t>VCD</a:t>
              </a:r>
              <a:r>
                <a:rPr lang="en-US" sz="1600" b="1" dirty="0">
                  <a:ln w="3175">
                    <a:solidFill>
                      <a:schemeClr val="tx1"/>
                    </a:solidFill>
                  </a:ln>
                  <a:latin typeface="+mn-lt"/>
                  <a:cs typeface="Times New Roman" panose="02020603050405020304" pitchFamily="18" charset="0"/>
                </a:rPr>
                <a:t>, GD, ICD</a:t>
              </a:r>
              <a:endParaRPr lang="en-US" sz="1200" b="1" dirty="0">
                <a:ln w="3175">
                  <a:solidFill>
                    <a:schemeClr val="tx1"/>
                  </a:solidFill>
                </a:ln>
                <a:latin typeface="+mn-lt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EF67E28-1FD8-ECC1-7364-A16B454A4980}"/>
              </a:ext>
            </a:extLst>
          </p:cNvPr>
          <p:cNvGrpSpPr/>
          <p:nvPr/>
        </p:nvGrpSpPr>
        <p:grpSpPr>
          <a:xfrm>
            <a:off x="899471" y="2557139"/>
            <a:ext cx="1934326" cy="1025692"/>
            <a:chOff x="899471" y="2271389"/>
            <a:chExt cx="1934326" cy="1025692"/>
          </a:xfrm>
        </p:grpSpPr>
        <p:sp>
          <p:nvSpPr>
            <p:cNvPr id="29" name="Right Arrow 28">
              <a:extLst>
                <a:ext uri="{FF2B5EF4-FFF2-40B4-BE49-F238E27FC236}">
                  <a16:creationId xmlns:a16="http://schemas.microsoft.com/office/drawing/2014/main" id="{604C820C-D635-A2D2-C377-85B4CFC74B6E}"/>
                </a:ext>
              </a:extLst>
            </p:cNvPr>
            <p:cNvSpPr/>
            <p:nvPr/>
          </p:nvSpPr>
          <p:spPr bwMode="auto">
            <a:xfrm rot="19269668">
              <a:off x="1919397" y="2271389"/>
              <a:ext cx="914400" cy="228600"/>
            </a:xfrm>
            <a:prstGeom prst="rightArrow">
              <a:avLst/>
            </a:prstGeom>
            <a:solidFill>
              <a:schemeClr val="bg1"/>
            </a:solidFill>
            <a:ln w="9525" cap="flat" cmpd="sng" algn="ctr">
              <a:solidFill>
                <a:srgbClr val="FF0000">
                  <a:alpha val="71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>
                <a:ln>
                  <a:solidFill>
                    <a:schemeClr val="tx1"/>
                  </a:solidFill>
                </a:ln>
                <a:noFill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3CDEA80-9D78-F6B4-5B5C-DABACD7677C7}"/>
                </a:ext>
              </a:extLst>
            </p:cNvPr>
            <p:cNvSpPr txBox="1"/>
            <p:nvPr/>
          </p:nvSpPr>
          <p:spPr>
            <a:xfrm>
              <a:off x="899471" y="2680181"/>
              <a:ext cx="1411776" cy="616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our focus today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5788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9A40E86-C0CE-2C4C-AE86-3F396F0B99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MBIRJAX Software Package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C5895EE-7AED-9745-9218-7197276361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815262"/>
            <a:ext cx="8305800" cy="4556838"/>
          </a:xfrm>
        </p:spPr>
        <p:txBody>
          <a:bodyPr/>
          <a:lstStyle/>
          <a:p>
            <a:r>
              <a:rPr lang="en-US" sz="1600" dirty="0"/>
              <a:t> General purpose reconstruction software</a:t>
            </a:r>
          </a:p>
          <a:p>
            <a:pPr lvl="2"/>
            <a:r>
              <a:rPr lang="en-US" sz="1200" dirty="0"/>
              <a:t>Open-source BSD 3-clause</a:t>
            </a:r>
          </a:p>
          <a:p>
            <a:pPr lvl="2"/>
            <a:r>
              <a:rPr lang="en-US" sz="1200" dirty="0"/>
              <a:t>Easy to use and install with pip</a:t>
            </a:r>
          </a:p>
          <a:p>
            <a:pPr lvl="2"/>
            <a:r>
              <a:rPr lang="en-US" sz="1200" dirty="0"/>
              <a:t>Easy to build new geometries:</a:t>
            </a:r>
          </a:p>
          <a:p>
            <a:pPr lvl="3"/>
            <a:r>
              <a:rPr lang="en-US" sz="1200" dirty="0"/>
              <a:t>Parallel beam</a:t>
            </a:r>
          </a:p>
          <a:p>
            <a:pPr lvl="3"/>
            <a:r>
              <a:rPr lang="en-US" sz="1200" dirty="0"/>
              <a:t>Cone beam</a:t>
            </a:r>
          </a:p>
          <a:p>
            <a:pPr lvl="3"/>
            <a:r>
              <a:rPr lang="en-US" sz="1200" dirty="0"/>
              <a:t>More to come</a:t>
            </a:r>
            <a:endParaRPr lang="en-US" sz="1000" dirty="0"/>
          </a:p>
          <a:p>
            <a:endParaRPr lang="en-US" sz="1600" dirty="0"/>
          </a:p>
          <a:p>
            <a:endParaRPr lang="en-US" sz="1600" dirty="0"/>
          </a:p>
          <a:p>
            <a:pPr>
              <a:buNone/>
            </a:pPr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 URL:</a:t>
            </a:r>
          </a:p>
          <a:p>
            <a:pPr lvl="2"/>
            <a:r>
              <a:rPr lang="en-US" sz="1200" dirty="0">
                <a:hlinkClick r:id="rId2"/>
              </a:rPr>
              <a:t>https://github.com/cabouman/mbirjax</a:t>
            </a:r>
            <a:endParaRPr lang="en-US" sz="1200" dirty="0"/>
          </a:p>
          <a:p>
            <a:pPr lvl="2"/>
            <a:r>
              <a:rPr lang="en-US" sz="1200" dirty="0">
                <a:hlinkClick r:id="rId3"/>
              </a:rPr>
              <a:t>https://</a:t>
            </a:r>
            <a:r>
              <a:rPr lang="en-US" sz="1200" dirty="0" err="1">
                <a:hlinkClick r:id="rId3"/>
              </a:rPr>
              <a:t>mbirjax.readthedocs.io</a:t>
            </a:r>
            <a:endParaRPr lang="en-US" sz="1200" dirty="0"/>
          </a:p>
        </p:txBody>
      </p:sp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59337937-EC21-4260-51A5-9378837C38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8600" y="1181100"/>
            <a:ext cx="4343400" cy="393248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Picture 1" descr="A qr code with text&#10;&#10;Description automatically generated">
            <a:extLst>
              <a:ext uri="{FF2B5EF4-FFF2-40B4-BE49-F238E27FC236}">
                <a16:creationId xmlns:a16="http://schemas.microsoft.com/office/drawing/2014/main" id="{1CA2E9E5-9536-DBDA-F21C-20B0F769B3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593" b="97083" l="1220" r="96829">
                        <a14:foregroundMark x1="5366" y1="3728" x2="51951" y2="3890"/>
                        <a14:foregroundMark x1="51951" y1="3890" x2="22195" y2="29335"/>
                        <a14:foregroundMark x1="22195" y1="29335" x2="55854" y2="43112"/>
                        <a14:foregroundMark x1="55854" y1="43112" x2="12439" y2="89951"/>
                        <a14:foregroundMark x1="12439" y1="89951" x2="54878" y2="93355"/>
                        <a14:foregroundMark x1="54878" y1="93355" x2="70000" y2="63371"/>
                        <a14:foregroundMark x1="70000" y1="63371" x2="61220" y2="28687"/>
                        <a14:foregroundMark x1="61220" y1="28687" x2="34878" y2="47326"/>
                        <a14:foregroundMark x1="34878" y1="47326" x2="75122" y2="29335"/>
                        <a14:foregroundMark x1="75122" y1="29335" x2="40976" y2="5835"/>
                        <a14:foregroundMark x1="40976" y1="5835" x2="3171" y2="1621"/>
                        <a14:foregroundMark x1="3171" y1="1621" x2="2195" y2="82334"/>
                        <a14:foregroundMark x1="2195" y1="82334" x2="44878" y2="99028"/>
                        <a14:foregroundMark x1="44878" y1="99028" x2="86098" y2="99028"/>
                        <a14:foregroundMark x1="86098" y1="99028" x2="72683" y2="74716"/>
                        <a14:foregroundMark x1="72683" y1="74716" x2="35854" y2="94165"/>
                        <a14:foregroundMark x1="35854" y1="94165" x2="52439" y2="62723"/>
                        <a14:foregroundMark x1="52439" y1="62723" x2="14878" y2="51053"/>
                        <a14:foregroundMark x1="14878" y1="51053" x2="43902" y2="20583"/>
                        <a14:foregroundMark x1="43902" y1="20583" x2="92195" y2="13938"/>
                        <a14:foregroundMark x1="92195" y1="13938" x2="87561" y2="42139"/>
                        <a14:foregroundMark x1="87561" y1="42139" x2="89268" y2="14425"/>
                        <a14:foregroundMark x1="89268" y1="14425" x2="83659" y2="37925"/>
                        <a14:foregroundMark x1="8293" y1="51540" x2="8293" y2="79741"/>
                        <a14:foregroundMark x1="2439" y1="2755" x2="1220" y2="66126"/>
                        <a14:foregroundMark x1="4634" y1="96434" x2="96829" y2="97083"/>
                        <a14:foregroundMark x1="50244" y1="19125" x2="48293" y2="36467"/>
                        <a14:foregroundMark x1="48049" y1="49919" x2="81707" y2="49919"/>
                        <a14:foregroundMark x1="43902" y1="24959" x2="48780" y2="30632"/>
                        <a14:foregroundMark x1="20244" y1="14100" x2="20244" y2="14100"/>
                        <a14:foregroundMark x1="21951" y1="15397" x2="21951" y2="15397"/>
                        <a14:foregroundMark x1="28537" y1="80065" x2="28537" y2="80065"/>
                        <a14:backgroundMark x1="732" y1="1459" x2="732" y2="1459"/>
                        <a14:backgroundMark x1="732" y1="1459" x2="732" y2="1459"/>
                        <a14:backgroundMark x1="98293" y1="1135" x2="98293" y2="1135"/>
                        <a14:backgroundMark x1="98293" y1="1135" x2="98293" y2="1135"/>
                        <a14:backgroundMark x1="97317" y1="99514" x2="97317" y2="99514"/>
                        <a14:backgroundMark x1="97317" y1="99514" x2="97317" y2="99514"/>
                        <a14:backgroundMark x1="488" y1="99838" x2="488" y2="99838"/>
                        <a14:backgroundMark x1="488" y1="99838" x2="488" y2="998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150" y="2476500"/>
            <a:ext cx="1295400" cy="1946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3099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5891E-0990-9C49-B2E4-FE2DC5052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5750"/>
            <a:ext cx="9144000" cy="514350"/>
          </a:xfrm>
        </p:spPr>
        <p:txBody>
          <a:bodyPr/>
          <a:lstStyle/>
          <a:p>
            <a:r>
              <a:rPr lang="en-US" dirty="0"/>
              <a:t>Important Points to Remember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1D5FC8C-CE71-F04B-9A6B-EFD442E8316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371600" y="952500"/>
                <a:ext cx="6057900" cy="4191000"/>
              </a:xfrm>
            </p:spPr>
            <p:txBody>
              <a:bodyPr/>
              <a:lstStyle/>
              <a:p>
                <a:r>
                  <a:rPr lang="en-US" sz="2000" dirty="0"/>
                  <a:t>Simplified problem: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00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en-US" sz="2000" dirty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000" i="1" dirty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 dirty="0">
                              <a:latin typeface="Cambria Math" panose="02040503050406030204" pitchFamily="18" charset="0"/>
                            </a:rPr>
                            <m:t>arg</m:t>
                          </m:r>
                        </m:fName>
                        <m:e>
                          <m:func>
                            <m:funcPr>
                              <m:ctrlPr>
                                <a:rPr lang="en-US" sz="2000" i="1" dirty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limLow>
                                <m:limLowPr>
                                  <m:ctrlPr>
                                    <a:rPr lang="en-US" sz="20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limLow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000" dirty="0">
                                      <a:latin typeface="Cambria Math" panose="02040503050406030204" pitchFamily="18" charset="0"/>
                                    </a:rPr>
                                    <m:t>min</m:t>
                                  </m:r>
                                </m:e>
                                <m:lim>
                                  <m:r>
                                    <a:rPr lang="en-US" sz="2000" dirty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lim>
                              </m:limLow>
                            </m:fName>
                            <m:e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sz="20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200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sz="200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  <m:sSup>
                                    <m:sSup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begChr m:val="‖"/>
                                          <m:endChr m:val="‖"/>
                                          <m:ctrlP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2000">
                                              <a:latin typeface="Cambria Math" panose="02040503050406030204" pitchFamily="18" charset="0"/>
                                            </a:rPr>
                                            <m:t>𝑦</m:t>
                                          </m:r>
                                          <m:r>
                                            <a:rPr lang="en-US" sz="2000">
                                              <a:latin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2000">
                                              <a:latin typeface="Cambria Math" panose="02040503050406030204" pitchFamily="18" charset="0"/>
                                            </a:rPr>
                                            <m:t>𝐴𝑥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200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d>
                            </m:e>
                          </m:func>
                        </m:e>
                      </m:func>
                    </m:oMath>
                  </m:oMathPara>
                </a14:m>
                <a:endParaRPr lang="en-US" sz="2000" dirty="0"/>
              </a:p>
              <a:p>
                <a:r>
                  <a:rPr lang="en-US" sz="2000" dirty="0"/>
                  <a:t>Gradient Descent (GD):</a:t>
                </a:r>
              </a:p>
              <a:p>
                <a:pPr marL="915988" lvl="1" indent="-292100"/>
                <a:r>
                  <a:rPr lang="en-US" sz="1800" dirty="0"/>
                  <a:t>✔ Fast updates</a:t>
                </a:r>
              </a:p>
              <a:p>
                <a:pPr marL="915988" lvl="1" indent="-292100"/>
                <a:r>
                  <a:rPr lang="en-US" sz="1800" dirty="0"/>
                  <a:t>❌ Slow convergence</a:t>
                </a:r>
              </a:p>
              <a:p>
                <a:r>
                  <a:rPr lang="en-US" sz="2000" dirty="0"/>
                  <a:t>Coordinate Descent (CD):</a:t>
                </a:r>
              </a:p>
              <a:p>
                <a:pPr marL="915988" lvl="1" indent="-292100"/>
                <a:r>
                  <a:rPr lang="en-US" sz="1800" dirty="0"/>
                  <a:t>✔ Fast convergence</a:t>
                </a:r>
              </a:p>
              <a:p>
                <a:pPr marL="915988" lvl="1" indent="-292100"/>
                <a:r>
                  <a:rPr lang="en-US" sz="1800" dirty="0"/>
                  <a:t>❌ Slow updates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1D5FC8C-CE71-F04B-9A6B-EFD442E8316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71600" y="952500"/>
                <a:ext cx="6057900" cy="4191000"/>
              </a:xfrm>
              <a:blipFill>
                <a:blip r:embed="rId2"/>
                <a:stretch>
                  <a:fillRect l="-837" t="-9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425F6D4A-6062-9C87-B7ED-7FD4C4048214}"/>
              </a:ext>
            </a:extLst>
          </p:cNvPr>
          <p:cNvSpPr txBox="1"/>
          <p:nvPr/>
        </p:nvSpPr>
        <p:spPr>
          <a:xfrm>
            <a:off x="2017814" y="4522857"/>
            <a:ext cx="53735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there a better solution?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2BB3CBF-C7CD-86BF-1966-FE47057B6961}"/>
              </a:ext>
            </a:extLst>
          </p:cNvPr>
          <p:cNvSpPr/>
          <p:nvPr/>
        </p:nvSpPr>
        <p:spPr bwMode="auto">
          <a:xfrm>
            <a:off x="1981200" y="4457700"/>
            <a:ext cx="5410200" cy="838200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8310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00822-0CD0-A0E9-8CBA-99EFEFDB9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5750"/>
            <a:ext cx="9144000" cy="514350"/>
          </a:xfrm>
        </p:spPr>
        <p:txBody>
          <a:bodyPr/>
          <a:lstStyle/>
          <a:p>
            <a:r>
              <a:rPr lang="en-US" dirty="0"/>
              <a:t>Coordinate Descent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10">
                <a:extLst>
                  <a:ext uri="{FF2B5EF4-FFF2-40B4-BE49-F238E27FC236}">
                    <a16:creationId xmlns:a16="http://schemas.microsoft.com/office/drawing/2014/main" id="{B1C92BB5-3432-E20B-FF10-52E8206C561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-378165" y="963154"/>
                <a:ext cx="8305800" cy="4191000"/>
              </a:xfrm>
            </p:spPr>
            <p:txBody>
              <a:bodyPr/>
              <a:lstStyle/>
              <a:p>
                <a:pPr lvl="2"/>
                <a:r>
                  <a:rPr lang="en-US" dirty="0"/>
                  <a:t>Update each pixel in sequence</a:t>
                </a:r>
              </a:p>
              <a:p>
                <a:pPr lvl="2"/>
                <a:r>
                  <a:rPr lang="en-US" dirty="0"/>
                  <a:t>Keep a state vector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𝐴𝑥</m:t>
                    </m:r>
                  </m:oMath>
                </a14:m>
                <a:r>
                  <a:rPr lang="en-US" dirty="0"/>
                  <a:t> for efficiency</a:t>
                </a:r>
              </a:p>
            </p:txBody>
          </p:sp>
        </mc:Choice>
        <mc:Fallback xmlns="">
          <p:sp>
            <p:nvSpPr>
              <p:cNvPr id="11" name="Content Placeholder 10">
                <a:extLst>
                  <a:ext uri="{FF2B5EF4-FFF2-40B4-BE49-F238E27FC236}">
                    <a16:creationId xmlns:a16="http://schemas.microsoft.com/office/drawing/2014/main" id="{B1C92BB5-3432-E20B-FF10-52E8206C561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-378165" y="963154"/>
                <a:ext cx="8305800" cy="4191000"/>
              </a:xfrm>
              <a:blipFill>
                <a:blip r:embed="rId2"/>
                <a:stretch>
                  <a:fillRect t="-9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Arc 49">
            <a:extLst>
              <a:ext uri="{FF2B5EF4-FFF2-40B4-BE49-F238E27FC236}">
                <a16:creationId xmlns:a16="http://schemas.microsoft.com/office/drawing/2014/main" id="{F9A87FCA-6D7D-70EE-19FC-D077DAF51905}"/>
              </a:ext>
            </a:extLst>
          </p:cNvPr>
          <p:cNvSpPr>
            <a:spLocks noChangeAspect="1"/>
          </p:cNvSpPr>
          <p:nvPr/>
        </p:nvSpPr>
        <p:spPr bwMode="auto">
          <a:xfrm rot="5400000">
            <a:off x="1478790" y="1526422"/>
            <a:ext cx="1929201" cy="1929201"/>
          </a:xfrm>
          <a:prstGeom prst="arc">
            <a:avLst>
              <a:gd name="adj1" fmla="val 17422336"/>
              <a:gd name="adj2" fmla="val 20275215"/>
            </a:avLst>
          </a:prstGeom>
          <a:noFill/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BF1C155-D16B-DA05-CA01-274FC2EB12C6}"/>
              </a:ext>
            </a:extLst>
          </p:cNvPr>
          <p:cNvGrpSpPr/>
          <p:nvPr/>
        </p:nvGrpSpPr>
        <p:grpSpPr>
          <a:xfrm>
            <a:off x="762000" y="1943100"/>
            <a:ext cx="4053576" cy="2434754"/>
            <a:chOff x="762000" y="2343150"/>
            <a:chExt cx="4053576" cy="2434754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A7C34BED-349C-9267-0701-9AB481D25D47}"/>
                </a:ext>
              </a:extLst>
            </p:cNvPr>
            <p:cNvGrpSpPr/>
            <p:nvPr/>
          </p:nvGrpSpPr>
          <p:grpSpPr>
            <a:xfrm>
              <a:off x="762000" y="2343150"/>
              <a:ext cx="4053576" cy="2136919"/>
              <a:chOff x="838200" y="1984042"/>
              <a:chExt cx="4053576" cy="2136919"/>
            </a:xfrm>
          </p:grpSpPr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34230857-6D66-6E00-5556-FAA53878E4B2}"/>
                  </a:ext>
                </a:extLst>
              </p:cNvPr>
              <p:cNvGrpSpPr/>
              <p:nvPr/>
            </p:nvGrpSpPr>
            <p:grpSpPr>
              <a:xfrm>
                <a:off x="838200" y="2059520"/>
                <a:ext cx="3319452" cy="1605106"/>
                <a:chOff x="838200" y="2362200"/>
                <a:chExt cx="3319452" cy="1605106"/>
              </a:xfrm>
            </p:grpSpPr>
            <p:grpSp>
              <p:nvGrpSpPr>
                <p:cNvPr id="25" name="Group 24">
                  <a:extLst>
                    <a:ext uri="{FF2B5EF4-FFF2-40B4-BE49-F238E27FC236}">
                      <a16:creationId xmlns:a16="http://schemas.microsoft.com/office/drawing/2014/main" id="{DB91258F-635A-4917-B726-FE8FE8140D11}"/>
                    </a:ext>
                  </a:extLst>
                </p:cNvPr>
                <p:cNvGrpSpPr/>
                <p:nvPr/>
              </p:nvGrpSpPr>
              <p:grpSpPr>
                <a:xfrm>
                  <a:off x="1258985" y="2362200"/>
                  <a:ext cx="2898667" cy="1605106"/>
                  <a:chOff x="3068409" y="2692574"/>
                  <a:chExt cx="2898667" cy="1605106"/>
                </a:xfrm>
              </p:grpSpPr>
              <p:cxnSp>
                <p:nvCxnSpPr>
                  <p:cNvPr id="26" name="Straight Arrow Connector 25">
                    <a:extLst>
                      <a:ext uri="{FF2B5EF4-FFF2-40B4-BE49-F238E27FC236}">
                        <a16:creationId xmlns:a16="http://schemas.microsoft.com/office/drawing/2014/main" id="{FC7AF5A4-18ED-B1D1-F79D-5E56A8667EF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V="1">
                    <a:off x="3068409" y="2692574"/>
                    <a:ext cx="0" cy="1514506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1270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</p:spPr>
              </p:cxnSp>
              <p:cxnSp>
                <p:nvCxnSpPr>
                  <p:cNvPr id="27" name="Straight Arrow Connector 26">
                    <a:extLst>
                      <a:ext uri="{FF2B5EF4-FFF2-40B4-BE49-F238E27FC236}">
                        <a16:creationId xmlns:a16="http://schemas.microsoft.com/office/drawing/2014/main" id="{386E83CE-F9F4-0BAC-B0C9-798DC410DB4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3068409" y="4207079"/>
                    <a:ext cx="2898667" cy="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1270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</p:spPr>
              </p:cxnSp>
              <p:sp>
                <p:nvSpPr>
                  <p:cNvPr id="28" name="Freeform 27">
                    <a:extLst>
                      <a:ext uri="{FF2B5EF4-FFF2-40B4-BE49-F238E27FC236}">
                        <a16:creationId xmlns:a16="http://schemas.microsoft.com/office/drawing/2014/main" id="{F33426DE-5E1C-D444-CB80-689688D8740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77511" y="2792668"/>
                    <a:ext cx="2524683" cy="1082445"/>
                  </a:xfrm>
                  <a:custGeom>
                    <a:avLst/>
                    <a:gdLst>
                      <a:gd name="connsiteX0" fmla="*/ 0 w 4802038"/>
                      <a:gd name="connsiteY0" fmla="*/ 0 h 1667773"/>
                      <a:gd name="connsiteX1" fmla="*/ 74762 w 4802038"/>
                      <a:gd name="connsiteY1" fmla="*/ 264543 h 1667773"/>
                      <a:gd name="connsiteX2" fmla="*/ 247291 w 4802038"/>
                      <a:gd name="connsiteY2" fmla="*/ 603849 h 1667773"/>
                      <a:gd name="connsiteX3" fmla="*/ 540589 w 4802038"/>
                      <a:gd name="connsiteY3" fmla="*/ 1035169 h 1667773"/>
                      <a:gd name="connsiteX4" fmla="*/ 989162 w 4802038"/>
                      <a:gd name="connsiteY4" fmla="*/ 1414732 h 1667773"/>
                      <a:gd name="connsiteX5" fmla="*/ 1748287 w 4802038"/>
                      <a:gd name="connsiteY5" fmla="*/ 1604513 h 1667773"/>
                      <a:gd name="connsiteX6" fmla="*/ 2518913 w 4802038"/>
                      <a:gd name="connsiteY6" fmla="*/ 1644769 h 1667773"/>
                      <a:gd name="connsiteX7" fmla="*/ 3105509 w 4802038"/>
                      <a:gd name="connsiteY7" fmla="*/ 1662022 h 1667773"/>
                      <a:gd name="connsiteX8" fmla="*/ 3496574 w 4802038"/>
                      <a:gd name="connsiteY8" fmla="*/ 1650520 h 1667773"/>
                      <a:gd name="connsiteX9" fmla="*/ 4364966 w 4802038"/>
                      <a:gd name="connsiteY9" fmla="*/ 1662022 h 1667773"/>
                      <a:gd name="connsiteX10" fmla="*/ 4802038 w 4802038"/>
                      <a:gd name="connsiteY10" fmla="*/ 1667773 h 1667773"/>
                      <a:gd name="connsiteX0" fmla="*/ 0 w 4802038"/>
                      <a:gd name="connsiteY0" fmla="*/ 0 h 1667773"/>
                      <a:gd name="connsiteX1" fmla="*/ 74762 w 4802038"/>
                      <a:gd name="connsiteY1" fmla="*/ 264543 h 1667773"/>
                      <a:gd name="connsiteX2" fmla="*/ 247291 w 4802038"/>
                      <a:gd name="connsiteY2" fmla="*/ 603849 h 1667773"/>
                      <a:gd name="connsiteX3" fmla="*/ 540589 w 4802038"/>
                      <a:gd name="connsiteY3" fmla="*/ 1035169 h 1667773"/>
                      <a:gd name="connsiteX4" fmla="*/ 989162 w 4802038"/>
                      <a:gd name="connsiteY4" fmla="*/ 1414732 h 1667773"/>
                      <a:gd name="connsiteX5" fmla="*/ 1748287 w 4802038"/>
                      <a:gd name="connsiteY5" fmla="*/ 1604513 h 1667773"/>
                      <a:gd name="connsiteX6" fmla="*/ 2518913 w 4802038"/>
                      <a:gd name="connsiteY6" fmla="*/ 1644769 h 1667773"/>
                      <a:gd name="connsiteX7" fmla="*/ 3105509 w 4802038"/>
                      <a:gd name="connsiteY7" fmla="*/ 1662022 h 1667773"/>
                      <a:gd name="connsiteX8" fmla="*/ 3858883 w 4802038"/>
                      <a:gd name="connsiteY8" fmla="*/ 1667773 h 1667773"/>
                      <a:gd name="connsiteX9" fmla="*/ 4364966 w 4802038"/>
                      <a:gd name="connsiteY9" fmla="*/ 1662022 h 1667773"/>
                      <a:gd name="connsiteX10" fmla="*/ 4802038 w 4802038"/>
                      <a:gd name="connsiteY10" fmla="*/ 1667773 h 1667773"/>
                      <a:gd name="connsiteX0" fmla="*/ 0 w 4802038"/>
                      <a:gd name="connsiteY0" fmla="*/ 0 h 1673524"/>
                      <a:gd name="connsiteX1" fmla="*/ 74762 w 4802038"/>
                      <a:gd name="connsiteY1" fmla="*/ 264543 h 1673524"/>
                      <a:gd name="connsiteX2" fmla="*/ 247291 w 4802038"/>
                      <a:gd name="connsiteY2" fmla="*/ 603849 h 1673524"/>
                      <a:gd name="connsiteX3" fmla="*/ 540589 w 4802038"/>
                      <a:gd name="connsiteY3" fmla="*/ 1035169 h 1673524"/>
                      <a:gd name="connsiteX4" fmla="*/ 989162 w 4802038"/>
                      <a:gd name="connsiteY4" fmla="*/ 1414732 h 1673524"/>
                      <a:gd name="connsiteX5" fmla="*/ 1748287 w 4802038"/>
                      <a:gd name="connsiteY5" fmla="*/ 1604513 h 1673524"/>
                      <a:gd name="connsiteX6" fmla="*/ 2518913 w 4802038"/>
                      <a:gd name="connsiteY6" fmla="*/ 1644769 h 1673524"/>
                      <a:gd name="connsiteX7" fmla="*/ 3105509 w 4802038"/>
                      <a:gd name="connsiteY7" fmla="*/ 1662022 h 1673524"/>
                      <a:gd name="connsiteX8" fmla="*/ 3858883 w 4802038"/>
                      <a:gd name="connsiteY8" fmla="*/ 1667773 h 1673524"/>
                      <a:gd name="connsiteX9" fmla="*/ 4445479 w 4802038"/>
                      <a:gd name="connsiteY9" fmla="*/ 1673524 h 1673524"/>
                      <a:gd name="connsiteX10" fmla="*/ 4802038 w 4802038"/>
                      <a:gd name="connsiteY10" fmla="*/ 1667773 h 1673524"/>
                      <a:gd name="connsiteX0" fmla="*/ 0 w 4802038"/>
                      <a:gd name="connsiteY0" fmla="*/ 0 h 1715298"/>
                      <a:gd name="connsiteX1" fmla="*/ 74762 w 4802038"/>
                      <a:gd name="connsiteY1" fmla="*/ 264543 h 1715298"/>
                      <a:gd name="connsiteX2" fmla="*/ 247291 w 4802038"/>
                      <a:gd name="connsiteY2" fmla="*/ 603849 h 1715298"/>
                      <a:gd name="connsiteX3" fmla="*/ 540589 w 4802038"/>
                      <a:gd name="connsiteY3" fmla="*/ 1035169 h 1715298"/>
                      <a:gd name="connsiteX4" fmla="*/ 989162 w 4802038"/>
                      <a:gd name="connsiteY4" fmla="*/ 1414732 h 1715298"/>
                      <a:gd name="connsiteX5" fmla="*/ 1748287 w 4802038"/>
                      <a:gd name="connsiteY5" fmla="*/ 1604513 h 1715298"/>
                      <a:gd name="connsiteX6" fmla="*/ 2518913 w 4802038"/>
                      <a:gd name="connsiteY6" fmla="*/ 1644769 h 1715298"/>
                      <a:gd name="connsiteX7" fmla="*/ 3071004 w 4802038"/>
                      <a:gd name="connsiteY7" fmla="*/ 1046671 h 1715298"/>
                      <a:gd name="connsiteX8" fmla="*/ 3858883 w 4802038"/>
                      <a:gd name="connsiteY8" fmla="*/ 1667773 h 1715298"/>
                      <a:gd name="connsiteX9" fmla="*/ 4445479 w 4802038"/>
                      <a:gd name="connsiteY9" fmla="*/ 1673524 h 1715298"/>
                      <a:gd name="connsiteX10" fmla="*/ 4802038 w 4802038"/>
                      <a:gd name="connsiteY10" fmla="*/ 1667773 h 1715298"/>
                      <a:gd name="connsiteX0" fmla="*/ 0 w 4802038"/>
                      <a:gd name="connsiteY0" fmla="*/ 0 h 1752161"/>
                      <a:gd name="connsiteX1" fmla="*/ 74762 w 4802038"/>
                      <a:gd name="connsiteY1" fmla="*/ 264543 h 1752161"/>
                      <a:gd name="connsiteX2" fmla="*/ 247291 w 4802038"/>
                      <a:gd name="connsiteY2" fmla="*/ 603849 h 1752161"/>
                      <a:gd name="connsiteX3" fmla="*/ 540589 w 4802038"/>
                      <a:gd name="connsiteY3" fmla="*/ 1035169 h 1752161"/>
                      <a:gd name="connsiteX4" fmla="*/ 989162 w 4802038"/>
                      <a:gd name="connsiteY4" fmla="*/ 1414732 h 1752161"/>
                      <a:gd name="connsiteX5" fmla="*/ 1748287 w 4802038"/>
                      <a:gd name="connsiteY5" fmla="*/ 1604513 h 1752161"/>
                      <a:gd name="connsiteX6" fmla="*/ 2518913 w 4802038"/>
                      <a:gd name="connsiteY6" fmla="*/ 1644769 h 1752161"/>
                      <a:gd name="connsiteX7" fmla="*/ 3071004 w 4802038"/>
                      <a:gd name="connsiteY7" fmla="*/ 1046671 h 1752161"/>
                      <a:gd name="connsiteX8" fmla="*/ 3588589 w 4802038"/>
                      <a:gd name="connsiteY8" fmla="*/ 580845 h 1752161"/>
                      <a:gd name="connsiteX9" fmla="*/ 4445479 w 4802038"/>
                      <a:gd name="connsiteY9" fmla="*/ 1673524 h 1752161"/>
                      <a:gd name="connsiteX10" fmla="*/ 4802038 w 4802038"/>
                      <a:gd name="connsiteY10" fmla="*/ 1667773 h 1752161"/>
                      <a:gd name="connsiteX0" fmla="*/ 0 w 4802038"/>
                      <a:gd name="connsiteY0" fmla="*/ 0 h 1684354"/>
                      <a:gd name="connsiteX1" fmla="*/ 74762 w 4802038"/>
                      <a:gd name="connsiteY1" fmla="*/ 264543 h 1684354"/>
                      <a:gd name="connsiteX2" fmla="*/ 247291 w 4802038"/>
                      <a:gd name="connsiteY2" fmla="*/ 603849 h 1684354"/>
                      <a:gd name="connsiteX3" fmla="*/ 540589 w 4802038"/>
                      <a:gd name="connsiteY3" fmla="*/ 1035169 h 1684354"/>
                      <a:gd name="connsiteX4" fmla="*/ 989162 w 4802038"/>
                      <a:gd name="connsiteY4" fmla="*/ 1414732 h 1684354"/>
                      <a:gd name="connsiteX5" fmla="*/ 1748287 w 4802038"/>
                      <a:gd name="connsiteY5" fmla="*/ 1604513 h 1684354"/>
                      <a:gd name="connsiteX6" fmla="*/ 2518913 w 4802038"/>
                      <a:gd name="connsiteY6" fmla="*/ 1644769 h 1684354"/>
                      <a:gd name="connsiteX7" fmla="*/ 3071004 w 4802038"/>
                      <a:gd name="connsiteY7" fmla="*/ 1046671 h 1684354"/>
                      <a:gd name="connsiteX8" fmla="*/ 3588589 w 4802038"/>
                      <a:gd name="connsiteY8" fmla="*/ 580845 h 1684354"/>
                      <a:gd name="connsiteX9" fmla="*/ 4802038 w 4802038"/>
                      <a:gd name="connsiteY9" fmla="*/ 1667773 h 1684354"/>
                      <a:gd name="connsiteX0" fmla="*/ 0 w 4065918"/>
                      <a:gd name="connsiteY0" fmla="*/ 0 h 1684354"/>
                      <a:gd name="connsiteX1" fmla="*/ 74762 w 4065918"/>
                      <a:gd name="connsiteY1" fmla="*/ 264543 h 1684354"/>
                      <a:gd name="connsiteX2" fmla="*/ 247291 w 4065918"/>
                      <a:gd name="connsiteY2" fmla="*/ 603849 h 1684354"/>
                      <a:gd name="connsiteX3" fmla="*/ 540589 w 4065918"/>
                      <a:gd name="connsiteY3" fmla="*/ 1035169 h 1684354"/>
                      <a:gd name="connsiteX4" fmla="*/ 989162 w 4065918"/>
                      <a:gd name="connsiteY4" fmla="*/ 1414732 h 1684354"/>
                      <a:gd name="connsiteX5" fmla="*/ 1748287 w 4065918"/>
                      <a:gd name="connsiteY5" fmla="*/ 1604513 h 1684354"/>
                      <a:gd name="connsiteX6" fmla="*/ 2518913 w 4065918"/>
                      <a:gd name="connsiteY6" fmla="*/ 1644769 h 1684354"/>
                      <a:gd name="connsiteX7" fmla="*/ 3071004 w 4065918"/>
                      <a:gd name="connsiteY7" fmla="*/ 1046671 h 1684354"/>
                      <a:gd name="connsiteX8" fmla="*/ 3588589 w 4065918"/>
                      <a:gd name="connsiteY8" fmla="*/ 580845 h 1684354"/>
                      <a:gd name="connsiteX9" fmla="*/ 4065918 w 4065918"/>
                      <a:gd name="connsiteY9" fmla="*/ 97765 h 1684354"/>
                      <a:gd name="connsiteX0" fmla="*/ 0 w 4065918"/>
                      <a:gd name="connsiteY0" fmla="*/ 0 h 1684354"/>
                      <a:gd name="connsiteX1" fmla="*/ 74762 w 4065918"/>
                      <a:gd name="connsiteY1" fmla="*/ 264543 h 1684354"/>
                      <a:gd name="connsiteX2" fmla="*/ 247291 w 4065918"/>
                      <a:gd name="connsiteY2" fmla="*/ 603849 h 1684354"/>
                      <a:gd name="connsiteX3" fmla="*/ 540589 w 4065918"/>
                      <a:gd name="connsiteY3" fmla="*/ 1035169 h 1684354"/>
                      <a:gd name="connsiteX4" fmla="*/ 989162 w 4065918"/>
                      <a:gd name="connsiteY4" fmla="*/ 1414732 h 1684354"/>
                      <a:gd name="connsiteX5" fmla="*/ 1748287 w 4065918"/>
                      <a:gd name="connsiteY5" fmla="*/ 1604513 h 1684354"/>
                      <a:gd name="connsiteX6" fmla="*/ 2518913 w 4065918"/>
                      <a:gd name="connsiteY6" fmla="*/ 1644769 h 1684354"/>
                      <a:gd name="connsiteX7" fmla="*/ 3071004 w 4065918"/>
                      <a:gd name="connsiteY7" fmla="*/ 1046671 h 1684354"/>
                      <a:gd name="connsiteX8" fmla="*/ 3588589 w 4065918"/>
                      <a:gd name="connsiteY8" fmla="*/ 580845 h 1684354"/>
                      <a:gd name="connsiteX9" fmla="*/ 4065918 w 4065918"/>
                      <a:gd name="connsiteY9" fmla="*/ 97765 h 1684354"/>
                      <a:gd name="connsiteX0" fmla="*/ 0 w 4065918"/>
                      <a:gd name="connsiteY0" fmla="*/ 0 h 1673333"/>
                      <a:gd name="connsiteX1" fmla="*/ 74762 w 4065918"/>
                      <a:gd name="connsiteY1" fmla="*/ 264543 h 1673333"/>
                      <a:gd name="connsiteX2" fmla="*/ 247291 w 4065918"/>
                      <a:gd name="connsiteY2" fmla="*/ 603849 h 1673333"/>
                      <a:gd name="connsiteX3" fmla="*/ 540589 w 4065918"/>
                      <a:gd name="connsiteY3" fmla="*/ 1035169 h 1673333"/>
                      <a:gd name="connsiteX4" fmla="*/ 989162 w 4065918"/>
                      <a:gd name="connsiteY4" fmla="*/ 1414732 h 1673333"/>
                      <a:gd name="connsiteX5" fmla="*/ 1748287 w 4065918"/>
                      <a:gd name="connsiteY5" fmla="*/ 1604513 h 1673333"/>
                      <a:gd name="connsiteX6" fmla="*/ 2518913 w 4065918"/>
                      <a:gd name="connsiteY6" fmla="*/ 1644769 h 1673333"/>
                      <a:gd name="connsiteX7" fmla="*/ 3243532 w 4065918"/>
                      <a:gd name="connsiteY7" fmla="*/ 1196196 h 1673333"/>
                      <a:gd name="connsiteX8" fmla="*/ 3588589 w 4065918"/>
                      <a:gd name="connsiteY8" fmla="*/ 580845 h 1673333"/>
                      <a:gd name="connsiteX9" fmla="*/ 4065918 w 4065918"/>
                      <a:gd name="connsiteY9" fmla="*/ 97765 h 1673333"/>
                      <a:gd name="connsiteX0" fmla="*/ 0 w 4065918"/>
                      <a:gd name="connsiteY0" fmla="*/ 0 h 1673333"/>
                      <a:gd name="connsiteX1" fmla="*/ 74762 w 4065918"/>
                      <a:gd name="connsiteY1" fmla="*/ 264543 h 1673333"/>
                      <a:gd name="connsiteX2" fmla="*/ 247291 w 4065918"/>
                      <a:gd name="connsiteY2" fmla="*/ 603849 h 1673333"/>
                      <a:gd name="connsiteX3" fmla="*/ 540589 w 4065918"/>
                      <a:gd name="connsiteY3" fmla="*/ 1035169 h 1673333"/>
                      <a:gd name="connsiteX4" fmla="*/ 989162 w 4065918"/>
                      <a:gd name="connsiteY4" fmla="*/ 1414732 h 1673333"/>
                      <a:gd name="connsiteX5" fmla="*/ 1748287 w 4065918"/>
                      <a:gd name="connsiteY5" fmla="*/ 1604513 h 1673333"/>
                      <a:gd name="connsiteX6" fmla="*/ 2518913 w 4065918"/>
                      <a:gd name="connsiteY6" fmla="*/ 1644769 h 1673333"/>
                      <a:gd name="connsiteX7" fmla="*/ 3243532 w 4065918"/>
                      <a:gd name="connsiteY7" fmla="*/ 1196196 h 1673333"/>
                      <a:gd name="connsiteX8" fmla="*/ 3680604 w 4065918"/>
                      <a:gd name="connsiteY8" fmla="*/ 667109 h 1673333"/>
                      <a:gd name="connsiteX9" fmla="*/ 4065918 w 4065918"/>
                      <a:gd name="connsiteY9" fmla="*/ 97765 h 1673333"/>
                      <a:gd name="connsiteX0" fmla="*/ 0 w 4065918"/>
                      <a:gd name="connsiteY0" fmla="*/ 0 h 1688230"/>
                      <a:gd name="connsiteX1" fmla="*/ 74762 w 4065918"/>
                      <a:gd name="connsiteY1" fmla="*/ 264543 h 1688230"/>
                      <a:gd name="connsiteX2" fmla="*/ 247291 w 4065918"/>
                      <a:gd name="connsiteY2" fmla="*/ 603849 h 1688230"/>
                      <a:gd name="connsiteX3" fmla="*/ 540589 w 4065918"/>
                      <a:gd name="connsiteY3" fmla="*/ 1035169 h 1688230"/>
                      <a:gd name="connsiteX4" fmla="*/ 989162 w 4065918"/>
                      <a:gd name="connsiteY4" fmla="*/ 1414732 h 1688230"/>
                      <a:gd name="connsiteX5" fmla="*/ 1748287 w 4065918"/>
                      <a:gd name="connsiteY5" fmla="*/ 1644770 h 1688230"/>
                      <a:gd name="connsiteX6" fmla="*/ 2518913 w 4065918"/>
                      <a:gd name="connsiteY6" fmla="*/ 1644769 h 1688230"/>
                      <a:gd name="connsiteX7" fmla="*/ 3243532 w 4065918"/>
                      <a:gd name="connsiteY7" fmla="*/ 1196196 h 1688230"/>
                      <a:gd name="connsiteX8" fmla="*/ 3680604 w 4065918"/>
                      <a:gd name="connsiteY8" fmla="*/ 667109 h 1688230"/>
                      <a:gd name="connsiteX9" fmla="*/ 4065918 w 4065918"/>
                      <a:gd name="connsiteY9" fmla="*/ 97765 h 1688230"/>
                      <a:gd name="connsiteX0" fmla="*/ 0 w 4088922"/>
                      <a:gd name="connsiteY0" fmla="*/ 0 h 1601965"/>
                      <a:gd name="connsiteX1" fmla="*/ 97766 w 4088922"/>
                      <a:gd name="connsiteY1" fmla="*/ 178278 h 1601965"/>
                      <a:gd name="connsiteX2" fmla="*/ 270295 w 4088922"/>
                      <a:gd name="connsiteY2" fmla="*/ 517584 h 1601965"/>
                      <a:gd name="connsiteX3" fmla="*/ 563593 w 4088922"/>
                      <a:gd name="connsiteY3" fmla="*/ 948904 h 1601965"/>
                      <a:gd name="connsiteX4" fmla="*/ 1012166 w 4088922"/>
                      <a:gd name="connsiteY4" fmla="*/ 1328467 h 1601965"/>
                      <a:gd name="connsiteX5" fmla="*/ 1771291 w 4088922"/>
                      <a:gd name="connsiteY5" fmla="*/ 1558505 h 1601965"/>
                      <a:gd name="connsiteX6" fmla="*/ 2541917 w 4088922"/>
                      <a:gd name="connsiteY6" fmla="*/ 1558504 h 1601965"/>
                      <a:gd name="connsiteX7" fmla="*/ 3266536 w 4088922"/>
                      <a:gd name="connsiteY7" fmla="*/ 1109931 h 1601965"/>
                      <a:gd name="connsiteX8" fmla="*/ 3703608 w 4088922"/>
                      <a:gd name="connsiteY8" fmla="*/ 580844 h 1601965"/>
                      <a:gd name="connsiteX9" fmla="*/ 4088922 w 4088922"/>
                      <a:gd name="connsiteY9" fmla="*/ 11500 h 1601965"/>
                      <a:gd name="connsiteX0" fmla="*/ 0 w 4088922"/>
                      <a:gd name="connsiteY0" fmla="*/ 0 h 1601965"/>
                      <a:gd name="connsiteX1" fmla="*/ 97766 w 4088922"/>
                      <a:gd name="connsiteY1" fmla="*/ 247289 h 1601965"/>
                      <a:gd name="connsiteX2" fmla="*/ 270295 w 4088922"/>
                      <a:gd name="connsiteY2" fmla="*/ 517584 h 1601965"/>
                      <a:gd name="connsiteX3" fmla="*/ 563593 w 4088922"/>
                      <a:gd name="connsiteY3" fmla="*/ 948904 h 1601965"/>
                      <a:gd name="connsiteX4" fmla="*/ 1012166 w 4088922"/>
                      <a:gd name="connsiteY4" fmla="*/ 1328467 h 1601965"/>
                      <a:gd name="connsiteX5" fmla="*/ 1771291 w 4088922"/>
                      <a:gd name="connsiteY5" fmla="*/ 1558505 h 1601965"/>
                      <a:gd name="connsiteX6" fmla="*/ 2541917 w 4088922"/>
                      <a:gd name="connsiteY6" fmla="*/ 1558504 h 1601965"/>
                      <a:gd name="connsiteX7" fmla="*/ 3266536 w 4088922"/>
                      <a:gd name="connsiteY7" fmla="*/ 1109931 h 1601965"/>
                      <a:gd name="connsiteX8" fmla="*/ 3703608 w 4088922"/>
                      <a:gd name="connsiteY8" fmla="*/ 580844 h 1601965"/>
                      <a:gd name="connsiteX9" fmla="*/ 4088922 w 4088922"/>
                      <a:gd name="connsiteY9" fmla="*/ 11500 h 1601965"/>
                      <a:gd name="connsiteX0" fmla="*/ 0 w 4088922"/>
                      <a:gd name="connsiteY0" fmla="*/ 0 h 1601965"/>
                      <a:gd name="connsiteX1" fmla="*/ 97766 w 4088922"/>
                      <a:gd name="connsiteY1" fmla="*/ 247289 h 1601965"/>
                      <a:gd name="connsiteX2" fmla="*/ 264545 w 4088922"/>
                      <a:gd name="connsiteY2" fmla="*/ 569342 h 1601965"/>
                      <a:gd name="connsiteX3" fmla="*/ 563593 w 4088922"/>
                      <a:gd name="connsiteY3" fmla="*/ 948904 h 1601965"/>
                      <a:gd name="connsiteX4" fmla="*/ 1012166 w 4088922"/>
                      <a:gd name="connsiteY4" fmla="*/ 1328467 h 1601965"/>
                      <a:gd name="connsiteX5" fmla="*/ 1771291 w 4088922"/>
                      <a:gd name="connsiteY5" fmla="*/ 1558505 h 1601965"/>
                      <a:gd name="connsiteX6" fmla="*/ 2541917 w 4088922"/>
                      <a:gd name="connsiteY6" fmla="*/ 1558504 h 1601965"/>
                      <a:gd name="connsiteX7" fmla="*/ 3266536 w 4088922"/>
                      <a:gd name="connsiteY7" fmla="*/ 1109931 h 1601965"/>
                      <a:gd name="connsiteX8" fmla="*/ 3703608 w 4088922"/>
                      <a:gd name="connsiteY8" fmla="*/ 580844 h 1601965"/>
                      <a:gd name="connsiteX9" fmla="*/ 4088922 w 4088922"/>
                      <a:gd name="connsiteY9" fmla="*/ 11500 h 1601965"/>
                      <a:gd name="connsiteX0" fmla="*/ 0 w 4088922"/>
                      <a:gd name="connsiteY0" fmla="*/ 0 h 1624680"/>
                      <a:gd name="connsiteX1" fmla="*/ 97766 w 4088922"/>
                      <a:gd name="connsiteY1" fmla="*/ 247289 h 1624680"/>
                      <a:gd name="connsiteX2" fmla="*/ 264545 w 4088922"/>
                      <a:gd name="connsiteY2" fmla="*/ 569342 h 1624680"/>
                      <a:gd name="connsiteX3" fmla="*/ 563593 w 4088922"/>
                      <a:gd name="connsiteY3" fmla="*/ 948904 h 1624680"/>
                      <a:gd name="connsiteX4" fmla="*/ 1012166 w 4088922"/>
                      <a:gd name="connsiteY4" fmla="*/ 1328467 h 1624680"/>
                      <a:gd name="connsiteX5" fmla="*/ 1708030 w 4088922"/>
                      <a:gd name="connsiteY5" fmla="*/ 1598762 h 1624680"/>
                      <a:gd name="connsiteX6" fmla="*/ 2541917 w 4088922"/>
                      <a:gd name="connsiteY6" fmla="*/ 1558504 h 1624680"/>
                      <a:gd name="connsiteX7" fmla="*/ 3266536 w 4088922"/>
                      <a:gd name="connsiteY7" fmla="*/ 1109931 h 1624680"/>
                      <a:gd name="connsiteX8" fmla="*/ 3703608 w 4088922"/>
                      <a:gd name="connsiteY8" fmla="*/ 580844 h 1624680"/>
                      <a:gd name="connsiteX9" fmla="*/ 4088922 w 4088922"/>
                      <a:gd name="connsiteY9" fmla="*/ 11500 h 1624680"/>
                      <a:gd name="connsiteX0" fmla="*/ 0 w 4088922"/>
                      <a:gd name="connsiteY0" fmla="*/ 0 h 1623463"/>
                      <a:gd name="connsiteX1" fmla="*/ 97766 w 4088922"/>
                      <a:gd name="connsiteY1" fmla="*/ 247289 h 1623463"/>
                      <a:gd name="connsiteX2" fmla="*/ 264545 w 4088922"/>
                      <a:gd name="connsiteY2" fmla="*/ 569342 h 1623463"/>
                      <a:gd name="connsiteX3" fmla="*/ 563593 w 4088922"/>
                      <a:gd name="connsiteY3" fmla="*/ 948904 h 1623463"/>
                      <a:gd name="connsiteX4" fmla="*/ 989162 w 4088922"/>
                      <a:gd name="connsiteY4" fmla="*/ 1345719 h 1623463"/>
                      <a:gd name="connsiteX5" fmla="*/ 1708030 w 4088922"/>
                      <a:gd name="connsiteY5" fmla="*/ 1598762 h 1623463"/>
                      <a:gd name="connsiteX6" fmla="*/ 2541917 w 4088922"/>
                      <a:gd name="connsiteY6" fmla="*/ 1558504 h 1623463"/>
                      <a:gd name="connsiteX7" fmla="*/ 3266536 w 4088922"/>
                      <a:gd name="connsiteY7" fmla="*/ 1109931 h 1623463"/>
                      <a:gd name="connsiteX8" fmla="*/ 3703608 w 4088922"/>
                      <a:gd name="connsiteY8" fmla="*/ 580844 h 1623463"/>
                      <a:gd name="connsiteX9" fmla="*/ 4088922 w 4088922"/>
                      <a:gd name="connsiteY9" fmla="*/ 11500 h 1623463"/>
                      <a:gd name="connsiteX0" fmla="*/ 0 w 4088922"/>
                      <a:gd name="connsiteY0" fmla="*/ 0 h 1623463"/>
                      <a:gd name="connsiteX1" fmla="*/ 97766 w 4088922"/>
                      <a:gd name="connsiteY1" fmla="*/ 247289 h 1623463"/>
                      <a:gd name="connsiteX2" fmla="*/ 264545 w 4088922"/>
                      <a:gd name="connsiteY2" fmla="*/ 569342 h 1623463"/>
                      <a:gd name="connsiteX3" fmla="*/ 546340 w 4088922"/>
                      <a:gd name="connsiteY3" fmla="*/ 960406 h 1623463"/>
                      <a:gd name="connsiteX4" fmla="*/ 989162 w 4088922"/>
                      <a:gd name="connsiteY4" fmla="*/ 1345719 h 1623463"/>
                      <a:gd name="connsiteX5" fmla="*/ 1708030 w 4088922"/>
                      <a:gd name="connsiteY5" fmla="*/ 1598762 h 1623463"/>
                      <a:gd name="connsiteX6" fmla="*/ 2541917 w 4088922"/>
                      <a:gd name="connsiteY6" fmla="*/ 1558504 h 1623463"/>
                      <a:gd name="connsiteX7" fmla="*/ 3266536 w 4088922"/>
                      <a:gd name="connsiteY7" fmla="*/ 1109931 h 1623463"/>
                      <a:gd name="connsiteX8" fmla="*/ 3703608 w 4088922"/>
                      <a:gd name="connsiteY8" fmla="*/ 580844 h 1623463"/>
                      <a:gd name="connsiteX9" fmla="*/ 4088922 w 4088922"/>
                      <a:gd name="connsiteY9" fmla="*/ 11500 h 1623463"/>
                      <a:gd name="connsiteX0" fmla="*/ 0 w 4054416"/>
                      <a:gd name="connsiteY0" fmla="*/ 0 h 1623463"/>
                      <a:gd name="connsiteX1" fmla="*/ 97766 w 4054416"/>
                      <a:gd name="connsiteY1" fmla="*/ 247289 h 1623463"/>
                      <a:gd name="connsiteX2" fmla="*/ 264545 w 4054416"/>
                      <a:gd name="connsiteY2" fmla="*/ 569342 h 1623463"/>
                      <a:gd name="connsiteX3" fmla="*/ 546340 w 4054416"/>
                      <a:gd name="connsiteY3" fmla="*/ 960406 h 1623463"/>
                      <a:gd name="connsiteX4" fmla="*/ 989162 w 4054416"/>
                      <a:gd name="connsiteY4" fmla="*/ 1345719 h 1623463"/>
                      <a:gd name="connsiteX5" fmla="*/ 1708030 w 4054416"/>
                      <a:gd name="connsiteY5" fmla="*/ 1598762 h 1623463"/>
                      <a:gd name="connsiteX6" fmla="*/ 2541917 w 4054416"/>
                      <a:gd name="connsiteY6" fmla="*/ 1558504 h 1623463"/>
                      <a:gd name="connsiteX7" fmla="*/ 3266536 w 4054416"/>
                      <a:gd name="connsiteY7" fmla="*/ 1109931 h 1623463"/>
                      <a:gd name="connsiteX8" fmla="*/ 3703608 w 4054416"/>
                      <a:gd name="connsiteY8" fmla="*/ 580844 h 1623463"/>
                      <a:gd name="connsiteX9" fmla="*/ 4054416 w 4054416"/>
                      <a:gd name="connsiteY9" fmla="*/ 46005 h 1623463"/>
                      <a:gd name="connsiteX0" fmla="*/ 0 w 4054416"/>
                      <a:gd name="connsiteY0" fmla="*/ 0 h 1623463"/>
                      <a:gd name="connsiteX1" fmla="*/ 97766 w 4054416"/>
                      <a:gd name="connsiteY1" fmla="*/ 247289 h 1623463"/>
                      <a:gd name="connsiteX2" fmla="*/ 264545 w 4054416"/>
                      <a:gd name="connsiteY2" fmla="*/ 569342 h 1623463"/>
                      <a:gd name="connsiteX3" fmla="*/ 546340 w 4054416"/>
                      <a:gd name="connsiteY3" fmla="*/ 960406 h 1623463"/>
                      <a:gd name="connsiteX4" fmla="*/ 989162 w 4054416"/>
                      <a:gd name="connsiteY4" fmla="*/ 1345719 h 1623463"/>
                      <a:gd name="connsiteX5" fmla="*/ 1708030 w 4054416"/>
                      <a:gd name="connsiteY5" fmla="*/ 1598762 h 1623463"/>
                      <a:gd name="connsiteX6" fmla="*/ 2541917 w 4054416"/>
                      <a:gd name="connsiteY6" fmla="*/ 1558504 h 1623463"/>
                      <a:gd name="connsiteX7" fmla="*/ 3266536 w 4054416"/>
                      <a:gd name="connsiteY7" fmla="*/ 1109931 h 1623463"/>
                      <a:gd name="connsiteX8" fmla="*/ 3703608 w 4054416"/>
                      <a:gd name="connsiteY8" fmla="*/ 580844 h 1623463"/>
                      <a:gd name="connsiteX9" fmla="*/ 4054416 w 4054416"/>
                      <a:gd name="connsiteY9" fmla="*/ 46005 h 1623463"/>
                      <a:gd name="connsiteX0" fmla="*/ 0 w 4031412"/>
                      <a:gd name="connsiteY0" fmla="*/ 0 h 1623463"/>
                      <a:gd name="connsiteX1" fmla="*/ 97766 w 4031412"/>
                      <a:gd name="connsiteY1" fmla="*/ 247289 h 1623463"/>
                      <a:gd name="connsiteX2" fmla="*/ 264545 w 4031412"/>
                      <a:gd name="connsiteY2" fmla="*/ 569342 h 1623463"/>
                      <a:gd name="connsiteX3" fmla="*/ 546340 w 4031412"/>
                      <a:gd name="connsiteY3" fmla="*/ 960406 h 1623463"/>
                      <a:gd name="connsiteX4" fmla="*/ 989162 w 4031412"/>
                      <a:gd name="connsiteY4" fmla="*/ 1345719 h 1623463"/>
                      <a:gd name="connsiteX5" fmla="*/ 1708030 w 4031412"/>
                      <a:gd name="connsiteY5" fmla="*/ 1598762 h 1623463"/>
                      <a:gd name="connsiteX6" fmla="*/ 2541917 w 4031412"/>
                      <a:gd name="connsiteY6" fmla="*/ 1558504 h 1623463"/>
                      <a:gd name="connsiteX7" fmla="*/ 3266536 w 4031412"/>
                      <a:gd name="connsiteY7" fmla="*/ 1109931 h 1623463"/>
                      <a:gd name="connsiteX8" fmla="*/ 3703608 w 4031412"/>
                      <a:gd name="connsiteY8" fmla="*/ 580844 h 1623463"/>
                      <a:gd name="connsiteX9" fmla="*/ 4031412 w 4031412"/>
                      <a:gd name="connsiteY9" fmla="*/ 40254 h 1623463"/>
                      <a:gd name="connsiteX0" fmla="*/ 0 w 4031412"/>
                      <a:gd name="connsiteY0" fmla="*/ 0 h 1624062"/>
                      <a:gd name="connsiteX1" fmla="*/ 97766 w 4031412"/>
                      <a:gd name="connsiteY1" fmla="*/ 247289 h 1624062"/>
                      <a:gd name="connsiteX2" fmla="*/ 264545 w 4031412"/>
                      <a:gd name="connsiteY2" fmla="*/ 569342 h 1624062"/>
                      <a:gd name="connsiteX3" fmla="*/ 546340 w 4031412"/>
                      <a:gd name="connsiteY3" fmla="*/ 960406 h 1624062"/>
                      <a:gd name="connsiteX4" fmla="*/ 989162 w 4031412"/>
                      <a:gd name="connsiteY4" fmla="*/ 1345719 h 1624062"/>
                      <a:gd name="connsiteX5" fmla="*/ 1708030 w 4031412"/>
                      <a:gd name="connsiteY5" fmla="*/ 1598762 h 1624062"/>
                      <a:gd name="connsiteX6" fmla="*/ 2541917 w 4031412"/>
                      <a:gd name="connsiteY6" fmla="*/ 1558504 h 1624062"/>
                      <a:gd name="connsiteX7" fmla="*/ 3306792 w 4031412"/>
                      <a:gd name="connsiteY7" fmla="*/ 1098429 h 1624062"/>
                      <a:gd name="connsiteX8" fmla="*/ 3703608 w 4031412"/>
                      <a:gd name="connsiteY8" fmla="*/ 580844 h 1624062"/>
                      <a:gd name="connsiteX9" fmla="*/ 4031412 w 4031412"/>
                      <a:gd name="connsiteY9" fmla="*/ 40254 h 1624062"/>
                      <a:gd name="connsiteX0" fmla="*/ 0 w 4031412"/>
                      <a:gd name="connsiteY0" fmla="*/ 0 h 1624062"/>
                      <a:gd name="connsiteX1" fmla="*/ 97766 w 4031412"/>
                      <a:gd name="connsiteY1" fmla="*/ 247289 h 1624062"/>
                      <a:gd name="connsiteX2" fmla="*/ 264545 w 4031412"/>
                      <a:gd name="connsiteY2" fmla="*/ 569342 h 1624062"/>
                      <a:gd name="connsiteX3" fmla="*/ 546340 w 4031412"/>
                      <a:gd name="connsiteY3" fmla="*/ 960406 h 1624062"/>
                      <a:gd name="connsiteX4" fmla="*/ 989162 w 4031412"/>
                      <a:gd name="connsiteY4" fmla="*/ 1345719 h 1624062"/>
                      <a:gd name="connsiteX5" fmla="*/ 1708030 w 4031412"/>
                      <a:gd name="connsiteY5" fmla="*/ 1598762 h 1624062"/>
                      <a:gd name="connsiteX6" fmla="*/ 2541917 w 4031412"/>
                      <a:gd name="connsiteY6" fmla="*/ 1558504 h 1624062"/>
                      <a:gd name="connsiteX7" fmla="*/ 3306792 w 4031412"/>
                      <a:gd name="connsiteY7" fmla="*/ 1098429 h 1624062"/>
                      <a:gd name="connsiteX8" fmla="*/ 3703608 w 4031412"/>
                      <a:gd name="connsiteY8" fmla="*/ 580844 h 1624062"/>
                      <a:gd name="connsiteX9" fmla="*/ 4031412 w 4031412"/>
                      <a:gd name="connsiteY9" fmla="*/ 40254 h 1624062"/>
                      <a:gd name="connsiteX0" fmla="*/ 0 w 4031412"/>
                      <a:gd name="connsiteY0" fmla="*/ 0 h 1624062"/>
                      <a:gd name="connsiteX1" fmla="*/ 97766 w 4031412"/>
                      <a:gd name="connsiteY1" fmla="*/ 247289 h 1624062"/>
                      <a:gd name="connsiteX2" fmla="*/ 264545 w 4031412"/>
                      <a:gd name="connsiteY2" fmla="*/ 569342 h 1624062"/>
                      <a:gd name="connsiteX3" fmla="*/ 546340 w 4031412"/>
                      <a:gd name="connsiteY3" fmla="*/ 960406 h 1624062"/>
                      <a:gd name="connsiteX4" fmla="*/ 989162 w 4031412"/>
                      <a:gd name="connsiteY4" fmla="*/ 1345719 h 1624062"/>
                      <a:gd name="connsiteX5" fmla="*/ 1708030 w 4031412"/>
                      <a:gd name="connsiteY5" fmla="*/ 1598762 h 1624062"/>
                      <a:gd name="connsiteX6" fmla="*/ 2541917 w 4031412"/>
                      <a:gd name="connsiteY6" fmla="*/ 1558504 h 1624062"/>
                      <a:gd name="connsiteX7" fmla="*/ 3306792 w 4031412"/>
                      <a:gd name="connsiteY7" fmla="*/ 1098429 h 1624062"/>
                      <a:gd name="connsiteX8" fmla="*/ 3749616 w 4031412"/>
                      <a:gd name="connsiteY8" fmla="*/ 678610 h 1624062"/>
                      <a:gd name="connsiteX9" fmla="*/ 4031412 w 4031412"/>
                      <a:gd name="connsiteY9" fmla="*/ 40254 h 1624062"/>
                      <a:gd name="connsiteX0" fmla="*/ 0 w 3749616"/>
                      <a:gd name="connsiteY0" fmla="*/ 0 h 1624062"/>
                      <a:gd name="connsiteX1" fmla="*/ 97766 w 3749616"/>
                      <a:gd name="connsiteY1" fmla="*/ 247289 h 1624062"/>
                      <a:gd name="connsiteX2" fmla="*/ 264545 w 3749616"/>
                      <a:gd name="connsiteY2" fmla="*/ 569342 h 1624062"/>
                      <a:gd name="connsiteX3" fmla="*/ 546340 w 3749616"/>
                      <a:gd name="connsiteY3" fmla="*/ 960406 h 1624062"/>
                      <a:gd name="connsiteX4" fmla="*/ 989162 w 3749616"/>
                      <a:gd name="connsiteY4" fmla="*/ 1345719 h 1624062"/>
                      <a:gd name="connsiteX5" fmla="*/ 1708030 w 3749616"/>
                      <a:gd name="connsiteY5" fmla="*/ 1598762 h 1624062"/>
                      <a:gd name="connsiteX6" fmla="*/ 2541917 w 3749616"/>
                      <a:gd name="connsiteY6" fmla="*/ 1558504 h 1624062"/>
                      <a:gd name="connsiteX7" fmla="*/ 3306792 w 3749616"/>
                      <a:gd name="connsiteY7" fmla="*/ 1098429 h 1624062"/>
                      <a:gd name="connsiteX8" fmla="*/ 3749616 w 3749616"/>
                      <a:gd name="connsiteY8" fmla="*/ 678610 h 1624062"/>
                      <a:gd name="connsiteX0" fmla="*/ 0 w 4111926"/>
                      <a:gd name="connsiteY0" fmla="*/ 0 h 1624062"/>
                      <a:gd name="connsiteX1" fmla="*/ 97766 w 4111926"/>
                      <a:gd name="connsiteY1" fmla="*/ 247289 h 1624062"/>
                      <a:gd name="connsiteX2" fmla="*/ 264545 w 4111926"/>
                      <a:gd name="connsiteY2" fmla="*/ 569342 h 1624062"/>
                      <a:gd name="connsiteX3" fmla="*/ 546340 w 4111926"/>
                      <a:gd name="connsiteY3" fmla="*/ 960406 h 1624062"/>
                      <a:gd name="connsiteX4" fmla="*/ 989162 w 4111926"/>
                      <a:gd name="connsiteY4" fmla="*/ 1345719 h 1624062"/>
                      <a:gd name="connsiteX5" fmla="*/ 1708030 w 4111926"/>
                      <a:gd name="connsiteY5" fmla="*/ 1598762 h 1624062"/>
                      <a:gd name="connsiteX6" fmla="*/ 2541917 w 4111926"/>
                      <a:gd name="connsiteY6" fmla="*/ 1558504 h 1624062"/>
                      <a:gd name="connsiteX7" fmla="*/ 3306792 w 4111926"/>
                      <a:gd name="connsiteY7" fmla="*/ 1098429 h 1624062"/>
                      <a:gd name="connsiteX8" fmla="*/ 4111926 w 4111926"/>
                      <a:gd name="connsiteY8" fmla="*/ 327802 h 1624062"/>
                      <a:gd name="connsiteX0" fmla="*/ 0 w 4111926"/>
                      <a:gd name="connsiteY0" fmla="*/ 0 h 1620084"/>
                      <a:gd name="connsiteX1" fmla="*/ 97766 w 4111926"/>
                      <a:gd name="connsiteY1" fmla="*/ 247289 h 1620084"/>
                      <a:gd name="connsiteX2" fmla="*/ 264545 w 4111926"/>
                      <a:gd name="connsiteY2" fmla="*/ 569342 h 1620084"/>
                      <a:gd name="connsiteX3" fmla="*/ 546340 w 4111926"/>
                      <a:gd name="connsiteY3" fmla="*/ 960406 h 1620084"/>
                      <a:gd name="connsiteX4" fmla="*/ 989162 w 4111926"/>
                      <a:gd name="connsiteY4" fmla="*/ 1345719 h 1620084"/>
                      <a:gd name="connsiteX5" fmla="*/ 1708030 w 4111926"/>
                      <a:gd name="connsiteY5" fmla="*/ 1598762 h 1620084"/>
                      <a:gd name="connsiteX6" fmla="*/ 2541917 w 4111926"/>
                      <a:gd name="connsiteY6" fmla="*/ 1558504 h 1620084"/>
                      <a:gd name="connsiteX7" fmla="*/ 3416060 w 4111926"/>
                      <a:gd name="connsiteY7" fmla="*/ 1178942 h 1620084"/>
                      <a:gd name="connsiteX8" fmla="*/ 4111926 w 4111926"/>
                      <a:gd name="connsiteY8" fmla="*/ 327802 h 1620084"/>
                      <a:gd name="connsiteX0" fmla="*/ 0 w 4111926"/>
                      <a:gd name="connsiteY0" fmla="*/ 0 h 1637827"/>
                      <a:gd name="connsiteX1" fmla="*/ 97766 w 4111926"/>
                      <a:gd name="connsiteY1" fmla="*/ 247289 h 1637827"/>
                      <a:gd name="connsiteX2" fmla="*/ 264545 w 4111926"/>
                      <a:gd name="connsiteY2" fmla="*/ 569342 h 1637827"/>
                      <a:gd name="connsiteX3" fmla="*/ 546340 w 4111926"/>
                      <a:gd name="connsiteY3" fmla="*/ 960406 h 1637827"/>
                      <a:gd name="connsiteX4" fmla="*/ 989162 w 4111926"/>
                      <a:gd name="connsiteY4" fmla="*/ 1345719 h 1637827"/>
                      <a:gd name="connsiteX5" fmla="*/ 1708030 w 4111926"/>
                      <a:gd name="connsiteY5" fmla="*/ 1598762 h 1637827"/>
                      <a:gd name="connsiteX6" fmla="*/ 2547668 w 4111926"/>
                      <a:gd name="connsiteY6" fmla="*/ 1593010 h 1637827"/>
                      <a:gd name="connsiteX7" fmla="*/ 3416060 w 4111926"/>
                      <a:gd name="connsiteY7" fmla="*/ 1178942 h 1637827"/>
                      <a:gd name="connsiteX8" fmla="*/ 4111926 w 4111926"/>
                      <a:gd name="connsiteY8" fmla="*/ 327802 h 1637827"/>
                      <a:gd name="connsiteX0" fmla="*/ 0 w 4111926"/>
                      <a:gd name="connsiteY0" fmla="*/ 0 h 1628989"/>
                      <a:gd name="connsiteX1" fmla="*/ 97766 w 4111926"/>
                      <a:gd name="connsiteY1" fmla="*/ 247289 h 1628989"/>
                      <a:gd name="connsiteX2" fmla="*/ 264545 w 4111926"/>
                      <a:gd name="connsiteY2" fmla="*/ 569342 h 1628989"/>
                      <a:gd name="connsiteX3" fmla="*/ 546340 w 4111926"/>
                      <a:gd name="connsiteY3" fmla="*/ 960406 h 1628989"/>
                      <a:gd name="connsiteX4" fmla="*/ 989162 w 4111926"/>
                      <a:gd name="connsiteY4" fmla="*/ 1345719 h 1628989"/>
                      <a:gd name="connsiteX5" fmla="*/ 1708030 w 4111926"/>
                      <a:gd name="connsiteY5" fmla="*/ 1598762 h 1628989"/>
                      <a:gd name="connsiteX6" fmla="*/ 2547668 w 4111926"/>
                      <a:gd name="connsiteY6" fmla="*/ 1593010 h 1628989"/>
                      <a:gd name="connsiteX7" fmla="*/ 3416060 w 4111926"/>
                      <a:gd name="connsiteY7" fmla="*/ 1178942 h 1628989"/>
                      <a:gd name="connsiteX8" fmla="*/ 4111926 w 4111926"/>
                      <a:gd name="connsiteY8" fmla="*/ 327802 h 1628989"/>
                      <a:gd name="connsiteX0" fmla="*/ 0 w 4111926"/>
                      <a:gd name="connsiteY0" fmla="*/ 0 h 1635540"/>
                      <a:gd name="connsiteX1" fmla="*/ 97766 w 4111926"/>
                      <a:gd name="connsiteY1" fmla="*/ 247289 h 1635540"/>
                      <a:gd name="connsiteX2" fmla="*/ 264545 w 4111926"/>
                      <a:gd name="connsiteY2" fmla="*/ 569342 h 1635540"/>
                      <a:gd name="connsiteX3" fmla="*/ 546340 w 4111926"/>
                      <a:gd name="connsiteY3" fmla="*/ 960406 h 1635540"/>
                      <a:gd name="connsiteX4" fmla="*/ 989162 w 4111926"/>
                      <a:gd name="connsiteY4" fmla="*/ 1345719 h 1635540"/>
                      <a:gd name="connsiteX5" fmla="*/ 1708030 w 4111926"/>
                      <a:gd name="connsiteY5" fmla="*/ 1598762 h 1635540"/>
                      <a:gd name="connsiteX6" fmla="*/ 2547668 w 4111926"/>
                      <a:gd name="connsiteY6" fmla="*/ 1593010 h 1635540"/>
                      <a:gd name="connsiteX7" fmla="*/ 3416060 w 4111926"/>
                      <a:gd name="connsiteY7" fmla="*/ 1178942 h 1635540"/>
                      <a:gd name="connsiteX8" fmla="*/ 4111926 w 4111926"/>
                      <a:gd name="connsiteY8" fmla="*/ 327802 h 1635540"/>
                      <a:gd name="connsiteX0" fmla="*/ 0 w 4111926"/>
                      <a:gd name="connsiteY0" fmla="*/ 0 h 1628989"/>
                      <a:gd name="connsiteX1" fmla="*/ 97766 w 4111926"/>
                      <a:gd name="connsiteY1" fmla="*/ 247289 h 1628989"/>
                      <a:gd name="connsiteX2" fmla="*/ 264545 w 4111926"/>
                      <a:gd name="connsiteY2" fmla="*/ 569342 h 1628989"/>
                      <a:gd name="connsiteX3" fmla="*/ 546340 w 4111926"/>
                      <a:gd name="connsiteY3" fmla="*/ 960406 h 1628989"/>
                      <a:gd name="connsiteX4" fmla="*/ 989162 w 4111926"/>
                      <a:gd name="connsiteY4" fmla="*/ 1345719 h 1628989"/>
                      <a:gd name="connsiteX5" fmla="*/ 1708030 w 4111926"/>
                      <a:gd name="connsiteY5" fmla="*/ 1598762 h 1628989"/>
                      <a:gd name="connsiteX6" fmla="*/ 2547668 w 4111926"/>
                      <a:gd name="connsiteY6" fmla="*/ 1593010 h 1628989"/>
                      <a:gd name="connsiteX7" fmla="*/ 3416060 w 4111926"/>
                      <a:gd name="connsiteY7" fmla="*/ 1178942 h 1628989"/>
                      <a:gd name="connsiteX8" fmla="*/ 4111926 w 4111926"/>
                      <a:gd name="connsiteY8" fmla="*/ 327802 h 1628989"/>
                      <a:gd name="connsiteX0" fmla="*/ 0 w 4267202"/>
                      <a:gd name="connsiteY0" fmla="*/ 0 h 1628989"/>
                      <a:gd name="connsiteX1" fmla="*/ 97766 w 4267202"/>
                      <a:gd name="connsiteY1" fmla="*/ 247289 h 1628989"/>
                      <a:gd name="connsiteX2" fmla="*/ 264545 w 4267202"/>
                      <a:gd name="connsiteY2" fmla="*/ 569342 h 1628989"/>
                      <a:gd name="connsiteX3" fmla="*/ 546340 w 4267202"/>
                      <a:gd name="connsiteY3" fmla="*/ 960406 h 1628989"/>
                      <a:gd name="connsiteX4" fmla="*/ 989162 w 4267202"/>
                      <a:gd name="connsiteY4" fmla="*/ 1345719 h 1628989"/>
                      <a:gd name="connsiteX5" fmla="*/ 1708030 w 4267202"/>
                      <a:gd name="connsiteY5" fmla="*/ 1598762 h 1628989"/>
                      <a:gd name="connsiteX6" fmla="*/ 2547668 w 4267202"/>
                      <a:gd name="connsiteY6" fmla="*/ 1593010 h 1628989"/>
                      <a:gd name="connsiteX7" fmla="*/ 3416060 w 4267202"/>
                      <a:gd name="connsiteY7" fmla="*/ 1178942 h 1628989"/>
                      <a:gd name="connsiteX8" fmla="*/ 4267202 w 4267202"/>
                      <a:gd name="connsiteY8" fmla="*/ 845387 h 1628989"/>
                      <a:gd name="connsiteX0" fmla="*/ 0 w 4267202"/>
                      <a:gd name="connsiteY0" fmla="*/ 0 h 1652542"/>
                      <a:gd name="connsiteX1" fmla="*/ 97766 w 4267202"/>
                      <a:gd name="connsiteY1" fmla="*/ 247289 h 1652542"/>
                      <a:gd name="connsiteX2" fmla="*/ 264545 w 4267202"/>
                      <a:gd name="connsiteY2" fmla="*/ 569342 h 1652542"/>
                      <a:gd name="connsiteX3" fmla="*/ 546340 w 4267202"/>
                      <a:gd name="connsiteY3" fmla="*/ 960406 h 1652542"/>
                      <a:gd name="connsiteX4" fmla="*/ 989162 w 4267202"/>
                      <a:gd name="connsiteY4" fmla="*/ 1345719 h 1652542"/>
                      <a:gd name="connsiteX5" fmla="*/ 1708030 w 4267202"/>
                      <a:gd name="connsiteY5" fmla="*/ 1598762 h 1652542"/>
                      <a:gd name="connsiteX6" fmla="*/ 2547668 w 4267202"/>
                      <a:gd name="connsiteY6" fmla="*/ 1593010 h 1652542"/>
                      <a:gd name="connsiteX7" fmla="*/ 3393056 w 4267202"/>
                      <a:gd name="connsiteY7" fmla="*/ 966157 h 1652542"/>
                      <a:gd name="connsiteX8" fmla="*/ 4267202 w 4267202"/>
                      <a:gd name="connsiteY8" fmla="*/ 845387 h 1652542"/>
                      <a:gd name="connsiteX0" fmla="*/ 0 w 4267202"/>
                      <a:gd name="connsiteY0" fmla="*/ 0 h 1605978"/>
                      <a:gd name="connsiteX1" fmla="*/ 97766 w 4267202"/>
                      <a:gd name="connsiteY1" fmla="*/ 247289 h 1605978"/>
                      <a:gd name="connsiteX2" fmla="*/ 264545 w 4267202"/>
                      <a:gd name="connsiteY2" fmla="*/ 569342 h 1605978"/>
                      <a:gd name="connsiteX3" fmla="*/ 546340 w 4267202"/>
                      <a:gd name="connsiteY3" fmla="*/ 960406 h 1605978"/>
                      <a:gd name="connsiteX4" fmla="*/ 989162 w 4267202"/>
                      <a:gd name="connsiteY4" fmla="*/ 1345719 h 1605978"/>
                      <a:gd name="connsiteX5" fmla="*/ 1708030 w 4267202"/>
                      <a:gd name="connsiteY5" fmla="*/ 1598762 h 1605978"/>
                      <a:gd name="connsiteX6" fmla="*/ 2564921 w 4267202"/>
                      <a:gd name="connsiteY6" fmla="*/ 1063923 h 1605978"/>
                      <a:gd name="connsiteX7" fmla="*/ 3393056 w 4267202"/>
                      <a:gd name="connsiteY7" fmla="*/ 966157 h 1605978"/>
                      <a:gd name="connsiteX8" fmla="*/ 4267202 w 4267202"/>
                      <a:gd name="connsiteY8" fmla="*/ 845387 h 1605978"/>
                      <a:gd name="connsiteX0" fmla="*/ 0 w 4267202"/>
                      <a:gd name="connsiteY0" fmla="*/ 0 h 1346200"/>
                      <a:gd name="connsiteX1" fmla="*/ 97766 w 4267202"/>
                      <a:gd name="connsiteY1" fmla="*/ 247289 h 1346200"/>
                      <a:gd name="connsiteX2" fmla="*/ 264545 w 4267202"/>
                      <a:gd name="connsiteY2" fmla="*/ 569342 h 1346200"/>
                      <a:gd name="connsiteX3" fmla="*/ 546340 w 4267202"/>
                      <a:gd name="connsiteY3" fmla="*/ 960406 h 1346200"/>
                      <a:gd name="connsiteX4" fmla="*/ 989162 w 4267202"/>
                      <a:gd name="connsiteY4" fmla="*/ 1345719 h 1346200"/>
                      <a:gd name="connsiteX5" fmla="*/ 1702279 w 4267202"/>
                      <a:gd name="connsiteY5" fmla="*/ 1040920 h 1346200"/>
                      <a:gd name="connsiteX6" fmla="*/ 2564921 w 4267202"/>
                      <a:gd name="connsiteY6" fmla="*/ 1063923 h 1346200"/>
                      <a:gd name="connsiteX7" fmla="*/ 3393056 w 4267202"/>
                      <a:gd name="connsiteY7" fmla="*/ 966157 h 1346200"/>
                      <a:gd name="connsiteX8" fmla="*/ 4267202 w 4267202"/>
                      <a:gd name="connsiteY8" fmla="*/ 845387 h 1346200"/>
                      <a:gd name="connsiteX0" fmla="*/ 0 w 4267202"/>
                      <a:gd name="connsiteY0" fmla="*/ 0 h 1068553"/>
                      <a:gd name="connsiteX1" fmla="*/ 97766 w 4267202"/>
                      <a:gd name="connsiteY1" fmla="*/ 247289 h 1068553"/>
                      <a:gd name="connsiteX2" fmla="*/ 264545 w 4267202"/>
                      <a:gd name="connsiteY2" fmla="*/ 569342 h 1068553"/>
                      <a:gd name="connsiteX3" fmla="*/ 546340 w 4267202"/>
                      <a:gd name="connsiteY3" fmla="*/ 960406 h 1068553"/>
                      <a:gd name="connsiteX4" fmla="*/ 1035170 w 4267202"/>
                      <a:gd name="connsiteY4" fmla="*/ 937402 h 1068553"/>
                      <a:gd name="connsiteX5" fmla="*/ 1702279 w 4267202"/>
                      <a:gd name="connsiteY5" fmla="*/ 1040920 h 1068553"/>
                      <a:gd name="connsiteX6" fmla="*/ 2564921 w 4267202"/>
                      <a:gd name="connsiteY6" fmla="*/ 1063923 h 1068553"/>
                      <a:gd name="connsiteX7" fmla="*/ 3393056 w 4267202"/>
                      <a:gd name="connsiteY7" fmla="*/ 966157 h 1068553"/>
                      <a:gd name="connsiteX8" fmla="*/ 4267202 w 4267202"/>
                      <a:gd name="connsiteY8" fmla="*/ 845387 h 1068553"/>
                      <a:gd name="connsiteX0" fmla="*/ 0 w 4267202"/>
                      <a:gd name="connsiteY0" fmla="*/ 0 h 1068553"/>
                      <a:gd name="connsiteX1" fmla="*/ 97766 w 4267202"/>
                      <a:gd name="connsiteY1" fmla="*/ 247289 h 1068553"/>
                      <a:gd name="connsiteX2" fmla="*/ 264545 w 4267202"/>
                      <a:gd name="connsiteY2" fmla="*/ 569342 h 1068553"/>
                      <a:gd name="connsiteX3" fmla="*/ 615351 w 4267202"/>
                      <a:gd name="connsiteY3" fmla="*/ 747621 h 1068553"/>
                      <a:gd name="connsiteX4" fmla="*/ 1035170 w 4267202"/>
                      <a:gd name="connsiteY4" fmla="*/ 937402 h 1068553"/>
                      <a:gd name="connsiteX5" fmla="*/ 1702279 w 4267202"/>
                      <a:gd name="connsiteY5" fmla="*/ 1040920 h 1068553"/>
                      <a:gd name="connsiteX6" fmla="*/ 2564921 w 4267202"/>
                      <a:gd name="connsiteY6" fmla="*/ 1063923 h 1068553"/>
                      <a:gd name="connsiteX7" fmla="*/ 3393056 w 4267202"/>
                      <a:gd name="connsiteY7" fmla="*/ 966157 h 1068553"/>
                      <a:gd name="connsiteX8" fmla="*/ 4267202 w 4267202"/>
                      <a:gd name="connsiteY8" fmla="*/ 845387 h 1068553"/>
                      <a:gd name="connsiteX0" fmla="*/ 0 w 4267202"/>
                      <a:gd name="connsiteY0" fmla="*/ 0 h 1068553"/>
                      <a:gd name="connsiteX1" fmla="*/ 97766 w 4267202"/>
                      <a:gd name="connsiteY1" fmla="*/ 247289 h 1068553"/>
                      <a:gd name="connsiteX2" fmla="*/ 379564 w 4267202"/>
                      <a:gd name="connsiteY2" fmla="*/ 529085 h 1068553"/>
                      <a:gd name="connsiteX3" fmla="*/ 615351 w 4267202"/>
                      <a:gd name="connsiteY3" fmla="*/ 747621 h 1068553"/>
                      <a:gd name="connsiteX4" fmla="*/ 1035170 w 4267202"/>
                      <a:gd name="connsiteY4" fmla="*/ 937402 h 1068553"/>
                      <a:gd name="connsiteX5" fmla="*/ 1702279 w 4267202"/>
                      <a:gd name="connsiteY5" fmla="*/ 1040920 h 1068553"/>
                      <a:gd name="connsiteX6" fmla="*/ 2564921 w 4267202"/>
                      <a:gd name="connsiteY6" fmla="*/ 1063923 h 1068553"/>
                      <a:gd name="connsiteX7" fmla="*/ 3393056 w 4267202"/>
                      <a:gd name="connsiteY7" fmla="*/ 966157 h 1068553"/>
                      <a:gd name="connsiteX8" fmla="*/ 4267202 w 4267202"/>
                      <a:gd name="connsiteY8" fmla="*/ 845387 h 1068553"/>
                      <a:gd name="connsiteX0" fmla="*/ 0 w 4267202"/>
                      <a:gd name="connsiteY0" fmla="*/ 0 h 1068553"/>
                      <a:gd name="connsiteX1" fmla="*/ 97766 w 4267202"/>
                      <a:gd name="connsiteY1" fmla="*/ 247289 h 1068553"/>
                      <a:gd name="connsiteX2" fmla="*/ 322055 w 4267202"/>
                      <a:gd name="connsiteY2" fmla="*/ 546338 h 1068553"/>
                      <a:gd name="connsiteX3" fmla="*/ 615351 w 4267202"/>
                      <a:gd name="connsiteY3" fmla="*/ 747621 h 1068553"/>
                      <a:gd name="connsiteX4" fmla="*/ 1035170 w 4267202"/>
                      <a:gd name="connsiteY4" fmla="*/ 937402 h 1068553"/>
                      <a:gd name="connsiteX5" fmla="*/ 1702279 w 4267202"/>
                      <a:gd name="connsiteY5" fmla="*/ 1040920 h 1068553"/>
                      <a:gd name="connsiteX6" fmla="*/ 2564921 w 4267202"/>
                      <a:gd name="connsiteY6" fmla="*/ 1063923 h 1068553"/>
                      <a:gd name="connsiteX7" fmla="*/ 3393056 w 4267202"/>
                      <a:gd name="connsiteY7" fmla="*/ 966157 h 1068553"/>
                      <a:gd name="connsiteX8" fmla="*/ 4267202 w 4267202"/>
                      <a:gd name="connsiteY8" fmla="*/ 845387 h 1068553"/>
                      <a:gd name="connsiteX0" fmla="*/ 0 w 4267202"/>
                      <a:gd name="connsiteY0" fmla="*/ 0 h 1068553"/>
                      <a:gd name="connsiteX1" fmla="*/ 97766 w 4267202"/>
                      <a:gd name="connsiteY1" fmla="*/ 247289 h 1068553"/>
                      <a:gd name="connsiteX2" fmla="*/ 322055 w 4267202"/>
                      <a:gd name="connsiteY2" fmla="*/ 546338 h 1068553"/>
                      <a:gd name="connsiteX3" fmla="*/ 615351 w 4267202"/>
                      <a:gd name="connsiteY3" fmla="*/ 793629 h 1068553"/>
                      <a:gd name="connsiteX4" fmla="*/ 1035170 w 4267202"/>
                      <a:gd name="connsiteY4" fmla="*/ 937402 h 1068553"/>
                      <a:gd name="connsiteX5" fmla="*/ 1702279 w 4267202"/>
                      <a:gd name="connsiteY5" fmla="*/ 1040920 h 1068553"/>
                      <a:gd name="connsiteX6" fmla="*/ 2564921 w 4267202"/>
                      <a:gd name="connsiteY6" fmla="*/ 1063923 h 1068553"/>
                      <a:gd name="connsiteX7" fmla="*/ 3393056 w 4267202"/>
                      <a:gd name="connsiteY7" fmla="*/ 966157 h 1068553"/>
                      <a:gd name="connsiteX8" fmla="*/ 4267202 w 4267202"/>
                      <a:gd name="connsiteY8" fmla="*/ 845387 h 1068553"/>
                      <a:gd name="connsiteX0" fmla="*/ 0 w 4267202"/>
                      <a:gd name="connsiteY0" fmla="*/ 0 h 1068158"/>
                      <a:gd name="connsiteX1" fmla="*/ 97766 w 4267202"/>
                      <a:gd name="connsiteY1" fmla="*/ 247289 h 1068158"/>
                      <a:gd name="connsiteX2" fmla="*/ 322055 w 4267202"/>
                      <a:gd name="connsiteY2" fmla="*/ 546338 h 1068158"/>
                      <a:gd name="connsiteX3" fmla="*/ 615351 w 4267202"/>
                      <a:gd name="connsiteY3" fmla="*/ 793629 h 1068158"/>
                      <a:gd name="connsiteX4" fmla="*/ 1023668 w 4267202"/>
                      <a:gd name="connsiteY4" fmla="*/ 954655 h 1068158"/>
                      <a:gd name="connsiteX5" fmla="*/ 1702279 w 4267202"/>
                      <a:gd name="connsiteY5" fmla="*/ 1040920 h 1068158"/>
                      <a:gd name="connsiteX6" fmla="*/ 2564921 w 4267202"/>
                      <a:gd name="connsiteY6" fmla="*/ 1063923 h 1068158"/>
                      <a:gd name="connsiteX7" fmla="*/ 3393056 w 4267202"/>
                      <a:gd name="connsiteY7" fmla="*/ 966157 h 1068158"/>
                      <a:gd name="connsiteX8" fmla="*/ 4267202 w 4267202"/>
                      <a:gd name="connsiteY8" fmla="*/ 845387 h 1068158"/>
                      <a:gd name="connsiteX0" fmla="*/ 0 w 4267202"/>
                      <a:gd name="connsiteY0" fmla="*/ 0 h 1069316"/>
                      <a:gd name="connsiteX1" fmla="*/ 97766 w 4267202"/>
                      <a:gd name="connsiteY1" fmla="*/ 247289 h 1069316"/>
                      <a:gd name="connsiteX2" fmla="*/ 322055 w 4267202"/>
                      <a:gd name="connsiteY2" fmla="*/ 546338 h 1069316"/>
                      <a:gd name="connsiteX3" fmla="*/ 615351 w 4267202"/>
                      <a:gd name="connsiteY3" fmla="*/ 793629 h 1069316"/>
                      <a:gd name="connsiteX4" fmla="*/ 1023668 w 4267202"/>
                      <a:gd name="connsiteY4" fmla="*/ 954655 h 1069316"/>
                      <a:gd name="connsiteX5" fmla="*/ 1702279 w 4267202"/>
                      <a:gd name="connsiteY5" fmla="*/ 1040920 h 1069316"/>
                      <a:gd name="connsiteX6" fmla="*/ 2564921 w 4267202"/>
                      <a:gd name="connsiteY6" fmla="*/ 1063923 h 1069316"/>
                      <a:gd name="connsiteX7" fmla="*/ 3421810 w 4267202"/>
                      <a:gd name="connsiteY7" fmla="*/ 1046670 h 1069316"/>
                      <a:gd name="connsiteX8" fmla="*/ 4267202 w 4267202"/>
                      <a:gd name="connsiteY8" fmla="*/ 845387 h 1069316"/>
                      <a:gd name="connsiteX0" fmla="*/ 0 w 4278704"/>
                      <a:gd name="connsiteY0" fmla="*/ 0 h 1090042"/>
                      <a:gd name="connsiteX1" fmla="*/ 97766 w 4278704"/>
                      <a:gd name="connsiteY1" fmla="*/ 247289 h 1090042"/>
                      <a:gd name="connsiteX2" fmla="*/ 322055 w 4278704"/>
                      <a:gd name="connsiteY2" fmla="*/ 546338 h 1090042"/>
                      <a:gd name="connsiteX3" fmla="*/ 615351 w 4278704"/>
                      <a:gd name="connsiteY3" fmla="*/ 793629 h 1090042"/>
                      <a:gd name="connsiteX4" fmla="*/ 1023668 w 4278704"/>
                      <a:gd name="connsiteY4" fmla="*/ 954655 h 1090042"/>
                      <a:gd name="connsiteX5" fmla="*/ 1702279 w 4278704"/>
                      <a:gd name="connsiteY5" fmla="*/ 1040920 h 1090042"/>
                      <a:gd name="connsiteX6" fmla="*/ 2564921 w 4278704"/>
                      <a:gd name="connsiteY6" fmla="*/ 1063923 h 1090042"/>
                      <a:gd name="connsiteX7" fmla="*/ 3421810 w 4278704"/>
                      <a:gd name="connsiteY7" fmla="*/ 1046670 h 1090042"/>
                      <a:gd name="connsiteX8" fmla="*/ 4278704 w 4278704"/>
                      <a:gd name="connsiteY8" fmla="*/ 1000662 h 1090042"/>
                      <a:gd name="connsiteX0" fmla="*/ 0 w 4278704"/>
                      <a:gd name="connsiteY0" fmla="*/ 0 h 1064003"/>
                      <a:gd name="connsiteX1" fmla="*/ 97766 w 4278704"/>
                      <a:gd name="connsiteY1" fmla="*/ 247289 h 1064003"/>
                      <a:gd name="connsiteX2" fmla="*/ 322055 w 4278704"/>
                      <a:gd name="connsiteY2" fmla="*/ 546338 h 1064003"/>
                      <a:gd name="connsiteX3" fmla="*/ 615351 w 4278704"/>
                      <a:gd name="connsiteY3" fmla="*/ 793629 h 1064003"/>
                      <a:gd name="connsiteX4" fmla="*/ 1023668 w 4278704"/>
                      <a:gd name="connsiteY4" fmla="*/ 954655 h 1064003"/>
                      <a:gd name="connsiteX5" fmla="*/ 1702279 w 4278704"/>
                      <a:gd name="connsiteY5" fmla="*/ 1040920 h 1064003"/>
                      <a:gd name="connsiteX6" fmla="*/ 2564921 w 4278704"/>
                      <a:gd name="connsiteY6" fmla="*/ 1063923 h 1064003"/>
                      <a:gd name="connsiteX7" fmla="*/ 3421810 w 4278704"/>
                      <a:gd name="connsiteY7" fmla="*/ 1046670 h 1064003"/>
                      <a:gd name="connsiteX8" fmla="*/ 4278704 w 4278704"/>
                      <a:gd name="connsiteY8" fmla="*/ 1000662 h 1064003"/>
                      <a:gd name="connsiteX0" fmla="*/ 0 w 4272953"/>
                      <a:gd name="connsiteY0" fmla="*/ 0 h 1063975"/>
                      <a:gd name="connsiteX1" fmla="*/ 97766 w 4272953"/>
                      <a:gd name="connsiteY1" fmla="*/ 247289 h 1063975"/>
                      <a:gd name="connsiteX2" fmla="*/ 322055 w 4272953"/>
                      <a:gd name="connsiteY2" fmla="*/ 546338 h 1063975"/>
                      <a:gd name="connsiteX3" fmla="*/ 615351 w 4272953"/>
                      <a:gd name="connsiteY3" fmla="*/ 793629 h 1063975"/>
                      <a:gd name="connsiteX4" fmla="*/ 1023668 w 4272953"/>
                      <a:gd name="connsiteY4" fmla="*/ 954655 h 1063975"/>
                      <a:gd name="connsiteX5" fmla="*/ 1702279 w 4272953"/>
                      <a:gd name="connsiteY5" fmla="*/ 1040920 h 1063975"/>
                      <a:gd name="connsiteX6" fmla="*/ 2564921 w 4272953"/>
                      <a:gd name="connsiteY6" fmla="*/ 1063923 h 1063975"/>
                      <a:gd name="connsiteX7" fmla="*/ 3421810 w 4272953"/>
                      <a:gd name="connsiteY7" fmla="*/ 1046670 h 1063975"/>
                      <a:gd name="connsiteX8" fmla="*/ 4272953 w 4272953"/>
                      <a:gd name="connsiteY8" fmla="*/ 1029417 h 1063975"/>
                      <a:gd name="connsiteX0" fmla="*/ 0 w 4272953"/>
                      <a:gd name="connsiteY0" fmla="*/ 0 h 1076992"/>
                      <a:gd name="connsiteX1" fmla="*/ 97766 w 4272953"/>
                      <a:gd name="connsiteY1" fmla="*/ 247289 h 1076992"/>
                      <a:gd name="connsiteX2" fmla="*/ 322055 w 4272953"/>
                      <a:gd name="connsiteY2" fmla="*/ 546338 h 1076992"/>
                      <a:gd name="connsiteX3" fmla="*/ 615351 w 4272953"/>
                      <a:gd name="connsiteY3" fmla="*/ 793629 h 1076992"/>
                      <a:gd name="connsiteX4" fmla="*/ 1023668 w 4272953"/>
                      <a:gd name="connsiteY4" fmla="*/ 954655 h 1076992"/>
                      <a:gd name="connsiteX5" fmla="*/ 1702279 w 4272953"/>
                      <a:gd name="connsiteY5" fmla="*/ 1040920 h 1076992"/>
                      <a:gd name="connsiteX6" fmla="*/ 2564921 w 4272953"/>
                      <a:gd name="connsiteY6" fmla="*/ 1063923 h 1076992"/>
                      <a:gd name="connsiteX7" fmla="*/ 3416059 w 4272953"/>
                      <a:gd name="connsiteY7" fmla="*/ 1075425 h 1076992"/>
                      <a:gd name="connsiteX8" fmla="*/ 4272953 w 4272953"/>
                      <a:gd name="connsiteY8" fmla="*/ 1029417 h 1076992"/>
                      <a:gd name="connsiteX0" fmla="*/ 0 w 4272953"/>
                      <a:gd name="connsiteY0" fmla="*/ 0 h 1105117"/>
                      <a:gd name="connsiteX1" fmla="*/ 97766 w 4272953"/>
                      <a:gd name="connsiteY1" fmla="*/ 247289 h 1105117"/>
                      <a:gd name="connsiteX2" fmla="*/ 322055 w 4272953"/>
                      <a:gd name="connsiteY2" fmla="*/ 546338 h 1105117"/>
                      <a:gd name="connsiteX3" fmla="*/ 615351 w 4272953"/>
                      <a:gd name="connsiteY3" fmla="*/ 793629 h 1105117"/>
                      <a:gd name="connsiteX4" fmla="*/ 1023668 w 4272953"/>
                      <a:gd name="connsiteY4" fmla="*/ 954655 h 1105117"/>
                      <a:gd name="connsiteX5" fmla="*/ 1702279 w 4272953"/>
                      <a:gd name="connsiteY5" fmla="*/ 1040920 h 1105117"/>
                      <a:gd name="connsiteX6" fmla="*/ 2559170 w 4272953"/>
                      <a:gd name="connsiteY6" fmla="*/ 1104179 h 1105117"/>
                      <a:gd name="connsiteX7" fmla="*/ 3416059 w 4272953"/>
                      <a:gd name="connsiteY7" fmla="*/ 1075425 h 1105117"/>
                      <a:gd name="connsiteX8" fmla="*/ 4272953 w 4272953"/>
                      <a:gd name="connsiteY8" fmla="*/ 1029417 h 1105117"/>
                      <a:gd name="connsiteX0" fmla="*/ 0 w 4272953"/>
                      <a:gd name="connsiteY0" fmla="*/ 0 h 1084167"/>
                      <a:gd name="connsiteX1" fmla="*/ 97766 w 4272953"/>
                      <a:gd name="connsiteY1" fmla="*/ 247289 h 1084167"/>
                      <a:gd name="connsiteX2" fmla="*/ 322055 w 4272953"/>
                      <a:gd name="connsiteY2" fmla="*/ 546338 h 1084167"/>
                      <a:gd name="connsiteX3" fmla="*/ 615351 w 4272953"/>
                      <a:gd name="connsiteY3" fmla="*/ 793629 h 1084167"/>
                      <a:gd name="connsiteX4" fmla="*/ 1023668 w 4272953"/>
                      <a:gd name="connsiteY4" fmla="*/ 954655 h 1084167"/>
                      <a:gd name="connsiteX5" fmla="*/ 1702279 w 4272953"/>
                      <a:gd name="connsiteY5" fmla="*/ 1040920 h 1084167"/>
                      <a:gd name="connsiteX6" fmla="*/ 2559170 w 4272953"/>
                      <a:gd name="connsiteY6" fmla="*/ 1081176 h 1084167"/>
                      <a:gd name="connsiteX7" fmla="*/ 3416059 w 4272953"/>
                      <a:gd name="connsiteY7" fmla="*/ 1075425 h 1084167"/>
                      <a:gd name="connsiteX8" fmla="*/ 4272953 w 4272953"/>
                      <a:gd name="connsiteY8" fmla="*/ 1029417 h 1084167"/>
                      <a:gd name="connsiteX0" fmla="*/ 0 w 4272953"/>
                      <a:gd name="connsiteY0" fmla="*/ 0 h 1081176"/>
                      <a:gd name="connsiteX1" fmla="*/ 97766 w 4272953"/>
                      <a:gd name="connsiteY1" fmla="*/ 247289 h 1081176"/>
                      <a:gd name="connsiteX2" fmla="*/ 322055 w 4272953"/>
                      <a:gd name="connsiteY2" fmla="*/ 546338 h 1081176"/>
                      <a:gd name="connsiteX3" fmla="*/ 615351 w 4272953"/>
                      <a:gd name="connsiteY3" fmla="*/ 793629 h 1081176"/>
                      <a:gd name="connsiteX4" fmla="*/ 1023668 w 4272953"/>
                      <a:gd name="connsiteY4" fmla="*/ 954655 h 1081176"/>
                      <a:gd name="connsiteX5" fmla="*/ 1696528 w 4272953"/>
                      <a:gd name="connsiteY5" fmla="*/ 1058173 h 1081176"/>
                      <a:gd name="connsiteX6" fmla="*/ 2559170 w 4272953"/>
                      <a:gd name="connsiteY6" fmla="*/ 1081176 h 1081176"/>
                      <a:gd name="connsiteX7" fmla="*/ 3416059 w 4272953"/>
                      <a:gd name="connsiteY7" fmla="*/ 1075425 h 1081176"/>
                      <a:gd name="connsiteX8" fmla="*/ 4272953 w 4272953"/>
                      <a:gd name="connsiteY8" fmla="*/ 1029417 h 1081176"/>
                      <a:gd name="connsiteX0" fmla="*/ 0 w 4198190"/>
                      <a:gd name="connsiteY0" fmla="*/ 0 h 1096955"/>
                      <a:gd name="connsiteX1" fmla="*/ 97766 w 4198190"/>
                      <a:gd name="connsiteY1" fmla="*/ 247289 h 1096955"/>
                      <a:gd name="connsiteX2" fmla="*/ 322055 w 4198190"/>
                      <a:gd name="connsiteY2" fmla="*/ 546338 h 1096955"/>
                      <a:gd name="connsiteX3" fmla="*/ 615351 w 4198190"/>
                      <a:gd name="connsiteY3" fmla="*/ 793629 h 1096955"/>
                      <a:gd name="connsiteX4" fmla="*/ 1023668 w 4198190"/>
                      <a:gd name="connsiteY4" fmla="*/ 954655 h 1096955"/>
                      <a:gd name="connsiteX5" fmla="*/ 1696528 w 4198190"/>
                      <a:gd name="connsiteY5" fmla="*/ 1058173 h 1096955"/>
                      <a:gd name="connsiteX6" fmla="*/ 2559170 w 4198190"/>
                      <a:gd name="connsiteY6" fmla="*/ 1081176 h 1096955"/>
                      <a:gd name="connsiteX7" fmla="*/ 3416059 w 4198190"/>
                      <a:gd name="connsiteY7" fmla="*/ 1075425 h 1096955"/>
                      <a:gd name="connsiteX8" fmla="*/ 4198190 w 4198190"/>
                      <a:gd name="connsiteY8" fmla="*/ 1092677 h 1096955"/>
                      <a:gd name="connsiteX0" fmla="*/ 0 w 4198190"/>
                      <a:gd name="connsiteY0" fmla="*/ 0 h 1092677"/>
                      <a:gd name="connsiteX1" fmla="*/ 97766 w 4198190"/>
                      <a:gd name="connsiteY1" fmla="*/ 247289 h 1092677"/>
                      <a:gd name="connsiteX2" fmla="*/ 322055 w 4198190"/>
                      <a:gd name="connsiteY2" fmla="*/ 546338 h 1092677"/>
                      <a:gd name="connsiteX3" fmla="*/ 615351 w 4198190"/>
                      <a:gd name="connsiteY3" fmla="*/ 793629 h 1092677"/>
                      <a:gd name="connsiteX4" fmla="*/ 1023668 w 4198190"/>
                      <a:gd name="connsiteY4" fmla="*/ 954655 h 1092677"/>
                      <a:gd name="connsiteX5" fmla="*/ 1696528 w 4198190"/>
                      <a:gd name="connsiteY5" fmla="*/ 1058173 h 1092677"/>
                      <a:gd name="connsiteX6" fmla="*/ 2559170 w 4198190"/>
                      <a:gd name="connsiteY6" fmla="*/ 1081176 h 1092677"/>
                      <a:gd name="connsiteX7" fmla="*/ 3416059 w 4198190"/>
                      <a:gd name="connsiteY7" fmla="*/ 1075425 h 1092677"/>
                      <a:gd name="connsiteX8" fmla="*/ 4198190 w 4198190"/>
                      <a:gd name="connsiteY8" fmla="*/ 1092677 h 1092677"/>
                      <a:gd name="connsiteX0" fmla="*/ 0 w 4198190"/>
                      <a:gd name="connsiteY0" fmla="*/ 0 h 1104179"/>
                      <a:gd name="connsiteX1" fmla="*/ 97766 w 4198190"/>
                      <a:gd name="connsiteY1" fmla="*/ 247289 h 1104179"/>
                      <a:gd name="connsiteX2" fmla="*/ 322055 w 4198190"/>
                      <a:gd name="connsiteY2" fmla="*/ 546338 h 1104179"/>
                      <a:gd name="connsiteX3" fmla="*/ 615351 w 4198190"/>
                      <a:gd name="connsiteY3" fmla="*/ 793629 h 1104179"/>
                      <a:gd name="connsiteX4" fmla="*/ 1023668 w 4198190"/>
                      <a:gd name="connsiteY4" fmla="*/ 954655 h 1104179"/>
                      <a:gd name="connsiteX5" fmla="*/ 1696528 w 4198190"/>
                      <a:gd name="connsiteY5" fmla="*/ 1058173 h 1104179"/>
                      <a:gd name="connsiteX6" fmla="*/ 2559170 w 4198190"/>
                      <a:gd name="connsiteY6" fmla="*/ 1081176 h 1104179"/>
                      <a:gd name="connsiteX7" fmla="*/ 3421810 w 4198190"/>
                      <a:gd name="connsiteY7" fmla="*/ 1104179 h 1104179"/>
                      <a:gd name="connsiteX8" fmla="*/ 4198190 w 4198190"/>
                      <a:gd name="connsiteY8" fmla="*/ 1092677 h 1104179"/>
                      <a:gd name="connsiteX0" fmla="*/ 0 w 4198190"/>
                      <a:gd name="connsiteY0" fmla="*/ 0 h 1104179"/>
                      <a:gd name="connsiteX1" fmla="*/ 97766 w 4198190"/>
                      <a:gd name="connsiteY1" fmla="*/ 247289 h 1104179"/>
                      <a:gd name="connsiteX2" fmla="*/ 322055 w 4198190"/>
                      <a:gd name="connsiteY2" fmla="*/ 546338 h 1104179"/>
                      <a:gd name="connsiteX3" fmla="*/ 615351 w 4198190"/>
                      <a:gd name="connsiteY3" fmla="*/ 793629 h 1104179"/>
                      <a:gd name="connsiteX4" fmla="*/ 1023668 w 4198190"/>
                      <a:gd name="connsiteY4" fmla="*/ 954655 h 1104179"/>
                      <a:gd name="connsiteX5" fmla="*/ 1696528 w 4198190"/>
                      <a:gd name="connsiteY5" fmla="*/ 1058173 h 1104179"/>
                      <a:gd name="connsiteX6" fmla="*/ 2559170 w 4198190"/>
                      <a:gd name="connsiteY6" fmla="*/ 1098428 h 1104179"/>
                      <a:gd name="connsiteX7" fmla="*/ 3421810 w 4198190"/>
                      <a:gd name="connsiteY7" fmla="*/ 1104179 h 1104179"/>
                      <a:gd name="connsiteX8" fmla="*/ 4198190 w 4198190"/>
                      <a:gd name="connsiteY8" fmla="*/ 1092677 h 1104179"/>
                      <a:gd name="connsiteX0" fmla="*/ 0 w 4198190"/>
                      <a:gd name="connsiteY0" fmla="*/ 0 h 1104179"/>
                      <a:gd name="connsiteX1" fmla="*/ 97766 w 4198190"/>
                      <a:gd name="connsiteY1" fmla="*/ 247289 h 1104179"/>
                      <a:gd name="connsiteX2" fmla="*/ 322055 w 4198190"/>
                      <a:gd name="connsiteY2" fmla="*/ 546338 h 1104179"/>
                      <a:gd name="connsiteX3" fmla="*/ 615351 w 4198190"/>
                      <a:gd name="connsiteY3" fmla="*/ 793629 h 1104179"/>
                      <a:gd name="connsiteX4" fmla="*/ 1035170 w 4198190"/>
                      <a:gd name="connsiteY4" fmla="*/ 977659 h 1104179"/>
                      <a:gd name="connsiteX5" fmla="*/ 1696528 w 4198190"/>
                      <a:gd name="connsiteY5" fmla="*/ 1058173 h 1104179"/>
                      <a:gd name="connsiteX6" fmla="*/ 2559170 w 4198190"/>
                      <a:gd name="connsiteY6" fmla="*/ 1098428 h 1104179"/>
                      <a:gd name="connsiteX7" fmla="*/ 3421810 w 4198190"/>
                      <a:gd name="connsiteY7" fmla="*/ 1104179 h 1104179"/>
                      <a:gd name="connsiteX8" fmla="*/ 4198190 w 4198190"/>
                      <a:gd name="connsiteY8" fmla="*/ 1092677 h 1104179"/>
                      <a:gd name="connsiteX0" fmla="*/ 0 w 4198190"/>
                      <a:gd name="connsiteY0" fmla="*/ 0 h 1104179"/>
                      <a:gd name="connsiteX1" fmla="*/ 97766 w 4198190"/>
                      <a:gd name="connsiteY1" fmla="*/ 247289 h 1104179"/>
                      <a:gd name="connsiteX2" fmla="*/ 322055 w 4198190"/>
                      <a:gd name="connsiteY2" fmla="*/ 546338 h 1104179"/>
                      <a:gd name="connsiteX3" fmla="*/ 563593 w 4198190"/>
                      <a:gd name="connsiteY3" fmla="*/ 770626 h 1104179"/>
                      <a:gd name="connsiteX4" fmla="*/ 1035170 w 4198190"/>
                      <a:gd name="connsiteY4" fmla="*/ 977659 h 1104179"/>
                      <a:gd name="connsiteX5" fmla="*/ 1696528 w 4198190"/>
                      <a:gd name="connsiteY5" fmla="*/ 1058173 h 1104179"/>
                      <a:gd name="connsiteX6" fmla="*/ 2559170 w 4198190"/>
                      <a:gd name="connsiteY6" fmla="*/ 1098428 h 1104179"/>
                      <a:gd name="connsiteX7" fmla="*/ 3421810 w 4198190"/>
                      <a:gd name="connsiteY7" fmla="*/ 1104179 h 1104179"/>
                      <a:gd name="connsiteX8" fmla="*/ 4198190 w 4198190"/>
                      <a:gd name="connsiteY8" fmla="*/ 1092677 h 1104179"/>
                      <a:gd name="connsiteX0" fmla="*/ 0 w 4198190"/>
                      <a:gd name="connsiteY0" fmla="*/ 0 h 1104179"/>
                      <a:gd name="connsiteX1" fmla="*/ 132272 w 4198190"/>
                      <a:gd name="connsiteY1" fmla="*/ 327802 h 1104179"/>
                      <a:gd name="connsiteX2" fmla="*/ 322055 w 4198190"/>
                      <a:gd name="connsiteY2" fmla="*/ 546338 h 1104179"/>
                      <a:gd name="connsiteX3" fmla="*/ 563593 w 4198190"/>
                      <a:gd name="connsiteY3" fmla="*/ 770626 h 1104179"/>
                      <a:gd name="connsiteX4" fmla="*/ 1035170 w 4198190"/>
                      <a:gd name="connsiteY4" fmla="*/ 977659 h 1104179"/>
                      <a:gd name="connsiteX5" fmla="*/ 1696528 w 4198190"/>
                      <a:gd name="connsiteY5" fmla="*/ 1058173 h 1104179"/>
                      <a:gd name="connsiteX6" fmla="*/ 2559170 w 4198190"/>
                      <a:gd name="connsiteY6" fmla="*/ 1098428 h 1104179"/>
                      <a:gd name="connsiteX7" fmla="*/ 3421810 w 4198190"/>
                      <a:gd name="connsiteY7" fmla="*/ 1104179 h 1104179"/>
                      <a:gd name="connsiteX8" fmla="*/ 4198190 w 4198190"/>
                      <a:gd name="connsiteY8" fmla="*/ 1092677 h 1104179"/>
                      <a:gd name="connsiteX0" fmla="*/ 0 w 4198190"/>
                      <a:gd name="connsiteY0" fmla="*/ 0 h 1104179"/>
                      <a:gd name="connsiteX1" fmla="*/ 132272 w 4198190"/>
                      <a:gd name="connsiteY1" fmla="*/ 327802 h 1104179"/>
                      <a:gd name="connsiteX2" fmla="*/ 316304 w 4198190"/>
                      <a:gd name="connsiteY2" fmla="*/ 563591 h 1104179"/>
                      <a:gd name="connsiteX3" fmla="*/ 563593 w 4198190"/>
                      <a:gd name="connsiteY3" fmla="*/ 770626 h 1104179"/>
                      <a:gd name="connsiteX4" fmla="*/ 1035170 w 4198190"/>
                      <a:gd name="connsiteY4" fmla="*/ 977659 h 1104179"/>
                      <a:gd name="connsiteX5" fmla="*/ 1696528 w 4198190"/>
                      <a:gd name="connsiteY5" fmla="*/ 1058173 h 1104179"/>
                      <a:gd name="connsiteX6" fmla="*/ 2559170 w 4198190"/>
                      <a:gd name="connsiteY6" fmla="*/ 1098428 h 1104179"/>
                      <a:gd name="connsiteX7" fmla="*/ 3421810 w 4198190"/>
                      <a:gd name="connsiteY7" fmla="*/ 1104179 h 1104179"/>
                      <a:gd name="connsiteX8" fmla="*/ 4198190 w 4198190"/>
                      <a:gd name="connsiteY8" fmla="*/ 1092677 h 1104179"/>
                      <a:gd name="connsiteX0" fmla="*/ 0 w 4203941"/>
                      <a:gd name="connsiteY0" fmla="*/ 0 h 1116406"/>
                      <a:gd name="connsiteX1" fmla="*/ 132272 w 4203941"/>
                      <a:gd name="connsiteY1" fmla="*/ 327802 h 1116406"/>
                      <a:gd name="connsiteX2" fmla="*/ 316304 w 4203941"/>
                      <a:gd name="connsiteY2" fmla="*/ 563591 h 1116406"/>
                      <a:gd name="connsiteX3" fmla="*/ 563593 w 4203941"/>
                      <a:gd name="connsiteY3" fmla="*/ 770626 h 1116406"/>
                      <a:gd name="connsiteX4" fmla="*/ 1035170 w 4203941"/>
                      <a:gd name="connsiteY4" fmla="*/ 977659 h 1116406"/>
                      <a:gd name="connsiteX5" fmla="*/ 1696528 w 4203941"/>
                      <a:gd name="connsiteY5" fmla="*/ 1058173 h 1116406"/>
                      <a:gd name="connsiteX6" fmla="*/ 2559170 w 4203941"/>
                      <a:gd name="connsiteY6" fmla="*/ 1098428 h 1116406"/>
                      <a:gd name="connsiteX7" fmla="*/ 3421810 w 4203941"/>
                      <a:gd name="connsiteY7" fmla="*/ 1104179 h 1116406"/>
                      <a:gd name="connsiteX8" fmla="*/ 4203941 w 4203941"/>
                      <a:gd name="connsiteY8" fmla="*/ 1115680 h 1116406"/>
                      <a:gd name="connsiteX0" fmla="*/ 0 w 4347715"/>
                      <a:gd name="connsiteY0" fmla="*/ 0 h 1110655"/>
                      <a:gd name="connsiteX1" fmla="*/ 276046 w 4347715"/>
                      <a:gd name="connsiteY1" fmla="*/ 322051 h 1110655"/>
                      <a:gd name="connsiteX2" fmla="*/ 460078 w 4347715"/>
                      <a:gd name="connsiteY2" fmla="*/ 557840 h 1110655"/>
                      <a:gd name="connsiteX3" fmla="*/ 707367 w 4347715"/>
                      <a:gd name="connsiteY3" fmla="*/ 764875 h 1110655"/>
                      <a:gd name="connsiteX4" fmla="*/ 1178944 w 4347715"/>
                      <a:gd name="connsiteY4" fmla="*/ 971908 h 1110655"/>
                      <a:gd name="connsiteX5" fmla="*/ 1840302 w 4347715"/>
                      <a:gd name="connsiteY5" fmla="*/ 1052422 h 1110655"/>
                      <a:gd name="connsiteX6" fmla="*/ 2702944 w 4347715"/>
                      <a:gd name="connsiteY6" fmla="*/ 1092677 h 1110655"/>
                      <a:gd name="connsiteX7" fmla="*/ 3565584 w 4347715"/>
                      <a:gd name="connsiteY7" fmla="*/ 1098428 h 1110655"/>
                      <a:gd name="connsiteX8" fmla="*/ 4347715 w 4347715"/>
                      <a:gd name="connsiteY8" fmla="*/ 1109929 h 1110655"/>
                      <a:gd name="connsiteX0" fmla="*/ 0 w 4347715"/>
                      <a:gd name="connsiteY0" fmla="*/ 0 h 1122157"/>
                      <a:gd name="connsiteX1" fmla="*/ 276046 w 4347715"/>
                      <a:gd name="connsiteY1" fmla="*/ 333553 h 1122157"/>
                      <a:gd name="connsiteX2" fmla="*/ 460078 w 4347715"/>
                      <a:gd name="connsiteY2" fmla="*/ 569342 h 1122157"/>
                      <a:gd name="connsiteX3" fmla="*/ 707367 w 4347715"/>
                      <a:gd name="connsiteY3" fmla="*/ 776377 h 1122157"/>
                      <a:gd name="connsiteX4" fmla="*/ 1178944 w 4347715"/>
                      <a:gd name="connsiteY4" fmla="*/ 983410 h 1122157"/>
                      <a:gd name="connsiteX5" fmla="*/ 1840302 w 4347715"/>
                      <a:gd name="connsiteY5" fmla="*/ 1063924 h 1122157"/>
                      <a:gd name="connsiteX6" fmla="*/ 2702944 w 4347715"/>
                      <a:gd name="connsiteY6" fmla="*/ 1104179 h 1122157"/>
                      <a:gd name="connsiteX7" fmla="*/ 3565584 w 4347715"/>
                      <a:gd name="connsiteY7" fmla="*/ 1109930 h 1122157"/>
                      <a:gd name="connsiteX8" fmla="*/ 4347715 w 4347715"/>
                      <a:gd name="connsiteY8" fmla="*/ 1121431 h 1122157"/>
                      <a:gd name="connsiteX0" fmla="*/ 0 w 4347715"/>
                      <a:gd name="connsiteY0" fmla="*/ 0 h 1122157"/>
                      <a:gd name="connsiteX1" fmla="*/ 224287 w 4347715"/>
                      <a:gd name="connsiteY1" fmla="*/ 356557 h 1122157"/>
                      <a:gd name="connsiteX2" fmla="*/ 460078 w 4347715"/>
                      <a:gd name="connsiteY2" fmla="*/ 569342 h 1122157"/>
                      <a:gd name="connsiteX3" fmla="*/ 707367 w 4347715"/>
                      <a:gd name="connsiteY3" fmla="*/ 776377 h 1122157"/>
                      <a:gd name="connsiteX4" fmla="*/ 1178944 w 4347715"/>
                      <a:gd name="connsiteY4" fmla="*/ 983410 h 1122157"/>
                      <a:gd name="connsiteX5" fmla="*/ 1840302 w 4347715"/>
                      <a:gd name="connsiteY5" fmla="*/ 1063924 h 1122157"/>
                      <a:gd name="connsiteX6" fmla="*/ 2702944 w 4347715"/>
                      <a:gd name="connsiteY6" fmla="*/ 1104179 h 1122157"/>
                      <a:gd name="connsiteX7" fmla="*/ 3565584 w 4347715"/>
                      <a:gd name="connsiteY7" fmla="*/ 1109930 h 1122157"/>
                      <a:gd name="connsiteX8" fmla="*/ 4347715 w 4347715"/>
                      <a:gd name="connsiteY8" fmla="*/ 1121431 h 1122157"/>
                      <a:gd name="connsiteX0" fmla="*/ 0 w 4347715"/>
                      <a:gd name="connsiteY0" fmla="*/ 0 h 1122157"/>
                      <a:gd name="connsiteX1" fmla="*/ 224287 w 4347715"/>
                      <a:gd name="connsiteY1" fmla="*/ 356557 h 1122157"/>
                      <a:gd name="connsiteX2" fmla="*/ 465829 w 4347715"/>
                      <a:gd name="connsiteY2" fmla="*/ 609598 h 1122157"/>
                      <a:gd name="connsiteX3" fmla="*/ 707367 w 4347715"/>
                      <a:gd name="connsiteY3" fmla="*/ 776377 h 1122157"/>
                      <a:gd name="connsiteX4" fmla="*/ 1178944 w 4347715"/>
                      <a:gd name="connsiteY4" fmla="*/ 983410 h 1122157"/>
                      <a:gd name="connsiteX5" fmla="*/ 1840302 w 4347715"/>
                      <a:gd name="connsiteY5" fmla="*/ 1063924 h 1122157"/>
                      <a:gd name="connsiteX6" fmla="*/ 2702944 w 4347715"/>
                      <a:gd name="connsiteY6" fmla="*/ 1104179 h 1122157"/>
                      <a:gd name="connsiteX7" fmla="*/ 3565584 w 4347715"/>
                      <a:gd name="connsiteY7" fmla="*/ 1109930 h 1122157"/>
                      <a:gd name="connsiteX8" fmla="*/ 4347715 w 4347715"/>
                      <a:gd name="connsiteY8" fmla="*/ 1121431 h 1122157"/>
                      <a:gd name="connsiteX0" fmla="*/ 0 w 4347715"/>
                      <a:gd name="connsiteY0" fmla="*/ 0 h 1122157"/>
                      <a:gd name="connsiteX1" fmla="*/ 224287 w 4347715"/>
                      <a:gd name="connsiteY1" fmla="*/ 356557 h 1122157"/>
                      <a:gd name="connsiteX2" fmla="*/ 465829 w 4347715"/>
                      <a:gd name="connsiteY2" fmla="*/ 609598 h 1122157"/>
                      <a:gd name="connsiteX3" fmla="*/ 816635 w 4347715"/>
                      <a:gd name="connsiteY3" fmla="*/ 862641 h 1122157"/>
                      <a:gd name="connsiteX4" fmla="*/ 1178944 w 4347715"/>
                      <a:gd name="connsiteY4" fmla="*/ 983410 h 1122157"/>
                      <a:gd name="connsiteX5" fmla="*/ 1840302 w 4347715"/>
                      <a:gd name="connsiteY5" fmla="*/ 1063924 h 1122157"/>
                      <a:gd name="connsiteX6" fmla="*/ 2702944 w 4347715"/>
                      <a:gd name="connsiteY6" fmla="*/ 1104179 h 1122157"/>
                      <a:gd name="connsiteX7" fmla="*/ 3565584 w 4347715"/>
                      <a:gd name="connsiteY7" fmla="*/ 1109930 h 1122157"/>
                      <a:gd name="connsiteX8" fmla="*/ 4347715 w 4347715"/>
                      <a:gd name="connsiteY8" fmla="*/ 1121431 h 1122157"/>
                      <a:gd name="connsiteX0" fmla="*/ 0 w 4347715"/>
                      <a:gd name="connsiteY0" fmla="*/ 0 h 1122157"/>
                      <a:gd name="connsiteX1" fmla="*/ 224287 w 4347715"/>
                      <a:gd name="connsiteY1" fmla="*/ 356557 h 1122157"/>
                      <a:gd name="connsiteX2" fmla="*/ 465829 w 4347715"/>
                      <a:gd name="connsiteY2" fmla="*/ 609598 h 1122157"/>
                      <a:gd name="connsiteX3" fmla="*/ 816635 w 4347715"/>
                      <a:gd name="connsiteY3" fmla="*/ 862641 h 1122157"/>
                      <a:gd name="connsiteX4" fmla="*/ 1247955 w 4347715"/>
                      <a:gd name="connsiteY4" fmla="*/ 1006413 h 1122157"/>
                      <a:gd name="connsiteX5" fmla="*/ 1840302 w 4347715"/>
                      <a:gd name="connsiteY5" fmla="*/ 1063924 h 1122157"/>
                      <a:gd name="connsiteX6" fmla="*/ 2702944 w 4347715"/>
                      <a:gd name="connsiteY6" fmla="*/ 1104179 h 1122157"/>
                      <a:gd name="connsiteX7" fmla="*/ 3565584 w 4347715"/>
                      <a:gd name="connsiteY7" fmla="*/ 1109930 h 1122157"/>
                      <a:gd name="connsiteX8" fmla="*/ 4347715 w 4347715"/>
                      <a:gd name="connsiteY8" fmla="*/ 1121431 h 1122157"/>
                      <a:gd name="connsiteX0" fmla="*/ 0 w 4347715"/>
                      <a:gd name="connsiteY0" fmla="*/ 0 h 1122157"/>
                      <a:gd name="connsiteX1" fmla="*/ 224287 w 4347715"/>
                      <a:gd name="connsiteY1" fmla="*/ 356557 h 1122157"/>
                      <a:gd name="connsiteX2" fmla="*/ 465829 w 4347715"/>
                      <a:gd name="connsiteY2" fmla="*/ 609598 h 1122157"/>
                      <a:gd name="connsiteX3" fmla="*/ 816635 w 4347715"/>
                      <a:gd name="connsiteY3" fmla="*/ 879894 h 1122157"/>
                      <a:gd name="connsiteX4" fmla="*/ 1247955 w 4347715"/>
                      <a:gd name="connsiteY4" fmla="*/ 1006413 h 1122157"/>
                      <a:gd name="connsiteX5" fmla="*/ 1840302 w 4347715"/>
                      <a:gd name="connsiteY5" fmla="*/ 1063924 h 1122157"/>
                      <a:gd name="connsiteX6" fmla="*/ 2702944 w 4347715"/>
                      <a:gd name="connsiteY6" fmla="*/ 1104179 h 1122157"/>
                      <a:gd name="connsiteX7" fmla="*/ 3565584 w 4347715"/>
                      <a:gd name="connsiteY7" fmla="*/ 1109930 h 1122157"/>
                      <a:gd name="connsiteX8" fmla="*/ 4347715 w 4347715"/>
                      <a:gd name="connsiteY8" fmla="*/ 1121431 h 1122157"/>
                      <a:gd name="connsiteX0" fmla="*/ 0 w 4347715"/>
                      <a:gd name="connsiteY0" fmla="*/ 0 h 1122157"/>
                      <a:gd name="connsiteX1" fmla="*/ 224287 w 4347715"/>
                      <a:gd name="connsiteY1" fmla="*/ 356557 h 1122157"/>
                      <a:gd name="connsiteX2" fmla="*/ 442825 w 4347715"/>
                      <a:gd name="connsiteY2" fmla="*/ 678610 h 1122157"/>
                      <a:gd name="connsiteX3" fmla="*/ 816635 w 4347715"/>
                      <a:gd name="connsiteY3" fmla="*/ 879894 h 1122157"/>
                      <a:gd name="connsiteX4" fmla="*/ 1247955 w 4347715"/>
                      <a:gd name="connsiteY4" fmla="*/ 1006413 h 1122157"/>
                      <a:gd name="connsiteX5" fmla="*/ 1840302 w 4347715"/>
                      <a:gd name="connsiteY5" fmla="*/ 1063924 h 1122157"/>
                      <a:gd name="connsiteX6" fmla="*/ 2702944 w 4347715"/>
                      <a:gd name="connsiteY6" fmla="*/ 1104179 h 1122157"/>
                      <a:gd name="connsiteX7" fmla="*/ 3565584 w 4347715"/>
                      <a:gd name="connsiteY7" fmla="*/ 1109930 h 1122157"/>
                      <a:gd name="connsiteX8" fmla="*/ 4347715 w 4347715"/>
                      <a:gd name="connsiteY8" fmla="*/ 1121431 h 1122157"/>
                      <a:gd name="connsiteX0" fmla="*/ 0 w 4347715"/>
                      <a:gd name="connsiteY0" fmla="*/ 0 h 1122157"/>
                      <a:gd name="connsiteX1" fmla="*/ 201283 w 4347715"/>
                      <a:gd name="connsiteY1" fmla="*/ 419817 h 1122157"/>
                      <a:gd name="connsiteX2" fmla="*/ 442825 w 4347715"/>
                      <a:gd name="connsiteY2" fmla="*/ 678610 h 1122157"/>
                      <a:gd name="connsiteX3" fmla="*/ 816635 w 4347715"/>
                      <a:gd name="connsiteY3" fmla="*/ 879894 h 1122157"/>
                      <a:gd name="connsiteX4" fmla="*/ 1247955 w 4347715"/>
                      <a:gd name="connsiteY4" fmla="*/ 1006413 h 1122157"/>
                      <a:gd name="connsiteX5" fmla="*/ 1840302 w 4347715"/>
                      <a:gd name="connsiteY5" fmla="*/ 1063924 h 1122157"/>
                      <a:gd name="connsiteX6" fmla="*/ 2702944 w 4347715"/>
                      <a:gd name="connsiteY6" fmla="*/ 1104179 h 1122157"/>
                      <a:gd name="connsiteX7" fmla="*/ 3565584 w 4347715"/>
                      <a:gd name="connsiteY7" fmla="*/ 1109930 h 1122157"/>
                      <a:gd name="connsiteX8" fmla="*/ 4347715 w 4347715"/>
                      <a:gd name="connsiteY8" fmla="*/ 1121431 h 1122157"/>
                      <a:gd name="connsiteX0" fmla="*/ 0 w 4341964"/>
                      <a:gd name="connsiteY0" fmla="*/ 0 h 1058896"/>
                      <a:gd name="connsiteX1" fmla="*/ 195532 w 4341964"/>
                      <a:gd name="connsiteY1" fmla="*/ 356556 h 1058896"/>
                      <a:gd name="connsiteX2" fmla="*/ 437074 w 4341964"/>
                      <a:gd name="connsiteY2" fmla="*/ 615349 h 1058896"/>
                      <a:gd name="connsiteX3" fmla="*/ 810884 w 4341964"/>
                      <a:gd name="connsiteY3" fmla="*/ 816633 h 1058896"/>
                      <a:gd name="connsiteX4" fmla="*/ 1242204 w 4341964"/>
                      <a:gd name="connsiteY4" fmla="*/ 943152 h 1058896"/>
                      <a:gd name="connsiteX5" fmla="*/ 1834551 w 4341964"/>
                      <a:gd name="connsiteY5" fmla="*/ 1000663 h 1058896"/>
                      <a:gd name="connsiteX6" fmla="*/ 2697193 w 4341964"/>
                      <a:gd name="connsiteY6" fmla="*/ 1040918 h 1058896"/>
                      <a:gd name="connsiteX7" fmla="*/ 3559833 w 4341964"/>
                      <a:gd name="connsiteY7" fmla="*/ 1046669 h 1058896"/>
                      <a:gd name="connsiteX8" fmla="*/ 4341964 w 4341964"/>
                      <a:gd name="connsiteY8" fmla="*/ 1058170 h 1058896"/>
                      <a:gd name="connsiteX0" fmla="*/ 0 w 4341964"/>
                      <a:gd name="connsiteY0" fmla="*/ 0 h 1058896"/>
                      <a:gd name="connsiteX1" fmla="*/ 195532 w 4341964"/>
                      <a:gd name="connsiteY1" fmla="*/ 356556 h 1058896"/>
                      <a:gd name="connsiteX2" fmla="*/ 437074 w 4341964"/>
                      <a:gd name="connsiteY2" fmla="*/ 615349 h 1058896"/>
                      <a:gd name="connsiteX3" fmla="*/ 810884 w 4341964"/>
                      <a:gd name="connsiteY3" fmla="*/ 816633 h 1058896"/>
                      <a:gd name="connsiteX4" fmla="*/ 1242204 w 4341964"/>
                      <a:gd name="connsiteY4" fmla="*/ 943152 h 1058896"/>
                      <a:gd name="connsiteX5" fmla="*/ 1834551 w 4341964"/>
                      <a:gd name="connsiteY5" fmla="*/ 1017916 h 1058896"/>
                      <a:gd name="connsiteX6" fmla="*/ 2697193 w 4341964"/>
                      <a:gd name="connsiteY6" fmla="*/ 1040918 h 1058896"/>
                      <a:gd name="connsiteX7" fmla="*/ 3559833 w 4341964"/>
                      <a:gd name="connsiteY7" fmla="*/ 1046669 h 1058896"/>
                      <a:gd name="connsiteX8" fmla="*/ 4341964 w 4341964"/>
                      <a:gd name="connsiteY8" fmla="*/ 1058170 h 1058896"/>
                      <a:gd name="connsiteX0" fmla="*/ 0 w 4341964"/>
                      <a:gd name="connsiteY0" fmla="*/ 0 h 1058896"/>
                      <a:gd name="connsiteX1" fmla="*/ 195532 w 4341964"/>
                      <a:gd name="connsiteY1" fmla="*/ 356556 h 1058896"/>
                      <a:gd name="connsiteX2" fmla="*/ 437074 w 4341964"/>
                      <a:gd name="connsiteY2" fmla="*/ 615349 h 1058896"/>
                      <a:gd name="connsiteX3" fmla="*/ 810884 w 4341964"/>
                      <a:gd name="connsiteY3" fmla="*/ 816633 h 1058896"/>
                      <a:gd name="connsiteX4" fmla="*/ 1247955 w 4341964"/>
                      <a:gd name="connsiteY4" fmla="*/ 971907 h 1058896"/>
                      <a:gd name="connsiteX5" fmla="*/ 1834551 w 4341964"/>
                      <a:gd name="connsiteY5" fmla="*/ 1017916 h 1058896"/>
                      <a:gd name="connsiteX6" fmla="*/ 2697193 w 4341964"/>
                      <a:gd name="connsiteY6" fmla="*/ 1040918 h 1058896"/>
                      <a:gd name="connsiteX7" fmla="*/ 3559833 w 4341964"/>
                      <a:gd name="connsiteY7" fmla="*/ 1046669 h 1058896"/>
                      <a:gd name="connsiteX8" fmla="*/ 4341964 w 4341964"/>
                      <a:gd name="connsiteY8" fmla="*/ 1058170 h 1058896"/>
                      <a:gd name="connsiteX0" fmla="*/ 0 w 4341964"/>
                      <a:gd name="connsiteY0" fmla="*/ 0 h 1058896"/>
                      <a:gd name="connsiteX1" fmla="*/ 195532 w 4341964"/>
                      <a:gd name="connsiteY1" fmla="*/ 356556 h 1058896"/>
                      <a:gd name="connsiteX2" fmla="*/ 437074 w 4341964"/>
                      <a:gd name="connsiteY2" fmla="*/ 615349 h 1058896"/>
                      <a:gd name="connsiteX3" fmla="*/ 799382 w 4341964"/>
                      <a:gd name="connsiteY3" fmla="*/ 845387 h 1058896"/>
                      <a:gd name="connsiteX4" fmla="*/ 1247955 w 4341964"/>
                      <a:gd name="connsiteY4" fmla="*/ 971907 h 1058896"/>
                      <a:gd name="connsiteX5" fmla="*/ 1834551 w 4341964"/>
                      <a:gd name="connsiteY5" fmla="*/ 1017916 h 1058896"/>
                      <a:gd name="connsiteX6" fmla="*/ 2697193 w 4341964"/>
                      <a:gd name="connsiteY6" fmla="*/ 1040918 h 1058896"/>
                      <a:gd name="connsiteX7" fmla="*/ 3559833 w 4341964"/>
                      <a:gd name="connsiteY7" fmla="*/ 1046669 h 1058896"/>
                      <a:gd name="connsiteX8" fmla="*/ 4341964 w 4341964"/>
                      <a:gd name="connsiteY8" fmla="*/ 1058170 h 1058896"/>
                      <a:gd name="connsiteX0" fmla="*/ 0 w 3626044"/>
                      <a:gd name="connsiteY0" fmla="*/ 34509 h 1081183"/>
                      <a:gd name="connsiteX1" fmla="*/ 195532 w 3626044"/>
                      <a:gd name="connsiteY1" fmla="*/ 391065 h 1081183"/>
                      <a:gd name="connsiteX2" fmla="*/ 437074 w 3626044"/>
                      <a:gd name="connsiteY2" fmla="*/ 649858 h 1081183"/>
                      <a:gd name="connsiteX3" fmla="*/ 799382 w 3626044"/>
                      <a:gd name="connsiteY3" fmla="*/ 879896 h 1081183"/>
                      <a:gd name="connsiteX4" fmla="*/ 1247955 w 3626044"/>
                      <a:gd name="connsiteY4" fmla="*/ 1006416 h 1081183"/>
                      <a:gd name="connsiteX5" fmla="*/ 1834551 w 3626044"/>
                      <a:gd name="connsiteY5" fmla="*/ 1052425 h 1081183"/>
                      <a:gd name="connsiteX6" fmla="*/ 2697193 w 3626044"/>
                      <a:gd name="connsiteY6" fmla="*/ 1075427 h 1081183"/>
                      <a:gd name="connsiteX7" fmla="*/ 3559833 w 3626044"/>
                      <a:gd name="connsiteY7" fmla="*/ 1081178 h 1081183"/>
                      <a:gd name="connsiteX8" fmla="*/ 3410311 w 3626044"/>
                      <a:gd name="connsiteY8" fmla="*/ 0 h 1081183"/>
                      <a:gd name="connsiteX0" fmla="*/ 0 w 3410311"/>
                      <a:gd name="connsiteY0" fmla="*/ 34509 h 1075427"/>
                      <a:gd name="connsiteX1" fmla="*/ 195532 w 3410311"/>
                      <a:gd name="connsiteY1" fmla="*/ 391065 h 1075427"/>
                      <a:gd name="connsiteX2" fmla="*/ 437074 w 3410311"/>
                      <a:gd name="connsiteY2" fmla="*/ 649858 h 1075427"/>
                      <a:gd name="connsiteX3" fmla="*/ 799382 w 3410311"/>
                      <a:gd name="connsiteY3" fmla="*/ 879896 h 1075427"/>
                      <a:gd name="connsiteX4" fmla="*/ 1247955 w 3410311"/>
                      <a:gd name="connsiteY4" fmla="*/ 1006416 h 1075427"/>
                      <a:gd name="connsiteX5" fmla="*/ 1834551 w 3410311"/>
                      <a:gd name="connsiteY5" fmla="*/ 1052425 h 1075427"/>
                      <a:gd name="connsiteX6" fmla="*/ 2697193 w 3410311"/>
                      <a:gd name="connsiteY6" fmla="*/ 1075427 h 1075427"/>
                      <a:gd name="connsiteX7" fmla="*/ 3071003 w 3410311"/>
                      <a:gd name="connsiteY7" fmla="*/ 621102 h 1075427"/>
                      <a:gd name="connsiteX8" fmla="*/ 3410311 w 3410311"/>
                      <a:gd name="connsiteY8" fmla="*/ 0 h 1075427"/>
                      <a:gd name="connsiteX0" fmla="*/ 0 w 3410311"/>
                      <a:gd name="connsiteY0" fmla="*/ 34509 h 1075427"/>
                      <a:gd name="connsiteX1" fmla="*/ 195532 w 3410311"/>
                      <a:gd name="connsiteY1" fmla="*/ 391065 h 1075427"/>
                      <a:gd name="connsiteX2" fmla="*/ 437074 w 3410311"/>
                      <a:gd name="connsiteY2" fmla="*/ 649858 h 1075427"/>
                      <a:gd name="connsiteX3" fmla="*/ 799382 w 3410311"/>
                      <a:gd name="connsiteY3" fmla="*/ 879896 h 1075427"/>
                      <a:gd name="connsiteX4" fmla="*/ 1247955 w 3410311"/>
                      <a:gd name="connsiteY4" fmla="*/ 1006416 h 1075427"/>
                      <a:gd name="connsiteX5" fmla="*/ 1834551 w 3410311"/>
                      <a:gd name="connsiteY5" fmla="*/ 1052425 h 1075427"/>
                      <a:gd name="connsiteX6" fmla="*/ 2697193 w 3410311"/>
                      <a:gd name="connsiteY6" fmla="*/ 1075427 h 1075427"/>
                      <a:gd name="connsiteX7" fmla="*/ 3071003 w 3410311"/>
                      <a:gd name="connsiteY7" fmla="*/ 621102 h 1075427"/>
                      <a:gd name="connsiteX8" fmla="*/ 3410311 w 3410311"/>
                      <a:gd name="connsiteY8" fmla="*/ 0 h 1075427"/>
                      <a:gd name="connsiteX0" fmla="*/ 0 w 3427563"/>
                      <a:gd name="connsiteY0" fmla="*/ 51762 h 1092680"/>
                      <a:gd name="connsiteX1" fmla="*/ 195532 w 3427563"/>
                      <a:gd name="connsiteY1" fmla="*/ 408318 h 1092680"/>
                      <a:gd name="connsiteX2" fmla="*/ 437074 w 3427563"/>
                      <a:gd name="connsiteY2" fmla="*/ 667111 h 1092680"/>
                      <a:gd name="connsiteX3" fmla="*/ 799382 w 3427563"/>
                      <a:gd name="connsiteY3" fmla="*/ 897149 h 1092680"/>
                      <a:gd name="connsiteX4" fmla="*/ 1247955 w 3427563"/>
                      <a:gd name="connsiteY4" fmla="*/ 1023669 h 1092680"/>
                      <a:gd name="connsiteX5" fmla="*/ 1834551 w 3427563"/>
                      <a:gd name="connsiteY5" fmla="*/ 1069678 h 1092680"/>
                      <a:gd name="connsiteX6" fmla="*/ 2697193 w 3427563"/>
                      <a:gd name="connsiteY6" fmla="*/ 1092680 h 1092680"/>
                      <a:gd name="connsiteX7" fmla="*/ 3071003 w 3427563"/>
                      <a:gd name="connsiteY7" fmla="*/ 638355 h 1092680"/>
                      <a:gd name="connsiteX8" fmla="*/ 3427563 w 3427563"/>
                      <a:gd name="connsiteY8" fmla="*/ 0 h 1092680"/>
                      <a:gd name="connsiteX0" fmla="*/ 0 w 3427563"/>
                      <a:gd name="connsiteY0" fmla="*/ 51762 h 1092680"/>
                      <a:gd name="connsiteX1" fmla="*/ 195532 w 3427563"/>
                      <a:gd name="connsiteY1" fmla="*/ 408318 h 1092680"/>
                      <a:gd name="connsiteX2" fmla="*/ 437074 w 3427563"/>
                      <a:gd name="connsiteY2" fmla="*/ 667111 h 1092680"/>
                      <a:gd name="connsiteX3" fmla="*/ 799382 w 3427563"/>
                      <a:gd name="connsiteY3" fmla="*/ 897149 h 1092680"/>
                      <a:gd name="connsiteX4" fmla="*/ 1247955 w 3427563"/>
                      <a:gd name="connsiteY4" fmla="*/ 1023669 h 1092680"/>
                      <a:gd name="connsiteX5" fmla="*/ 1834551 w 3427563"/>
                      <a:gd name="connsiteY5" fmla="*/ 1069678 h 1092680"/>
                      <a:gd name="connsiteX6" fmla="*/ 2697193 w 3427563"/>
                      <a:gd name="connsiteY6" fmla="*/ 1092680 h 1092680"/>
                      <a:gd name="connsiteX7" fmla="*/ 3071003 w 3427563"/>
                      <a:gd name="connsiteY7" fmla="*/ 638355 h 1092680"/>
                      <a:gd name="connsiteX8" fmla="*/ 3427563 w 3427563"/>
                      <a:gd name="connsiteY8" fmla="*/ 0 h 1092680"/>
                      <a:gd name="connsiteX0" fmla="*/ 0 w 3427563"/>
                      <a:gd name="connsiteY0" fmla="*/ 51762 h 1593203"/>
                      <a:gd name="connsiteX1" fmla="*/ 195532 w 3427563"/>
                      <a:gd name="connsiteY1" fmla="*/ 408318 h 1593203"/>
                      <a:gd name="connsiteX2" fmla="*/ 437074 w 3427563"/>
                      <a:gd name="connsiteY2" fmla="*/ 667111 h 1593203"/>
                      <a:gd name="connsiteX3" fmla="*/ 799382 w 3427563"/>
                      <a:gd name="connsiteY3" fmla="*/ 897149 h 1593203"/>
                      <a:gd name="connsiteX4" fmla="*/ 1247955 w 3427563"/>
                      <a:gd name="connsiteY4" fmla="*/ 1023669 h 1593203"/>
                      <a:gd name="connsiteX5" fmla="*/ 1811547 w 3427563"/>
                      <a:gd name="connsiteY5" fmla="*/ 1593014 h 1593203"/>
                      <a:gd name="connsiteX6" fmla="*/ 2697193 w 3427563"/>
                      <a:gd name="connsiteY6" fmla="*/ 1092680 h 1593203"/>
                      <a:gd name="connsiteX7" fmla="*/ 3071003 w 3427563"/>
                      <a:gd name="connsiteY7" fmla="*/ 638355 h 1593203"/>
                      <a:gd name="connsiteX8" fmla="*/ 3427563 w 3427563"/>
                      <a:gd name="connsiteY8" fmla="*/ 0 h 1593203"/>
                      <a:gd name="connsiteX0" fmla="*/ 0 w 3427563"/>
                      <a:gd name="connsiteY0" fmla="*/ 51762 h 1593516"/>
                      <a:gd name="connsiteX1" fmla="*/ 195532 w 3427563"/>
                      <a:gd name="connsiteY1" fmla="*/ 408318 h 1593516"/>
                      <a:gd name="connsiteX2" fmla="*/ 437074 w 3427563"/>
                      <a:gd name="connsiteY2" fmla="*/ 667111 h 1593516"/>
                      <a:gd name="connsiteX3" fmla="*/ 799382 w 3427563"/>
                      <a:gd name="connsiteY3" fmla="*/ 897149 h 1593516"/>
                      <a:gd name="connsiteX4" fmla="*/ 1247955 w 3427563"/>
                      <a:gd name="connsiteY4" fmla="*/ 1023669 h 1593516"/>
                      <a:gd name="connsiteX5" fmla="*/ 1811547 w 3427563"/>
                      <a:gd name="connsiteY5" fmla="*/ 1593014 h 1593516"/>
                      <a:gd name="connsiteX6" fmla="*/ 2679940 w 3427563"/>
                      <a:gd name="connsiteY6" fmla="*/ 1132936 h 1593516"/>
                      <a:gd name="connsiteX7" fmla="*/ 3071003 w 3427563"/>
                      <a:gd name="connsiteY7" fmla="*/ 638355 h 1593516"/>
                      <a:gd name="connsiteX8" fmla="*/ 3427563 w 3427563"/>
                      <a:gd name="connsiteY8" fmla="*/ 0 h 1593516"/>
                      <a:gd name="connsiteX0" fmla="*/ 0 w 3427563"/>
                      <a:gd name="connsiteY0" fmla="*/ 51762 h 1593854"/>
                      <a:gd name="connsiteX1" fmla="*/ 195532 w 3427563"/>
                      <a:gd name="connsiteY1" fmla="*/ 408318 h 1593854"/>
                      <a:gd name="connsiteX2" fmla="*/ 437074 w 3427563"/>
                      <a:gd name="connsiteY2" fmla="*/ 667111 h 1593854"/>
                      <a:gd name="connsiteX3" fmla="*/ 799382 w 3427563"/>
                      <a:gd name="connsiteY3" fmla="*/ 897149 h 1593854"/>
                      <a:gd name="connsiteX4" fmla="*/ 1247955 w 3427563"/>
                      <a:gd name="connsiteY4" fmla="*/ 1023669 h 1593854"/>
                      <a:gd name="connsiteX5" fmla="*/ 1811547 w 3427563"/>
                      <a:gd name="connsiteY5" fmla="*/ 1593014 h 1593854"/>
                      <a:gd name="connsiteX6" fmla="*/ 2679940 w 3427563"/>
                      <a:gd name="connsiteY6" fmla="*/ 1132936 h 1593854"/>
                      <a:gd name="connsiteX7" fmla="*/ 3071003 w 3427563"/>
                      <a:gd name="connsiteY7" fmla="*/ 638355 h 1593854"/>
                      <a:gd name="connsiteX8" fmla="*/ 3427563 w 3427563"/>
                      <a:gd name="connsiteY8" fmla="*/ 0 h 1593854"/>
                      <a:gd name="connsiteX0" fmla="*/ 0 w 3427563"/>
                      <a:gd name="connsiteY0" fmla="*/ 51762 h 1593774"/>
                      <a:gd name="connsiteX1" fmla="*/ 195532 w 3427563"/>
                      <a:gd name="connsiteY1" fmla="*/ 408318 h 1593774"/>
                      <a:gd name="connsiteX2" fmla="*/ 437074 w 3427563"/>
                      <a:gd name="connsiteY2" fmla="*/ 667111 h 1593774"/>
                      <a:gd name="connsiteX3" fmla="*/ 799382 w 3427563"/>
                      <a:gd name="connsiteY3" fmla="*/ 897149 h 1593774"/>
                      <a:gd name="connsiteX4" fmla="*/ 1247955 w 3427563"/>
                      <a:gd name="connsiteY4" fmla="*/ 1023669 h 1593774"/>
                      <a:gd name="connsiteX5" fmla="*/ 1811547 w 3427563"/>
                      <a:gd name="connsiteY5" fmla="*/ 1593014 h 1593774"/>
                      <a:gd name="connsiteX6" fmla="*/ 2679940 w 3427563"/>
                      <a:gd name="connsiteY6" fmla="*/ 1132936 h 1593774"/>
                      <a:gd name="connsiteX7" fmla="*/ 3071003 w 3427563"/>
                      <a:gd name="connsiteY7" fmla="*/ 638355 h 1593774"/>
                      <a:gd name="connsiteX8" fmla="*/ 3427563 w 3427563"/>
                      <a:gd name="connsiteY8" fmla="*/ 0 h 1593774"/>
                      <a:gd name="connsiteX0" fmla="*/ 0 w 3427563"/>
                      <a:gd name="connsiteY0" fmla="*/ 51762 h 1596581"/>
                      <a:gd name="connsiteX1" fmla="*/ 195532 w 3427563"/>
                      <a:gd name="connsiteY1" fmla="*/ 408318 h 1596581"/>
                      <a:gd name="connsiteX2" fmla="*/ 437074 w 3427563"/>
                      <a:gd name="connsiteY2" fmla="*/ 667111 h 1596581"/>
                      <a:gd name="connsiteX3" fmla="*/ 799382 w 3427563"/>
                      <a:gd name="connsiteY3" fmla="*/ 897149 h 1596581"/>
                      <a:gd name="connsiteX4" fmla="*/ 1046672 w 3427563"/>
                      <a:gd name="connsiteY4" fmla="*/ 1322718 h 1596581"/>
                      <a:gd name="connsiteX5" fmla="*/ 1811547 w 3427563"/>
                      <a:gd name="connsiteY5" fmla="*/ 1593014 h 1596581"/>
                      <a:gd name="connsiteX6" fmla="*/ 2679940 w 3427563"/>
                      <a:gd name="connsiteY6" fmla="*/ 1132936 h 1596581"/>
                      <a:gd name="connsiteX7" fmla="*/ 3071003 w 3427563"/>
                      <a:gd name="connsiteY7" fmla="*/ 638355 h 1596581"/>
                      <a:gd name="connsiteX8" fmla="*/ 3427563 w 3427563"/>
                      <a:gd name="connsiteY8" fmla="*/ 0 h 1596581"/>
                      <a:gd name="connsiteX0" fmla="*/ 0 w 3427563"/>
                      <a:gd name="connsiteY0" fmla="*/ 51762 h 1596204"/>
                      <a:gd name="connsiteX1" fmla="*/ 195532 w 3427563"/>
                      <a:gd name="connsiteY1" fmla="*/ 408318 h 1596204"/>
                      <a:gd name="connsiteX2" fmla="*/ 437074 w 3427563"/>
                      <a:gd name="connsiteY2" fmla="*/ 667111 h 1596204"/>
                      <a:gd name="connsiteX3" fmla="*/ 575095 w 3427563"/>
                      <a:gd name="connsiteY3" fmla="*/ 1052424 h 1596204"/>
                      <a:gd name="connsiteX4" fmla="*/ 1046672 w 3427563"/>
                      <a:gd name="connsiteY4" fmla="*/ 1322718 h 1596204"/>
                      <a:gd name="connsiteX5" fmla="*/ 1811547 w 3427563"/>
                      <a:gd name="connsiteY5" fmla="*/ 1593014 h 1596204"/>
                      <a:gd name="connsiteX6" fmla="*/ 2679940 w 3427563"/>
                      <a:gd name="connsiteY6" fmla="*/ 1132936 h 1596204"/>
                      <a:gd name="connsiteX7" fmla="*/ 3071003 w 3427563"/>
                      <a:gd name="connsiteY7" fmla="*/ 638355 h 1596204"/>
                      <a:gd name="connsiteX8" fmla="*/ 3427563 w 3427563"/>
                      <a:gd name="connsiteY8" fmla="*/ 0 h 1596204"/>
                      <a:gd name="connsiteX0" fmla="*/ 0 w 3427563"/>
                      <a:gd name="connsiteY0" fmla="*/ 51762 h 1596204"/>
                      <a:gd name="connsiteX1" fmla="*/ 195532 w 3427563"/>
                      <a:gd name="connsiteY1" fmla="*/ 408318 h 1596204"/>
                      <a:gd name="connsiteX2" fmla="*/ 264545 w 3427563"/>
                      <a:gd name="connsiteY2" fmla="*/ 672862 h 1596204"/>
                      <a:gd name="connsiteX3" fmla="*/ 575095 w 3427563"/>
                      <a:gd name="connsiteY3" fmla="*/ 1052424 h 1596204"/>
                      <a:gd name="connsiteX4" fmla="*/ 1046672 w 3427563"/>
                      <a:gd name="connsiteY4" fmla="*/ 1322718 h 1596204"/>
                      <a:gd name="connsiteX5" fmla="*/ 1811547 w 3427563"/>
                      <a:gd name="connsiteY5" fmla="*/ 1593014 h 1596204"/>
                      <a:gd name="connsiteX6" fmla="*/ 2679940 w 3427563"/>
                      <a:gd name="connsiteY6" fmla="*/ 1132936 h 1596204"/>
                      <a:gd name="connsiteX7" fmla="*/ 3071003 w 3427563"/>
                      <a:gd name="connsiteY7" fmla="*/ 638355 h 1596204"/>
                      <a:gd name="connsiteX8" fmla="*/ 3427563 w 3427563"/>
                      <a:gd name="connsiteY8" fmla="*/ 0 h 1596204"/>
                      <a:gd name="connsiteX0" fmla="*/ 0 w 3427563"/>
                      <a:gd name="connsiteY0" fmla="*/ 51762 h 1596204"/>
                      <a:gd name="connsiteX1" fmla="*/ 264545 w 3427563"/>
                      <a:gd name="connsiteY1" fmla="*/ 672862 h 1596204"/>
                      <a:gd name="connsiteX2" fmla="*/ 575095 w 3427563"/>
                      <a:gd name="connsiteY2" fmla="*/ 1052424 h 1596204"/>
                      <a:gd name="connsiteX3" fmla="*/ 1046672 w 3427563"/>
                      <a:gd name="connsiteY3" fmla="*/ 1322718 h 1596204"/>
                      <a:gd name="connsiteX4" fmla="*/ 1811547 w 3427563"/>
                      <a:gd name="connsiteY4" fmla="*/ 1593014 h 1596204"/>
                      <a:gd name="connsiteX5" fmla="*/ 2679940 w 3427563"/>
                      <a:gd name="connsiteY5" fmla="*/ 1132936 h 1596204"/>
                      <a:gd name="connsiteX6" fmla="*/ 3071003 w 3427563"/>
                      <a:gd name="connsiteY6" fmla="*/ 638355 h 1596204"/>
                      <a:gd name="connsiteX7" fmla="*/ 3427563 w 3427563"/>
                      <a:gd name="connsiteY7" fmla="*/ 0 h 1596204"/>
                      <a:gd name="connsiteX0" fmla="*/ 0 w 3427563"/>
                      <a:gd name="connsiteY0" fmla="*/ 51762 h 1608887"/>
                      <a:gd name="connsiteX1" fmla="*/ 264545 w 3427563"/>
                      <a:gd name="connsiteY1" fmla="*/ 672862 h 1608887"/>
                      <a:gd name="connsiteX2" fmla="*/ 575095 w 3427563"/>
                      <a:gd name="connsiteY2" fmla="*/ 1052424 h 1608887"/>
                      <a:gd name="connsiteX3" fmla="*/ 1086929 w 3427563"/>
                      <a:gd name="connsiteY3" fmla="*/ 1460741 h 1608887"/>
                      <a:gd name="connsiteX4" fmla="*/ 1811547 w 3427563"/>
                      <a:gd name="connsiteY4" fmla="*/ 1593014 h 1608887"/>
                      <a:gd name="connsiteX5" fmla="*/ 2679940 w 3427563"/>
                      <a:gd name="connsiteY5" fmla="*/ 1132936 h 1608887"/>
                      <a:gd name="connsiteX6" fmla="*/ 3071003 w 3427563"/>
                      <a:gd name="connsiteY6" fmla="*/ 638355 h 1608887"/>
                      <a:gd name="connsiteX7" fmla="*/ 3427563 w 3427563"/>
                      <a:gd name="connsiteY7" fmla="*/ 0 h 1608887"/>
                      <a:gd name="connsiteX0" fmla="*/ 0 w 3427563"/>
                      <a:gd name="connsiteY0" fmla="*/ 51762 h 1608256"/>
                      <a:gd name="connsiteX1" fmla="*/ 264545 w 3427563"/>
                      <a:gd name="connsiteY1" fmla="*/ 672862 h 1608256"/>
                      <a:gd name="connsiteX2" fmla="*/ 603850 w 3427563"/>
                      <a:gd name="connsiteY2" fmla="*/ 1092681 h 1608256"/>
                      <a:gd name="connsiteX3" fmla="*/ 1086929 w 3427563"/>
                      <a:gd name="connsiteY3" fmla="*/ 1460741 h 1608256"/>
                      <a:gd name="connsiteX4" fmla="*/ 1811547 w 3427563"/>
                      <a:gd name="connsiteY4" fmla="*/ 1593014 h 1608256"/>
                      <a:gd name="connsiteX5" fmla="*/ 2679940 w 3427563"/>
                      <a:gd name="connsiteY5" fmla="*/ 1132936 h 1608256"/>
                      <a:gd name="connsiteX6" fmla="*/ 3071003 w 3427563"/>
                      <a:gd name="connsiteY6" fmla="*/ 638355 h 1608256"/>
                      <a:gd name="connsiteX7" fmla="*/ 3427563 w 3427563"/>
                      <a:gd name="connsiteY7" fmla="*/ 0 h 1608256"/>
                      <a:gd name="connsiteX0" fmla="*/ 0 w 3427563"/>
                      <a:gd name="connsiteY0" fmla="*/ 51762 h 1608256"/>
                      <a:gd name="connsiteX1" fmla="*/ 264545 w 3427563"/>
                      <a:gd name="connsiteY1" fmla="*/ 672862 h 1608256"/>
                      <a:gd name="connsiteX2" fmla="*/ 603850 w 3427563"/>
                      <a:gd name="connsiteY2" fmla="*/ 1092681 h 1608256"/>
                      <a:gd name="connsiteX3" fmla="*/ 1086929 w 3427563"/>
                      <a:gd name="connsiteY3" fmla="*/ 1460741 h 1608256"/>
                      <a:gd name="connsiteX4" fmla="*/ 1811547 w 3427563"/>
                      <a:gd name="connsiteY4" fmla="*/ 1593014 h 1608256"/>
                      <a:gd name="connsiteX5" fmla="*/ 2679940 w 3427563"/>
                      <a:gd name="connsiteY5" fmla="*/ 1132936 h 1608256"/>
                      <a:gd name="connsiteX6" fmla="*/ 3071003 w 3427563"/>
                      <a:gd name="connsiteY6" fmla="*/ 638355 h 1608256"/>
                      <a:gd name="connsiteX7" fmla="*/ 3427563 w 3427563"/>
                      <a:gd name="connsiteY7" fmla="*/ 0 h 1608256"/>
                      <a:gd name="connsiteX0" fmla="*/ 0 w 3427563"/>
                      <a:gd name="connsiteY0" fmla="*/ 51762 h 1608256"/>
                      <a:gd name="connsiteX1" fmla="*/ 264545 w 3427563"/>
                      <a:gd name="connsiteY1" fmla="*/ 672862 h 1608256"/>
                      <a:gd name="connsiteX2" fmla="*/ 603850 w 3427563"/>
                      <a:gd name="connsiteY2" fmla="*/ 1092681 h 1608256"/>
                      <a:gd name="connsiteX3" fmla="*/ 1086929 w 3427563"/>
                      <a:gd name="connsiteY3" fmla="*/ 1460741 h 1608256"/>
                      <a:gd name="connsiteX4" fmla="*/ 1811547 w 3427563"/>
                      <a:gd name="connsiteY4" fmla="*/ 1593014 h 1608256"/>
                      <a:gd name="connsiteX5" fmla="*/ 2679940 w 3427563"/>
                      <a:gd name="connsiteY5" fmla="*/ 1132936 h 1608256"/>
                      <a:gd name="connsiteX6" fmla="*/ 3105508 w 3427563"/>
                      <a:gd name="connsiteY6" fmla="*/ 638355 h 1608256"/>
                      <a:gd name="connsiteX7" fmla="*/ 3427563 w 3427563"/>
                      <a:gd name="connsiteY7" fmla="*/ 0 h 1608256"/>
                      <a:gd name="connsiteX0" fmla="*/ 0 w 3427563"/>
                      <a:gd name="connsiteY0" fmla="*/ 51762 h 1608256"/>
                      <a:gd name="connsiteX1" fmla="*/ 264545 w 3427563"/>
                      <a:gd name="connsiteY1" fmla="*/ 672862 h 1608256"/>
                      <a:gd name="connsiteX2" fmla="*/ 603850 w 3427563"/>
                      <a:gd name="connsiteY2" fmla="*/ 1092681 h 1608256"/>
                      <a:gd name="connsiteX3" fmla="*/ 1086929 w 3427563"/>
                      <a:gd name="connsiteY3" fmla="*/ 1460741 h 1608256"/>
                      <a:gd name="connsiteX4" fmla="*/ 1811547 w 3427563"/>
                      <a:gd name="connsiteY4" fmla="*/ 1593014 h 1608256"/>
                      <a:gd name="connsiteX5" fmla="*/ 2679940 w 3427563"/>
                      <a:gd name="connsiteY5" fmla="*/ 1132936 h 1608256"/>
                      <a:gd name="connsiteX6" fmla="*/ 3105508 w 3427563"/>
                      <a:gd name="connsiteY6" fmla="*/ 638355 h 1608256"/>
                      <a:gd name="connsiteX7" fmla="*/ 3427563 w 3427563"/>
                      <a:gd name="connsiteY7" fmla="*/ 0 h 1608256"/>
                      <a:gd name="connsiteX0" fmla="*/ 0 w 3427563"/>
                      <a:gd name="connsiteY0" fmla="*/ 51762 h 1603669"/>
                      <a:gd name="connsiteX1" fmla="*/ 264545 w 3427563"/>
                      <a:gd name="connsiteY1" fmla="*/ 672862 h 1603669"/>
                      <a:gd name="connsiteX2" fmla="*/ 603850 w 3427563"/>
                      <a:gd name="connsiteY2" fmla="*/ 1092681 h 1603669"/>
                      <a:gd name="connsiteX3" fmla="*/ 1086929 w 3427563"/>
                      <a:gd name="connsiteY3" fmla="*/ 1460741 h 1603669"/>
                      <a:gd name="connsiteX4" fmla="*/ 1811547 w 3427563"/>
                      <a:gd name="connsiteY4" fmla="*/ 1593014 h 1603669"/>
                      <a:gd name="connsiteX5" fmla="*/ 2610929 w 3427563"/>
                      <a:gd name="connsiteY5" fmla="*/ 1207698 h 1603669"/>
                      <a:gd name="connsiteX6" fmla="*/ 3105508 w 3427563"/>
                      <a:gd name="connsiteY6" fmla="*/ 638355 h 1603669"/>
                      <a:gd name="connsiteX7" fmla="*/ 3427563 w 3427563"/>
                      <a:gd name="connsiteY7" fmla="*/ 0 h 1603669"/>
                      <a:gd name="connsiteX0" fmla="*/ 0 w 3427563"/>
                      <a:gd name="connsiteY0" fmla="*/ 51762 h 1603669"/>
                      <a:gd name="connsiteX1" fmla="*/ 264545 w 3427563"/>
                      <a:gd name="connsiteY1" fmla="*/ 672862 h 1603669"/>
                      <a:gd name="connsiteX2" fmla="*/ 603850 w 3427563"/>
                      <a:gd name="connsiteY2" fmla="*/ 1092681 h 1603669"/>
                      <a:gd name="connsiteX3" fmla="*/ 1086929 w 3427563"/>
                      <a:gd name="connsiteY3" fmla="*/ 1460741 h 1603669"/>
                      <a:gd name="connsiteX4" fmla="*/ 1811547 w 3427563"/>
                      <a:gd name="connsiteY4" fmla="*/ 1593014 h 1603669"/>
                      <a:gd name="connsiteX5" fmla="*/ 2610929 w 3427563"/>
                      <a:gd name="connsiteY5" fmla="*/ 1207698 h 1603669"/>
                      <a:gd name="connsiteX6" fmla="*/ 3105508 w 3427563"/>
                      <a:gd name="connsiteY6" fmla="*/ 638355 h 1603669"/>
                      <a:gd name="connsiteX7" fmla="*/ 3427563 w 3427563"/>
                      <a:gd name="connsiteY7" fmla="*/ 0 h 1603669"/>
                      <a:gd name="connsiteX0" fmla="*/ 0 w 3427563"/>
                      <a:gd name="connsiteY0" fmla="*/ 51762 h 1463645"/>
                      <a:gd name="connsiteX1" fmla="*/ 264545 w 3427563"/>
                      <a:gd name="connsiteY1" fmla="*/ 672862 h 1463645"/>
                      <a:gd name="connsiteX2" fmla="*/ 603850 w 3427563"/>
                      <a:gd name="connsiteY2" fmla="*/ 1092681 h 1463645"/>
                      <a:gd name="connsiteX3" fmla="*/ 1086929 w 3427563"/>
                      <a:gd name="connsiteY3" fmla="*/ 1460741 h 1463645"/>
                      <a:gd name="connsiteX4" fmla="*/ 1819680 w 3427563"/>
                      <a:gd name="connsiteY4" fmla="*/ 1261709 h 1463645"/>
                      <a:gd name="connsiteX5" fmla="*/ 2610929 w 3427563"/>
                      <a:gd name="connsiteY5" fmla="*/ 1207698 h 1463645"/>
                      <a:gd name="connsiteX6" fmla="*/ 3105508 w 3427563"/>
                      <a:gd name="connsiteY6" fmla="*/ 638355 h 1463645"/>
                      <a:gd name="connsiteX7" fmla="*/ 3427563 w 3427563"/>
                      <a:gd name="connsiteY7" fmla="*/ 0 h 1463645"/>
                      <a:gd name="connsiteX0" fmla="*/ 0 w 3427563"/>
                      <a:gd name="connsiteY0" fmla="*/ 51762 h 1464403"/>
                      <a:gd name="connsiteX1" fmla="*/ 264545 w 3427563"/>
                      <a:gd name="connsiteY1" fmla="*/ 672862 h 1464403"/>
                      <a:gd name="connsiteX2" fmla="*/ 603850 w 3427563"/>
                      <a:gd name="connsiteY2" fmla="*/ 1092681 h 1464403"/>
                      <a:gd name="connsiteX3" fmla="*/ 1086929 w 3427563"/>
                      <a:gd name="connsiteY3" fmla="*/ 1460741 h 1464403"/>
                      <a:gd name="connsiteX4" fmla="*/ 1819680 w 3427563"/>
                      <a:gd name="connsiteY4" fmla="*/ 1261709 h 1464403"/>
                      <a:gd name="connsiteX5" fmla="*/ 2586530 w 3427563"/>
                      <a:gd name="connsiteY5" fmla="*/ 942655 h 1464403"/>
                      <a:gd name="connsiteX6" fmla="*/ 3105508 w 3427563"/>
                      <a:gd name="connsiteY6" fmla="*/ 638355 h 1464403"/>
                      <a:gd name="connsiteX7" fmla="*/ 3427563 w 3427563"/>
                      <a:gd name="connsiteY7" fmla="*/ 0 h 1464403"/>
                      <a:gd name="connsiteX0" fmla="*/ 0 w 3427563"/>
                      <a:gd name="connsiteY0" fmla="*/ 51762 h 1474967"/>
                      <a:gd name="connsiteX1" fmla="*/ 264545 w 3427563"/>
                      <a:gd name="connsiteY1" fmla="*/ 672862 h 1474967"/>
                      <a:gd name="connsiteX2" fmla="*/ 603850 w 3427563"/>
                      <a:gd name="connsiteY2" fmla="*/ 1370977 h 1474967"/>
                      <a:gd name="connsiteX3" fmla="*/ 1086929 w 3427563"/>
                      <a:gd name="connsiteY3" fmla="*/ 1460741 h 1474967"/>
                      <a:gd name="connsiteX4" fmla="*/ 1819680 w 3427563"/>
                      <a:gd name="connsiteY4" fmla="*/ 1261709 h 1474967"/>
                      <a:gd name="connsiteX5" fmla="*/ 2586530 w 3427563"/>
                      <a:gd name="connsiteY5" fmla="*/ 942655 h 1474967"/>
                      <a:gd name="connsiteX6" fmla="*/ 3105508 w 3427563"/>
                      <a:gd name="connsiteY6" fmla="*/ 638355 h 1474967"/>
                      <a:gd name="connsiteX7" fmla="*/ 3427563 w 3427563"/>
                      <a:gd name="connsiteY7" fmla="*/ 0 h 1474967"/>
                      <a:gd name="connsiteX0" fmla="*/ 0 w 3427563"/>
                      <a:gd name="connsiteY0" fmla="*/ 51762 h 1467456"/>
                      <a:gd name="connsiteX1" fmla="*/ 93748 w 3427563"/>
                      <a:gd name="connsiteY1" fmla="*/ 904775 h 1467456"/>
                      <a:gd name="connsiteX2" fmla="*/ 603850 w 3427563"/>
                      <a:gd name="connsiteY2" fmla="*/ 1370977 h 1467456"/>
                      <a:gd name="connsiteX3" fmla="*/ 1086929 w 3427563"/>
                      <a:gd name="connsiteY3" fmla="*/ 1460741 h 1467456"/>
                      <a:gd name="connsiteX4" fmla="*/ 1819680 w 3427563"/>
                      <a:gd name="connsiteY4" fmla="*/ 1261709 h 1467456"/>
                      <a:gd name="connsiteX5" fmla="*/ 2586530 w 3427563"/>
                      <a:gd name="connsiteY5" fmla="*/ 942655 h 1467456"/>
                      <a:gd name="connsiteX6" fmla="*/ 3105508 w 3427563"/>
                      <a:gd name="connsiteY6" fmla="*/ 638355 h 1467456"/>
                      <a:gd name="connsiteX7" fmla="*/ 3427563 w 3427563"/>
                      <a:gd name="connsiteY7" fmla="*/ 0 h 1467456"/>
                      <a:gd name="connsiteX0" fmla="*/ 0 w 3744758"/>
                      <a:gd name="connsiteY0" fmla="*/ 747501 h 1467456"/>
                      <a:gd name="connsiteX1" fmla="*/ 410943 w 3744758"/>
                      <a:gd name="connsiteY1" fmla="*/ 904775 h 1467456"/>
                      <a:gd name="connsiteX2" fmla="*/ 921045 w 3744758"/>
                      <a:gd name="connsiteY2" fmla="*/ 1370977 h 1467456"/>
                      <a:gd name="connsiteX3" fmla="*/ 1404124 w 3744758"/>
                      <a:gd name="connsiteY3" fmla="*/ 1460741 h 1467456"/>
                      <a:gd name="connsiteX4" fmla="*/ 2136875 w 3744758"/>
                      <a:gd name="connsiteY4" fmla="*/ 1261709 h 1467456"/>
                      <a:gd name="connsiteX5" fmla="*/ 2903725 w 3744758"/>
                      <a:gd name="connsiteY5" fmla="*/ 942655 h 1467456"/>
                      <a:gd name="connsiteX6" fmla="*/ 3422703 w 3744758"/>
                      <a:gd name="connsiteY6" fmla="*/ 638355 h 1467456"/>
                      <a:gd name="connsiteX7" fmla="*/ 3744758 w 3744758"/>
                      <a:gd name="connsiteY7" fmla="*/ 0 h 1467456"/>
                      <a:gd name="connsiteX0" fmla="*/ 0 w 3744758"/>
                      <a:gd name="connsiteY0" fmla="*/ 747501 h 1464688"/>
                      <a:gd name="connsiteX1" fmla="*/ 345877 w 3744758"/>
                      <a:gd name="connsiteY1" fmla="*/ 1096932 h 1464688"/>
                      <a:gd name="connsiteX2" fmla="*/ 921045 w 3744758"/>
                      <a:gd name="connsiteY2" fmla="*/ 1370977 h 1464688"/>
                      <a:gd name="connsiteX3" fmla="*/ 1404124 w 3744758"/>
                      <a:gd name="connsiteY3" fmla="*/ 1460741 h 1464688"/>
                      <a:gd name="connsiteX4" fmla="*/ 2136875 w 3744758"/>
                      <a:gd name="connsiteY4" fmla="*/ 1261709 h 1464688"/>
                      <a:gd name="connsiteX5" fmla="*/ 2903725 w 3744758"/>
                      <a:gd name="connsiteY5" fmla="*/ 942655 h 1464688"/>
                      <a:gd name="connsiteX6" fmla="*/ 3422703 w 3744758"/>
                      <a:gd name="connsiteY6" fmla="*/ 638355 h 1464688"/>
                      <a:gd name="connsiteX7" fmla="*/ 3744758 w 3744758"/>
                      <a:gd name="connsiteY7" fmla="*/ 0 h 1464688"/>
                      <a:gd name="connsiteX0" fmla="*/ 0 w 3744758"/>
                      <a:gd name="connsiteY0" fmla="*/ 747501 h 1464688"/>
                      <a:gd name="connsiteX1" fmla="*/ 345877 w 3744758"/>
                      <a:gd name="connsiteY1" fmla="*/ 1096932 h 1464688"/>
                      <a:gd name="connsiteX2" fmla="*/ 921045 w 3744758"/>
                      <a:gd name="connsiteY2" fmla="*/ 1370977 h 1464688"/>
                      <a:gd name="connsiteX3" fmla="*/ 1404124 w 3744758"/>
                      <a:gd name="connsiteY3" fmla="*/ 1460741 h 1464688"/>
                      <a:gd name="connsiteX4" fmla="*/ 2136875 w 3744758"/>
                      <a:gd name="connsiteY4" fmla="*/ 1261709 h 1464688"/>
                      <a:gd name="connsiteX5" fmla="*/ 2903725 w 3744758"/>
                      <a:gd name="connsiteY5" fmla="*/ 942655 h 1464688"/>
                      <a:gd name="connsiteX6" fmla="*/ 3422703 w 3744758"/>
                      <a:gd name="connsiteY6" fmla="*/ 638355 h 1464688"/>
                      <a:gd name="connsiteX7" fmla="*/ 3744758 w 3744758"/>
                      <a:gd name="connsiteY7" fmla="*/ 0 h 1464688"/>
                      <a:gd name="connsiteX0" fmla="*/ 0 w 3744758"/>
                      <a:gd name="connsiteY0" fmla="*/ 800510 h 1464688"/>
                      <a:gd name="connsiteX1" fmla="*/ 345877 w 3744758"/>
                      <a:gd name="connsiteY1" fmla="*/ 1096932 h 1464688"/>
                      <a:gd name="connsiteX2" fmla="*/ 921045 w 3744758"/>
                      <a:gd name="connsiteY2" fmla="*/ 1370977 h 1464688"/>
                      <a:gd name="connsiteX3" fmla="*/ 1404124 w 3744758"/>
                      <a:gd name="connsiteY3" fmla="*/ 1460741 h 1464688"/>
                      <a:gd name="connsiteX4" fmla="*/ 2136875 w 3744758"/>
                      <a:gd name="connsiteY4" fmla="*/ 1261709 h 1464688"/>
                      <a:gd name="connsiteX5" fmla="*/ 2903725 w 3744758"/>
                      <a:gd name="connsiteY5" fmla="*/ 942655 h 1464688"/>
                      <a:gd name="connsiteX6" fmla="*/ 3422703 w 3744758"/>
                      <a:gd name="connsiteY6" fmla="*/ 638355 h 1464688"/>
                      <a:gd name="connsiteX7" fmla="*/ 3744758 w 3744758"/>
                      <a:gd name="connsiteY7" fmla="*/ 0 h 1464688"/>
                      <a:gd name="connsiteX0" fmla="*/ 0 w 3744758"/>
                      <a:gd name="connsiteY0" fmla="*/ 800510 h 1464688"/>
                      <a:gd name="connsiteX1" fmla="*/ 345877 w 3744758"/>
                      <a:gd name="connsiteY1" fmla="*/ 1096932 h 1464688"/>
                      <a:gd name="connsiteX2" fmla="*/ 921045 w 3744758"/>
                      <a:gd name="connsiteY2" fmla="*/ 1370977 h 1464688"/>
                      <a:gd name="connsiteX3" fmla="*/ 1404124 w 3744758"/>
                      <a:gd name="connsiteY3" fmla="*/ 1460741 h 1464688"/>
                      <a:gd name="connsiteX4" fmla="*/ 2136875 w 3744758"/>
                      <a:gd name="connsiteY4" fmla="*/ 1261709 h 1464688"/>
                      <a:gd name="connsiteX5" fmla="*/ 2903725 w 3744758"/>
                      <a:gd name="connsiteY5" fmla="*/ 942655 h 1464688"/>
                      <a:gd name="connsiteX6" fmla="*/ 3422703 w 3744758"/>
                      <a:gd name="connsiteY6" fmla="*/ 638355 h 1464688"/>
                      <a:gd name="connsiteX7" fmla="*/ 3744758 w 3744758"/>
                      <a:gd name="connsiteY7" fmla="*/ 0 h 1464688"/>
                      <a:gd name="connsiteX0" fmla="*/ 0 w 3744758"/>
                      <a:gd name="connsiteY0" fmla="*/ 800510 h 1464001"/>
                      <a:gd name="connsiteX1" fmla="*/ 345877 w 3744758"/>
                      <a:gd name="connsiteY1" fmla="*/ 1096932 h 1464001"/>
                      <a:gd name="connsiteX2" fmla="*/ 766515 w 3744758"/>
                      <a:gd name="connsiteY2" fmla="*/ 1364351 h 1464001"/>
                      <a:gd name="connsiteX3" fmla="*/ 1404124 w 3744758"/>
                      <a:gd name="connsiteY3" fmla="*/ 1460741 h 1464001"/>
                      <a:gd name="connsiteX4" fmla="*/ 2136875 w 3744758"/>
                      <a:gd name="connsiteY4" fmla="*/ 1261709 h 1464001"/>
                      <a:gd name="connsiteX5" fmla="*/ 2903725 w 3744758"/>
                      <a:gd name="connsiteY5" fmla="*/ 942655 h 1464001"/>
                      <a:gd name="connsiteX6" fmla="*/ 3422703 w 3744758"/>
                      <a:gd name="connsiteY6" fmla="*/ 638355 h 1464001"/>
                      <a:gd name="connsiteX7" fmla="*/ 3744758 w 3744758"/>
                      <a:gd name="connsiteY7" fmla="*/ 0 h 1464001"/>
                      <a:gd name="connsiteX0" fmla="*/ 0 w 3744758"/>
                      <a:gd name="connsiteY0" fmla="*/ 800510 h 1468934"/>
                      <a:gd name="connsiteX1" fmla="*/ 345877 w 3744758"/>
                      <a:gd name="connsiteY1" fmla="*/ 1096932 h 1468934"/>
                      <a:gd name="connsiteX2" fmla="*/ 847847 w 3744758"/>
                      <a:gd name="connsiteY2" fmla="*/ 1397481 h 1468934"/>
                      <a:gd name="connsiteX3" fmla="*/ 1404124 w 3744758"/>
                      <a:gd name="connsiteY3" fmla="*/ 1460741 h 1468934"/>
                      <a:gd name="connsiteX4" fmla="*/ 2136875 w 3744758"/>
                      <a:gd name="connsiteY4" fmla="*/ 1261709 h 1468934"/>
                      <a:gd name="connsiteX5" fmla="*/ 2903725 w 3744758"/>
                      <a:gd name="connsiteY5" fmla="*/ 942655 h 1468934"/>
                      <a:gd name="connsiteX6" fmla="*/ 3422703 w 3744758"/>
                      <a:gd name="connsiteY6" fmla="*/ 638355 h 1468934"/>
                      <a:gd name="connsiteX7" fmla="*/ 3744758 w 3744758"/>
                      <a:gd name="connsiteY7" fmla="*/ 0 h 1468934"/>
                      <a:gd name="connsiteX0" fmla="*/ 0 w 3744758"/>
                      <a:gd name="connsiteY0" fmla="*/ 800510 h 1467401"/>
                      <a:gd name="connsiteX1" fmla="*/ 345877 w 3744758"/>
                      <a:gd name="connsiteY1" fmla="*/ 1096932 h 1467401"/>
                      <a:gd name="connsiteX2" fmla="*/ 847847 w 3744758"/>
                      <a:gd name="connsiteY2" fmla="*/ 1397481 h 1467401"/>
                      <a:gd name="connsiteX3" fmla="*/ 1404124 w 3744758"/>
                      <a:gd name="connsiteY3" fmla="*/ 1460741 h 1467401"/>
                      <a:gd name="connsiteX4" fmla="*/ 2136875 w 3744758"/>
                      <a:gd name="connsiteY4" fmla="*/ 1261709 h 1467401"/>
                      <a:gd name="connsiteX5" fmla="*/ 2903725 w 3744758"/>
                      <a:gd name="connsiteY5" fmla="*/ 942655 h 1467401"/>
                      <a:gd name="connsiteX6" fmla="*/ 3422703 w 3744758"/>
                      <a:gd name="connsiteY6" fmla="*/ 638355 h 1467401"/>
                      <a:gd name="connsiteX7" fmla="*/ 3744758 w 3744758"/>
                      <a:gd name="connsiteY7" fmla="*/ 0 h 1467401"/>
                      <a:gd name="connsiteX0" fmla="*/ 0 w 3744758"/>
                      <a:gd name="connsiteY0" fmla="*/ 800510 h 1463230"/>
                      <a:gd name="connsiteX1" fmla="*/ 345877 w 3744758"/>
                      <a:gd name="connsiteY1" fmla="*/ 1096932 h 1463230"/>
                      <a:gd name="connsiteX2" fmla="*/ 847847 w 3744758"/>
                      <a:gd name="connsiteY2" fmla="*/ 1397481 h 1463230"/>
                      <a:gd name="connsiteX3" fmla="*/ 1444791 w 3744758"/>
                      <a:gd name="connsiteY3" fmla="*/ 1454115 h 1463230"/>
                      <a:gd name="connsiteX4" fmla="*/ 2136875 w 3744758"/>
                      <a:gd name="connsiteY4" fmla="*/ 1261709 h 1463230"/>
                      <a:gd name="connsiteX5" fmla="*/ 2903725 w 3744758"/>
                      <a:gd name="connsiteY5" fmla="*/ 942655 h 1463230"/>
                      <a:gd name="connsiteX6" fmla="*/ 3422703 w 3744758"/>
                      <a:gd name="connsiteY6" fmla="*/ 638355 h 1463230"/>
                      <a:gd name="connsiteX7" fmla="*/ 3744758 w 3744758"/>
                      <a:gd name="connsiteY7" fmla="*/ 0 h 1463230"/>
                      <a:gd name="connsiteX0" fmla="*/ 0 w 3744758"/>
                      <a:gd name="connsiteY0" fmla="*/ 800510 h 1469958"/>
                      <a:gd name="connsiteX1" fmla="*/ 345877 w 3744758"/>
                      <a:gd name="connsiteY1" fmla="*/ 1096932 h 1469958"/>
                      <a:gd name="connsiteX2" fmla="*/ 847847 w 3744758"/>
                      <a:gd name="connsiteY2" fmla="*/ 1397481 h 1469958"/>
                      <a:gd name="connsiteX3" fmla="*/ 1444791 w 3744758"/>
                      <a:gd name="connsiteY3" fmla="*/ 1454115 h 1469958"/>
                      <a:gd name="connsiteX4" fmla="*/ 2104342 w 3744758"/>
                      <a:gd name="connsiteY4" fmla="*/ 1168944 h 1469958"/>
                      <a:gd name="connsiteX5" fmla="*/ 2903725 w 3744758"/>
                      <a:gd name="connsiteY5" fmla="*/ 942655 h 1469958"/>
                      <a:gd name="connsiteX6" fmla="*/ 3422703 w 3744758"/>
                      <a:gd name="connsiteY6" fmla="*/ 638355 h 1469958"/>
                      <a:gd name="connsiteX7" fmla="*/ 3744758 w 3744758"/>
                      <a:gd name="connsiteY7" fmla="*/ 0 h 1469958"/>
                      <a:gd name="connsiteX0" fmla="*/ 0 w 3744758"/>
                      <a:gd name="connsiteY0" fmla="*/ 800510 h 1469958"/>
                      <a:gd name="connsiteX1" fmla="*/ 345877 w 3744758"/>
                      <a:gd name="connsiteY1" fmla="*/ 1096932 h 1469958"/>
                      <a:gd name="connsiteX2" fmla="*/ 847847 w 3744758"/>
                      <a:gd name="connsiteY2" fmla="*/ 1397481 h 1469958"/>
                      <a:gd name="connsiteX3" fmla="*/ 1444791 w 3744758"/>
                      <a:gd name="connsiteY3" fmla="*/ 1454115 h 1469958"/>
                      <a:gd name="connsiteX4" fmla="*/ 2104342 w 3744758"/>
                      <a:gd name="connsiteY4" fmla="*/ 1168944 h 1469958"/>
                      <a:gd name="connsiteX5" fmla="*/ 2724795 w 3744758"/>
                      <a:gd name="connsiteY5" fmla="*/ 697490 h 1469958"/>
                      <a:gd name="connsiteX6" fmla="*/ 3422703 w 3744758"/>
                      <a:gd name="connsiteY6" fmla="*/ 638355 h 1469958"/>
                      <a:gd name="connsiteX7" fmla="*/ 3744758 w 3744758"/>
                      <a:gd name="connsiteY7" fmla="*/ 0 h 1469958"/>
                      <a:gd name="connsiteX0" fmla="*/ 0 w 3744758"/>
                      <a:gd name="connsiteY0" fmla="*/ 800510 h 1469958"/>
                      <a:gd name="connsiteX1" fmla="*/ 345877 w 3744758"/>
                      <a:gd name="connsiteY1" fmla="*/ 1096932 h 1469958"/>
                      <a:gd name="connsiteX2" fmla="*/ 847847 w 3744758"/>
                      <a:gd name="connsiteY2" fmla="*/ 1397481 h 1469958"/>
                      <a:gd name="connsiteX3" fmla="*/ 1444791 w 3744758"/>
                      <a:gd name="connsiteY3" fmla="*/ 1454115 h 1469958"/>
                      <a:gd name="connsiteX4" fmla="*/ 2104342 w 3744758"/>
                      <a:gd name="connsiteY4" fmla="*/ 1168944 h 1469958"/>
                      <a:gd name="connsiteX5" fmla="*/ 2724795 w 3744758"/>
                      <a:gd name="connsiteY5" fmla="*/ 697490 h 1469958"/>
                      <a:gd name="connsiteX6" fmla="*/ 3162441 w 3744758"/>
                      <a:gd name="connsiteY6" fmla="*/ 207659 h 1469958"/>
                      <a:gd name="connsiteX7" fmla="*/ 3744758 w 3744758"/>
                      <a:gd name="connsiteY7" fmla="*/ 0 h 1469958"/>
                      <a:gd name="connsiteX0" fmla="*/ 0 w 3162441"/>
                      <a:gd name="connsiteY0" fmla="*/ 592851 h 1262299"/>
                      <a:gd name="connsiteX1" fmla="*/ 345877 w 3162441"/>
                      <a:gd name="connsiteY1" fmla="*/ 889273 h 1262299"/>
                      <a:gd name="connsiteX2" fmla="*/ 847847 w 3162441"/>
                      <a:gd name="connsiteY2" fmla="*/ 1189822 h 1262299"/>
                      <a:gd name="connsiteX3" fmla="*/ 1444791 w 3162441"/>
                      <a:gd name="connsiteY3" fmla="*/ 1246456 h 1262299"/>
                      <a:gd name="connsiteX4" fmla="*/ 2104342 w 3162441"/>
                      <a:gd name="connsiteY4" fmla="*/ 961285 h 1262299"/>
                      <a:gd name="connsiteX5" fmla="*/ 2724795 w 3162441"/>
                      <a:gd name="connsiteY5" fmla="*/ 489831 h 1262299"/>
                      <a:gd name="connsiteX6" fmla="*/ 3162441 w 3162441"/>
                      <a:gd name="connsiteY6" fmla="*/ 0 h 1262299"/>
                      <a:gd name="connsiteX0" fmla="*/ 0 w 3284440"/>
                      <a:gd name="connsiteY0" fmla="*/ 586225 h 1255673"/>
                      <a:gd name="connsiteX1" fmla="*/ 345877 w 3284440"/>
                      <a:gd name="connsiteY1" fmla="*/ 882647 h 1255673"/>
                      <a:gd name="connsiteX2" fmla="*/ 847847 w 3284440"/>
                      <a:gd name="connsiteY2" fmla="*/ 1183196 h 1255673"/>
                      <a:gd name="connsiteX3" fmla="*/ 1444791 w 3284440"/>
                      <a:gd name="connsiteY3" fmla="*/ 1239830 h 1255673"/>
                      <a:gd name="connsiteX4" fmla="*/ 2104342 w 3284440"/>
                      <a:gd name="connsiteY4" fmla="*/ 954659 h 1255673"/>
                      <a:gd name="connsiteX5" fmla="*/ 2724795 w 3284440"/>
                      <a:gd name="connsiteY5" fmla="*/ 483205 h 1255673"/>
                      <a:gd name="connsiteX6" fmla="*/ 3284440 w 3284440"/>
                      <a:gd name="connsiteY6" fmla="*/ 0 h 1255673"/>
                      <a:gd name="connsiteX0" fmla="*/ 0 w 3284440"/>
                      <a:gd name="connsiteY0" fmla="*/ 586225 h 1255673"/>
                      <a:gd name="connsiteX1" fmla="*/ 345877 w 3284440"/>
                      <a:gd name="connsiteY1" fmla="*/ 882647 h 1255673"/>
                      <a:gd name="connsiteX2" fmla="*/ 847847 w 3284440"/>
                      <a:gd name="connsiteY2" fmla="*/ 1183196 h 1255673"/>
                      <a:gd name="connsiteX3" fmla="*/ 1444791 w 3284440"/>
                      <a:gd name="connsiteY3" fmla="*/ 1239830 h 1255673"/>
                      <a:gd name="connsiteX4" fmla="*/ 2104342 w 3284440"/>
                      <a:gd name="connsiteY4" fmla="*/ 954659 h 1255673"/>
                      <a:gd name="connsiteX5" fmla="*/ 2724795 w 3284440"/>
                      <a:gd name="connsiteY5" fmla="*/ 483205 h 1255673"/>
                      <a:gd name="connsiteX6" fmla="*/ 3284440 w 3284440"/>
                      <a:gd name="connsiteY6" fmla="*/ 0 h 1255673"/>
                      <a:gd name="connsiteX0" fmla="*/ 0 w 3284440"/>
                      <a:gd name="connsiteY0" fmla="*/ 586225 h 1255673"/>
                      <a:gd name="connsiteX1" fmla="*/ 345877 w 3284440"/>
                      <a:gd name="connsiteY1" fmla="*/ 882647 h 1255673"/>
                      <a:gd name="connsiteX2" fmla="*/ 847847 w 3284440"/>
                      <a:gd name="connsiteY2" fmla="*/ 1183196 h 1255673"/>
                      <a:gd name="connsiteX3" fmla="*/ 1444791 w 3284440"/>
                      <a:gd name="connsiteY3" fmla="*/ 1239830 h 1255673"/>
                      <a:gd name="connsiteX4" fmla="*/ 2104342 w 3284440"/>
                      <a:gd name="connsiteY4" fmla="*/ 954659 h 1255673"/>
                      <a:gd name="connsiteX5" fmla="*/ 2846794 w 3284440"/>
                      <a:gd name="connsiteY5" fmla="*/ 509709 h 1255673"/>
                      <a:gd name="connsiteX6" fmla="*/ 3284440 w 3284440"/>
                      <a:gd name="connsiteY6" fmla="*/ 0 h 1255673"/>
                      <a:gd name="connsiteX0" fmla="*/ 0 w 3284440"/>
                      <a:gd name="connsiteY0" fmla="*/ 586225 h 1255673"/>
                      <a:gd name="connsiteX1" fmla="*/ 345877 w 3284440"/>
                      <a:gd name="connsiteY1" fmla="*/ 882647 h 1255673"/>
                      <a:gd name="connsiteX2" fmla="*/ 847847 w 3284440"/>
                      <a:gd name="connsiteY2" fmla="*/ 1183196 h 1255673"/>
                      <a:gd name="connsiteX3" fmla="*/ 1444791 w 3284440"/>
                      <a:gd name="connsiteY3" fmla="*/ 1239830 h 1255673"/>
                      <a:gd name="connsiteX4" fmla="*/ 2104342 w 3284440"/>
                      <a:gd name="connsiteY4" fmla="*/ 954659 h 1255673"/>
                      <a:gd name="connsiteX5" fmla="*/ 2814260 w 3284440"/>
                      <a:gd name="connsiteY5" fmla="*/ 483205 h 1255673"/>
                      <a:gd name="connsiteX6" fmla="*/ 3284440 w 3284440"/>
                      <a:gd name="connsiteY6" fmla="*/ 0 h 1255673"/>
                      <a:gd name="connsiteX0" fmla="*/ 0 w 3284440"/>
                      <a:gd name="connsiteY0" fmla="*/ 586225 h 1254224"/>
                      <a:gd name="connsiteX1" fmla="*/ 345877 w 3284440"/>
                      <a:gd name="connsiteY1" fmla="*/ 882647 h 1254224"/>
                      <a:gd name="connsiteX2" fmla="*/ 847847 w 3284440"/>
                      <a:gd name="connsiteY2" fmla="*/ 1183196 h 1254224"/>
                      <a:gd name="connsiteX3" fmla="*/ 1444791 w 3284440"/>
                      <a:gd name="connsiteY3" fmla="*/ 1239830 h 1254224"/>
                      <a:gd name="connsiteX4" fmla="*/ 2145008 w 3284440"/>
                      <a:gd name="connsiteY4" fmla="*/ 974537 h 1254224"/>
                      <a:gd name="connsiteX5" fmla="*/ 2814260 w 3284440"/>
                      <a:gd name="connsiteY5" fmla="*/ 483205 h 1254224"/>
                      <a:gd name="connsiteX6" fmla="*/ 3284440 w 3284440"/>
                      <a:gd name="connsiteY6" fmla="*/ 0 h 1254224"/>
                      <a:gd name="connsiteX0" fmla="*/ 0 w 3284440"/>
                      <a:gd name="connsiteY0" fmla="*/ 586225 h 1254224"/>
                      <a:gd name="connsiteX1" fmla="*/ 345877 w 3284440"/>
                      <a:gd name="connsiteY1" fmla="*/ 882647 h 1254224"/>
                      <a:gd name="connsiteX2" fmla="*/ 847847 w 3284440"/>
                      <a:gd name="connsiteY2" fmla="*/ 1183196 h 1254224"/>
                      <a:gd name="connsiteX3" fmla="*/ 1477323 w 3284440"/>
                      <a:gd name="connsiteY3" fmla="*/ 1239830 h 1254224"/>
                      <a:gd name="connsiteX4" fmla="*/ 2145008 w 3284440"/>
                      <a:gd name="connsiteY4" fmla="*/ 974537 h 1254224"/>
                      <a:gd name="connsiteX5" fmla="*/ 2814260 w 3284440"/>
                      <a:gd name="connsiteY5" fmla="*/ 483205 h 1254224"/>
                      <a:gd name="connsiteX6" fmla="*/ 3284440 w 3284440"/>
                      <a:gd name="connsiteY6" fmla="*/ 0 h 1254224"/>
                      <a:gd name="connsiteX0" fmla="*/ 0 w 2814260"/>
                      <a:gd name="connsiteY0" fmla="*/ 103020 h 771019"/>
                      <a:gd name="connsiteX1" fmla="*/ 345877 w 2814260"/>
                      <a:gd name="connsiteY1" fmla="*/ 399442 h 771019"/>
                      <a:gd name="connsiteX2" fmla="*/ 847847 w 2814260"/>
                      <a:gd name="connsiteY2" fmla="*/ 699991 h 771019"/>
                      <a:gd name="connsiteX3" fmla="*/ 1477323 w 2814260"/>
                      <a:gd name="connsiteY3" fmla="*/ 756625 h 771019"/>
                      <a:gd name="connsiteX4" fmla="*/ 2145008 w 2814260"/>
                      <a:gd name="connsiteY4" fmla="*/ 491332 h 771019"/>
                      <a:gd name="connsiteX5" fmla="*/ 2814260 w 2814260"/>
                      <a:gd name="connsiteY5" fmla="*/ 0 h 771019"/>
                      <a:gd name="connsiteX0" fmla="*/ 0 w 3098922"/>
                      <a:gd name="connsiteY0" fmla="*/ 414446 h 1082445"/>
                      <a:gd name="connsiteX1" fmla="*/ 345877 w 3098922"/>
                      <a:gd name="connsiteY1" fmla="*/ 710868 h 1082445"/>
                      <a:gd name="connsiteX2" fmla="*/ 847847 w 3098922"/>
                      <a:gd name="connsiteY2" fmla="*/ 1011417 h 1082445"/>
                      <a:gd name="connsiteX3" fmla="*/ 1477323 w 3098922"/>
                      <a:gd name="connsiteY3" fmla="*/ 1068051 h 1082445"/>
                      <a:gd name="connsiteX4" fmla="*/ 2145008 w 3098922"/>
                      <a:gd name="connsiteY4" fmla="*/ 802758 h 1082445"/>
                      <a:gd name="connsiteX5" fmla="*/ 3098922 w 3098922"/>
                      <a:gd name="connsiteY5" fmla="*/ 0 h 10824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98922" h="1082445">
                        <a:moveTo>
                          <a:pt x="0" y="414446"/>
                        </a:moveTo>
                        <a:cubicBezTo>
                          <a:pt x="128313" y="523964"/>
                          <a:pt x="204569" y="611373"/>
                          <a:pt x="345877" y="710868"/>
                        </a:cubicBezTo>
                        <a:cubicBezTo>
                          <a:pt x="487185" y="810363"/>
                          <a:pt x="659273" y="951887"/>
                          <a:pt x="847847" y="1011417"/>
                        </a:cubicBezTo>
                        <a:cubicBezTo>
                          <a:pt x="1036421" y="1070947"/>
                          <a:pt x="1261130" y="1102828"/>
                          <a:pt x="1477323" y="1068051"/>
                        </a:cubicBezTo>
                        <a:cubicBezTo>
                          <a:pt x="1693517" y="1033275"/>
                          <a:pt x="1874742" y="980766"/>
                          <a:pt x="2145008" y="802758"/>
                        </a:cubicBezTo>
                        <a:cubicBezTo>
                          <a:pt x="2415274" y="624750"/>
                          <a:pt x="2909017" y="162423"/>
                          <a:pt x="3098922" y="0"/>
                        </a:cubicBezTo>
                      </a:path>
                    </a:pathLst>
                  </a:custGeom>
                  <a:noFill/>
                  <a:ln w="28575" cap="flat" cmpd="sng" algn="ctr">
                    <a:solidFill>
                      <a:srgbClr val="266436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cxnSp>
                <p:nvCxnSpPr>
                  <p:cNvPr id="29" name="Straight Arrow Connector 28">
                    <a:extLst>
                      <a:ext uri="{FF2B5EF4-FFF2-40B4-BE49-F238E27FC236}">
                        <a16:creationId xmlns:a16="http://schemas.microsoft.com/office/drawing/2014/main" id="{BF83FD04-BBFE-A3B6-3377-669ABE877B2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V="1">
                    <a:off x="4110962" y="4114800"/>
                    <a:ext cx="0" cy="18288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3175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/>
                  </a:ln>
                  <a:effectLst/>
                </p:spPr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31" name="TextBox 30">
                        <a:extLst>
                          <a:ext uri="{FF2B5EF4-FFF2-40B4-BE49-F238E27FC236}">
                            <a16:creationId xmlns:a16="http://schemas.microsoft.com/office/drawing/2014/main" id="{E4162D4E-8AA3-31C7-1E53-A7337E0EA77D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5018608" y="3813553"/>
                        <a:ext cx="338227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14:m>
                          <m:oMathPara xmlns:m="http://schemas.openxmlformats.org/officeDocument/2006/math">
                            <m:oMathParaPr>
                              <m:jc m:val="left"/>
                            </m:oMathParaPr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oMath>
                          </m:oMathPara>
                        </a14:m>
                        <a:endPara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31" name="TextBox 30">
                        <a:extLst>
                          <a:ext uri="{FF2B5EF4-FFF2-40B4-BE49-F238E27FC236}">
                            <a16:creationId xmlns:a16="http://schemas.microsoft.com/office/drawing/2014/main" id="{E4162D4E-8AA3-31C7-1E53-A7337E0EA77D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5018608" y="3813553"/>
                        <a:ext cx="338227" cy="369332"/>
                      </a:xfrm>
                      <a:prstGeom prst="rect">
                        <a:avLst/>
                      </a:prstGeom>
                      <a:blipFill>
                        <a:blip r:embed="rId3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sp>
                <p:nvSpPr>
                  <p:cNvPr id="32" name="Donut 31">
                    <a:extLst>
                      <a:ext uri="{FF2B5EF4-FFF2-40B4-BE49-F238E27FC236}">
                        <a16:creationId xmlns:a16="http://schemas.microsoft.com/office/drawing/2014/main" id="{F7ECFEEA-2294-BA2A-4CA6-9CC5F284707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5012872" y="3381422"/>
                    <a:ext cx="73152" cy="73152"/>
                  </a:xfrm>
                  <a:prstGeom prst="donut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B1241AB7-108D-2177-A19E-E05CFB8773BC}"/>
                    </a:ext>
                  </a:extLst>
                </p:cNvPr>
                <p:cNvSpPr txBox="1"/>
                <p:nvPr/>
              </p:nvSpPr>
              <p:spPr>
                <a:xfrm rot="16200000">
                  <a:off x="737051" y="2941756"/>
                  <a:ext cx="663964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loss</a:t>
                  </a:r>
                </a:p>
              </p:txBody>
            </p:sp>
          </p:grp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8AEEEC5B-350F-14B8-D9D0-1D22F9AC87EE}"/>
                  </a:ext>
                </a:extLst>
              </p:cNvPr>
              <p:cNvGrpSpPr/>
              <p:nvPr/>
            </p:nvGrpSpPr>
            <p:grpSpPr>
              <a:xfrm>
                <a:off x="2468506" y="1984042"/>
                <a:ext cx="2423270" cy="1555762"/>
                <a:chOff x="6016738" y="2283880"/>
                <a:chExt cx="2423270" cy="1555762"/>
              </a:xfrm>
            </p:grpSpPr>
            <p:cxnSp>
              <p:nvCxnSpPr>
                <p:cNvPr id="34" name="Straight Arrow Connector 33">
                  <a:extLst>
                    <a:ext uri="{FF2B5EF4-FFF2-40B4-BE49-F238E27FC236}">
                      <a16:creationId xmlns:a16="http://schemas.microsoft.com/office/drawing/2014/main" id="{728612CD-1A16-AFD6-3434-843DEE8906D9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>
                  <a:off x="6016738" y="2283880"/>
                  <a:ext cx="1593470" cy="1555762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00B0F0"/>
                  </a:solidFill>
                  <a:prstDash val="solid"/>
                  <a:round/>
                  <a:headEnd type="none"/>
                  <a:tailEnd type="none"/>
                </a:ln>
                <a:effectLst/>
              </p:spPr>
            </p:cxnSp>
            <p:grpSp>
              <p:nvGrpSpPr>
                <p:cNvPr id="35" name="Group 34">
                  <a:extLst>
                    <a:ext uri="{FF2B5EF4-FFF2-40B4-BE49-F238E27FC236}">
                      <a16:creationId xmlns:a16="http://schemas.microsoft.com/office/drawing/2014/main" id="{5CDCED33-4F19-1550-17CF-936275CBFAE7}"/>
                    </a:ext>
                  </a:extLst>
                </p:cNvPr>
                <p:cNvGrpSpPr/>
                <p:nvPr/>
              </p:nvGrpSpPr>
              <p:grpSpPr>
                <a:xfrm>
                  <a:off x="7362573" y="2333390"/>
                  <a:ext cx="1077435" cy="321613"/>
                  <a:chOff x="7059923" y="2639941"/>
                  <a:chExt cx="1077435" cy="321613"/>
                </a:xfrm>
              </p:grpSpPr>
              <p:grpSp>
                <p:nvGrpSpPr>
                  <p:cNvPr id="36" name="Group 35">
                    <a:extLst>
                      <a:ext uri="{FF2B5EF4-FFF2-40B4-BE49-F238E27FC236}">
                        <a16:creationId xmlns:a16="http://schemas.microsoft.com/office/drawing/2014/main" id="{1368E9A4-0546-02C6-92A5-AE96F1E21A9C}"/>
                      </a:ext>
                    </a:extLst>
                  </p:cNvPr>
                  <p:cNvGrpSpPr/>
                  <p:nvPr/>
                </p:nvGrpSpPr>
                <p:grpSpPr>
                  <a:xfrm>
                    <a:off x="7059923" y="2639941"/>
                    <a:ext cx="422362" cy="206923"/>
                    <a:chOff x="6891516" y="806229"/>
                    <a:chExt cx="422362" cy="206923"/>
                  </a:xfrm>
                </p:grpSpPr>
                <p:cxnSp>
                  <p:nvCxnSpPr>
                    <p:cNvPr id="38" name="Straight Arrow Connector 37">
                      <a:extLst>
                        <a:ext uri="{FF2B5EF4-FFF2-40B4-BE49-F238E27FC236}">
                          <a16:creationId xmlns:a16="http://schemas.microsoft.com/office/drawing/2014/main" id="{16B7C6E3-3A6A-5143-7371-667DD72A08C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 flipH="1">
                      <a:off x="6891516" y="995089"/>
                      <a:ext cx="195084" cy="0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63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/>
                      <a:tailEnd type="none"/>
                    </a:ln>
                    <a:effectLst/>
                  </p:spPr>
                </p:cxnSp>
                <p:cxnSp>
                  <p:nvCxnSpPr>
                    <p:cNvPr id="39" name="Straight Arrow Connector 38">
                      <a:extLst>
                        <a:ext uri="{FF2B5EF4-FFF2-40B4-BE49-F238E27FC236}">
                          <a16:creationId xmlns:a16="http://schemas.microsoft.com/office/drawing/2014/main" id="{90781D2A-7DCF-29B8-08B0-3DC745671A6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 flipV="1">
                      <a:off x="7086600" y="806229"/>
                      <a:ext cx="0" cy="189562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63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/>
                      <a:tailEnd type="none"/>
                    </a:ln>
                    <a:effectLst/>
                  </p:spPr>
                </p:cxnSp>
                <p:cxnSp>
                  <p:nvCxnSpPr>
                    <p:cNvPr id="40" name="Straight Arrow Connector 39">
                      <a:extLst>
                        <a:ext uri="{FF2B5EF4-FFF2-40B4-BE49-F238E27FC236}">
                          <a16:creationId xmlns:a16="http://schemas.microsoft.com/office/drawing/2014/main" id="{C701AB88-738D-8221-003A-CAE16818A89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7095070" y="977025"/>
                      <a:ext cx="218808" cy="36127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63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arrow" w="sm" len="sm"/>
                      <a:tailEnd type="none"/>
                    </a:ln>
                    <a:effectLst/>
                  </p:spPr>
                </p:cxnSp>
              </p:grp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37" name="TextBox 36">
                        <a:extLst>
                          <a:ext uri="{FF2B5EF4-FFF2-40B4-BE49-F238E27FC236}">
                            <a16:creationId xmlns:a16="http://schemas.microsoft.com/office/drawing/2014/main" id="{44330204-66A1-0CB0-E7A9-7D95C403DE74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7425432" y="2715333"/>
                        <a:ext cx="711926" cy="24622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14:m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sz="1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sz="1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</m:oMath>
                        </a14:m>
                        <a:r>
                          <a:rPr lang="en-US" sz="1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slope</a:t>
                        </a:r>
                      </a:p>
                    </p:txBody>
                  </p:sp>
                </mc:Choice>
                <mc:Fallback xmlns="">
                  <p:sp>
                    <p:nvSpPr>
                      <p:cNvPr id="37" name="TextBox 36">
                        <a:extLst>
                          <a:ext uri="{FF2B5EF4-FFF2-40B4-BE49-F238E27FC236}">
                            <a16:creationId xmlns:a16="http://schemas.microsoft.com/office/drawing/2014/main" id="{44330204-66A1-0CB0-E7A9-7D95C403DE74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7425432" y="2715333"/>
                        <a:ext cx="711926" cy="246221"/>
                      </a:xfrm>
                      <a:prstGeom prst="rect">
                        <a:avLst/>
                      </a:prstGeom>
                      <a:blipFill>
                        <a:blip r:embed="rId4"/>
                        <a:stretch>
                          <a:fillRect b="-9524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</p:grpSp>
          <p:cxnSp>
            <p:nvCxnSpPr>
              <p:cNvPr id="42" name="Straight Arrow Connector 41">
                <a:extLst>
                  <a:ext uri="{FF2B5EF4-FFF2-40B4-BE49-F238E27FC236}">
                    <a16:creationId xmlns:a16="http://schemas.microsoft.com/office/drawing/2014/main" id="{0E2634D5-1C8E-16D9-176A-B392FDCBC4B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3239578" y="2869908"/>
                <a:ext cx="0" cy="838200"/>
              </a:xfrm>
              <a:prstGeom prst="straightConnector1">
                <a:avLst/>
              </a:prstGeom>
              <a:solidFill>
                <a:schemeClr val="accent1"/>
              </a:solidFill>
              <a:ln w="6350" cap="flat" cmpd="sng" algn="ctr">
                <a:solidFill>
                  <a:srgbClr val="00B0F0"/>
                </a:solidFill>
                <a:prstDash val="solid"/>
                <a:round/>
                <a:headEnd type="none"/>
                <a:tailEnd type="none"/>
              </a:ln>
              <a:effectLst/>
            </p:spPr>
          </p:cxnSp>
          <p:cxnSp>
            <p:nvCxnSpPr>
              <p:cNvPr id="51" name="Straight Arrow Connector 50">
                <a:extLst>
                  <a:ext uri="{FF2B5EF4-FFF2-40B4-BE49-F238E27FC236}">
                    <a16:creationId xmlns:a16="http://schemas.microsoft.com/office/drawing/2014/main" id="{E877A9DE-8008-17E8-F897-9874FAE7A9C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 flipV="1">
                <a:off x="2892598" y="2438098"/>
                <a:ext cx="433686" cy="143966"/>
              </a:xfrm>
              <a:prstGeom prst="straightConnector1">
                <a:avLst/>
              </a:prstGeom>
              <a:solidFill>
                <a:schemeClr val="accent1"/>
              </a:solidFill>
              <a:ln w="6350" cap="flat" cmpd="sng" algn="ctr">
                <a:solidFill>
                  <a:srgbClr val="00B0F0"/>
                </a:solidFill>
                <a:prstDash val="solid"/>
                <a:round/>
                <a:headEnd type="arrow" w="sm" len="sm"/>
                <a:tailEnd type="none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2" name="TextBox 51">
                    <a:extLst>
                      <a:ext uri="{FF2B5EF4-FFF2-40B4-BE49-F238E27FC236}">
                        <a16:creationId xmlns:a16="http://schemas.microsoft.com/office/drawing/2014/main" id="{2FECABF8-3567-1A8F-F93C-1D22B6BEFBA5}"/>
                      </a:ext>
                    </a:extLst>
                  </p:cNvPr>
                  <p:cNvSpPr txBox="1"/>
                  <p:nvPr/>
                </p:nvSpPr>
                <p:spPr>
                  <a:xfrm>
                    <a:off x="2478045" y="2235835"/>
                    <a:ext cx="931281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sz="1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1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</m:oMath>
                    </a14:m>
                    <a:r>
                      <a: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curvature</a:t>
                    </a:r>
                  </a:p>
                </p:txBody>
              </p:sp>
            </mc:Choice>
            <mc:Fallback xmlns="">
              <p:sp>
                <p:nvSpPr>
                  <p:cNvPr id="52" name="TextBox 51">
                    <a:extLst>
                      <a:ext uri="{FF2B5EF4-FFF2-40B4-BE49-F238E27FC236}">
                        <a16:creationId xmlns:a16="http://schemas.microsoft.com/office/drawing/2014/main" id="{2FECABF8-3567-1A8F-F93C-1D22B6BEFBA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478045" y="2235835"/>
                    <a:ext cx="931281" cy="246221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b="-952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363812C4-199B-8DA9-1B2C-EA2B04FC4D29}"/>
                  </a:ext>
                </a:extLst>
              </p:cNvPr>
              <p:cNvGrpSpPr/>
              <p:nvPr/>
            </p:nvGrpSpPr>
            <p:grpSpPr>
              <a:xfrm>
                <a:off x="3276600" y="2429335"/>
                <a:ext cx="1137092" cy="383182"/>
                <a:chOff x="2666702" y="3960370"/>
                <a:chExt cx="1137092" cy="383182"/>
              </a:xfrm>
            </p:grpSpPr>
            <p:cxnSp>
              <p:nvCxnSpPr>
                <p:cNvPr id="56" name="Straight Arrow Connector 55">
                  <a:extLst>
                    <a:ext uri="{FF2B5EF4-FFF2-40B4-BE49-F238E27FC236}">
                      <a16:creationId xmlns:a16="http://schemas.microsoft.com/office/drawing/2014/main" id="{C838FD07-DDF7-AF09-DCB5-1436ACC5F060}"/>
                    </a:ext>
                  </a:extLst>
                </p:cNvPr>
                <p:cNvCxnSpPr>
                  <a:cxnSpLocks/>
                  <a:endCxn id="32" idx="6"/>
                </p:cNvCxnSpPr>
                <p:nvPr/>
              </p:nvCxnSpPr>
              <p:spPr bwMode="auto">
                <a:xfrm flipH="1">
                  <a:off x="2666702" y="4179395"/>
                  <a:ext cx="532190" cy="136584"/>
                </a:xfrm>
                <a:prstGeom prst="straightConnector1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FF0000"/>
                  </a:solidFill>
                  <a:prstDash val="solid"/>
                  <a:round/>
                  <a:headEnd type="none"/>
                  <a:tailEnd type="arrow"/>
                </a:ln>
                <a:effectLst/>
              </p:spPr>
            </p:cxnSp>
            <p:sp>
              <p:nvSpPr>
                <p:cNvPr id="58" name="TextBox 57">
                  <a:extLst>
                    <a:ext uri="{FF2B5EF4-FFF2-40B4-BE49-F238E27FC236}">
                      <a16:creationId xmlns:a16="http://schemas.microsoft.com/office/drawing/2014/main" id="{976023C2-8E2A-8163-8561-E81ABD0E1779}"/>
                    </a:ext>
                  </a:extLst>
                </p:cNvPr>
                <p:cNvSpPr txBox="1"/>
                <p:nvPr/>
              </p:nvSpPr>
              <p:spPr>
                <a:xfrm>
                  <a:off x="3037281" y="3960370"/>
                  <a:ext cx="766513" cy="38318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90000"/>
                    </a:lnSpc>
                  </a:pPr>
                  <a:r>
                    <a:rPr lang="en-US" sz="105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starting point </a:t>
                  </a:r>
                </a:p>
              </p:txBody>
            </p:sp>
          </p:grpSp>
          <p:cxnSp>
            <p:nvCxnSpPr>
              <p:cNvPr id="61" name="Straight Arrow Connector 60">
                <a:extLst>
                  <a:ext uri="{FF2B5EF4-FFF2-40B4-BE49-F238E27FC236}">
                    <a16:creationId xmlns:a16="http://schemas.microsoft.com/office/drawing/2014/main" id="{FCEBA709-18ED-553D-C9D4-AD7E9EFDA29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2301538" y="3657657"/>
                <a:ext cx="938040" cy="0"/>
              </a:xfrm>
              <a:prstGeom prst="straightConnector1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FF0000"/>
                </a:solidFill>
                <a:prstDash val="solid"/>
                <a:round/>
                <a:headEnd type="none"/>
                <a:tailEnd type="arrow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4" name="TextBox 63">
                    <a:extLst>
                      <a:ext uri="{FF2B5EF4-FFF2-40B4-BE49-F238E27FC236}">
                        <a16:creationId xmlns:a16="http://schemas.microsoft.com/office/drawing/2014/main" id="{B44EF851-7E7E-D64F-4717-233F7B91A508}"/>
                      </a:ext>
                    </a:extLst>
                  </p:cNvPr>
                  <p:cNvSpPr txBox="1"/>
                  <p:nvPr/>
                </p:nvSpPr>
                <p:spPr>
                  <a:xfrm>
                    <a:off x="2479278" y="3649935"/>
                    <a:ext cx="522322" cy="47102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200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1200" i="1" dirty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12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dirty="0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sz="1200" dirty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sz="12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dirty="0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sz="1200" dirty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den>
                          </m:f>
                        </m:oMath>
                      </m:oMathPara>
                    </a14:m>
                    <a:endParaRPr lang="en-US" sz="1200" dirty="0"/>
                  </a:p>
                </p:txBody>
              </p:sp>
            </mc:Choice>
            <mc:Fallback xmlns="">
              <p:sp>
                <p:nvSpPr>
                  <p:cNvPr id="64" name="TextBox 63">
                    <a:extLst>
                      <a:ext uri="{FF2B5EF4-FFF2-40B4-BE49-F238E27FC236}">
                        <a16:creationId xmlns:a16="http://schemas.microsoft.com/office/drawing/2014/main" id="{B44EF851-7E7E-D64F-4717-233F7B91A50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479278" y="3649935"/>
                    <a:ext cx="522322" cy="471026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A9585B3-032D-058B-F55C-40657B025C57}"/>
                </a:ext>
              </a:extLst>
            </p:cNvPr>
            <p:cNvSpPr txBox="1"/>
            <p:nvPr/>
          </p:nvSpPr>
          <p:spPr>
            <a:xfrm>
              <a:off x="1621788" y="4439350"/>
              <a:ext cx="214513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Newton Rapson Update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730F137-0997-4C78-30DF-C9EB6B34E259}"/>
              </a:ext>
            </a:extLst>
          </p:cNvPr>
          <p:cNvGrpSpPr/>
          <p:nvPr/>
        </p:nvGrpSpPr>
        <p:grpSpPr>
          <a:xfrm>
            <a:off x="5785728" y="571502"/>
            <a:ext cx="2748672" cy="4114799"/>
            <a:chOff x="5486400" y="438150"/>
            <a:chExt cx="2748672" cy="411479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0474226D-448F-AA38-6C24-F85C28F60BF8}"/>
                    </a:ext>
                  </a:extLst>
                </p:cNvPr>
                <p:cNvSpPr txBox="1"/>
                <p:nvPr/>
              </p:nvSpPr>
              <p:spPr>
                <a:xfrm>
                  <a:off x="5652909" y="555883"/>
                  <a:ext cx="2510174" cy="387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spcBef>
                      <a:spcPts val="0"/>
                    </a:spcBef>
                  </a:pPr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def: </a:t>
                  </a:r>
                  <a14:m>
                    <m:oMath xmlns:m="http://schemas.openxmlformats.org/officeDocument/2006/math">
                      <m:r>
                        <a:rPr lang="en-US" sz="1200" i="1">
                          <a:latin typeface="Cambria Math" panose="02040503050406030204" pitchFamily="18" charset="0"/>
                        </a:rPr>
                        <m:t>𝐿</m:t>
                      </m:r>
                      <m:d>
                        <m:d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12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2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120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sSup>
                        <m:sSup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20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120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1200">
                                  <a:latin typeface="Cambria Math" panose="02040503050406030204" pitchFamily="18" charset="0"/>
                                </a:rPr>
                                <m:t>𝐴𝑥</m:t>
                              </m:r>
                            </m:e>
                          </m:d>
                        </m:e>
                        <m:sup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a14:m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0"/>
                    </a:spcBef>
                  </a:pP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0"/>
                    </a:spcBef>
                  </a:pPr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# Initialize state</a:t>
                  </a:r>
                </a:p>
                <a:p>
                  <a:pPr>
                    <a:spcBef>
                      <a:spcPts val="0"/>
                    </a:spcBef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en-US" sz="12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𝑒</m:t>
                            </m:r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1200" i="1" dirty="0"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ctrlPr>
                              <a:rPr lang="en-US" sz="12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,0</m:t>
                            </m:r>
                          </m:e>
                        </m:d>
                      </m:oMath>
                    </m:oMathPara>
                  </a14:m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0"/>
                    </a:spcBef>
                  </a:pP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0"/>
                    </a:spcBef>
                  </a:pPr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# Precompute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2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dirty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sz="1200" dirty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a14:m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0"/>
                    </a:spcBef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dirty="0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sz="1200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1200" dirty="0">
                            <a:latin typeface="Cambria Math" panose="02040503050406030204" pitchFamily="18" charset="0"/>
                          </a:rPr>
                          <m:t>←</m:t>
                        </m:r>
                        <m:r>
                          <m:rPr>
                            <m:sty m:val="p"/>
                          </m:rPr>
                          <a:rPr lang="en-US" sz="1200" dirty="0">
                            <a:latin typeface="Cambria Math" panose="02040503050406030204" pitchFamily="18" charset="0"/>
                          </a:rPr>
                          <m:t>diag</m:t>
                        </m:r>
                        <m:d>
                          <m:dPr>
                            <m:ctrlPr>
                              <a:rPr lang="en-US" sz="12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1200" i="1" dirty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200" i="1" dirty="0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</m:e>
                              <m:sup>
                                <m:r>
                                  <a:rPr lang="en-US" sz="1200" i="1" dirty="0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sup>
                            </m:sSup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</m:d>
                      </m:oMath>
                    </m:oMathPara>
                  </a14:m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0"/>
                    </a:spcBef>
                  </a:pP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0"/>
                    </a:spcBef>
                  </a:pPr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for each iteration:</a:t>
                  </a:r>
                </a:p>
                <a:p>
                  <a:pPr marL="228600">
                    <a:spcBef>
                      <a:spcPts val="0"/>
                    </a:spcBef>
                  </a:pPr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for each pixel </a:t>
                  </a:r>
                  <a14:m>
                    <m:oMath xmlns:m="http://schemas.openxmlformats.org/officeDocument/2006/math">
                      <m:r>
                        <a:rPr lang="en-US" sz="1200" i="1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∈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0,⋯,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</m:oMath>
                  </a14:m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:</a:t>
                  </a:r>
                </a:p>
                <a:p>
                  <a:pPr marL="228600">
                    <a:spcBef>
                      <a:spcPts val="0"/>
                    </a:spcBef>
                  </a:pP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marL="457200">
                    <a:spcBef>
                      <a:spcPts val="0"/>
                    </a:spcBef>
                  </a:pPr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# Compute pixel update</a:t>
                  </a:r>
                </a:p>
                <a:p>
                  <a:pPr marL="457200">
                    <a:spcBef>
                      <a:spcPts val="0"/>
                    </a:spcBef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dirty="0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sz="1200" dirty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200" dirty="0">
                            <a:latin typeface="Cambria Math" panose="02040503050406030204" pitchFamily="18" charset="0"/>
                          </a:rPr>
                          <m:t>←−</m:t>
                        </m:r>
                        <m:sSub>
                          <m:sSubPr>
                            <m:ctrlPr>
                              <a:rPr lang="en-US" sz="12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d>
                              <m:dPr>
                                <m:begChr m:val="["/>
                                <m:endChr m:val="]"/>
                                <m:ctrlPr>
                                  <a:rPr lang="en-US" sz="1200" i="1" dirty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sz="12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200" i="1" dirty="0">
                                        <a:latin typeface="Cambria Math" panose="02040503050406030204" pitchFamily="18" charset="0"/>
                                      </a:rPr>
                                      <m:t>𝐴</m:t>
                                    </m:r>
                                  </m:e>
                                  <m:sup>
                                    <m:r>
                                      <a:rPr lang="en-US" sz="1200" i="1" dirty="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sup>
                                </m:sSup>
                                <m:r>
                                  <a:rPr lang="en-US" sz="1200" i="1" dirty="0">
                                    <a:latin typeface="Cambria Math" panose="02040503050406030204" pitchFamily="18" charset="0"/>
                                  </a:rPr>
                                  <m:t>𝑒</m:t>
                                </m:r>
                              </m:e>
                            </m:d>
                          </m:e>
                          <m:sub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marL="457200">
                    <a:spcBef>
                      <a:spcPts val="0"/>
                    </a:spcBef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200" dirty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sz="1200" dirty="0">
                            <a:latin typeface="Cambria Math" panose="02040503050406030204" pitchFamily="18" charset="0"/>
                          </a:rPr>
                          <m:t>←</m:t>
                        </m:r>
                        <m:sSub>
                          <m:sSubPr>
                            <m:ctrlPr>
                              <a:rPr lang="en-US" sz="12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200" dirty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sz="1200" i="1" dirty="0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1200" i="1" dirty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1200" i="1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dirty="0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sz="1200" dirty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sz="1200" i="1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dirty="0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sz="1200" dirty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den>
                        </m:f>
                      </m:oMath>
                    </m:oMathPara>
                  </a14:m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marL="457200">
                    <a:spcBef>
                      <a:spcPts val="0"/>
                    </a:spcBef>
                  </a:pP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marL="457200">
                    <a:spcBef>
                      <a:spcPts val="0"/>
                    </a:spcBef>
                  </a:pPr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#Update state</a:t>
                  </a:r>
                </a:p>
                <a:p>
                  <a:pPr marL="457200">
                    <a:spcBef>
                      <a:spcPts val="0"/>
                    </a:spcBef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1200" i="1" dirty="0">
                            <a:latin typeface="Cambria Math" panose="02040503050406030204" pitchFamily="18" charset="0"/>
                          </a:rPr>
                          <m:t>𝑒</m:t>
                        </m:r>
                        <m:r>
                          <a:rPr lang="en-US" sz="1200" i="1" dirty="0">
                            <a:latin typeface="Cambria Math" panose="02040503050406030204" pitchFamily="18" charset="0"/>
                          </a:rPr>
                          <m:t>←</m:t>
                        </m:r>
                        <m:r>
                          <a:rPr lang="en-US" sz="1200" i="1" dirty="0">
                            <a:latin typeface="Cambria Math" panose="02040503050406030204" pitchFamily="18" charset="0"/>
                          </a:rPr>
                          <m:t>𝑒</m:t>
                        </m:r>
                        <m:r>
                          <a:rPr lang="en-US" sz="1200" i="1" dirty="0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12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:,</m:t>
                            </m:r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sSub>
                          <m:sSubPr>
                            <m:ctrlPr>
                              <a:rPr lang="en-US" sz="12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marL="457200">
                    <a:spcBef>
                      <a:spcPts val="0"/>
                    </a:spcBef>
                  </a:pP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marL="3175">
                    <a:spcBef>
                      <a:spcPts val="0"/>
                    </a:spcBef>
                  </a:pPr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Return </a:t>
                  </a:r>
                  <a14:m>
                    <m:oMath xmlns:m="http://schemas.openxmlformats.org/officeDocument/2006/math">
                      <m:r>
                        <a:rPr lang="en-US" sz="1200" i="1" dirty="0">
                          <a:latin typeface="Cambria Math" panose="02040503050406030204" pitchFamily="18" charset="0"/>
                        </a:rPr>
                        <m:t>𝑥</m:t>
                      </m:r>
                    </m:oMath>
                  </a14:m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01E68FFA-6387-69CB-A797-89DB9A2C906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52909" y="555883"/>
                  <a:ext cx="2510174" cy="3879332"/>
                </a:xfrm>
                <a:prstGeom prst="rect">
                  <a:avLst/>
                </a:prstGeom>
                <a:blipFill>
                  <a:blip r:embed="rId7"/>
                  <a:stretch>
                    <a:fillRect b="-32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0F3C74CD-2236-83FF-CCA3-985856B29050}"/>
                </a:ext>
              </a:extLst>
            </p:cNvPr>
            <p:cNvSpPr/>
            <p:nvPr/>
          </p:nvSpPr>
          <p:spPr bwMode="auto">
            <a:xfrm>
              <a:off x="5486400" y="438150"/>
              <a:ext cx="2748672" cy="4114799"/>
            </a:xfrm>
            <a:prstGeom prst="round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229DE98E-A605-446F-92AC-29F7E84E3583}"/>
              </a:ext>
            </a:extLst>
          </p:cNvPr>
          <p:cNvSpPr txBox="1"/>
          <p:nvPr/>
        </p:nvSpPr>
        <p:spPr>
          <a:xfrm>
            <a:off x="1444204" y="4875161"/>
            <a:ext cx="60308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Not practical on modern GPU hardware!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1701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00822-0CD0-A0E9-8CBA-99EFEFDB9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5750"/>
            <a:ext cx="9144000" cy="514350"/>
          </a:xfrm>
        </p:spPr>
        <p:txBody>
          <a:bodyPr/>
          <a:lstStyle/>
          <a:p>
            <a:r>
              <a:rPr lang="en-US" dirty="0"/>
              <a:t>Vectorized Coordinate Descent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B1C92BB5-3432-E20B-FF10-52E8206C56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800100"/>
            <a:ext cx="5715000" cy="211499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/>
              <a:t>Partition pixels into subsets (colors)</a:t>
            </a:r>
          </a:p>
          <a:p>
            <a:pPr>
              <a:spcBef>
                <a:spcPts val="0"/>
              </a:spcBef>
            </a:pPr>
            <a:r>
              <a:rPr lang="en-US" dirty="0"/>
              <a:t>For each color:</a:t>
            </a:r>
          </a:p>
          <a:p>
            <a:pPr marL="685800" lvl="2" indent="-231775">
              <a:spcBef>
                <a:spcPts val="0"/>
              </a:spcBef>
            </a:pPr>
            <a:r>
              <a:rPr lang="en-US" dirty="0"/>
              <a:t>Update pixels in parallel</a:t>
            </a:r>
          </a:p>
          <a:p>
            <a:pPr marL="685800" lvl="2" indent="-231775">
              <a:spcBef>
                <a:spcPts val="0"/>
              </a:spcBef>
            </a:pPr>
            <a:r>
              <a:rPr lang="en-US" dirty="0"/>
              <a:t>Use coordinate descent optimization</a:t>
            </a:r>
          </a:p>
          <a:p>
            <a:pPr>
              <a:spcBef>
                <a:spcPts val="0"/>
              </a:spcBef>
            </a:pPr>
            <a:r>
              <a:rPr lang="en-US" dirty="0"/>
              <a:t>Cycle through subsets in sequence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EF68C87-A5BF-E4FA-1838-4AB6D7FA2396}"/>
              </a:ext>
            </a:extLst>
          </p:cNvPr>
          <p:cNvGrpSpPr/>
          <p:nvPr/>
        </p:nvGrpSpPr>
        <p:grpSpPr>
          <a:xfrm>
            <a:off x="5791202" y="655727"/>
            <a:ext cx="3352799" cy="4022549"/>
            <a:chOff x="5486400" y="522375"/>
            <a:chExt cx="3352799" cy="402254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01E68FFA-6387-69CB-A797-89DB9A2C9069}"/>
                    </a:ext>
                  </a:extLst>
                </p:cNvPr>
                <p:cNvSpPr txBox="1"/>
                <p:nvPr/>
              </p:nvSpPr>
              <p:spPr>
                <a:xfrm>
                  <a:off x="5652908" y="555883"/>
                  <a:ext cx="3186291" cy="39890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Bef>
                      <a:spcPts val="0"/>
                    </a:spcBef>
                  </a:pPr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def: </a:t>
                  </a:r>
                  <a14:m>
                    <m:oMath xmlns:m="http://schemas.openxmlformats.org/officeDocument/2006/math">
                      <m:r>
                        <a:rPr lang="en-US" sz="1200" i="1">
                          <a:latin typeface="Cambria Math" panose="02040503050406030204" pitchFamily="18" charset="0"/>
                        </a:rPr>
                        <m:t>𝐿</m:t>
                      </m:r>
                      <m:d>
                        <m:d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12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2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120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sSup>
                        <m:sSup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20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120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1200">
                                  <a:latin typeface="Cambria Math" panose="02040503050406030204" pitchFamily="18" charset="0"/>
                                </a:rPr>
                                <m:t>𝐴𝑥</m:t>
                              </m:r>
                            </m:e>
                          </m:d>
                        </m:e>
                        <m:sup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a14:m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0"/>
                    </a:spcBef>
                  </a:pP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0"/>
                    </a:spcBef>
                  </a:pPr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# Initialize</a:t>
                  </a:r>
                </a:p>
                <a:p>
                  <a:pPr>
                    <a:spcBef>
                      <a:spcPts val="0"/>
                    </a:spcBef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en-US" sz="12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𝑒</m:t>
                            </m:r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1200" i="1" dirty="0"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ctrlPr>
                              <a:rPr lang="en-US" sz="12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,0</m:t>
                            </m:r>
                          </m:e>
                        </m:d>
                      </m:oMath>
                    </m:oMathPara>
                  </a14:m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0"/>
                    </a:spcBef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dirty="0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sz="1200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a:rPr lang="en-US" sz="1200" dirty="0">
                            <a:latin typeface="Cambria Math" panose="02040503050406030204" pitchFamily="18" charset="0"/>
                          </a:rPr>
                          <m:t>←</m:t>
                        </m:r>
                        <m:r>
                          <m:rPr>
                            <m:sty m:val="p"/>
                          </m:rPr>
                          <a:rPr lang="en-US" sz="1200" dirty="0">
                            <a:latin typeface="Cambria Math" panose="02040503050406030204" pitchFamily="18" charset="0"/>
                          </a:rPr>
                          <m:t>diag</m:t>
                        </m:r>
                        <m:sSub>
                          <m:sSubPr>
                            <m:ctrlPr>
                              <a:rPr lang="en-US" sz="12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d>
                              <m:dPr>
                                <m:ctrlPr>
                                  <a:rPr lang="en-US" sz="1200" i="1" dirty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sz="12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200" i="1" dirty="0">
                                        <a:latin typeface="Cambria Math" panose="02040503050406030204" pitchFamily="18" charset="0"/>
                                      </a:rPr>
                                      <m:t>𝐴</m:t>
                                    </m:r>
                                  </m:e>
                                  <m:sup>
                                    <m:r>
                                      <a:rPr lang="en-US" sz="1200" i="1" dirty="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sup>
                                </m:sSup>
                                <m:r>
                                  <a:rPr lang="en-US" sz="1200" i="1" dirty="0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</m:e>
                            </m:d>
                          </m:e>
                          <m:sub>
                            <m:sSub>
                              <m:sSubPr>
                                <m:ctrlPr>
                                  <a:rPr lang="en-US" sz="1200" i="1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 dirty="0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sz="1200" i="1" dirty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</m:sub>
                        </m:sSub>
                      </m:oMath>
                    </m:oMathPara>
                  </a14:m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0"/>
                    </a:spcBef>
                  </a:pP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0"/>
                    </a:spcBef>
                  </a:pPr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for each iteration:</a:t>
                  </a:r>
                </a:p>
                <a:p>
                  <a:pPr marL="228600">
                    <a:spcBef>
                      <a:spcPts val="0"/>
                    </a:spcBef>
                  </a:pPr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for each subset </a:t>
                  </a:r>
                  <a14:m>
                    <m:oMath xmlns:m="http://schemas.openxmlformats.org/officeDocument/2006/math">
                      <m:r>
                        <a:rPr lang="en-US" sz="1200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∈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0,⋯,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𝐾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</m:oMath>
                  </a14:m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:</a:t>
                  </a:r>
                </a:p>
                <a:p>
                  <a:pPr marL="460375">
                    <a:spcBef>
                      <a:spcPts val="0"/>
                    </a:spcBef>
                  </a:pP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marL="460375">
                    <a:spcBef>
                      <a:spcPts val="0"/>
                    </a:spcBef>
                  </a:pPr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# Compute pixel updates</a:t>
                  </a:r>
                </a:p>
                <a:p>
                  <a:pPr marL="461963">
                    <a:spcBef>
                      <a:spcPts val="0"/>
                    </a:spcBef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dirty="0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sz="1200" dirty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200" dirty="0">
                            <a:latin typeface="Cambria Math" panose="02040503050406030204" pitchFamily="18" charset="0"/>
                          </a:rPr>
                          <m:t>←−</m:t>
                        </m:r>
                        <m:sSup>
                          <m:sSupPr>
                            <m:ctrlPr>
                              <a:rPr lang="en-US" sz="12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["/>
                                <m:endChr m:val="]"/>
                                <m:ctrlPr>
                                  <a:rPr lang="en-US" sz="1200" i="1" dirty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12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 i="1" dirty="0">
                                        <a:latin typeface="Cambria Math" panose="020405030504060302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US" sz="1200" i="1" dirty="0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p>
                        </m:sSup>
                        <m:r>
                          <a:rPr lang="en-US" sz="1200" i="1" dirty="0">
                            <a:latin typeface="Cambria Math" panose="02040503050406030204" pitchFamily="18" charset="0"/>
                          </a:rPr>
                          <m:t>𝑒</m:t>
                        </m:r>
                      </m:oMath>
                    </m:oMathPara>
                  </a14:m>
                  <a:endParaRPr lang="en-US" sz="1200" i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marL="461963" lvl="2" eaLnBrk="1" hangingPunct="1">
                    <a:lnSpc>
                      <a:spcPct val="125000"/>
                    </a:lnSpc>
                    <a:spcBef>
                      <a:spcPts val="0"/>
                    </a:spcBef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1200" i="1" kern="0" dirty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1200" kern="0" dirty="0">
                            <a:latin typeface="Cambria Math" panose="02040503050406030204" pitchFamily="18" charset="0"/>
                          </a:rPr>
                          <m:t>←−</m:t>
                        </m:r>
                        <m:f>
                          <m:fPr>
                            <m:type m:val="skw"/>
                            <m:ctrlPr>
                              <a:rPr lang="en-US" sz="1200" i="1" kern="0" dirty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  <m:t>2,</m:t>
                                </m:r>
                                <m: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</m:den>
                        </m:f>
                      </m:oMath>
                    </m:oMathPara>
                  </a14:m>
                  <a:endParaRPr lang="en-US" sz="1200" kern="0" dirty="0"/>
                </a:p>
                <a:p>
                  <a:pPr marL="461963" lvl="2" eaLnBrk="1" hangingPunct="1">
                    <a:lnSpc>
                      <a:spcPct val="125000"/>
                    </a:lnSpc>
                    <a:spcBef>
                      <a:spcPts val="0"/>
                    </a:spcBef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i="1" kern="0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 kern="0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</m:sub>
                        </m:sSub>
                        <m:r>
                          <a:rPr lang="en-US" sz="1200" kern="0" dirty="0">
                            <a:latin typeface="Cambria Math" panose="02040503050406030204" pitchFamily="18" charset="0"/>
                          </a:rPr>
                          <m:t>←</m:t>
                        </m:r>
                        <m:sSub>
                          <m:sSubPr>
                            <m:ctrlPr>
                              <a:rPr lang="en-US" sz="1200" i="1" kern="0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 kern="0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</m:sub>
                        </m:sSub>
                        <m:r>
                          <a:rPr lang="en-US" sz="1200" i="1" kern="0" dirty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1200" i="1" dirty="0">
                            <a:latin typeface="Cambria Math" panose="02040503050406030204" pitchFamily="18" charset="0"/>
                          </a:rPr>
                          <m:t>𝑑</m:t>
                        </m:r>
                      </m:oMath>
                    </m:oMathPara>
                  </a14:m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marL="457200">
                    <a:spcBef>
                      <a:spcPts val="0"/>
                    </a:spcBef>
                  </a:pP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marL="457200">
                    <a:spcBef>
                      <a:spcPts val="0"/>
                    </a:spcBef>
                  </a:pPr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#Update state</a:t>
                  </a:r>
                </a:p>
                <a:p>
                  <a:pPr marL="460375" lvl="2" eaLnBrk="1" hangingPunct="1">
                    <a:lnSpc>
                      <a:spcPct val="125000"/>
                    </a:lnSpc>
                    <a:spcBef>
                      <a:spcPts val="0"/>
                    </a:spcBef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1200" i="1" dirty="0">
                            <a:latin typeface="Cambria Math" panose="02040503050406030204" pitchFamily="18" charset="0"/>
                          </a:rPr>
                          <m:t>𝑒</m:t>
                        </m:r>
                        <m:r>
                          <a:rPr lang="en-US" sz="1200" dirty="0">
                            <a:latin typeface="Cambria Math" panose="02040503050406030204" pitchFamily="18" charset="0"/>
                          </a:rPr>
                          <m:t>←</m:t>
                        </m:r>
                        <m:r>
                          <a:rPr lang="en-US" sz="1200" i="1" dirty="0">
                            <a:latin typeface="Cambria Math" panose="02040503050406030204" pitchFamily="18" charset="0"/>
                          </a:rPr>
                          <m:t>𝑒</m:t>
                        </m:r>
                        <m:r>
                          <a:rPr lang="en-US" sz="1200" dirty="0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𝑑</m:t>
                        </m:r>
                      </m:oMath>
                    </m:oMathPara>
                  </a14:m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marL="457200">
                    <a:spcBef>
                      <a:spcPts val="0"/>
                    </a:spcBef>
                  </a:pP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marL="3175">
                    <a:spcBef>
                      <a:spcPts val="0"/>
                    </a:spcBef>
                  </a:pPr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Return </a:t>
                  </a:r>
                  <a14:m>
                    <m:oMath xmlns:m="http://schemas.openxmlformats.org/officeDocument/2006/math">
                      <m:r>
                        <a:rPr lang="en-US" sz="1200" i="1" dirty="0">
                          <a:latin typeface="Cambria Math" panose="02040503050406030204" pitchFamily="18" charset="0"/>
                        </a:rPr>
                        <m:t>𝑥</m:t>
                      </m:r>
                    </m:oMath>
                  </a14:m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01E68FFA-6387-69CB-A797-89DB9A2C906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52908" y="555883"/>
                  <a:ext cx="3186291" cy="3989041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15A2983B-0959-F31F-92F6-51D2B208D90B}"/>
                </a:ext>
              </a:extLst>
            </p:cNvPr>
            <p:cNvSpPr/>
            <p:nvPr/>
          </p:nvSpPr>
          <p:spPr bwMode="auto">
            <a:xfrm>
              <a:off x="5486400" y="522375"/>
              <a:ext cx="2895600" cy="3878174"/>
            </a:xfrm>
            <a:prstGeom prst="round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8" name="Picture 7" descr="A colorful circle with black background&#10;&#10;Description automatically generated">
            <a:extLst>
              <a:ext uri="{FF2B5EF4-FFF2-40B4-BE49-F238E27FC236}">
                <a16:creationId xmlns:a16="http://schemas.microsoft.com/office/drawing/2014/main" id="{708AD000-2A3C-4D05-47BF-EA20DC64D4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1090" t="11428" r="2027" b="10346"/>
          <a:stretch/>
        </p:blipFill>
        <p:spPr>
          <a:xfrm>
            <a:off x="228600" y="2595137"/>
            <a:ext cx="2786772" cy="258244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18E90B61-C6AF-E27D-26C8-8214B56F8E7F}"/>
              </a:ext>
            </a:extLst>
          </p:cNvPr>
          <p:cNvGrpSpPr/>
          <p:nvPr/>
        </p:nvGrpSpPr>
        <p:grpSpPr>
          <a:xfrm>
            <a:off x="3015373" y="2915097"/>
            <a:ext cx="6052428" cy="2507063"/>
            <a:chOff x="3015373" y="2629346"/>
            <a:chExt cx="6052428" cy="250706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86BD64F-68A3-C27C-1C6B-046FE33E5BA5}"/>
                </a:ext>
              </a:extLst>
            </p:cNvPr>
            <p:cNvSpPr txBox="1"/>
            <p:nvPr/>
          </p:nvSpPr>
          <p:spPr>
            <a:xfrm>
              <a:off x="3181880" y="2629346"/>
              <a:ext cx="234300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ln w="12700">
                    <a:solidFill>
                      <a:srgbClr val="FF0000"/>
                    </a:solidFill>
                    <a:prstDash val="solid"/>
                  </a:ln>
                  <a:solidFill>
                    <a:srgbClr val="266436"/>
                  </a:solidFill>
                  <a:effectLst>
                    <a:glow rad="139700">
                      <a:schemeClr val="accent4">
                        <a:satMod val="175000"/>
                        <a:alpha val="40000"/>
                      </a:schemeClr>
                    </a:glow>
                    <a:outerShdw dist="38100" dir="2640000" algn="bl" rotWithShape="0">
                      <a:schemeClr val="accent1"/>
                    </a:outerShdw>
                  </a:effectLst>
                </a:rPr>
                <a:t>Bugzilla!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08E4959F-C615-F836-CA15-2D83CAC3C9BC}"/>
                    </a:ext>
                  </a:extLst>
                </p:cNvPr>
                <p:cNvSpPr txBox="1"/>
                <p:nvPr/>
              </p:nvSpPr>
              <p:spPr>
                <a:xfrm>
                  <a:off x="3181880" y="3275677"/>
                  <a:ext cx="2341868" cy="12772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600"/>
                    </a:spcAft>
                  </a:pPr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-Algorithmic instability that occurs when too many pixels are updated simultaneously.</a:t>
                  </a:r>
                </a:p>
                <a:p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-Conventional solution is to damp updates by a factor of </a:t>
                  </a:r>
                  <a14:m>
                    <m:oMath xmlns:m="http://schemas.openxmlformats.org/officeDocument/2006/math">
                      <m:r>
                        <a:rPr lang="en-US" sz="12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𝛼</m:t>
                      </m:r>
                    </m:oMath>
                  </a14:m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[1,2].</a:t>
                  </a:r>
                </a:p>
                <a:p>
                  <a:endParaRPr lang="en-US" sz="1200" dirty="0"/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08E4959F-C615-F836-CA15-2D83CAC3C9B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81880" y="3275677"/>
                  <a:ext cx="2341868" cy="1277273"/>
                </a:xfrm>
                <a:prstGeom prst="rect">
                  <a:avLst/>
                </a:prstGeom>
                <a:blipFill>
                  <a:blip r:embed="rId4"/>
                  <a:stretch>
                    <a:fillRect r="-162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224A280-21B1-C553-B8CF-8FACB8CA78EE}"/>
                </a:ext>
              </a:extLst>
            </p:cNvPr>
            <p:cNvSpPr txBox="1"/>
            <p:nvPr/>
          </p:nvSpPr>
          <p:spPr>
            <a:xfrm>
              <a:off x="3015373" y="4613189"/>
              <a:ext cx="60524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[1] J. A. Fessler, E. P. </a:t>
              </a:r>
              <a:r>
                <a:rPr lang="en-US" sz="7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Ficaro</a:t>
              </a:r>
              <a:r>
                <a:rPr lang="en-US" sz="7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N. H. </a:t>
              </a:r>
              <a:r>
                <a:rPr lang="en-US" sz="7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Clinthorne</a:t>
              </a:r>
              <a:r>
                <a:rPr lang="en-US" sz="7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and K. Lange, “Grouped-co-ordinate ascent algorithms for penalized-likelihood transmission image reconstruction,” </a:t>
              </a:r>
              <a:r>
                <a:rPr lang="en-US" sz="700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IEEE Trans. Med. </a:t>
              </a:r>
              <a:r>
                <a:rPr lang="en-US" sz="700" i="1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Imag</a:t>
              </a:r>
              <a:r>
                <a:rPr lang="en-US" sz="7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., vol. 16, pp. 166–175, Apr. 1997.</a:t>
              </a:r>
            </a:p>
            <a:p>
              <a:r>
                <a:rPr lang="en-US" sz="7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[2] K. D. Sauer, S. Borman, and C. A. </a:t>
              </a:r>
              <a:r>
                <a:rPr lang="en-US" sz="7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Bouman</a:t>
              </a:r>
              <a:r>
                <a:rPr lang="en-US" sz="7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“Parallel Computation of Sequential Pixel Updates in Statistical Tomographic Reconstruction,” vol. 2, pp. 93-96, </a:t>
              </a:r>
              <a:r>
                <a:rPr lang="en-US" sz="700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IEEE Int'l Conf. on Image Proc</a:t>
              </a:r>
              <a:r>
                <a:rPr lang="en-US" sz="7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., Washington, DC, Oct. 22-25, 1995.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017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00822-0CD0-A0E9-8CBA-99EFEFDB9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5750"/>
            <a:ext cx="9144000" cy="514350"/>
          </a:xfrm>
        </p:spPr>
        <p:txBody>
          <a:bodyPr/>
          <a:lstStyle/>
          <a:p>
            <a:r>
              <a:rPr lang="en-US" dirty="0"/>
              <a:t>Bugzilla Swatter</a:t>
            </a:r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B862A7C6-E709-08F7-122C-AA9C162F97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8800" y="4902200"/>
            <a:ext cx="2895600" cy="533400"/>
          </a:xfrm>
        </p:spPr>
        <p:txBody>
          <a:bodyPr/>
          <a:lstStyle/>
          <a:p>
            <a:pPr algn="ctr">
              <a:buNone/>
            </a:pPr>
            <a:r>
              <a:rPr lang="en-US" dirty="0"/>
              <a:t>Always Converges </a:t>
            </a:r>
            <a:r>
              <a:rPr lang="en-US" dirty="0">
                <a:sym typeface="Wingdings" pitchFamily="2" charset="2"/>
              </a:rPr>
              <a:t></a:t>
            </a:r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EF68C87-A5BF-E4FA-1838-4AB6D7FA2396}"/>
              </a:ext>
            </a:extLst>
          </p:cNvPr>
          <p:cNvGrpSpPr/>
          <p:nvPr/>
        </p:nvGrpSpPr>
        <p:grpSpPr>
          <a:xfrm>
            <a:off x="838200" y="876300"/>
            <a:ext cx="2895600" cy="3842334"/>
            <a:chOff x="5486400" y="438149"/>
            <a:chExt cx="2895600" cy="384233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01E68FFA-6387-69CB-A797-89DB9A2C9069}"/>
                    </a:ext>
                  </a:extLst>
                </p:cNvPr>
                <p:cNvSpPr txBox="1"/>
                <p:nvPr/>
              </p:nvSpPr>
              <p:spPr>
                <a:xfrm>
                  <a:off x="5638800" y="438149"/>
                  <a:ext cx="2667000" cy="384233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Bef>
                      <a:spcPts val="0"/>
                    </a:spcBef>
                  </a:pPr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def: </a:t>
                  </a:r>
                  <a14:m>
                    <m:oMath xmlns:m="http://schemas.openxmlformats.org/officeDocument/2006/math">
                      <m:r>
                        <a:rPr lang="en-US" sz="1200" i="1">
                          <a:latin typeface="Cambria Math" panose="02040503050406030204" pitchFamily="18" charset="0"/>
                        </a:rPr>
                        <m:t>𝐿</m:t>
                      </m:r>
                      <m:d>
                        <m:d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12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2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120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sSup>
                        <m:sSup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20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120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1200">
                                  <a:latin typeface="Cambria Math" panose="02040503050406030204" pitchFamily="18" charset="0"/>
                                </a:rPr>
                                <m:t>𝐴𝑥</m:t>
                              </m:r>
                            </m:e>
                          </m:d>
                        </m:e>
                        <m:sup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a14:m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0"/>
                    </a:spcBef>
                  </a:pP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0"/>
                    </a:spcBef>
                  </a:pPr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# Initialize</a:t>
                  </a:r>
                </a:p>
                <a:p>
                  <a:pPr>
                    <a:spcBef>
                      <a:spcPts val="0"/>
                    </a:spcBef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en-US" sz="12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𝑒</m:t>
                            </m:r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1200" i="1" dirty="0"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ctrlPr>
                              <a:rPr lang="en-US" sz="12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,0</m:t>
                            </m:r>
                          </m:e>
                        </m:d>
                      </m:oMath>
                    </m:oMathPara>
                  </a14:m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0"/>
                    </a:spcBef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dirty="0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sz="1200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a:rPr lang="en-US" sz="1200" dirty="0">
                            <a:latin typeface="Cambria Math" panose="02040503050406030204" pitchFamily="18" charset="0"/>
                          </a:rPr>
                          <m:t>←</m:t>
                        </m:r>
                        <m:r>
                          <m:rPr>
                            <m:sty m:val="p"/>
                          </m:rPr>
                          <a:rPr lang="en-US" sz="1200" dirty="0">
                            <a:latin typeface="Cambria Math" panose="02040503050406030204" pitchFamily="18" charset="0"/>
                          </a:rPr>
                          <m:t>diag</m:t>
                        </m:r>
                        <m:sSub>
                          <m:sSubPr>
                            <m:ctrlPr>
                              <a:rPr lang="en-US" sz="12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d>
                              <m:dPr>
                                <m:ctrlPr>
                                  <a:rPr lang="en-US" sz="1200" i="1" dirty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sz="12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200" i="1" dirty="0">
                                        <a:latin typeface="Cambria Math" panose="02040503050406030204" pitchFamily="18" charset="0"/>
                                      </a:rPr>
                                      <m:t>𝐴</m:t>
                                    </m:r>
                                  </m:e>
                                  <m:sup>
                                    <m:r>
                                      <a:rPr lang="en-US" sz="1200" i="1" dirty="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sup>
                                </m:sSup>
                                <m:r>
                                  <a:rPr lang="en-US" sz="1200" i="1" dirty="0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</m:e>
                            </m:d>
                          </m:e>
                          <m:sub>
                            <m:sSub>
                              <m:sSubPr>
                                <m:ctrlPr>
                                  <a:rPr lang="en-US" sz="1200" i="1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 dirty="0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sz="1200" i="1" dirty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</m:sub>
                        </m:sSub>
                      </m:oMath>
                    </m:oMathPara>
                  </a14:m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0"/>
                    </a:spcBef>
                  </a:pP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0"/>
                    </a:spcBef>
                  </a:pPr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for each iteration:</a:t>
                  </a:r>
                </a:p>
                <a:p>
                  <a:pPr marL="228600">
                    <a:spcBef>
                      <a:spcPts val="0"/>
                    </a:spcBef>
                  </a:pPr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for each subset </a:t>
                  </a:r>
                  <a14:m>
                    <m:oMath xmlns:m="http://schemas.openxmlformats.org/officeDocument/2006/math">
                      <m:r>
                        <a:rPr lang="en-US" sz="1200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∈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0,⋯,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𝐾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</m:oMath>
                  </a14:m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:</a:t>
                  </a:r>
                </a:p>
                <a:p>
                  <a:pPr marL="460375">
                    <a:spcBef>
                      <a:spcPts val="0"/>
                    </a:spcBef>
                  </a:pP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marL="460375">
                    <a:spcBef>
                      <a:spcPts val="0"/>
                    </a:spcBef>
                  </a:pPr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# Compute pixel updates</a:t>
                  </a:r>
                </a:p>
                <a:p>
                  <a:pPr marL="461963">
                    <a:spcBef>
                      <a:spcPts val="0"/>
                    </a:spcBef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dirty="0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sz="1200" dirty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200" dirty="0">
                            <a:latin typeface="Cambria Math" panose="02040503050406030204" pitchFamily="18" charset="0"/>
                          </a:rPr>
                          <m:t>←−</m:t>
                        </m:r>
                        <m:sSup>
                          <m:sSupPr>
                            <m:ctrlPr>
                              <a:rPr lang="en-US" sz="12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["/>
                                <m:endChr m:val="]"/>
                                <m:ctrlPr>
                                  <a:rPr lang="en-US" sz="1200" i="1" dirty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12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 i="1" dirty="0">
                                        <a:latin typeface="Cambria Math" panose="020405030504060302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US" sz="1200" i="1" dirty="0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p>
                        </m:sSup>
                        <m:r>
                          <a:rPr lang="en-US" sz="1200" i="1" dirty="0">
                            <a:latin typeface="Cambria Math" panose="02040503050406030204" pitchFamily="18" charset="0"/>
                          </a:rPr>
                          <m:t>𝑒</m:t>
                        </m:r>
                      </m:oMath>
                    </m:oMathPara>
                  </a14:m>
                  <a:endParaRPr lang="en-US" sz="1200" i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marL="461963" lvl="2" eaLnBrk="1" hangingPunct="1">
                    <a:lnSpc>
                      <a:spcPct val="125000"/>
                    </a:lnSpc>
                    <a:spcBef>
                      <a:spcPts val="0"/>
                    </a:spcBef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1200" i="1" kern="0" dirty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1200" kern="0" dirty="0">
                            <a:latin typeface="Cambria Math" panose="02040503050406030204" pitchFamily="18" charset="0"/>
                          </a:rPr>
                          <m:t>←−</m:t>
                        </m:r>
                        <m:f>
                          <m:fPr>
                            <m:type m:val="skw"/>
                            <m:ctrlPr>
                              <a:rPr lang="en-US" sz="1200" i="1" kern="0" dirty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  <m:t>2,</m:t>
                                </m:r>
                                <m: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</m:den>
                        </m:f>
                      </m:oMath>
                    </m:oMathPara>
                  </a14:m>
                  <a:endParaRPr lang="en-US" sz="1200" kern="0" dirty="0"/>
                </a:p>
                <a:p>
                  <a:pPr marL="461963" lvl="2" eaLnBrk="1" hangingPunct="1">
                    <a:lnSpc>
                      <a:spcPct val="125000"/>
                    </a:lnSpc>
                    <a:spcBef>
                      <a:spcPts val="0"/>
                    </a:spcBef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i="1" kern="0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 kern="0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</m:sub>
                        </m:sSub>
                        <m:r>
                          <a:rPr lang="en-US" sz="1200" kern="0" dirty="0">
                            <a:latin typeface="Cambria Math" panose="02040503050406030204" pitchFamily="18" charset="0"/>
                          </a:rPr>
                          <m:t>←</m:t>
                        </m:r>
                        <m:sSub>
                          <m:sSubPr>
                            <m:ctrlPr>
                              <a:rPr lang="en-US" sz="1200" i="1" kern="0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 kern="0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</m:sub>
                        </m:sSub>
                        <m:r>
                          <a:rPr lang="en-US" sz="1200" i="1" kern="0" dirty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1200" i="1" dirty="0">
                            <a:latin typeface="Cambria Math" panose="02040503050406030204" pitchFamily="18" charset="0"/>
                          </a:rPr>
                          <m:t>𝑑</m:t>
                        </m:r>
                      </m:oMath>
                    </m:oMathPara>
                  </a14:m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marL="457200">
                    <a:spcBef>
                      <a:spcPts val="0"/>
                    </a:spcBef>
                  </a:pP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marL="457200">
                    <a:spcBef>
                      <a:spcPts val="0"/>
                    </a:spcBef>
                  </a:pPr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#Update state</a:t>
                  </a:r>
                </a:p>
                <a:p>
                  <a:pPr marL="460375" lvl="2" eaLnBrk="1" hangingPunct="1">
                    <a:lnSpc>
                      <a:spcPct val="125000"/>
                    </a:lnSpc>
                    <a:spcBef>
                      <a:spcPts val="0"/>
                    </a:spcBef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1200" i="1" dirty="0">
                            <a:latin typeface="Cambria Math" panose="02040503050406030204" pitchFamily="18" charset="0"/>
                          </a:rPr>
                          <m:t>𝑒</m:t>
                        </m:r>
                        <m:r>
                          <a:rPr lang="en-US" sz="1200" dirty="0">
                            <a:latin typeface="Cambria Math" panose="02040503050406030204" pitchFamily="18" charset="0"/>
                          </a:rPr>
                          <m:t>←</m:t>
                        </m:r>
                        <m:r>
                          <a:rPr lang="en-US" sz="1200" i="1" dirty="0">
                            <a:latin typeface="Cambria Math" panose="02040503050406030204" pitchFamily="18" charset="0"/>
                          </a:rPr>
                          <m:t>𝑒</m:t>
                        </m:r>
                        <m:r>
                          <a:rPr lang="en-US" sz="1200" dirty="0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𝑑</m:t>
                        </m:r>
                      </m:oMath>
                    </m:oMathPara>
                  </a14:m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marL="457200">
                    <a:spcBef>
                      <a:spcPts val="0"/>
                    </a:spcBef>
                  </a:pP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marL="3175">
                    <a:spcBef>
                      <a:spcPts val="0"/>
                    </a:spcBef>
                  </a:pPr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Return </a:t>
                  </a:r>
                  <a14:m>
                    <m:oMath xmlns:m="http://schemas.openxmlformats.org/officeDocument/2006/math">
                      <m:r>
                        <a:rPr lang="en-US" sz="1200" i="1" dirty="0">
                          <a:latin typeface="Cambria Math" panose="02040503050406030204" pitchFamily="18" charset="0"/>
                        </a:rPr>
                        <m:t>𝑥</m:t>
                      </m:r>
                    </m:oMath>
                  </a14:m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01E68FFA-6387-69CB-A797-89DB9A2C906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38800" y="438149"/>
                  <a:ext cx="2667000" cy="3842334"/>
                </a:xfrm>
                <a:prstGeom prst="rect">
                  <a:avLst/>
                </a:prstGeom>
                <a:blipFill>
                  <a:blip r:embed="rId2"/>
                  <a:stretch>
                    <a:fillRect l="-476" b="-66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15A2983B-0959-F31F-92F6-51D2B208D90B}"/>
                </a:ext>
              </a:extLst>
            </p:cNvPr>
            <p:cNvSpPr/>
            <p:nvPr/>
          </p:nvSpPr>
          <p:spPr bwMode="auto">
            <a:xfrm>
              <a:off x="5486400" y="438150"/>
              <a:ext cx="2895600" cy="3810000"/>
            </a:xfrm>
            <a:prstGeom prst="round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38ECD12-A275-2ECF-6361-2A912F41B9F1}"/>
              </a:ext>
            </a:extLst>
          </p:cNvPr>
          <p:cNvGrpSpPr/>
          <p:nvPr/>
        </p:nvGrpSpPr>
        <p:grpSpPr>
          <a:xfrm>
            <a:off x="5562600" y="405128"/>
            <a:ext cx="2895600" cy="4513415"/>
            <a:chOff x="5486400" y="438149"/>
            <a:chExt cx="2895600" cy="451341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0FE4979B-E6E6-5AB7-7451-8664336D2EC0}"/>
                    </a:ext>
                  </a:extLst>
                </p:cNvPr>
                <p:cNvSpPr txBox="1"/>
                <p:nvPr/>
              </p:nvSpPr>
              <p:spPr>
                <a:xfrm>
                  <a:off x="5638800" y="438149"/>
                  <a:ext cx="2667000" cy="451341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Bef>
                      <a:spcPts val="0"/>
                    </a:spcBef>
                  </a:pPr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def: </a:t>
                  </a:r>
                  <a14:m>
                    <m:oMath xmlns:m="http://schemas.openxmlformats.org/officeDocument/2006/math">
                      <m:r>
                        <a:rPr lang="en-US" sz="1200" i="1">
                          <a:latin typeface="Cambria Math" panose="02040503050406030204" pitchFamily="18" charset="0"/>
                        </a:rPr>
                        <m:t>𝐿</m:t>
                      </m:r>
                      <m:d>
                        <m:d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12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2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120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sSup>
                        <m:sSup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20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120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1200">
                                  <a:latin typeface="Cambria Math" panose="02040503050406030204" pitchFamily="18" charset="0"/>
                                </a:rPr>
                                <m:t>𝐴𝑥</m:t>
                              </m:r>
                            </m:e>
                          </m:d>
                        </m:e>
                        <m:sup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a14:m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0"/>
                    </a:spcBef>
                  </a:pP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0"/>
                    </a:spcBef>
                  </a:pPr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# Initialize</a:t>
                  </a:r>
                </a:p>
                <a:p>
                  <a:pPr>
                    <a:spcBef>
                      <a:spcPts val="0"/>
                    </a:spcBef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en-US" sz="12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𝑒</m:t>
                            </m:r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1200" i="1" dirty="0"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ctrlPr>
                              <a:rPr lang="en-US" sz="12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,0</m:t>
                            </m:r>
                          </m:e>
                        </m:d>
                      </m:oMath>
                    </m:oMathPara>
                  </a14:m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0"/>
                    </a:spcBef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dirty="0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sz="1200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1200" dirty="0">
                            <a:latin typeface="Cambria Math" panose="02040503050406030204" pitchFamily="18" charset="0"/>
                          </a:rPr>
                          <m:t>←</m:t>
                        </m:r>
                        <m:r>
                          <m:rPr>
                            <m:sty m:val="p"/>
                          </m:rPr>
                          <a:rPr lang="en-US" sz="1200" dirty="0">
                            <a:latin typeface="Cambria Math" panose="02040503050406030204" pitchFamily="18" charset="0"/>
                          </a:rPr>
                          <m:t>diag</m:t>
                        </m:r>
                        <m:d>
                          <m:dPr>
                            <m:ctrlPr>
                              <a:rPr lang="en-US" sz="12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1200" i="1" dirty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200" i="1" dirty="0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</m:e>
                              <m:sup>
                                <m:r>
                                  <a:rPr lang="en-US" sz="1200" i="1" dirty="0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sup>
                            </m:sSup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</m:d>
                      </m:oMath>
                    </m:oMathPara>
                  </a14:m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0"/>
                    </a:spcBef>
                  </a:pP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spcBef>
                      <a:spcPts val="0"/>
                    </a:spcBef>
                  </a:pPr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for each iteration:</a:t>
                  </a:r>
                </a:p>
                <a:p>
                  <a:pPr marL="228600">
                    <a:spcBef>
                      <a:spcPts val="0"/>
                    </a:spcBef>
                  </a:pPr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for each subset </a:t>
                  </a:r>
                  <a14:m>
                    <m:oMath xmlns:m="http://schemas.openxmlformats.org/officeDocument/2006/math">
                      <m:r>
                        <a:rPr lang="en-US" sz="1200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∈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0,⋯,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𝐾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</m:oMath>
                  </a14:m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:</a:t>
                  </a:r>
                </a:p>
                <a:p>
                  <a:pPr marL="460375">
                    <a:spcBef>
                      <a:spcPts val="0"/>
                    </a:spcBef>
                  </a:pP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marL="460375">
                    <a:spcBef>
                      <a:spcPts val="0"/>
                    </a:spcBef>
                  </a:pPr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# Compute image change</a:t>
                  </a:r>
                </a:p>
                <a:p>
                  <a:pPr marL="460375">
                    <a:spcBef>
                      <a:spcPts val="0"/>
                    </a:spcBef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dirty="0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sz="1200" dirty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200" dirty="0">
                            <a:latin typeface="Cambria Math" panose="02040503050406030204" pitchFamily="18" charset="0"/>
                          </a:rPr>
                          <m:t>←−</m:t>
                        </m:r>
                        <m:sSup>
                          <m:sSupPr>
                            <m:ctrlPr>
                              <a:rPr lang="en-US" sz="12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["/>
                                <m:endChr m:val="]"/>
                                <m:ctrlPr>
                                  <a:rPr lang="en-US" sz="1200" i="1" dirty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12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 i="1" dirty="0">
                                        <a:latin typeface="Cambria Math" panose="020405030504060302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US" sz="1200" i="1" dirty="0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p>
                        </m:sSup>
                        <m:r>
                          <a:rPr lang="en-US" sz="1200" i="1" dirty="0">
                            <a:latin typeface="Cambria Math" panose="02040503050406030204" pitchFamily="18" charset="0"/>
                          </a:rPr>
                          <m:t>𝑒</m:t>
                        </m:r>
                      </m:oMath>
                    </m:oMathPara>
                  </a14:m>
                  <a:endParaRPr lang="en-US" sz="1200" i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marL="460375" lvl="2" eaLnBrk="1" hangingPunct="1">
                    <a:lnSpc>
                      <a:spcPct val="125000"/>
                    </a:lnSpc>
                    <a:spcBef>
                      <a:spcPts val="0"/>
                    </a:spcBef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1200" i="1" kern="0" dirty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1200" kern="0" dirty="0">
                            <a:latin typeface="Cambria Math" panose="02040503050406030204" pitchFamily="18" charset="0"/>
                          </a:rPr>
                          <m:t>←−</m:t>
                        </m:r>
                        <m:f>
                          <m:fPr>
                            <m:type m:val="skw"/>
                            <m:ctrlPr>
                              <a:rPr lang="en-US" sz="1200" i="1" kern="0" dirty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  <m:t>2,</m:t>
                                </m:r>
                                <m: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</m:den>
                        </m:f>
                      </m:oMath>
                    </m:oMathPara>
                  </a14:m>
                  <a:endParaRPr lang="en-US" sz="1200" kern="0" dirty="0"/>
                </a:p>
                <a:p>
                  <a:pPr marL="460375" lvl="2" eaLnBrk="1" hangingPunct="1">
                    <a:lnSpc>
                      <a:spcPct val="125000"/>
                    </a:lnSpc>
                    <a:spcBef>
                      <a:spcPts val="0"/>
                    </a:spcBef>
                  </a:pPr>
                  <a:endParaRPr lang="en-US" sz="1200" kern="0" dirty="0"/>
                </a:p>
                <a:p>
                  <a:pPr marL="460375" lvl="2" eaLnBrk="1" hangingPunct="1">
                    <a:spcBef>
                      <a:spcPts val="0"/>
                    </a:spcBef>
                  </a:pPr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# Compute optimal step</a:t>
                  </a:r>
                  <a:endParaRPr lang="en-US" sz="1200" i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marL="458788" lvl="2">
                    <a:spcBef>
                      <a:spcPts val="0"/>
                    </a:spcBef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1200" i="1" dirty="0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1200" i="1" dirty="0">
                            <a:latin typeface="Cambria Math" panose="02040503050406030204" pitchFamily="18" charset="0"/>
                          </a:rPr>
                          <m:t>←</m:t>
                        </m:r>
                        <m:sSub>
                          <m:sSubPr>
                            <m:ctrlPr>
                              <a:rPr lang="en-US" sz="12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sz="1200" i="1" dirty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a:rPr lang="en-US" sz="1200" i="1" dirty="0">
                            <a:latin typeface="Cambria Math" panose="02040503050406030204" pitchFamily="18" charset="0"/>
                          </a:rPr>
                          <m:t>𝑑</m:t>
                        </m:r>
                      </m:oMath>
                    </m:oMathPara>
                  </a14:m>
                  <a:endParaRPr lang="en-US" sz="1200" i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marL="458788" lvl="2">
                    <a:spcBef>
                      <a:spcPts val="0"/>
                    </a:spcBef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  <m:sup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∗</m:t>
                            </m:r>
                          </m:sup>
                        </m:sSup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←</m:t>
                        </m:r>
                        <m:f>
                          <m:f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d>
                              <m:dPr>
                                <m:begChr m:val="⟨"/>
                                <m:endChr m:val="⟩"/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𝑒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e>
                            </m:d>
                          </m:num>
                          <m:den>
                            <m:d>
                              <m:dPr>
                                <m:begChr m:val="⟨"/>
                                <m:endChr m:val="⟩"/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e>
                            </m:d>
                          </m:den>
                        </m:f>
                      </m:oMath>
                    </m:oMathPara>
                  </a14:m>
                  <a:endParaRPr lang="en-US" sz="1200" kern="0" dirty="0"/>
                </a:p>
                <a:p>
                  <a:pPr marL="458788" lvl="2">
                    <a:spcBef>
                      <a:spcPts val="0"/>
                    </a:spcBef>
                  </a:pPr>
                  <a:endParaRPr lang="en-US" sz="1200" kern="0" dirty="0"/>
                </a:p>
                <a:p>
                  <a:pPr marL="458788" lvl="2">
                    <a:spcBef>
                      <a:spcPts val="0"/>
                    </a:spcBef>
                  </a:pPr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# Update state</a:t>
                  </a:r>
                  <a:endParaRPr lang="en-US" sz="1200" kern="0" dirty="0"/>
                </a:p>
                <a:p>
                  <a:pPr marL="458788" lvl="2" eaLnBrk="1" hangingPunct="1">
                    <a:spcBef>
                      <a:spcPts val="0"/>
                    </a:spcBef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i="1" kern="0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 kern="0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</m:sub>
                        </m:sSub>
                        <m:r>
                          <a:rPr lang="en-US" sz="1200" kern="0" dirty="0">
                            <a:latin typeface="Cambria Math" panose="02040503050406030204" pitchFamily="18" charset="0"/>
                          </a:rPr>
                          <m:t>←</m:t>
                        </m:r>
                        <m:sSub>
                          <m:sSubPr>
                            <m:ctrlPr>
                              <a:rPr lang="en-US" sz="1200" i="1" kern="0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 kern="0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sz="1200" i="1" kern="0" dirty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</m:sub>
                        </m:sSub>
                        <m:r>
                          <a:rPr lang="en-US" sz="1200" i="1" kern="0" dirty="0"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  <m:sup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∗</m:t>
                            </m:r>
                          </m:sup>
                        </m:sSup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𝑑</m:t>
                        </m:r>
                      </m:oMath>
                    </m:oMathPara>
                  </a14:m>
                  <a:endParaRPr lang="en-US" sz="1200" i="1" dirty="0">
                    <a:latin typeface="Cambria Math" panose="02040503050406030204" pitchFamily="18" charset="0"/>
                  </a:endParaRPr>
                </a:p>
                <a:p>
                  <a:pPr marL="458788" lvl="2" eaLnBrk="1" hangingPunct="1">
                    <a:spcBef>
                      <a:spcPts val="0"/>
                    </a:spcBef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1200" i="1" dirty="0">
                            <a:latin typeface="Cambria Math" panose="02040503050406030204" pitchFamily="18" charset="0"/>
                          </a:rPr>
                          <m:t>𝑒</m:t>
                        </m:r>
                        <m:r>
                          <a:rPr lang="en-US" sz="1200" dirty="0">
                            <a:latin typeface="Cambria Math" panose="02040503050406030204" pitchFamily="18" charset="0"/>
                          </a:rPr>
                          <m:t>←</m:t>
                        </m:r>
                        <m:r>
                          <a:rPr lang="en-US" sz="1200" i="1" dirty="0">
                            <a:latin typeface="Cambria Math" panose="02040503050406030204" pitchFamily="18" charset="0"/>
                          </a:rPr>
                          <m:t>𝑒</m:t>
                        </m:r>
                        <m:r>
                          <a:rPr lang="en-US" sz="1200" dirty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  <m:sup>
                            <m:r>
                              <a:rPr lang="en-US" sz="1200" i="1">
                                <a:latin typeface="Cambria Math" panose="02040503050406030204" pitchFamily="18" charset="0"/>
                              </a:rPr>
                              <m:t>∗</m:t>
                            </m:r>
                          </m:sup>
                        </m:sSup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𝑝</m:t>
                        </m:r>
                      </m:oMath>
                    </m:oMathPara>
                  </a14:m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marL="3175">
                    <a:spcBef>
                      <a:spcPts val="0"/>
                    </a:spcBef>
                  </a:pPr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Return </a:t>
                  </a:r>
                  <a14:m>
                    <m:oMath xmlns:m="http://schemas.openxmlformats.org/officeDocument/2006/math">
                      <m:r>
                        <a:rPr lang="en-US" sz="1200" i="1" dirty="0">
                          <a:latin typeface="Cambria Math" panose="02040503050406030204" pitchFamily="18" charset="0"/>
                        </a:rPr>
                        <m:t>𝑥</m:t>
                      </m:r>
                    </m:oMath>
                  </a14:m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0FE4979B-E6E6-5AB7-7451-8664336D2EC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38800" y="438149"/>
                  <a:ext cx="2667000" cy="4513415"/>
                </a:xfrm>
                <a:prstGeom prst="rect">
                  <a:avLst/>
                </a:prstGeom>
                <a:blipFill>
                  <a:blip r:embed="rId3"/>
                  <a:stretch>
                    <a:fillRect l="-476" b="-56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15B77CF8-DA14-54BE-4F46-6A64A80064CD}"/>
                </a:ext>
              </a:extLst>
            </p:cNvPr>
            <p:cNvSpPr/>
            <p:nvPr/>
          </p:nvSpPr>
          <p:spPr bwMode="auto">
            <a:xfrm>
              <a:off x="5486400" y="438150"/>
              <a:ext cx="2895600" cy="4497072"/>
            </a:xfrm>
            <a:prstGeom prst="round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7" name="Content Placeholder 18">
            <a:extLst>
              <a:ext uri="{FF2B5EF4-FFF2-40B4-BE49-F238E27FC236}">
                <a16:creationId xmlns:a16="http://schemas.microsoft.com/office/drawing/2014/main" id="{210293A3-DE45-9F01-FAE1-77026C6F6E85}"/>
              </a:ext>
            </a:extLst>
          </p:cNvPr>
          <p:cNvSpPr txBox="1">
            <a:spLocks/>
          </p:cNvSpPr>
          <p:nvPr/>
        </p:nvSpPr>
        <p:spPr bwMode="auto">
          <a:xfrm>
            <a:off x="838200" y="4902200"/>
            <a:ext cx="2895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§"/>
              <a:defRPr sz="2400">
                <a:solidFill>
                  <a:schemeClr val="tx1"/>
                </a:solidFill>
                <a:latin typeface="Times New Roman"/>
                <a:ea typeface="+mn-ea"/>
                <a:cs typeface="Times New Roman"/>
              </a:defRPr>
            </a:lvl1pPr>
            <a:lvl2pPr marL="403225" indent="-288925" algn="l" rtl="0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rgbClr val="004880"/>
              </a:buClr>
              <a:buChar char="•"/>
              <a:defRPr sz="20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2pPr>
            <a:lvl3pPr marL="857250" indent="-277813" algn="l" rtl="0" fontAlgn="base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rgbClr val="004880"/>
              </a:buClr>
              <a:buChar char="–"/>
              <a:defRPr sz="18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3pPr>
            <a:lvl4pPr marL="1255713" indent="-284163" algn="l" rtl="0" fontAlgn="base">
              <a:lnSpc>
                <a:spcPct val="95000"/>
              </a:lnSpc>
              <a:spcBef>
                <a:spcPct val="10000"/>
              </a:spcBef>
              <a:spcAft>
                <a:spcPct val="0"/>
              </a:spcAft>
              <a:buClr>
                <a:srgbClr val="004880"/>
              </a:buClr>
              <a:buFont typeface="Times" pitchFamily="-110" charset="0"/>
              <a:buChar char="•"/>
              <a:defRPr sz="18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4pPr>
            <a:lvl5pPr marL="1658938" indent="-288925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18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5pPr>
            <a:lvl6pPr marL="2116138" indent="-288925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4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6pPr>
            <a:lvl7pPr marL="2573338" indent="-288925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4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7pPr>
            <a:lvl8pPr marL="3030538" indent="-288925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4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8pPr>
            <a:lvl9pPr marL="3487738" indent="-288925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4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9pPr>
          </a:lstStyle>
          <a:p>
            <a:pPr algn="ctr" eaLnBrk="1" hangingPunct="1">
              <a:buFont typeface="Wingdings" pitchFamily="-110" charset="2"/>
              <a:buNone/>
            </a:pPr>
            <a:r>
              <a:rPr lang="en-US" kern="0" dirty="0"/>
              <a:t>Unstable </a:t>
            </a:r>
            <a:r>
              <a:rPr lang="en-US" kern="0" dirty="0">
                <a:sym typeface="Wingdings" pitchFamily="2" charset="2"/>
              </a:rPr>
              <a:t></a:t>
            </a:r>
            <a:endParaRPr lang="en-US" kern="0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48816D4-E0B3-E55C-C9E6-6184695E111F}"/>
              </a:ext>
            </a:extLst>
          </p:cNvPr>
          <p:cNvGrpSpPr/>
          <p:nvPr/>
        </p:nvGrpSpPr>
        <p:grpSpPr>
          <a:xfrm>
            <a:off x="3962400" y="2628901"/>
            <a:ext cx="1219200" cy="1211997"/>
            <a:chOff x="4000500" y="2343150"/>
            <a:chExt cx="1219200" cy="1211997"/>
          </a:xfrm>
        </p:grpSpPr>
        <p:sp>
          <p:nvSpPr>
            <p:cNvPr id="12" name="Right Arrow 11">
              <a:extLst>
                <a:ext uri="{FF2B5EF4-FFF2-40B4-BE49-F238E27FC236}">
                  <a16:creationId xmlns:a16="http://schemas.microsoft.com/office/drawing/2014/main" id="{53913E89-8256-8607-9EF0-F976B360FC31}"/>
                </a:ext>
              </a:extLst>
            </p:cNvPr>
            <p:cNvSpPr/>
            <p:nvPr/>
          </p:nvSpPr>
          <p:spPr bwMode="auto">
            <a:xfrm>
              <a:off x="4114800" y="2343150"/>
              <a:ext cx="990600" cy="457200"/>
            </a:xfrm>
            <a:prstGeom prst="righ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2A8DAAF-05C4-E45A-0753-56AADCBBA474}"/>
                </a:ext>
              </a:extLst>
            </p:cNvPr>
            <p:cNvSpPr txBox="1"/>
            <p:nvPr/>
          </p:nvSpPr>
          <p:spPr>
            <a:xfrm>
              <a:off x="4000500" y="2724150"/>
              <a:ext cx="12192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Bugzilla Swatter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E7BC847-79C4-7735-43D5-B58194AC8360}"/>
              </a:ext>
            </a:extLst>
          </p:cNvPr>
          <p:cNvGrpSpPr/>
          <p:nvPr/>
        </p:nvGrpSpPr>
        <p:grpSpPr>
          <a:xfrm>
            <a:off x="3317396" y="3840897"/>
            <a:ext cx="2931005" cy="1375202"/>
            <a:chOff x="3317395" y="3555147"/>
            <a:chExt cx="2931005" cy="137520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0F7B914F-50FB-E581-F27F-59543E661E27}"/>
                    </a:ext>
                  </a:extLst>
                </p:cNvPr>
                <p:cNvSpPr txBox="1"/>
                <p:nvPr/>
              </p:nvSpPr>
              <p:spPr>
                <a:xfrm>
                  <a:off x="3317395" y="4427134"/>
                  <a:ext cx="2321405" cy="50321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  <m:sup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∗</m:t>
                            </m:r>
                          </m:sup>
                        </m:sSup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=</m:t>
                        </m:r>
                        <m:func>
                          <m:func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1400">
                                <a:latin typeface="Cambria Math" panose="02040503050406030204" pitchFamily="18" charset="0"/>
                              </a:rPr>
                              <m:t>arg</m:t>
                            </m:r>
                          </m:fName>
                          <m:e>
                            <m:func>
                              <m:func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limLow>
                                  <m:limLow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limLow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1400">
                                        <a:latin typeface="Cambria Math" panose="02040503050406030204" pitchFamily="18" charset="0"/>
                                      </a:rPr>
                                      <m:t>min</m:t>
                                    </m:r>
                                  </m:e>
                                  <m:lim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𝛼</m:t>
                                    </m:r>
                                  </m:lim>
                                </m:limLow>
                              </m:fName>
                              <m:e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40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en-US" sz="140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sSup>
                                      <m:sSupPr>
                                        <m:ctrlP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begChr m:val="‖"/>
                                            <m:endChr m:val="‖"/>
                                            <m:ctrlPr>
                                              <a:rPr lang="en-US" sz="14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400" i="1">
                                                <a:latin typeface="Cambria Math" panose="02040503050406030204" pitchFamily="18" charset="0"/>
                                              </a:rPr>
                                              <m:t>𝑒</m:t>
                                            </m:r>
                                            <m:r>
                                              <a:rPr lang="en-US" sz="1400">
                                                <a:latin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sz="1400" i="1">
                                                <a:latin typeface="Cambria Math" panose="02040503050406030204" pitchFamily="18" charset="0"/>
                                              </a:rPr>
                                              <m:t>𝛼</m:t>
                                            </m:r>
                                            <m:r>
                                              <a:rPr lang="en-US" sz="1400" i="1">
                                                <a:latin typeface="Cambria Math" panose="02040503050406030204" pitchFamily="18" charset="0"/>
                                              </a:rPr>
                                              <m:t>𝑝</m:t>
                                            </m:r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d>
                              </m:e>
                            </m:func>
                          </m:e>
                        </m:func>
                      </m:oMath>
                    </m:oMathPara>
                  </a14:m>
                  <a:endParaRPr lang="en-US" sz="1400" dirty="0"/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0F7B914F-50FB-E581-F27F-59543E661E2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17395" y="4427134"/>
                  <a:ext cx="2321405" cy="503215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B4543725-9E65-A5D9-0641-6FB3C9FFF28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848483" y="3555147"/>
              <a:ext cx="1399917" cy="97066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8352074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00822-0CD0-A0E9-8CBA-99EFEFDB9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5750"/>
            <a:ext cx="9144000" cy="514350"/>
          </a:xfrm>
        </p:spPr>
        <p:txBody>
          <a:bodyPr/>
          <a:lstStyle/>
          <a:p>
            <a:r>
              <a:rPr lang="en-US" dirty="0"/>
              <a:t>Bugzilla Swatter</a:t>
            </a:r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B862A7C6-E709-08F7-122C-AA9C162F97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8800" y="4902200"/>
            <a:ext cx="2895600" cy="533400"/>
          </a:xfrm>
        </p:spPr>
        <p:txBody>
          <a:bodyPr/>
          <a:lstStyle/>
          <a:p>
            <a:pPr algn="ctr">
              <a:buNone/>
            </a:pPr>
            <a:r>
              <a:rPr lang="en-US" dirty="0"/>
              <a:t>Always Converges </a:t>
            </a:r>
            <a:r>
              <a:rPr lang="en-US" dirty="0">
                <a:sym typeface="Wingdings" pitchFamily="2" charset="2"/>
              </a:rPr>
              <a:t></a:t>
            </a:r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375BB53-8B3A-F3C5-019F-7D8940083578}"/>
              </a:ext>
            </a:extLst>
          </p:cNvPr>
          <p:cNvGrpSpPr/>
          <p:nvPr/>
        </p:nvGrpSpPr>
        <p:grpSpPr>
          <a:xfrm>
            <a:off x="3962400" y="2628901"/>
            <a:ext cx="1219200" cy="1211997"/>
            <a:chOff x="4000500" y="2343150"/>
            <a:chExt cx="1219200" cy="1211997"/>
          </a:xfrm>
        </p:grpSpPr>
        <p:sp>
          <p:nvSpPr>
            <p:cNvPr id="10" name="Right Arrow 9">
              <a:extLst>
                <a:ext uri="{FF2B5EF4-FFF2-40B4-BE49-F238E27FC236}">
                  <a16:creationId xmlns:a16="http://schemas.microsoft.com/office/drawing/2014/main" id="{1B1D5549-0BB6-6497-3A8B-6F2D6C91415F}"/>
                </a:ext>
              </a:extLst>
            </p:cNvPr>
            <p:cNvSpPr/>
            <p:nvPr/>
          </p:nvSpPr>
          <p:spPr bwMode="auto">
            <a:xfrm>
              <a:off x="4114800" y="2343150"/>
              <a:ext cx="990600" cy="457200"/>
            </a:xfrm>
            <a:prstGeom prst="righ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CF07323-3601-9E5A-F8E3-EE4D34343FC7}"/>
                </a:ext>
              </a:extLst>
            </p:cNvPr>
            <p:cNvSpPr txBox="1"/>
            <p:nvPr/>
          </p:nvSpPr>
          <p:spPr>
            <a:xfrm>
              <a:off x="4000500" y="2724150"/>
              <a:ext cx="12192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Bugzilla Swatter</a:t>
              </a:r>
            </a:p>
          </p:txBody>
        </p:sp>
      </p:grpSp>
      <p:sp>
        <p:nvSpPr>
          <p:cNvPr id="7" name="Content Placeholder 18">
            <a:extLst>
              <a:ext uri="{FF2B5EF4-FFF2-40B4-BE49-F238E27FC236}">
                <a16:creationId xmlns:a16="http://schemas.microsoft.com/office/drawing/2014/main" id="{210293A3-DE45-9F01-FAE1-77026C6F6E85}"/>
              </a:ext>
            </a:extLst>
          </p:cNvPr>
          <p:cNvSpPr txBox="1">
            <a:spLocks/>
          </p:cNvSpPr>
          <p:nvPr/>
        </p:nvSpPr>
        <p:spPr bwMode="auto">
          <a:xfrm>
            <a:off x="838200" y="4902200"/>
            <a:ext cx="2895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§"/>
              <a:defRPr sz="2400">
                <a:solidFill>
                  <a:schemeClr val="tx1"/>
                </a:solidFill>
                <a:latin typeface="Times New Roman"/>
                <a:ea typeface="+mn-ea"/>
                <a:cs typeface="Times New Roman"/>
              </a:defRPr>
            </a:lvl1pPr>
            <a:lvl2pPr marL="403225" indent="-288925" algn="l" rtl="0" fontAlgn="base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rgbClr val="004880"/>
              </a:buClr>
              <a:buChar char="•"/>
              <a:defRPr sz="20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2pPr>
            <a:lvl3pPr marL="857250" indent="-277813" algn="l" rtl="0" fontAlgn="base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rgbClr val="004880"/>
              </a:buClr>
              <a:buChar char="–"/>
              <a:defRPr sz="18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3pPr>
            <a:lvl4pPr marL="1255713" indent="-284163" algn="l" rtl="0" fontAlgn="base">
              <a:lnSpc>
                <a:spcPct val="95000"/>
              </a:lnSpc>
              <a:spcBef>
                <a:spcPct val="10000"/>
              </a:spcBef>
              <a:spcAft>
                <a:spcPct val="0"/>
              </a:spcAft>
              <a:buClr>
                <a:srgbClr val="004880"/>
              </a:buClr>
              <a:buFont typeface="Times" pitchFamily="-110" charset="0"/>
              <a:buChar char="•"/>
              <a:defRPr sz="18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4pPr>
            <a:lvl5pPr marL="1658938" indent="-288925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1800">
                <a:solidFill>
                  <a:schemeClr val="tx1"/>
                </a:solidFill>
                <a:latin typeface="Times New Roman"/>
                <a:ea typeface="ＭＳ Ｐゴシック" pitchFamily="-110" charset="-128"/>
                <a:cs typeface="Times New Roman"/>
              </a:defRPr>
            </a:lvl5pPr>
            <a:lvl6pPr marL="2116138" indent="-288925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4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6pPr>
            <a:lvl7pPr marL="2573338" indent="-288925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4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7pPr>
            <a:lvl8pPr marL="3030538" indent="-288925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4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8pPr>
            <a:lvl9pPr marL="3487738" indent="-288925" algn="l" rtl="0" fontAlgn="base">
              <a:lnSpc>
                <a:spcPct val="95000"/>
              </a:lnSpc>
              <a:spcBef>
                <a:spcPct val="40000"/>
              </a:spcBef>
              <a:spcAft>
                <a:spcPct val="0"/>
              </a:spcAft>
              <a:buClr>
                <a:srgbClr val="004880"/>
              </a:buClr>
              <a:buFont typeface="Wingdings" pitchFamily="-110" charset="2"/>
              <a:buChar char="ù"/>
              <a:defRPr sz="24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9pPr>
          </a:lstStyle>
          <a:p>
            <a:pPr algn="ctr" eaLnBrk="1" hangingPunct="1">
              <a:buFont typeface="Wingdings" pitchFamily="-110" charset="2"/>
              <a:buNone/>
            </a:pPr>
            <a:r>
              <a:rPr lang="en-US" kern="0" dirty="0"/>
              <a:t>Unstable </a:t>
            </a:r>
            <a:r>
              <a:rPr lang="en-US" kern="0" dirty="0">
                <a:sym typeface="Wingdings" pitchFamily="2" charset="2"/>
              </a:rPr>
              <a:t></a:t>
            </a:r>
            <a:endParaRPr lang="en-US" kern="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B409AB9-1475-676D-1661-83222B72685B}"/>
              </a:ext>
            </a:extLst>
          </p:cNvPr>
          <p:cNvGrpSpPr/>
          <p:nvPr/>
        </p:nvGrpSpPr>
        <p:grpSpPr>
          <a:xfrm>
            <a:off x="3088151" y="3621349"/>
            <a:ext cx="2895600" cy="1672752"/>
            <a:chOff x="3281345" y="3489799"/>
            <a:chExt cx="2895600" cy="167275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D391AA98-ECB1-9A96-6B6E-E12AD6F5C078}"/>
                    </a:ext>
                  </a:extLst>
                </p:cNvPr>
                <p:cNvSpPr txBox="1"/>
                <p:nvPr/>
              </p:nvSpPr>
              <p:spPr>
                <a:xfrm>
                  <a:off x="3281345" y="4659336"/>
                  <a:ext cx="2321405" cy="50321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  <m:sup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∗</m:t>
                            </m:r>
                          </m:sup>
                        </m:sSup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=</m:t>
                        </m:r>
                        <m:func>
                          <m:func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1400">
                                <a:latin typeface="Cambria Math" panose="02040503050406030204" pitchFamily="18" charset="0"/>
                              </a:rPr>
                              <m:t>arg</m:t>
                            </m:r>
                          </m:fName>
                          <m:e>
                            <m:func>
                              <m:func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limLow>
                                  <m:limLow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limLow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1400">
                                        <a:latin typeface="Cambria Math" panose="02040503050406030204" pitchFamily="18" charset="0"/>
                                      </a:rPr>
                                      <m:t>min</m:t>
                                    </m:r>
                                  </m:e>
                                  <m:lim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𝛼</m:t>
                                    </m:r>
                                  </m:lim>
                                </m:limLow>
                              </m:fName>
                              <m:e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40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en-US" sz="140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sSup>
                                      <m:sSupPr>
                                        <m:ctrlP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begChr m:val="‖"/>
                                            <m:endChr m:val="‖"/>
                                            <m:ctrlPr>
                                              <a:rPr lang="en-US" sz="14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400" i="1">
                                                <a:latin typeface="Cambria Math" panose="02040503050406030204" pitchFamily="18" charset="0"/>
                                              </a:rPr>
                                              <m:t>𝑒</m:t>
                                            </m:r>
                                            <m:r>
                                              <a:rPr lang="en-US" sz="1400">
                                                <a:latin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sz="1400" i="1">
                                                <a:latin typeface="Cambria Math" panose="02040503050406030204" pitchFamily="18" charset="0"/>
                                              </a:rPr>
                                              <m:t>𝛼</m:t>
                                            </m:r>
                                            <m:r>
                                              <a:rPr lang="en-US" sz="1400" i="1">
                                                <a:latin typeface="Cambria Math" panose="02040503050406030204" pitchFamily="18" charset="0"/>
                                              </a:rPr>
                                              <m:t>𝑝</m:t>
                                            </m:r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d>
                              </m:e>
                            </m:func>
                          </m:e>
                        </m:func>
                      </m:oMath>
                    </m:oMathPara>
                  </a14:m>
                  <a:endParaRPr lang="en-US" sz="1400" dirty="0"/>
                </a:p>
              </p:txBody>
            </p:sp>
          </mc:Choice>
          <mc:Fallback xmlns=""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D391AA98-ECB1-9A96-6B6E-E12AD6F5C07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81345" y="4659336"/>
                  <a:ext cx="2321405" cy="503215"/>
                </a:xfrm>
                <a:prstGeom prst="rect">
                  <a:avLst/>
                </a:prstGeom>
                <a:blipFill>
                  <a:blip r:embed="rId4"/>
                  <a:stretch>
                    <a:fillRect b="-243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A33F9D35-8A4E-18A2-012D-2D97A2F1703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765194" y="3489799"/>
              <a:ext cx="1411751" cy="128085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8021A02C-1126-DD5D-B193-07BF30A2DC9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1564" b="6012"/>
          <a:stretch/>
        </p:blipFill>
        <p:spPr>
          <a:xfrm>
            <a:off x="5124450" y="974236"/>
            <a:ext cx="3945144" cy="38166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384B60E-DC52-65EF-C96C-BA2D5C68425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37255" b="11717"/>
          <a:stretch/>
        </p:blipFill>
        <p:spPr>
          <a:xfrm>
            <a:off x="152401" y="1562101"/>
            <a:ext cx="3860247" cy="2609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2759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91CE4-280B-615A-34D1-08960F6D0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5750"/>
            <a:ext cx="9144000" cy="514350"/>
          </a:xfrm>
        </p:spPr>
        <p:txBody>
          <a:bodyPr/>
          <a:lstStyle/>
          <a:p>
            <a:r>
              <a:rPr lang="en-US" dirty="0"/>
              <a:t>The "Aha!" moment!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294605-3E15-26BB-ED05-7D605066BE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1333500"/>
            <a:ext cx="8305800" cy="3886200"/>
          </a:xfrm>
        </p:spPr>
        <p:txBody>
          <a:bodyPr/>
          <a:lstStyle/>
          <a:p>
            <a:r>
              <a:rPr lang="en-US" dirty="0"/>
              <a:t>Conversation with self:</a:t>
            </a:r>
          </a:p>
          <a:p>
            <a:pPr marL="579437" lvl="2" indent="0">
              <a:lnSpc>
                <a:spcPct val="200000"/>
              </a:lnSpc>
              <a:buNone/>
            </a:pPr>
            <a:r>
              <a:rPr lang="en-US" dirty="0"/>
              <a:t>Oh, so you can do coordinate descent (CD) at </a:t>
            </a:r>
            <a:r>
              <a:rPr lang="en-US" i="1" dirty="0"/>
              <a:t>every</a:t>
            </a:r>
            <a:r>
              <a:rPr lang="en-US" dirty="0"/>
              <a:t> pixel simultaneously??</a:t>
            </a:r>
          </a:p>
          <a:p>
            <a:pPr marL="579437" lvl="2" indent="0">
              <a:lnSpc>
                <a:spcPct val="200000"/>
              </a:lnSpc>
              <a:buNone/>
            </a:pPr>
            <a:r>
              <a:rPr lang="en-US" dirty="0"/>
              <a:t>But if you update </a:t>
            </a:r>
            <a:r>
              <a:rPr lang="en-US" i="1" dirty="0"/>
              <a:t>every</a:t>
            </a:r>
            <a:r>
              <a:rPr lang="en-US" dirty="0"/>
              <a:t> pixel, then that’s not coordinate descent, right??</a:t>
            </a:r>
          </a:p>
          <a:p>
            <a:pPr marL="579437" lvl="2" indent="0">
              <a:lnSpc>
                <a:spcPct val="200000"/>
              </a:lnSpc>
              <a:buNone/>
            </a:pPr>
            <a:r>
              <a:rPr lang="en-US" dirty="0"/>
              <a:t>Oh, if you update </a:t>
            </a:r>
            <a:r>
              <a:rPr lang="en-US" i="1" dirty="0"/>
              <a:t>every</a:t>
            </a:r>
            <a:r>
              <a:rPr lang="en-US" dirty="0"/>
              <a:t> pixel, I guess it must be </a:t>
            </a:r>
            <a:r>
              <a:rPr lang="en-US" i="1" dirty="0"/>
              <a:t>gradient descent</a:t>
            </a:r>
            <a:r>
              <a:rPr lang="en-US" dirty="0"/>
              <a:t>…</a:t>
            </a:r>
          </a:p>
          <a:p>
            <a:endParaRPr lang="en-US" dirty="0"/>
          </a:p>
          <a:p>
            <a:pPr algn="ctr">
              <a:buNone/>
            </a:pPr>
            <a:r>
              <a:rPr lang="en-US" u="sng" dirty="0"/>
              <a:t>Conclusion: VCD is </a:t>
            </a:r>
            <a:r>
              <a:rPr lang="en-US" i="1" u="sng" dirty="0"/>
              <a:t>both</a:t>
            </a:r>
            <a:r>
              <a:rPr lang="en-US" u="sng" dirty="0"/>
              <a:t> GD and CD!</a:t>
            </a:r>
          </a:p>
        </p:txBody>
      </p:sp>
    </p:spTree>
    <p:extLst>
      <p:ext uri="{BB962C8B-B14F-4D97-AF65-F5344CB8AC3E}">
        <p14:creationId xmlns:p14="http://schemas.microsoft.com/office/powerpoint/2010/main" val="1373076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91CE4-280B-615A-34D1-08960F6D07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Multi-Granular VCD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294605-3E15-26BB-ED05-7D605066BE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837877"/>
            <a:ext cx="8305800" cy="1369512"/>
          </a:xfrm>
        </p:spPr>
        <p:txBody>
          <a:bodyPr/>
          <a:lstStyle/>
          <a:p>
            <a:pPr marL="115888" indent="-111125">
              <a:spcBef>
                <a:spcPts val="0"/>
              </a:spcBef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Change the number of subsets during optimization</a:t>
            </a:r>
          </a:p>
          <a:p>
            <a:pPr marL="115888" indent="-111125">
              <a:spcBef>
                <a:spcPts val="0"/>
              </a:spcBef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Vary between GD and CD and everything in between</a:t>
            </a:r>
          </a:p>
          <a:p>
            <a:pPr marL="115888" indent="-111125">
              <a:spcBef>
                <a:spcPts val="0"/>
              </a:spcBef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little like SGD, but the batches are in the domain</a:t>
            </a:r>
          </a:p>
        </p:txBody>
      </p:sp>
      <p:pic>
        <p:nvPicPr>
          <p:cNvPr id="11" name="Picture 10" descr="A colorful circle with black background&#10;&#10;Description automatically generated">
            <a:extLst>
              <a:ext uri="{FF2B5EF4-FFF2-40B4-BE49-F238E27FC236}">
                <a16:creationId xmlns:a16="http://schemas.microsoft.com/office/drawing/2014/main" id="{826863C0-1678-7C35-7DBA-9A6D6BB85C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41" t="114" r="2632" b="6442"/>
          <a:stretch/>
        </p:blipFill>
        <p:spPr>
          <a:xfrm>
            <a:off x="792778" y="2128405"/>
            <a:ext cx="7000293" cy="1369512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C91E6972-447F-5AA9-AD5E-5EC774BB3999}"/>
              </a:ext>
            </a:extLst>
          </p:cNvPr>
          <p:cNvGrpSpPr/>
          <p:nvPr/>
        </p:nvGrpSpPr>
        <p:grpSpPr>
          <a:xfrm>
            <a:off x="875713" y="3924301"/>
            <a:ext cx="2748672" cy="1231106"/>
            <a:chOff x="582146" y="3945686"/>
            <a:chExt cx="2748672" cy="1231106"/>
          </a:xfrm>
        </p:grpSpPr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DDD53E5C-E50E-8D31-DAA1-D2CD8B6A73A2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793636" y="3945686"/>
              <a:ext cx="2537182" cy="0"/>
            </a:xfrm>
            <a:prstGeom prst="straightConnector1">
              <a:avLst/>
            </a:prstGeom>
            <a:solidFill>
              <a:schemeClr val="accent1"/>
            </a:solidFill>
            <a:ln w="47625" cap="flat" cmpd="sng" algn="ctr">
              <a:solidFill>
                <a:srgbClr val="FF0000"/>
              </a:solidFill>
              <a:prstDash val="solid"/>
              <a:round/>
              <a:headEnd type="none"/>
              <a:tailEnd type="arrow"/>
            </a:ln>
            <a:effectLst/>
          </p:spPr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2AC5C96-C3C4-3BC4-DF11-1FA1BC8C47EE}"/>
                </a:ext>
              </a:extLst>
            </p:cNvPr>
            <p:cNvSpPr txBox="1"/>
            <p:nvPr/>
          </p:nvSpPr>
          <p:spPr>
            <a:xfrm>
              <a:off x="582146" y="3945686"/>
              <a:ext cx="2748672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courser granularity</a:t>
              </a:r>
            </a:p>
            <a:p>
              <a:pPr algn="ctr"/>
              <a:r>
                <a:rPr lang="en-US" sz="1800" dirty="0"/>
                <a:t>Gradient Descent</a:t>
              </a:r>
            </a:p>
            <a:p>
              <a:pPr algn="ctr"/>
              <a:r>
                <a:rPr lang="en-US" sz="1800" dirty="0"/>
                <a:t>Better low frequency convergence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A76ECDD-D00D-D351-F793-CAE52C989017}"/>
              </a:ext>
            </a:extLst>
          </p:cNvPr>
          <p:cNvGrpSpPr/>
          <p:nvPr/>
        </p:nvGrpSpPr>
        <p:grpSpPr>
          <a:xfrm>
            <a:off x="4800600" y="3924301"/>
            <a:ext cx="2971688" cy="1236109"/>
            <a:chOff x="5509883" y="3813843"/>
            <a:chExt cx="2971688" cy="1242626"/>
          </a:xfrm>
        </p:grpSpPr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0E4AF1EB-FD9E-5195-5826-B34B73F2B1BE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5509883" y="3813843"/>
              <a:ext cx="2971688" cy="20348"/>
            </a:xfrm>
            <a:prstGeom prst="straightConnector1">
              <a:avLst/>
            </a:prstGeom>
            <a:solidFill>
              <a:schemeClr val="accent1"/>
            </a:solidFill>
            <a:ln w="47625" cap="flat" cmpd="sng" algn="ctr">
              <a:solidFill>
                <a:srgbClr val="FF0000"/>
              </a:solidFill>
              <a:prstDash val="solid"/>
              <a:round/>
              <a:headEnd type="arrow"/>
              <a:tailEnd type="none"/>
            </a:ln>
            <a:effectLst/>
          </p:spPr>
        </p:cxn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951C279-92E4-0DEE-3036-749EDC3D6536}"/>
                </a:ext>
              </a:extLst>
            </p:cNvPr>
            <p:cNvSpPr txBox="1"/>
            <p:nvPr/>
          </p:nvSpPr>
          <p:spPr>
            <a:xfrm>
              <a:off x="5656160" y="3818873"/>
              <a:ext cx="2679134" cy="1237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finer granularity</a:t>
              </a:r>
            </a:p>
            <a:p>
              <a:pPr algn="ctr"/>
              <a:r>
                <a:rPr lang="en-US" sz="1800" dirty="0"/>
                <a:t>Coordinate Descent</a:t>
              </a:r>
            </a:p>
            <a:p>
              <a:pPr algn="ctr"/>
              <a:r>
                <a:rPr lang="en-US" sz="1800" dirty="0"/>
                <a:t>Better high frequency convergence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4440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597B18-5A95-3D4B-B2E6-26505425E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500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BE5FDE7-668E-9A45-9435-CDD1290EED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746" y="572701"/>
            <a:ext cx="8706853" cy="5134717"/>
          </a:xfrm>
        </p:spPr>
        <p:txBody>
          <a:bodyPr/>
          <a:lstStyle/>
          <a:p>
            <a:r>
              <a:rPr lang="en-US" sz="2000" dirty="0"/>
              <a:t> Overview of CT imaging and MBIR reconstruction</a:t>
            </a:r>
          </a:p>
          <a:p>
            <a:pPr lvl="1"/>
            <a:r>
              <a:rPr lang="en-US" sz="1667" dirty="0"/>
              <a:t>30 years ago:  research in CT is dead</a:t>
            </a:r>
          </a:p>
          <a:p>
            <a:pPr lvl="1"/>
            <a:r>
              <a:rPr lang="en-US" sz="1667" dirty="0"/>
              <a:t>Applications:  Medical, industrial, 3d printing, neutron, security</a:t>
            </a:r>
          </a:p>
          <a:p>
            <a:r>
              <a:rPr lang="en-US" sz="2000" dirty="0"/>
              <a:t> Challenges with CT: </a:t>
            </a:r>
          </a:p>
          <a:p>
            <a:pPr lvl="1"/>
            <a:r>
              <a:rPr lang="en-US" sz="1800" dirty="0"/>
              <a:t>Long-range interactions – a large, dense matrix with a long tail of singular values – difficult to invert or do gradient descent</a:t>
            </a:r>
            <a:endParaRPr lang="en-US" sz="2800" dirty="0"/>
          </a:p>
          <a:p>
            <a:pPr lvl="1"/>
            <a:r>
              <a:rPr lang="en-US" sz="1667" dirty="0"/>
              <a:t>Gradient descent gets low spatial frequencies quickly but stalls on high frequencies</a:t>
            </a:r>
          </a:p>
          <a:p>
            <a:pPr lvl="1"/>
            <a:r>
              <a:rPr lang="en-US" sz="1667" dirty="0"/>
              <a:t>ICD gets high spatial frequencies but is difficult to parallelize</a:t>
            </a:r>
          </a:p>
          <a:p>
            <a:r>
              <a:rPr lang="en-US" sz="2000" dirty="0"/>
              <a:t> Key ideas of VCD: </a:t>
            </a:r>
          </a:p>
          <a:p>
            <a:pPr lvl="1"/>
            <a:r>
              <a:rPr lang="en-US" sz="1800" dirty="0"/>
              <a:t>Unify gradient descent and ICD as two ends of a spectrum of updates on subsets</a:t>
            </a:r>
          </a:p>
          <a:p>
            <a:pPr lvl="1"/>
            <a:r>
              <a:rPr lang="en-US" sz="1800" dirty="0"/>
              <a:t>Start with gradient descent to get low frequencies.  Then update on smaller subsets to get higher frequencies.  </a:t>
            </a:r>
          </a:p>
          <a:p>
            <a:pPr lvl="1"/>
            <a:r>
              <a:rPr lang="en-US" sz="1800" dirty="0"/>
              <a:t>Subsampling improves conditioning and simplifies the gradient structure </a:t>
            </a:r>
          </a:p>
          <a:p>
            <a:pPr lvl="1"/>
            <a:r>
              <a:rPr lang="en-US" sz="1800" dirty="0"/>
              <a:t>Diagonally preconditioned gradient steps for small subsets are nearly optimal solves.  </a:t>
            </a:r>
            <a:endParaRPr lang="en-US" sz="1667" dirty="0"/>
          </a:p>
          <a:p>
            <a:r>
              <a:rPr lang="en-US" sz="2000" dirty="0"/>
              <a:t> Implementation in software</a:t>
            </a:r>
            <a:endParaRPr lang="en-US" sz="1267" dirty="0"/>
          </a:p>
          <a:p>
            <a:pPr>
              <a:buNone/>
            </a:pPr>
            <a:endParaRPr lang="en-US" sz="1600" dirty="0"/>
          </a:p>
          <a:p>
            <a:pPr lvl="1"/>
            <a:endParaRPr lang="en-US" sz="1267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E407EC-2C49-D04F-A1D0-788F3B6255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4854" y="5349875"/>
            <a:ext cx="649146" cy="365125"/>
          </a:xfrm>
        </p:spPr>
        <p:txBody>
          <a:bodyPr/>
          <a:lstStyle/>
          <a:p>
            <a:fld id="{E2661D55-915B-9148-8609-5AEDA0F27130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0081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6CC168B-BF27-CB83-1F8B-EE7DFD890B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237983"/>
              </p:ext>
            </p:extLst>
          </p:nvPr>
        </p:nvGraphicFramePr>
        <p:xfrm>
          <a:off x="3636537" y="4229100"/>
          <a:ext cx="5334000" cy="1246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8000">
                  <a:extLst>
                    <a:ext uri="{9D8B030D-6E8A-4147-A177-3AD203B41FA5}">
                      <a16:colId xmlns:a16="http://schemas.microsoft.com/office/drawing/2014/main" val="2918987874"/>
                    </a:ext>
                  </a:extLst>
                </a:gridCol>
                <a:gridCol w="1778000">
                  <a:extLst>
                    <a:ext uri="{9D8B030D-6E8A-4147-A177-3AD203B41FA5}">
                      <a16:colId xmlns:a16="http://schemas.microsoft.com/office/drawing/2014/main" val="2285740768"/>
                    </a:ext>
                  </a:extLst>
                </a:gridCol>
                <a:gridCol w="1778000">
                  <a:extLst>
                    <a:ext uri="{9D8B030D-6E8A-4147-A177-3AD203B41FA5}">
                      <a16:colId xmlns:a16="http://schemas.microsoft.com/office/drawing/2014/main" val="4003633693"/>
                    </a:ext>
                  </a:extLst>
                </a:gridCol>
              </a:tblGrid>
              <a:tr h="285928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Easy to parallelize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Fast convergence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5813778"/>
                  </a:ext>
                </a:extLst>
              </a:tr>
              <a:tr h="305841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Gradient descent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✅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❌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4017198"/>
                  </a:ext>
                </a:extLst>
              </a:tr>
              <a:tr h="305841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ICD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3809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❌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3809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✅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175744"/>
                  </a:ext>
                </a:extLst>
              </a:tr>
              <a:tr h="305841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VCD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3809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✅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3809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✅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2828757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Unifying Method: Vectorized Coordinate Descent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692618"/>
            <a:ext cx="8382000" cy="4908082"/>
          </a:xfrm>
        </p:spPr>
        <p:txBody>
          <a:bodyPr/>
          <a:lstStyle/>
          <a:p>
            <a:r>
              <a:rPr lang="en-US" sz="1600" dirty="0"/>
              <a:t> VCD outline:</a:t>
            </a:r>
          </a:p>
          <a:p>
            <a:pPr lvl="1"/>
            <a:r>
              <a:rPr lang="en-US" sz="1400" dirty="0"/>
              <a:t>Each iteration (one partition):  </a:t>
            </a:r>
          </a:p>
          <a:p>
            <a:pPr lvl="2"/>
            <a:r>
              <a:rPr lang="en-US" sz="1200" dirty="0"/>
              <a:t>Partition all voxels into multiple subsets, each of the same size.  </a:t>
            </a:r>
          </a:p>
          <a:p>
            <a:pPr lvl="2"/>
            <a:r>
              <a:rPr lang="en-US" sz="1200" dirty="0"/>
              <a:t>Update each subset using diagonally preconditioned gradient descent and an optimal step size.  </a:t>
            </a:r>
          </a:p>
          <a:p>
            <a:pPr lvl="1"/>
            <a:r>
              <a:rPr lang="en-US" sz="1400" dirty="0"/>
              <a:t>Loop over partitions:</a:t>
            </a:r>
          </a:p>
          <a:p>
            <a:pPr lvl="2"/>
            <a:r>
              <a:rPr lang="en-US" sz="1200" dirty="0"/>
              <a:t>Start with all voxels in a single subset (gradient descent). </a:t>
            </a:r>
          </a:p>
          <a:p>
            <a:pPr lvl="2"/>
            <a:r>
              <a:rPr lang="en-US" sz="1200" dirty="0"/>
              <a:t>Reduce subset size with each iteration, but not all the way to single voxels.  </a:t>
            </a:r>
          </a:p>
          <a:p>
            <a:pPr lvl="2"/>
            <a:endParaRPr lang="en-US" sz="1200" dirty="0"/>
          </a:p>
          <a:p>
            <a:pPr lvl="2"/>
            <a:endParaRPr lang="en-US" sz="1200" dirty="0"/>
          </a:p>
          <a:p>
            <a:pPr lvl="2"/>
            <a:endParaRPr lang="en-US" sz="1200" dirty="0"/>
          </a:p>
          <a:p>
            <a:pPr lvl="2"/>
            <a:endParaRPr lang="en-US" sz="1200" dirty="0"/>
          </a:p>
          <a:p>
            <a:pPr lvl="2"/>
            <a:endParaRPr lang="en-US" sz="1200" dirty="0"/>
          </a:p>
          <a:p>
            <a:r>
              <a:rPr lang="en-US" sz="1600" dirty="0"/>
              <a:t> This gives </a:t>
            </a:r>
          </a:p>
          <a:p>
            <a:pPr lvl="1"/>
            <a:r>
              <a:rPr lang="en-US" sz="1400" dirty="0"/>
              <a:t>Broad outlines of recon in first few iterations – like gradient descent. </a:t>
            </a:r>
          </a:p>
          <a:p>
            <a:pPr lvl="1"/>
            <a:r>
              <a:rPr lang="en-US" sz="1400" dirty="0"/>
              <a:t>Sharp edges after just a few iterations – like ICD.  </a:t>
            </a:r>
          </a:p>
          <a:p>
            <a:pPr lvl="1"/>
            <a:r>
              <a:rPr lang="en-US" sz="1400" dirty="0"/>
              <a:t>Easy to parallelize.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65454E43-9EA8-99D8-02DA-4E86826753F8}"/>
                  </a:ext>
                </a:extLst>
              </p:cNvPr>
              <p:cNvSpPr txBox="1"/>
              <p:nvPr/>
            </p:nvSpPr>
            <p:spPr>
              <a:xfrm>
                <a:off x="5432452" y="594360"/>
                <a:ext cx="3345788" cy="561949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1600">
                              <a:latin typeface="Cambria Math" panose="02040503050406030204" pitchFamily="18" charset="0"/>
                            </a:rPr>
                            <m:t>argmin</m:t>
                          </m:r>
                        </m:e>
                        <m:sub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d>
                        <m:dPr>
                          <m:begChr m:val="{"/>
                          <m:endChr m:val="}"/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sSubSup>
                            <m:sSubSup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d>
                                <m:dPr>
                                  <m:begChr m:val="‖"/>
                                  <m:endChr m:val="‖"/>
                                  <m:ctrlP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  <m:t> −</m:t>
                                  </m:r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  <m:t>𝐴𝑥</m:t>
                                  </m:r>
                                </m:e>
                              </m:d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sz="1600" b="0" i="0" smtClean="0">
                                  <a:latin typeface="Cambria Math" panose="02040503050406030204" pitchFamily="18" charset="0"/>
                                </a:rPr>
                                <m:t>Λ</m:t>
                              </m:r>
                            </m:sub>
                            <m:sup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d>
                            <m:d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65454E43-9EA8-99D8-02DA-4E86826753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2452" y="594360"/>
                <a:ext cx="3345788" cy="56194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 descr="A colorful circle with black background&#10;&#10;Description automatically generated">
            <a:extLst>
              <a:ext uri="{FF2B5EF4-FFF2-40B4-BE49-F238E27FC236}">
                <a16:creationId xmlns:a16="http://schemas.microsoft.com/office/drawing/2014/main" id="{249D40ED-085A-79A2-317C-2FC874013C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427772"/>
            <a:ext cx="5922537" cy="116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1772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FBE3B-211B-D528-2386-EB8246CDBC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6B885C58-EA78-2008-3EDD-E3DA07761438}"/>
              </a:ext>
            </a:extLst>
          </p:cNvPr>
          <p:cNvSpPr txBox="1"/>
          <p:nvPr/>
        </p:nvSpPr>
        <p:spPr>
          <a:xfrm>
            <a:off x="1184047" y="583168"/>
            <a:ext cx="174278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Gradient descent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C7BE5F-BA27-F35F-6F17-80A4A8369D89}"/>
              </a:ext>
            </a:extLst>
          </p:cNvPr>
          <p:cNvSpPr txBox="1"/>
          <p:nvPr/>
        </p:nvSpPr>
        <p:spPr>
          <a:xfrm>
            <a:off x="6364959" y="583168"/>
            <a:ext cx="139012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ICD      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92AE1DB-0CC9-21A8-EAF5-32BA0B70F05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648"/>
          <a:stretch/>
        </p:blipFill>
        <p:spPr>
          <a:xfrm>
            <a:off x="770418" y="876300"/>
            <a:ext cx="7672838" cy="26329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7AB5335-CE8A-7126-32CF-1AA37F1EE69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928" t="12194" r="5886" b="6837"/>
          <a:stretch/>
        </p:blipFill>
        <p:spPr>
          <a:xfrm>
            <a:off x="915566" y="3412165"/>
            <a:ext cx="7541468" cy="21504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005434-5C83-154C-6A7F-2AFE52CC3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VCD Performance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2FAF918-EB56-7C4B-3C5A-443E707F7842}"/>
              </a:ext>
            </a:extLst>
          </p:cNvPr>
          <p:cNvSpPr/>
          <p:nvPr/>
        </p:nvSpPr>
        <p:spPr bwMode="auto">
          <a:xfrm>
            <a:off x="3429000" y="640390"/>
            <a:ext cx="2514600" cy="5036510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CEECF8A-98D9-8881-6704-47F20B9962AB}"/>
              </a:ext>
            </a:extLst>
          </p:cNvPr>
          <p:cNvSpPr txBox="1"/>
          <p:nvPr/>
        </p:nvSpPr>
        <p:spPr>
          <a:xfrm>
            <a:off x="3429000" y="66211"/>
            <a:ext cx="2514600" cy="58477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VCD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gets the smooth interior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sharp edges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CDB3837-A0DB-CF45-5C22-6021E81C269D}"/>
              </a:ext>
            </a:extLst>
          </p:cNvPr>
          <p:cNvSpPr txBox="1"/>
          <p:nvPr/>
        </p:nvSpPr>
        <p:spPr>
          <a:xfrm rot="17312686">
            <a:off x="-719978" y="4200478"/>
            <a:ext cx="25298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10 iterations total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FFE698-CF2E-801A-E041-6B5ECA314743}"/>
              </a:ext>
            </a:extLst>
          </p:cNvPr>
          <p:cNvSpPr txBox="1"/>
          <p:nvPr/>
        </p:nvSpPr>
        <p:spPr>
          <a:xfrm>
            <a:off x="6629400" y="-6638"/>
            <a:ext cx="2514600" cy="58477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VCD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starts like gradient descent but ends like ICD</a:t>
            </a:r>
          </a:p>
        </p:txBody>
      </p:sp>
    </p:spTree>
    <p:extLst>
      <p:ext uri="{BB962C8B-B14F-4D97-AF65-F5344CB8AC3E}">
        <p14:creationId xmlns:p14="http://schemas.microsoft.com/office/powerpoint/2010/main" val="29926248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0E4CD9-D439-8F34-3829-E70C08E35A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7FE614F3-690A-8A28-EBA8-516123E9964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092" t="11837" r="13290" b="10220"/>
          <a:stretch/>
        </p:blipFill>
        <p:spPr>
          <a:xfrm>
            <a:off x="2910688" y="307696"/>
            <a:ext cx="6004712" cy="180897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FE4223C0-EA5D-8CE4-8ACB-04A00C3BC14D}"/>
              </a:ext>
            </a:extLst>
          </p:cNvPr>
          <p:cNvSpPr txBox="1"/>
          <p:nvPr/>
        </p:nvSpPr>
        <p:spPr>
          <a:xfrm>
            <a:off x="3079897" y="58570"/>
            <a:ext cx="174278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Gradient descent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CD55846-A4D8-B464-9787-1EB09D3CC35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9148" t="11424" r="14317" b="10888"/>
          <a:stretch/>
        </p:blipFill>
        <p:spPr>
          <a:xfrm>
            <a:off x="2910688" y="2106974"/>
            <a:ext cx="5980266" cy="182113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BCC8652-91B2-C6B5-AC0D-C5FFDDBABBD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043" t="11704" r="14694" b="10874"/>
          <a:stretch/>
        </p:blipFill>
        <p:spPr>
          <a:xfrm>
            <a:off x="2951290" y="3913554"/>
            <a:ext cx="5899061" cy="179659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988A5EB-F55C-D71A-5E86-1B2C6641A783}"/>
              </a:ext>
            </a:extLst>
          </p:cNvPr>
          <p:cNvSpPr txBox="1"/>
          <p:nvPr/>
        </p:nvSpPr>
        <p:spPr>
          <a:xfrm rot="18043094">
            <a:off x="1686529" y="993544"/>
            <a:ext cx="16914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 iterations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8BC872-23D2-FE34-3AAC-DC6439560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2736274" cy="800100"/>
          </a:xfrm>
        </p:spPr>
        <p:txBody>
          <a:bodyPr/>
          <a:lstStyle/>
          <a:p>
            <a:r>
              <a:rPr lang="en-US" dirty="0"/>
              <a:t>Convergence:</a:t>
            </a:r>
            <a:br>
              <a:rPr lang="en-US" dirty="0"/>
            </a:br>
            <a:r>
              <a:rPr lang="en-US" dirty="0"/>
              <a:t>Recons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1E34D55-F0C6-CE03-31B8-457FE2BAB52F}"/>
              </a:ext>
            </a:extLst>
          </p:cNvPr>
          <p:cNvSpPr txBox="1"/>
          <p:nvPr/>
        </p:nvSpPr>
        <p:spPr>
          <a:xfrm rot="18045525">
            <a:off x="1686528" y="2765330"/>
            <a:ext cx="16914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 iterations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E3F1E09-A132-37EC-5B69-7E6F17C3CB2E}"/>
              </a:ext>
            </a:extLst>
          </p:cNvPr>
          <p:cNvSpPr txBox="1"/>
          <p:nvPr/>
        </p:nvSpPr>
        <p:spPr>
          <a:xfrm rot="18014509">
            <a:off x="1573837" y="4499016"/>
            <a:ext cx="1863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10 iterations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5E47430-2702-A110-5778-62A0F033E1F5}"/>
              </a:ext>
            </a:extLst>
          </p:cNvPr>
          <p:cNvSpPr txBox="1"/>
          <p:nvPr/>
        </p:nvSpPr>
        <p:spPr>
          <a:xfrm>
            <a:off x="7001191" y="70515"/>
            <a:ext cx="139012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ICD      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5520814-2DC2-E839-F8E0-4577D30387F2}"/>
              </a:ext>
            </a:extLst>
          </p:cNvPr>
          <p:cNvSpPr txBox="1"/>
          <p:nvPr/>
        </p:nvSpPr>
        <p:spPr>
          <a:xfrm>
            <a:off x="5089381" y="37523"/>
            <a:ext cx="147572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VCD       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912C622-0EFF-66A2-1A31-CA3BF6DE9B46}"/>
              </a:ext>
            </a:extLst>
          </p:cNvPr>
          <p:cNvSpPr/>
          <p:nvPr/>
        </p:nvSpPr>
        <p:spPr bwMode="auto">
          <a:xfrm>
            <a:off x="4794557" y="58570"/>
            <a:ext cx="1863011" cy="5656429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552F50-8886-7C11-16A9-820AB42017B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241691" y="1790700"/>
            <a:ext cx="1761418" cy="176961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C6DB393-998F-CC98-AAB0-73B2B63140EB}"/>
              </a:ext>
            </a:extLst>
          </p:cNvPr>
          <p:cNvSpPr txBox="1"/>
          <p:nvPr/>
        </p:nvSpPr>
        <p:spPr>
          <a:xfrm>
            <a:off x="610200" y="1542156"/>
            <a:ext cx="100540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Phantom</a:t>
            </a:r>
          </a:p>
        </p:txBody>
      </p:sp>
    </p:spTree>
    <p:extLst>
      <p:ext uri="{BB962C8B-B14F-4D97-AF65-F5344CB8AC3E}">
        <p14:creationId xmlns:p14="http://schemas.microsoft.com/office/powerpoint/2010/main" val="8215259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2CF6A5-F449-0833-6231-91072B9B1E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0881111-6C29-0908-338D-E13EC52E4FE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551" t="12406" r="14706" b="10797"/>
          <a:stretch/>
        </p:blipFill>
        <p:spPr>
          <a:xfrm>
            <a:off x="3019142" y="3928136"/>
            <a:ext cx="5887052" cy="17907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AC34CAC-453C-83F1-B9B9-57EBC3EFD1C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9775" t="11416" r="14706" b="10897"/>
          <a:stretch/>
        </p:blipFill>
        <p:spPr>
          <a:xfrm>
            <a:off x="3045717" y="2116708"/>
            <a:ext cx="5869683" cy="18114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72D129D-FF95-8102-3BD5-8EEB5CDF4F4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775" t="12923" r="14706" b="11291"/>
          <a:stretch/>
        </p:blipFill>
        <p:spPr>
          <a:xfrm>
            <a:off x="3045717" y="328369"/>
            <a:ext cx="5869682" cy="176713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6A34E9DD-8F8C-4043-17FE-D0023A815770}"/>
              </a:ext>
            </a:extLst>
          </p:cNvPr>
          <p:cNvSpPr txBox="1"/>
          <p:nvPr/>
        </p:nvSpPr>
        <p:spPr>
          <a:xfrm>
            <a:off x="3143872" y="58570"/>
            <a:ext cx="174278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Gradient descent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925A230-F39E-1B7E-BD4C-97CC638583AB}"/>
              </a:ext>
            </a:extLst>
          </p:cNvPr>
          <p:cNvSpPr txBox="1"/>
          <p:nvPr/>
        </p:nvSpPr>
        <p:spPr>
          <a:xfrm>
            <a:off x="7065166" y="70515"/>
            <a:ext cx="139012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ICD      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3EF5527-4AA6-23C7-350E-EEF747B3E8A1}"/>
              </a:ext>
            </a:extLst>
          </p:cNvPr>
          <p:cNvSpPr txBox="1"/>
          <p:nvPr/>
        </p:nvSpPr>
        <p:spPr>
          <a:xfrm>
            <a:off x="5153356" y="37523"/>
            <a:ext cx="147572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VCD       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D0F1053-5A1D-26F7-A971-07719CC78EC4}"/>
              </a:ext>
            </a:extLst>
          </p:cNvPr>
          <p:cNvSpPr/>
          <p:nvPr/>
        </p:nvSpPr>
        <p:spPr bwMode="auto">
          <a:xfrm>
            <a:off x="4858532" y="58570"/>
            <a:ext cx="1863011" cy="5656429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897E3A1-A2B4-BA4B-5434-B5E0E0439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2779018" cy="800100"/>
          </a:xfrm>
        </p:spPr>
        <p:txBody>
          <a:bodyPr/>
          <a:lstStyle/>
          <a:p>
            <a:r>
              <a:rPr lang="en-US" dirty="0"/>
              <a:t>Convergence:</a:t>
            </a:r>
            <a:br>
              <a:rPr lang="en-US" dirty="0"/>
            </a:br>
            <a:r>
              <a:rPr lang="en-US" dirty="0"/>
              <a:t>|error|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298C0BE-C547-D80F-C9E8-985B7BD2DF53}"/>
              </a:ext>
            </a:extLst>
          </p:cNvPr>
          <p:cNvSpPr txBox="1"/>
          <p:nvPr/>
        </p:nvSpPr>
        <p:spPr>
          <a:xfrm rot="18043094">
            <a:off x="1750504" y="993544"/>
            <a:ext cx="16914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 iterations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36D681-B4BA-DCFD-7F19-7F622A34CCAC}"/>
              </a:ext>
            </a:extLst>
          </p:cNvPr>
          <p:cNvSpPr txBox="1"/>
          <p:nvPr/>
        </p:nvSpPr>
        <p:spPr>
          <a:xfrm rot="18045525">
            <a:off x="1750503" y="2765330"/>
            <a:ext cx="16914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 iterations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89AC2C2-7526-2D85-2CDC-F4E0D0205F24}"/>
              </a:ext>
            </a:extLst>
          </p:cNvPr>
          <p:cNvSpPr txBox="1"/>
          <p:nvPr/>
        </p:nvSpPr>
        <p:spPr>
          <a:xfrm rot="18014509">
            <a:off x="1637812" y="4499016"/>
            <a:ext cx="1863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10 iterations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1CEA370-1A72-790A-482F-86D28EEF5AC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241691" y="1790700"/>
            <a:ext cx="1761418" cy="176961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C8B826D-DFD7-7829-A410-B99DE9E21EF7}"/>
              </a:ext>
            </a:extLst>
          </p:cNvPr>
          <p:cNvSpPr txBox="1"/>
          <p:nvPr/>
        </p:nvSpPr>
        <p:spPr>
          <a:xfrm>
            <a:off x="610200" y="1542156"/>
            <a:ext cx="100540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Phantom</a:t>
            </a:r>
          </a:p>
        </p:txBody>
      </p:sp>
    </p:spTree>
    <p:extLst>
      <p:ext uri="{BB962C8B-B14F-4D97-AF65-F5344CB8AC3E}">
        <p14:creationId xmlns:p14="http://schemas.microsoft.com/office/powerpoint/2010/main" val="33184559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3199FA-5122-6631-F20A-F3EDAAA5E9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6F39EC9-8D61-43D6-9200-7BFB7077691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775" t="10432" r="14706" b="10027"/>
          <a:stretch/>
        </p:blipFill>
        <p:spPr>
          <a:xfrm>
            <a:off x="3044695" y="281611"/>
            <a:ext cx="5869683" cy="185468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0407AC59-2980-4706-A9EF-D90E5E24D695}"/>
              </a:ext>
            </a:extLst>
          </p:cNvPr>
          <p:cNvSpPr txBox="1"/>
          <p:nvPr/>
        </p:nvSpPr>
        <p:spPr>
          <a:xfrm>
            <a:off x="3142850" y="58570"/>
            <a:ext cx="174278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Gradient descent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AC885EE-D2D8-3124-2D84-186F8816E15C}"/>
              </a:ext>
            </a:extLst>
          </p:cNvPr>
          <p:cNvSpPr txBox="1"/>
          <p:nvPr/>
        </p:nvSpPr>
        <p:spPr>
          <a:xfrm>
            <a:off x="7064144" y="70515"/>
            <a:ext cx="139012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ICD      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1D84D1D-88C2-BA90-CFD7-6C972EC5597E}"/>
              </a:ext>
            </a:extLst>
          </p:cNvPr>
          <p:cNvSpPr txBox="1"/>
          <p:nvPr/>
        </p:nvSpPr>
        <p:spPr>
          <a:xfrm>
            <a:off x="5152334" y="37523"/>
            <a:ext cx="147572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VCD      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B467DDC-D2FA-0B20-C4A8-0BD846E382F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9775" t="9888" r="14706" b="12412"/>
          <a:stretch/>
        </p:blipFill>
        <p:spPr>
          <a:xfrm>
            <a:off x="3045718" y="2090664"/>
            <a:ext cx="5869682" cy="18117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3820C44-5D38-909A-6902-6EE659737EC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349" t="11778" r="15131" b="10522"/>
          <a:stretch/>
        </p:blipFill>
        <p:spPr>
          <a:xfrm>
            <a:off x="3044695" y="3924300"/>
            <a:ext cx="5869682" cy="1811746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24D4CCD-0BF7-3351-BCA0-4B4E73E5C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2876151" cy="800100"/>
          </a:xfrm>
        </p:spPr>
        <p:txBody>
          <a:bodyPr/>
          <a:lstStyle/>
          <a:p>
            <a:r>
              <a:rPr lang="en-US" dirty="0"/>
              <a:t>Convergence:</a:t>
            </a:r>
            <a:br>
              <a:rPr lang="en-US" dirty="0"/>
            </a:br>
            <a:r>
              <a:rPr lang="en-US" sz="2400" dirty="0"/>
              <a:t>|FFT(error)| in dB</a:t>
            </a:r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C5F5227-23E8-7986-A155-9E7C123EDCAA}"/>
              </a:ext>
            </a:extLst>
          </p:cNvPr>
          <p:cNvSpPr/>
          <p:nvPr/>
        </p:nvSpPr>
        <p:spPr bwMode="auto">
          <a:xfrm>
            <a:off x="4857510" y="58570"/>
            <a:ext cx="1863011" cy="5656429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A04B5DA-526F-31B5-5884-40D225E248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12" y="1790700"/>
            <a:ext cx="2031776" cy="17696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A775A74-FFB3-F12F-CF54-7608BBC31B60}"/>
              </a:ext>
            </a:extLst>
          </p:cNvPr>
          <p:cNvSpPr txBox="1"/>
          <p:nvPr/>
        </p:nvSpPr>
        <p:spPr>
          <a:xfrm rot="18043094">
            <a:off x="1749482" y="993544"/>
            <a:ext cx="16914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 iterations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6C142CD-BFC1-4200-E4EE-15C15E3CA503}"/>
              </a:ext>
            </a:extLst>
          </p:cNvPr>
          <p:cNvSpPr txBox="1"/>
          <p:nvPr/>
        </p:nvSpPr>
        <p:spPr>
          <a:xfrm rot="18045525">
            <a:off x="1749481" y="2765330"/>
            <a:ext cx="16914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 iterations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4391FC-B12D-798B-AEE9-F8E9FC86A77D}"/>
              </a:ext>
            </a:extLst>
          </p:cNvPr>
          <p:cNvSpPr txBox="1"/>
          <p:nvPr/>
        </p:nvSpPr>
        <p:spPr>
          <a:xfrm rot="18014509">
            <a:off x="1636790" y="4499016"/>
            <a:ext cx="1863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10 iterations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E91210B-AA55-602E-E4EB-F9983524306B}"/>
              </a:ext>
            </a:extLst>
          </p:cNvPr>
          <p:cNvSpPr txBox="1"/>
          <p:nvPr/>
        </p:nvSpPr>
        <p:spPr>
          <a:xfrm>
            <a:off x="319554" y="1409021"/>
            <a:ext cx="164981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|FFT(Phantom)|</a:t>
            </a:r>
          </a:p>
        </p:txBody>
      </p:sp>
    </p:spTree>
    <p:extLst>
      <p:ext uri="{BB962C8B-B14F-4D97-AF65-F5344CB8AC3E}">
        <p14:creationId xmlns:p14="http://schemas.microsoft.com/office/powerpoint/2010/main" val="1915182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DD6D12B-26C4-A472-FBDA-2B0D4648A3BA}"/>
              </a:ext>
            </a:extLst>
          </p:cNvPr>
          <p:cNvSpPr/>
          <p:nvPr/>
        </p:nvSpPr>
        <p:spPr bwMode="auto">
          <a:xfrm>
            <a:off x="762000" y="1562100"/>
            <a:ext cx="3657600" cy="37694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500"/>
          </a:xfrm>
        </p:spPr>
        <p:txBody>
          <a:bodyPr/>
          <a:lstStyle/>
          <a:p>
            <a:r>
              <a:rPr lang="en-US" dirty="0"/>
              <a:t>Why does VCD work?  Initial Observations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1E07C9A4-E4EE-BF01-AF99-F59D094635C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77850" y="582052"/>
                <a:ext cx="8032750" cy="13759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algn="l" rtl="0" fontAlgn="base">
                  <a:lnSpc>
                    <a:spcPct val="95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§"/>
                  <a:defRPr sz="2500">
                    <a:solidFill>
                      <a:schemeClr val="tx1"/>
                    </a:solidFill>
                    <a:latin typeface="Times New Roman"/>
                    <a:ea typeface="+mn-ea"/>
                    <a:cs typeface="Times New Roman"/>
                  </a:defRPr>
                </a:lvl1pPr>
                <a:lvl2pPr marL="336007" indent="-240761" algn="l" rtl="0" fontAlgn="base">
                  <a:lnSpc>
                    <a:spcPct val="95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rgbClr val="004880"/>
                  </a:buClr>
                  <a:buChar char="•"/>
                  <a:defRPr sz="2167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2pPr>
                <a:lvl3pPr marL="714346" indent="-231502" algn="l" rtl="0" fontAlgn="base">
                  <a:lnSpc>
                    <a:spcPct val="95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4880"/>
                  </a:buClr>
                  <a:buChar char="–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3pPr>
                <a:lvl4pPr marL="1046386" indent="-236793" algn="l" rtl="0" fontAlgn="base">
                  <a:lnSpc>
                    <a:spcPct val="95000"/>
                  </a:lnSpc>
                  <a:spcBef>
                    <a:spcPct val="10000"/>
                  </a:spcBef>
                  <a:spcAft>
                    <a:spcPct val="0"/>
                  </a:spcAft>
                  <a:buClr>
                    <a:srgbClr val="004880"/>
                  </a:buClr>
                  <a:buFont typeface="Times" pitchFamily="-110" charset="0"/>
                  <a:buChar char="•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4pPr>
                <a:lvl5pPr marL="138239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5pPr>
                <a:lvl6pPr marL="1763378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6pPr>
                <a:lvl7pPr marL="214436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7pPr>
                <a:lvl8pPr marL="2525347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8pPr>
                <a:lvl9pPr marL="2906332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9pPr>
              </a:lstStyle>
              <a:p>
                <a:pPr eaLnBrk="1" hangingPunct="1"/>
                <a:r>
                  <a:rPr lang="en-US" sz="1600" kern="0" dirty="0"/>
                  <a:t> Goal:  solve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600">
                            <a:latin typeface="Cambria Math" panose="02040503050406030204" pitchFamily="18" charset="0"/>
                          </a:rPr>
                          <m:t>argmin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d>
                      <m:dPr>
                        <m:begChr m:val="{"/>
                        <m:endChr m:val="}"/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sSubSup>
                          <m:sSubSupPr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d>
                              <m:dPr>
                                <m:begChr m:val="‖"/>
                                <m:endChr m:val="‖"/>
                                <m:ctrlP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 −</m:t>
                                </m:r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𝐴𝑥</m:t>
                                </m:r>
                              </m:e>
                            </m:d>
                          </m:e>
                          <m:sub>
                            <m:r>
                              <a:rPr lang="en-US" sz="1600" b="0" i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sub>
                          <m:sup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  <m:d>
                          <m:dPr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d>
                  </m:oMath>
                </a14:m>
                <a:endParaRPr lang="en-US" sz="1600" kern="0" dirty="0"/>
              </a:p>
              <a:p>
                <a:pPr eaLnBrk="1" hangingPunct="1"/>
                <a:r>
                  <a:rPr lang="en-US" sz="1600" b="0" kern="0" dirty="0"/>
                  <a:t> Assume </a:t>
                </a:r>
                <a14:m>
                  <m:oMath xmlns:m="http://schemas.openxmlformats.org/officeDocument/2006/math">
                    <m:r>
                      <a:rPr lang="en-US" sz="1600" b="0" i="1" kern="0" smtClean="0">
                        <a:latin typeface="Cambria Math" panose="02040503050406030204" pitchFamily="18" charset="0"/>
                      </a:rPr>
                      <m:t>𝐵</m:t>
                    </m:r>
                    <m:d>
                      <m:dPr>
                        <m:ctrlPr>
                          <a:rPr lang="en-US" sz="1600" b="0" i="1" kern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1600" b="0" i="1" kern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600" b="0" i="1" kern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sz="1600" b="0" i="1" kern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a:rPr lang="en-US" sz="1600" b="0" i="1" kern="0" smtClean="0">
                        <a:latin typeface="Cambria Math" panose="02040503050406030204" pitchFamily="18" charset="0"/>
                      </a:rPr>
                      <m:t>𝐵𝑥</m:t>
                    </m:r>
                    <m:r>
                      <a:rPr lang="en-US" sz="1600" b="0" i="1" kern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600" b="0" i="1" kern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nary>
                      <m:naryPr>
                        <m:chr m:val="∑"/>
                        <m:supHide m:val="on"/>
                        <m:ctrlPr>
                          <a:rPr lang="en-US" sz="1600" b="0" i="1" kern="0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∈</m:t>
                        </m:r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𝐶</m:t>
                        </m:r>
                      </m:sub>
                      <m:sup/>
                      <m:e>
                        <m:sSup>
                          <m:sSupPr>
                            <m:ctrlPr>
                              <a:rPr lang="en-US" sz="1600" b="0" i="1" kern="0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b="0" i="1" kern="0" smtClean="0">
                                <a:latin typeface="Cambria Math" panose="02040503050406030204" pitchFamily="18" charset="0"/>
                              </a:rPr>
                              <m:t>𝜆</m:t>
                            </m:r>
                            <m:d>
                              <m:dPr>
                                <m:ctrlPr>
                                  <a:rPr lang="en-US" sz="1600" b="0" i="1" kern="0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1600" b="0" i="1" kern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0" i="1" kern="0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1600" b="0" i="1" kern="0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US" sz="1600" b="0" i="1" kern="0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1600" b="0" i="1" kern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0" i="1" kern="0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1600" b="0" i="1" kern="0" smtClean="0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en-US" sz="1600" b="0" i="1" kern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nary>
                  </m:oMath>
                </a14:m>
                <a:r>
                  <a:rPr lang="en-US" sz="1600" kern="0" dirty="0"/>
                  <a:t> is quadratic with nearest neighbor coupling.</a:t>
                </a:r>
              </a:p>
              <a:p>
                <a:pPr eaLnBrk="1" hangingPunct="1"/>
                <a:r>
                  <a:rPr lang="en-US" sz="1600" kern="0" dirty="0"/>
                  <a:t> Gradient: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b="0" i="0" kern="0" smtClean="0">
                        <a:latin typeface="Cambria Math" panose="02040503050406030204" pitchFamily="18" charset="0"/>
                      </a:rPr>
                      <m:t>∇</m:t>
                    </m:r>
                    <m:r>
                      <a:rPr lang="en-US" sz="1600" b="0" i="1" kern="0" smtClean="0">
                        <a:latin typeface="Cambria Math" panose="02040503050406030204" pitchFamily="18" charset="0"/>
                      </a:rPr>
                      <m:t>𝐿</m:t>
                    </m:r>
                    <m:d>
                      <m:dPr>
                        <m:ctrlPr>
                          <a:rPr lang="en-US" sz="1600" b="0" i="1" kern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1600" b="0" i="1" kern="0" smtClean="0">
                        <a:latin typeface="Cambria Math" panose="02040503050406030204" pitchFamily="18" charset="0"/>
                      </a:rPr>
                      <m:t>= </m:t>
                    </m:r>
                    <m:d>
                      <m:dPr>
                        <m:ctrlPr>
                          <a:rPr lang="en-US" sz="1600" b="0" i="1" kern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1600" b="0" i="1" kern="0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b="0" i="1" kern="0" smtClean="0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en-US" sz="1600" b="0" i="1" kern="0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p>
                        </m:sSup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d>
                    <m:r>
                      <a:rPr lang="en-US" sz="1600" b="0" i="1" kern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1600" b="0" i="1" kern="0" smtClean="0"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sz="1600" b="0" i="1" kern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a:rPr lang="en-US" sz="1600" b="0" i="1" kern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1600" kern="0" dirty="0"/>
                  <a:t>  </a:t>
                </a:r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1E07C9A4-E4EE-BF01-AF99-F59D094635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7850" y="582052"/>
                <a:ext cx="8032750" cy="1375998"/>
              </a:xfrm>
              <a:prstGeom prst="rect">
                <a:avLst/>
              </a:prstGeom>
              <a:blipFill>
                <a:blip r:embed="rId2"/>
                <a:stretch>
                  <a:fillRect l="-315" b="-11818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988440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E2CA1-29FF-6618-97B8-AB4A6210B9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1732178-A9A2-5650-80AF-131018B2F95D}"/>
              </a:ext>
            </a:extLst>
          </p:cNvPr>
          <p:cNvSpPr/>
          <p:nvPr/>
        </p:nvSpPr>
        <p:spPr bwMode="auto">
          <a:xfrm>
            <a:off x="762000" y="1562100"/>
            <a:ext cx="3657600" cy="37694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3911EB-59F5-0639-9A31-B231867C6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500"/>
          </a:xfrm>
        </p:spPr>
        <p:txBody>
          <a:bodyPr/>
          <a:lstStyle/>
          <a:p>
            <a:r>
              <a:rPr lang="en-US" dirty="0"/>
              <a:t>Why does VCD work?  Initial Observations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DA0BA4-6F1F-DBAA-076F-B7A1DFAE96A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414" r="48893"/>
          <a:stretch/>
        </p:blipFill>
        <p:spPr>
          <a:xfrm>
            <a:off x="7010400" y="1939044"/>
            <a:ext cx="1828800" cy="174962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2633AA1-07A7-52B0-F25D-30E94C8101CF}"/>
                  </a:ext>
                </a:extLst>
              </p:cNvPr>
              <p:cNvSpPr txBox="1"/>
              <p:nvPr/>
            </p:nvSpPr>
            <p:spPr>
              <a:xfrm>
                <a:off x="670756" y="1958050"/>
                <a:ext cx="5806243" cy="182755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Observation 1: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16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𝑨</m:t>
                        </m:r>
                      </m:e>
                      <m:sup>
                        <m:r>
                          <a:rPr lang="en-US" sz="16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𝑻</m:t>
                        </m:r>
                      </m:sup>
                    </m:sSup>
                    <m:r>
                      <a:rPr lang="en-US" sz="1600" b="1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𝑨</m:t>
                    </m:r>
                  </m:oMath>
                </a14:m>
                <a:r>
                  <a:rPr lang="en-U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long-range blur</a:t>
                </a:r>
              </a:p>
              <a:p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Approximate with a convolution: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en-US" sz="1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sz="1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𝐴𝑥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≈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h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∗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where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h</m:t>
                    </m:r>
                  </m:oMath>
                </a14:m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a 2D point spread function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h</m:t>
                      </m:r>
                      <m:d>
                        <m:dPr>
                          <m:ctrlPr>
                            <a:rPr lang="en-US" sz="1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𝑝</m:t>
                          </m:r>
                        </m:e>
                      </m:d>
                      <m:r>
                        <a:rPr lang="en-US" sz="1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≈</m:t>
                      </m:r>
                      <m:f>
                        <m:fPr>
                          <m:ctrlPr>
                            <a:rPr lang="en-US" sz="1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1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d>
                            <m:dPr>
                              <m:begChr m:val="‖"/>
                              <m:endChr m:val="‖"/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e>
                          </m:d>
                        </m:den>
                      </m:f>
                      <m:r>
                        <a:rPr lang="en-US" sz="1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sz="1600" b="0" i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clipped</m:t>
                      </m:r>
                    </m:oMath>
                  </m:oMathPara>
                </a14:m>
                <a:endPara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Leads to long range interactions and a dense matrix.   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699AA90E-7CB0-96FB-3A46-751C3D3895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756" y="1958050"/>
                <a:ext cx="5806243" cy="1827552"/>
              </a:xfrm>
              <a:prstGeom prst="rect">
                <a:avLst/>
              </a:prstGeom>
              <a:blipFill>
                <a:blip r:embed="rId3"/>
                <a:stretch>
                  <a:fillRect l="-436" b="-342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C7663B05-344A-03C7-C0E2-A7A0D0B2E0E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77850" y="582052"/>
                <a:ext cx="8032750" cy="13759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algn="l" rtl="0" fontAlgn="base">
                  <a:lnSpc>
                    <a:spcPct val="95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§"/>
                  <a:defRPr sz="2500">
                    <a:solidFill>
                      <a:schemeClr val="tx1"/>
                    </a:solidFill>
                    <a:latin typeface="Times New Roman"/>
                    <a:ea typeface="+mn-ea"/>
                    <a:cs typeface="Times New Roman"/>
                  </a:defRPr>
                </a:lvl1pPr>
                <a:lvl2pPr marL="336007" indent="-240761" algn="l" rtl="0" fontAlgn="base">
                  <a:lnSpc>
                    <a:spcPct val="95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rgbClr val="004880"/>
                  </a:buClr>
                  <a:buChar char="•"/>
                  <a:defRPr sz="2167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2pPr>
                <a:lvl3pPr marL="714346" indent="-231502" algn="l" rtl="0" fontAlgn="base">
                  <a:lnSpc>
                    <a:spcPct val="95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4880"/>
                  </a:buClr>
                  <a:buChar char="–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3pPr>
                <a:lvl4pPr marL="1046386" indent="-236793" algn="l" rtl="0" fontAlgn="base">
                  <a:lnSpc>
                    <a:spcPct val="95000"/>
                  </a:lnSpc>
                  <a:spcBef>
                    <a:spcPct val="10000"/>
                  </a:spcBef>
                  <a:spcAft>
                    <a:spcPct val="0"/>
                  </a:spcAft>
                  <a:buClr>
                    <a:srgbClr val="004880"/>
                  </a:buClr>
                  <a:buFont typeface="Times" pitchFamily="-110" charset="0"/>
                  <a:buChar char="•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4pPr>
                <a:lvl5pPr marL="138239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5pPr>
                <a:lvl6pPr marL="1763378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6pPr>
                <a:lvl7pPr marL="214436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7pPr>
                <a:lvl8pPr marL="2525347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8pPr>
                <a:lvl9pPr marL="2906332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9pPr>
              </a:lstStyle>
              <a:p>
                <a:pPr eaLnBrk="1" hangingPunct="1"/>
                <a:r>
                  <a:rPr lang="en-US" sz="1600" kern="0" dirty="0"/>
                  <a:t> Goal:  solve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600">
                            <a:latin typeface="Cambria Math" panose="02040503050406030204" pitchFamily="18" charset="0"/>
                          </a:rPr>
                          <m:t>argmin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d>
                      <m:dPr>
                        <m:begChr m:val="{"/>
                        <m:endChr m:val="}"/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sSubSup>
                          <m:sSubSupPr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d>
                              <m:dPr>
                                <m:begChr m:val="‖"/>
                                <m:endChr m:val="‖"/>
                                <m:ctrlP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 −</m:t>
                                </m:r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𝐴𝑥</m:t>
                                </m:r>
                              </m:e>
                            </m:d>
                          </m:e>
                          <m:sub>
                            <m:r>
                              <a:rPr lang="en-US" sz="1600" b="0" i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sub>
                          <m:sup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  <m:d>
                          <m:dPr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d>
                  </m:oMath>
                </a14:m>
                <a:endParaRPr lang="en-US" sz="1600" kern="0" dirty="0"/>
              </a:p>
              <a:p>
                <a:pPr eaLnBrk="1" hangingPunct="1"/>
                <a:r>
                  <a:rPr lang="en-US" sz="1600" b="0" kern="0" dirty="0"/>
                  <a:t> Assume </a:t>
                </a:r>
                <a14:m>
                  <m:oMath xmlns:m="http://schemas.openxmlformats.org/officeDocument/2006/math">
                    <m:r>
                      <a:rPr lang="en-US" sz="1600" b="0" i="1" kern="0" smtClean="0">
                        <a:latin typeface="Cambria Math" panose="02040503050406030204" pitchFamily="18" charset="0"/>
                      </a:rPr>
                      <m:t>𝐵</m:t>
                    </m:r>
                    <m:d>
                      <m:dPr>
                        <m:ctrlPr>
                          <a:rPr lang="en-US" sz="1600" b="0" i="1" kern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1600" b="0" i="1" kern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600" b="0" i="1" kern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sz="1600" b="0" i="1" kern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a:rPr lang="en-US" sz="1600" b="0" i="1" kern="0" smtClean="0">
                        <a:latin typeface="Cambria Math" panose="02040503050406030204" pitchFamily="18" charset="0"/>
                      </a:rPr>
                      <m:t>𝐵𝑥</m:t>
                    </m:r>
                    <m:r>
                      <a:rPr lang="en-US" sz="1600" b="0" i="1" kern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600" b="0" i="1" kern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nary>
                      <m:naryPr>
                        <m:chr m:val="∑"/>
                        <m:supHide m:val="on"/>
                        <m:ctrlPr>
                          <a:rPr lang="en-US" sz="1600" b="0" i="1" kern="0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∈</m:t>
                        </m:r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𝐶</m:t>
                        </m:r>
                      </m:sub>
                      <m:sup/>
                      <m:e>
                        <m:sSup>
                          <m:sSupPr>
                            <m:ctrlPr>
                              <a:rPr lang="en-US" sz="1600" b="0" i="1" kern="0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b="0" i="1" kern="0" smtClean="0">
                                <a:latin typeface="Cambria Math" panose="02040503050406030204" pitchFamily="18" charset="0"/>
                              </a:rPr>
                              <m:t>𝜆</m:t>
                            </m:r>
                            <m:d>
                              <m:dPr>
                                <m:ctrlPr>
                                  <a:rPr lang="en-US" sz="1600" b="0" i="1" kern="0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1600" b="0" i="1" kern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0" i="1" kern="0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1600" b="0" i="1" kern="0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US" sz="1600" b="0" i="1" kern="0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1600" b="0" i="1" kern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0" i="1" kern="0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1600" b="0" i="1" kern="0" smtClean="0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en-US" sz="1600" b="0" i="1" kern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nary>
                  </m:oMath>
                </a14:m>
                <a:r>
                  <a:rPr lang="en-US" sz="1600" kern="0" dirty="0"/>
                  <a:t> is quadratic with nearest neighbor coupling.</a:t>
                </a:r>
              </a:p>
              <a:p>
                <a:pPr eaLnBrk="1" hangingPunct="1"/>
                <a:r>
                  <a:rPr lang="en-US" sz="1600" kern="0" dirty="0"/>
                  <a:t> Gradient: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kern="0">
                        <a:latin typeface="Cambria Math" panose="02040503050406030204" pitchFamily="18" charset="0"/>
                      </a:rPr>
                      <m:t>∇</m:t>
                    </m:r>
                    <m:r>
                      <a:rPr lang="en-US" sz="1600" i="1" kern="0">
                        <a:latin typeface="Cambria Math" panose="02040503050406030204" pitchFamily="18" charset="0"/>
                      </a:rPr>
                      <m:t>𝐿</m:t>
                    </m:r>
                    <m:d>
                      <m:dPr>
                        <m:ctrlPr>
                          <a:rPr lang="en-US" sz="1600" i="1" ker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 ker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1600" i="1" kern="0">
                        <a:latin typeface="Cambria Math" panose="02040503050406030204" pitchFamily="18" charset="0"/>
                      </a:rPr>
                      <m:t>= </m:t>
                    </m:r>
                    <m:d>
                      <m:dPr>
                        <m:ctrlPr>
                          <a:rPr lang="en-US" sz="1600" i="1" ker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1600" i="1" ker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i="1" kern="0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en-US" sz="1600" i="1" ker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p>
                        </m:sSup>
                        <m:r>
                          <a:rPr lang="en-US" sz="1600" i="1" kern="0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1600" i="1" ker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1600" i="1" ker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d>
                    <m:r>
                      <a:rPr lang="en-US" sz="1600" i="1" ker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1600" i="1" kern="0"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sz="1600" i="1" ker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i="1" ker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a:rPr lang="en-US" sz="1600" i="1" ker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a:rPr lang="en-US" sz="1600" i="1" ker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1600" kern="0" dirty="0"/>
                  <a:t>  </a:t>
                </a:r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C7663B05-344A-03C7-C0E2-A7A0D0B2E0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7850" y="582052"/>
                <a:ext cx="8032750" cy="1375998"/>
              </a:xfrm>
              <a:prstGeom prst="rect">
                <a:avLst/>
              </a:prstGeom>
              <a:blipFill>
                <a:blip r:embed="rId4"/>
                <a:stretch>
                  <a:fillRect l="-315" b="-11818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E2913BA-BA5C-C61F-1A9D-85F070A25EA2}"/>
                  </a:ext>
                </a:extLst>
              </p:cNvPr>
              <p:cNvSpPr txBox="1"/>
              <p:nvPr/>
            </p:nvSpPr>
            <p:spPr>
              <a:xfrm>
                <a:off x="670757" y="3835306"/>
                <a:ext cx="5806242" cy="182755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Observation 2: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16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𝑨</m:t>
                        </m:r>
                      </m:e>
                      <m:sup>
                        <m:r>
                          <a:rPr lang="en-US" sz="16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𝑻</m:t>
                        </m:r>
                      </m:sup>
                    </m:sSup>
                    <m:r>
                      <a:rPr lang="en-US" sz="1600" b="1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𝑨</m:t>
                    </m:r>
                  </m:oMath>
                </a14:m>
                <a:r>
                  <a:rPr lang="en-U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amplifies low spatial frequencies </a:t>
                </a:r>
                <a:endPara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 the Fourier domain: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en-US" sz="1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sz="1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𝐴𝑥</m:t>
                      </m:r>
                      <m:r>
                        <a:rPr lang="en-US" sz="1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≈</m:t>
                      </m:r>
                      <m:r>
                        <a:rPr lang="en-US" sz="1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h</m:t>
                      </m:r>
                      <m:r>
                        <a:rPr lang="en-US" sz="1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∗</m:t>
                      </m:r>
                      <m:r>
                        <a:rPr lang="en-US" sz="1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→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𝐻𝑋</m:t>
                      </m:r>
                    </m:oMath>
                  </m:oMathPara>
                </a14:m>
                <a:endPara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where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𝐻</m:t>
                    </m:r>
                  </m:oMath>
                </a14:m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the 2D DTFT of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h</m:t>
                    </m:r>
                  </m:oMath>
                </a14:m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𝐻</m:t>
                      </m:r>
                      <m:d>
                        <m:dPr>
                          <m:ctrlPr>
                            <a:rPr lang="en-US" sz="1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𝜔</m:t>
                          </m:r>
                        </m:e>
                      </m:d>
                      <m:r>
                        <a:rPr lang="en-US" sz="1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≈</m:t>
                      </m:r>
                      <m:f>
                        <m:fPr>
                          <m:ctrlPr>
                            <a:rPr lang="en-US" sz="1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1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d>
                            <m:dPr>
                              <m:begChr m:val="‖"/>
                              <m:endChr m:val="‖"/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𝜔</m:t>
                              </m:r>
                            </m:e>
                          </m:d>
                        </m:den>
                      </m:f>
                      <m:r>
                        <a:rPr lang="en-US" sz="1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sz="1600" b="0" i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clipped</m:t>
                      </m:r>
                    </m:oMath>
                  </m:oMathPara>
                </a14:m>
                <a:endPara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Very large for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𝜔</m:t>
                    </m:r>
                  </m:oMath>
                </a14:m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near the origin (low frequencies).   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541E620-672A-6085-F2A8-948E677CFA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757" y="3835306"/>
                <a:ext cx="5806242" cy="1827552"/>
              </a:xfrm>
              <a:prstGeom prst="rect">
                <a:avLst/>
              </a:prstGeom>
              <a:blipFill>
                <a:blip r:embed="rId5"/>
                <a:stretch>
                  <a:fillRect l="-436" b="-2740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>
            <a:extLst>
              <a:ext uri="{FF2B5EF4-FFF2-40B4-BE49-F238E27FC236}">
                <a16:creationId xmlns:a16="http://schemas.microsoft.com/office/drawing/2014/main" id="{E69433F1-BD7A-C9E2-7A54-8DDF7F7211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174" t="5379"/>
          <a:stretch/>
        </p:blipFill>
        <p:spPr>
          <a:xfrm>
            <a:off x="7010400" y="3785602"/>
            <a:ext cx="1782956" cy="182755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63F97D3-7816-3AA9-E834-E4561431D9CE}"/>
                  </a:ext>
                </a:extLst>
              </p:cNvPr>
              <p:cNvSpPr txBox="1"/>
              <p:nvPr/>
            </p:nvSpPr>
            <p:spPr>
              <a:xfrm>
                <a:off x="7272565" y="1688220"/>
                <a:ext cx="138839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PSF</a:t>
                </a:r>
                <a:r>
                  <a:rPr lang="en-US" sz="1400" dirty="0"/>
                  <a:t>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sz="1400" dirty="0"/>
                  <a:t>: 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heat map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B268DB8-9603-E53F-51CC-54F18CEC56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2565" y="1688220"/>
                <a:ext cx="1388393" cy="307777"/>
              </a:xfrm>
              <a:prstGeom prst="rect">
                <a:avLst/>
              </a:prstGeom>
              <a:blipFill>
                <a:blip r:embed="rId6"/>
                <a:stretch>
                  <a:fillRect l="-901" b="-2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FED08E3-D3E6-C2A4-1829-FC7629FB8893}"/>
                  </a:ext>
                </a:extLst>
              </p:cNvPr>
              <p:cNvSpPr txBox="1"/>
              <p:nvPr/>
            </p:nvSpPr>
            <p:spPr>
              <a:xfrm>
                <a:off x="7072745" y="3541812"/>
                <a:ext cx="185166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PSF</a:t>
                </a:r>
                <a:r>
                  <a:rPr lang="en-US" sz="1400" dirty="0"/>
                  <a:t>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sz="1400" dirty="0"/>
                  <a:t>: 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restricted to 1D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A044791-939C-C22C-BB86-1E5AA97AE9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2745" y="3541812"/>
                <a:ext cx="1851661" cy="307777"/>
              </a:xfrm>
              <a:prstGeom prst="rect">
                <a:avLst/>
              </a:prstGeom>
              <a:blipFill>
                <a:blip r:embed="rId7"/>
                <a:stretch>
                  <a:fillRect l="-680" t="-4000" b="-2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174197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F61ACA-F486-700D-3D78-2FE1AFFCA8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C6FA82E8-26DB-C9B1-E2AB-4EDD6836A751}"/>
              </a:ext>
            </a:extLst>
          </p:cNvPr>
          <p:cNvSpPr/>
          <p:nvPr/>
        </p:nvSpPr>
        <p:spPr bwMode="auto">
          <a:xfrm>
            <a:off x="524601" y="2122967"/>
            <a:ext cx="6367065" cy="124231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B75425-4684-151B-2E59-3549912C1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500"/>
          </a:xfrm>
        </p:spPr>
        <p:txBody>
          <a:bodyPr/>
          <a:lstStyle/>
          <a:p>
            <a:r>
              <a:rPr lang="en-US" dirty="0"/>
              <a:t>Analysis of gradient descent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36546DE-9253-2AB2-F246-582AC1D65AFD}"/>
                  </a:ext>
                </a:extLst>
              </p:cNvPr>
              <p:cNvSpPr txBox="1"/>
              <p:nvPr/>
            </p:nvSpPr>
            <p:spPr>
              <a:xfrm>
                <a:off x="670757" y="965918"/>
                <a:ext cx="6431429" cy="34297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Observation 1: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16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𝑨</m:t>
                        </m:r>
                      </m:e>
                      <m:sup>
                        <m:r>
                          <a:rPr lang="en-US" sz="16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𝑻</m:t>
                        </m:r>
                      </m:sup>
                    </m:sSup>
                    <m:r>
                      <a:rPr lang="en-US" sz="1600" b="1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𝑨</m:t>
                    </m:r>
                  </m:oMath>
                </a14:m>
                <a:r>
                  <a:rPr lang="en-U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long-range blur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36546DE-9253-2AB2-F246-582AC1D65A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757" y="965918"/>
                <a:ext cx="6431429" cy="342979"/>
              </a:xfrm>
              <a:prstGeom prst="rect">
                <a:avLst/>
              </a:prstGeom>
              <a:blipFill>
                <a:blip r:embed="rId2"/>
                <a:stretch>
                  <a:fillRect l="-394" b="-20690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E1019C64-68FE-B5A9-FF3B-AA925BA6489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93436" y="544031"/>
                <a:ext cx="6508750" cy="3704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algn="l" rtl="0" fontAlgn="base">
                  <a:lnSpc>
                    <a:spcPct val="95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§"/>
                  <a:defRPr sz="2500">
                    <a:solidFill>
                      <a:schemeClr val="tx1"/>
                    </a:solidFill>
                    <a:latin typeface="Times New Roman"/>
                    <a:ea typeface="+mn-ea"/>
                    <a:cs typeface="Times New Roman"/>
                  </a:defRPr>
                </a:lvl1pPr>
                <a:lvl2pPr marL="336007" indent="-240761" algn="l" rtl="0" fontAlgn="base">
                  <a:lnSpc>
                    <a:spcPct val="95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rgbClr val="004880"/>
                  </a:buClr>
                  <a:buChar char="•"/>
                  <a:defRPr sz="2167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2pPr>
                <a:lvl3pPr marL="714346" indent="-231502" algn="l" rtl="0" fontAlgn="base">
                  <a:lnSpc>
                    <a:spcPct val="95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4880"/>
                  </a:buClr>
                  <a:buChar char="–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3pPr>
                <a:lvl4pPr marL="1046386" indent="-236793" algn="l" rtl="0" fontAlgn="base">
                  <a:lnSpc>
                    <a:spcPct val="95000"/>
                  </a:lnSpc>
                  <a:spcBef>
                    <a:spcPct val="10000"/>
                  </a:spcBef>
                  <a:spcAft>
                    <a:spcPct val="0"/>
                  </a:spcAft>
                  <a:buClr>
                    <a:srgbClr val="004880"/>
                  </a:buClr>
                  <a:buFont typeface="Times" pitchFamily="-110" charset="0"/>
                  <a:buChar char="•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4pPr>
                <a:lvl5pPr marL="138239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5pPr>
                <a:lvl6pPr marL="1763378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6pPr>
                <a:lvl7pPr marL="214436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7pPr>
                <a:lvl8pPr marL="2525347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8pPr>
                <a:lvl9pPr marL="2906332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9pPr>
              </a:lstStyle>
              <a:p>
                <a:pPr eaLnBrk="1" hangingPunct="1"/>
                <a:r>
                  <a:rPr lang="en-US" sz="1600" kern="0" dirty="0"/>
                  <a:t> Goal:  solve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600">
                            <a:latin typeface="Cambria Math" panose="02040503050406030204" pitchFamily="18" charset="0"/>
                          </a:rPr>
                          <m:t>argmin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sSubSup>
                          <m:sSub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d>
                              <m:dPr>
                                <m:begChr m:val="‖"/>
                                <m:endChr m:val="‖"/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 −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𝐴𝑥</m:t>
                                </m:r>
                              </m:e>
                            </m:d>
                          </m:e>
                          <m:sub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 </m:t>
                            </m:r>
                          </m:sub>
                          <m:sup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sz="1600" i="1" ker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600" i="1" ker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1600" i="1" ker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lang="en-US" sz="1600" i="1" ker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i="1" ker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1600" i="1" ker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p>
                        </m:sSup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US" sz="1600" i="1" ker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endParaRPr lang="en-US" sz="1600" kern="0" dirty="0"/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E1019C64-68FE-B5A9-FF3B-AA925BA648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93436" y="544031"/>
                <a:ext cx="6508750" cy="370448"/>
              </a:xfrm>
              <a:prstGeom prst="rect">
                <a:avLst/>
              </a:prstGeom>
              <a:blipFill>
                <a:blip r:embed="rId3"/>
                <a:stretch>
                  <a:fillRect l="-389" b="-26667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47CE470-A917-9F1B-D48F-8535C3000517}"/>
                  </a:ext>
                </a:extLst>
              </p:cNvPr>
              <p:cNvSpPr txBox="1"/>
              <p:nvPr/>
            </p:nvSpPr>
            <p:spPr>
              <a:xfrm>
                <a:off x="670757" y="1308897"/>
                <a:ext cx="6431428" cy="34297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Observation 2: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16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𝑨</m:t>
                        </m:r>
                      </m:e>
                      <m:sup>
                        <m:r>
                          <a:rPr lang="en-US" sz="16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𝑻</m:t>
                        </m:r>
                      </m:sup>
                    </m:sSup>
                    <m:r>
                      <a:rPr lang="en-US" sz="1600" b="1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𝑨</m:t>
                    </m:r>
                  </m:oMath>
                </a14:m>
                <a:r>
                  <a:rPr lang="en-U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amplifies low spatial frequencies </a:t>
                </a:r>
                <a:endPara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47CE470-A917-9F1B-D48F-8535C30005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757" y="1308897"/>
                <a:ext cx="6431428" cy="342979"/>
              </a:xfrm>
              <a:prstGeom prst="rect">
                <a:avLst/>
              </a:prstGeom>
              <a:blipFill>
                <a:blip r:embed="rId4"/>
                <a:stretch>
                  <a:fillRect l="-394" b="-20690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1DAA05A-98D2-2D70-9720-FFBB3322C64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70757" y="2171700"/>
                <a:ext cx="6254437" cy="28956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algn="l" rtl="0" fontAlgn="base">
                  <a:lnSpc>
                    <a:spcPct val="95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§"/>
                  <a:defRPr sz="2500">
                    <a:solidFill>
                      <a:schemeClr val="tx1"/>
                    </a:solidFill>
                    <a:latin typeface="Times New Roman"/>
                    <a:ea typeface="+mn-ea"/>
                    <a:cs typeface="Times New Roman"/>
                  </a:defRPr>
                </a:lvl1pPr>
                <a:lvl2pPr marL="336007" indent="-240761" algn="l" rtl="0" fontAlgn="base">
                  <a:lnSpc>
                    <a:spcPct val="95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rgbClr val="004880"/>
                  </a:buClr>
                  <a:buChar char="•"/>
                  <a:defRPr sz="2167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2pPr>
                <a:lvl3pPr marL="714346" indent="-231502" algn="l" rtl="0" fontAlgn="base">
                  <a:lnSpc>
                    <a:spcPct val="95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4880"/>
                  </a:buClr>
                  <a:buChar char="–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3pPr>
                <a:lvl4pPr marL="1046386" indent="-236793" algn="l" rtl="0" fontAlgn="base">
                  <a:lnSpc>
                    <a:spcPct val="95000"/>
                  </a:lnSpc>
                  <a:spcBef>
                    <a:spcPct val="10000"/>
                  </a:spcBef>
                  <a:spcAft>
                    <a:spcPct val="0"/>
                  </a:spcAft>
                  <a:buClr>
                    <a:srgbClr val="004880"/>
                  </a:buClr>
                  <a:buFont typeface="Times" pitchFamily="-110" charset="0"/>
                  <a:buChar char="•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4pPr>
                <a:lvl5pPr marL="138239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5pPr>
                <a:lvl6pPr marL="1763378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6pPr>
                <a:lvl7pPr marL="214436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7pPr>
                <a:lvl8pPr marL="2525347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8pPr>
                <a:lvl9pPr marL="2906332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9pPr>
              </a:lstStyle>
              <a:p>
                <a:pPr eaLnBrk="1" hangingPunct="1"/>
                <a:r>
                  <a:rPr lang="en-US" sz="1667" kern="0" dirty="0"/>
                  <a:t> Observation 1 means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67" b="0" i="1" kern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67" b="0" i="1" kern="0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a:rPr lang="en-US" sz="1667" b="0" i="1" kern="0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a:rPr lang="en-US" sz="1667" b="0" i="1" kern="0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1667" kern="0" dirty="0"/>
                  <a:t> is dense and not close to diagonal</a:t>
                </a:r>
              </a:p>
              <a:p>
                <a:pPr lvl="1" eaLnBrk="1" hangingPunct="1"/>
                <a:r>
                  <a:rPr lang="en-US" sz="1334" kern="0" dirty="0"/>
                  <a:t>Hard to invert or even get a good approximate inverse.</a:t>
                </a:r>
              </a:p>
              <a:p>
                <a:pPr eaLnBrk="1" hangingPunct="1"/>
                <a:r>
                  <a:rPr lang="en-US" sz="1667" kern="0" dirty="0"/>
                  <a:t> Observations 2 and 3 mean gradient descent must take small steps, 	       </a:t>
                </a:r>
                <a:r>
                  <a:rPr lang="en-US" sz="1667" i="1" kern="0" dirty="0"/>
                  <a:t>even if we choose an optimal step size.</a:t>
                </a:r>
                <a:endParaRPr lang="en-US" sz="1334" i="1" kern="0" dirty="0"/>
              </a:p>
              <a:p>
                <a:pPr eaLnBrk="1" hangingPunct="1">
                  <a:buNone/>
                </a:pPr>
                <a:r>
                  <a:rPr lang="en-US" sz="1667" kern="0" dirty="0"/>
                  <a:t>Gradient descent: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67" b="0" i="1" kern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67" b="0" i="1" kern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d>
                          <m:dPr>
                            <m:ctrlPr>
                              <a:rPr lang="en-US" sz="1667" b="0" i="1" kern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667" b="0" i="1" kern="0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1667" b="0" i="1" kern="0" smtClean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d>
                      </m:sup>
                    </m:sSup>
                    <m:r>
                      <a:rPr lang="en-US" sz="1667" b="0" i="1" kern="0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1667" b="0" i="1" kern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67" b="0" i="1" kern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1667" b="0" i="1" kern="0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667" b="0" i="1" kern="0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1667" b="0" i="1" kern="0" smtClean="0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en-US" sz="1667" b="0" i="1" kern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1667" b="0" i="1" kern="0" smtClean="0">
                        <a:latin typeface="Cambria Math" panose="02040503050406030204" pitchFamily="18" charset="0"/>
                      </a:rPr>
                      <m:t>𝛼</m:t>
                    </m:r>
                    <m:d>
                      <m:dPr>
                        <m:ctrlPr>
                          <a:rPr lang="en-US" sz="1667" b="0" i="1" kern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1667" b="0" i="1" kern="0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67" b="0" i="1" kern="0" smtClean="0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en-US" sz="1667" b="0" i="1" kern="0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p>
                        </m:sSup>
                        <m:r>
                          <a:rPr lang="en-US" sz="1667" b="0" i="1" kern="0" smtClean="0">
                            <a:latin typeface="Cambria Math" panose="02040503050406030204" pitchFamily="1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sz="1667" i="1" ker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67" i="1" ker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1667" i="1" ker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1667" i="1" kern="0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1667" i="1" ker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p>
                        <m:r>
                          <a:rPr lang="en-US" sz="1667" b="0" i="1" kern="0" smtClean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1667" b="0" i="1" kern="0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67" b="0" i="1" kern="0" smtClean="0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en-US" sz="1667" b="0" i="1" kern="0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p>
                        </m:sSup>
                        <m:r>
                          <a:rPr lang="en-US" sz="1667" b="0" i="1" kern="0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sz="1667" b="0" i="1" kern="0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1667" b="0" i="1" kern="0" smtClean="0">
                            <a:latin typeface="Cambria Math" panose="02040503050406030204" pitchFamily="1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sz="1667" i="1" ker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67" i="1" ker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1667" i="1" ker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1667" i="1" kern="0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1667" i="1" ker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sz="1667" kern="0" dirty="0"/>
                  <a:t> </a:t>
                </a:r>
              </a:p>
              <a:p>
                <a:pPr eaLnBrk="1" hangingPunct="1">
                  <a:buNone/>
                </a:pPr>
                <a:r>
                  <a:rPr lang="en-US" sz="1667" b="0" kern="0" dirty="0"/>
                  <a:t>In Fourier space: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67" b="0" i="1" kern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67" b="0" i="1" kern="0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d>
                          <m:dPr>
                            <m:ctrlPr>
                              <a:rPr lang="en-US" sz="1667" b="0" i="1" kern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667" b="0" i="1" kern="0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1667" b="0" i="1" kern="0" smtClean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d>
                      </m:sup>
                    </m:sSup>
                    <m:r>
                      <a:rPr lang="en-US" sz="1667" b="0" i="1" kern="0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1667" b="0" i="1" kern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67" b="0" i="1" kern="0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en-US" sz="1667" b="0" i="1" kern="0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667" b="0" i="1" kern="0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1667" b="0" i="1" kern="0" smtClean="0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en-US" sz="1667" b="0" i="1" kern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1667" b="0" i="1" kern="0" smtClean="0">
                        <a:latin typeface="Cambria Math" panose="02040503050406030204" pitchFamily="18" charset="0"/>
                      </a:rPr>
                      <m:t>𝛼</m:t>
                    </m:r>
                    <m:d>
                      <m:dPr>
                        <m:ctrlPr>
                          <a:rPr lang="en-US" sz="1667" b="0" i="1" kern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67" b="0" i="1" kern="0" smtClean="0">
                            <a:latin typeface="Cambria Math" panose="02040503050406030204" pitchFamily="18" charset="0"/>
                          </a:rPr>
                          <m:t>𝐻</m:t>
                        </m:r>
                        <m:r>
                          <a:rPr lang="en-US" sz="1667" b="0" i="1" kern="0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1667" b="0" i="1" kern="0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</m:d>
                    <m:sSup>
                      <m:sSupPr>
                        <m:ctrlPr>
                          <a:rPr lang="en-US" sz="1667" i="1" ker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67" i="1" ker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d>
                          <m:dPr>
                            <m:ctrlPr>
                              <a:rPr lang="en-US" sz="1667" i="1" ker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667" i="1" ker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</m:d>
                      </m:sup>
                    </m:sSup>
                    <m:r>
                      <a:rPr lang="en-US" sz="1667" b="0" i="1" kern="0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1667" i="1" kern="0">
                        <a:latin typeface="Cambria Math" panose="02040503050406030204" pitchFamily="18" charset="0"/>
                      </a:rPr>
                      <m:t>𝛼</m:t>
                    </m:r>
                    <m:r>
                      <a:rPr lang="en-US" sz="1667" b="0" i="1" kern="0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endParaRPr lang="en-US" sz="1667" kern="0" dirty="0"/>
              </a:p>
              <a:p>
                <a:pPr eaLnBrk="1" hangingPunct="1">
                  <a:buNone/>
                </a:pPr>
                <a:r>
                  <a:rPr lang="en-US" sz="1667" kern="0" dirty="0"/>
                  <a:t>For low frequencies:</a:t>
                </a:r>
              </a:p>
              <a:p>
                <a:pPr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67" b="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67" b="0" i="1" kern="0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667" b="0" i="1" kern="0" smtClean="0">
                              <a:latin typeface="Cambria Math" panose="02040503050406030204" pitchFamily="18" charset="0"/>
                            </a:rPr>
                            <m:t>𝑙𝑜𝑤</m:t>
                          </m:r>
                        </m:sub>
                      </m:sSub>
                      <m:sSup>
                        <m:sSupPr>
                          <m:ctrlPr>
                            <a:rPr lang="en-US" sz="1667" b="0" i="1" kern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667" b="0" i="1" kern="0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p>
                          <m:d>
                            <m:dPr>
                              <m:ctrlPr>
                                <a:rPr lang="en-US" sz="1667" b="0" i="1" kern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667" b="0" i="1" kern="0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en-US" sz="1667" b="0" i="1" kern="0" smtClean="0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e>
                          </m:d>
                        </m:sup>
                      </m:sSup>
                      <m:r>
                        <a:rPr lang="en-US" sz="1667" b="0" i="1" kern="0" smtClean="0">
                          <a:latin typeface="Cambria Math" panose="02040503050406030204" pitchFamily="18" charset="0"/>
                        </a:rPr>
                        <m:t>≈</m:t>
                      </m:r>
                      <m:d>
                        <m:dPr>
                          <m:ctrlPr>
                            <a:rPr lang="en-US" sz="1667" b="0" i="1" kern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67" b="0" i="1" kern="0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ctrlPr>
                                <a:rPr lang="en-US" sz="1667" b="0" i="1" kern="0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667" b="0" i="1" kern="0" smtClean="0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num>
                            <m:den>
                              <m:d>
                                <m:dPr>
                                  <m:begChr m:val="‖"/>
                                  <m:endChr m:val="‖"/>
                                  <m:ctrlPr>
                                    <a:rPr lang="en-US" sz="1667" b="0" i="1" kern="0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667" b="0" i="1" kern="0" smtClean="0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</m:d>
                            </m:den>
                          </m:f>
                        </m:e>
                      </m:d>
                      <m:sSub>
                        <m:sSubPr>
                          <m:ctrlPr>
                            <a:rPr lang="en-US" sz="1667" i="1" ker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67" i="1" ker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667" i="1" kern="0">
                              <a:latin typeface="Cambria Math" panose="02040503050406030204" pitchFamily="18" charset="0"/>
                            </a:rPr>
                            <m:t>𝑙𝑜𝑤</m:t>
                          </m:r>
                        </m:sub>
                      </m:sSub>
                      <m:sSup>
                        <m:sSupPr>
                          <m:ctrlPr>
                            <a:rPr lang="en-US" sz="1667" i="1" ker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667" i="1" ker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p>
                          <m:d>
                            <m:dPr>
                              <m:ctrlPr>
                                <a:rPr lang="en-US" sz="1667" i="1" ker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667" i="1" ker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</m:d>
                        </m:sup>
                      </m:sSup>
                      <m:r>
                        <a:rPr lang="en-US" sz="1667" b="0" i="1" kern="0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1667" b="0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67" i="1" kern="0">
                              <a:latin typeface="Cambria Math" panose="02040503050406030204" pitchFamily="18" charset="0"/>
                            </a:rPr>
                            <m:t>𝛼</m:t>
                          </m:r>
                          <m:r>
                            <a:rPr lang="en-US" sz="1667" b="0" i="1" kern="0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1667" b="0" i="1" kern="0" smtClean="0">
                              <a:latin typeface="Cambria Math" panose="02040503050406030204" pitchFamily="18" charset="0"/>
                            </a:rPr>
                            <m:t>𝑙𝑜𝑤</m:t>
                          </m:r>
                        </m:sub>
                      </m:sSub>
                    </m:oMath>
                  </m:oMathPara>
                </a14:m>
                <a:endParaRPr lang="en-US" sz="1667" kern="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1DAA05A-98D2-2D70-9720-FFBB3322C6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70757" y="2171700"/>
                <a:ext cx="6254437" cy="2895600"/>
              </a:xfrm>
              <a:prstGeom prst="rect">
                <a:avLst/>
              </a:prstGeom>
              <a:blipFill>
                <a:blip r:embed="rId5"/>
                <a:stretch>
                  <a:fillRect l="-607" t="-873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3259D07-7534-D332-C7CA-CF1591824993}"/>
                  </a:ext>
                </a:extLst>
              </p:cNvPr>
              <p:cNvSpPr txBox="1"/>
              <p:nvPr/>
            </p:nvSpPr>
            <p:spPr>
              <a:xfrm>
                <a:off x="670755" y="1651876"/>
                <a:ext cx="6431431" cy="3385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Observation 3: </a:t>
                </a:r>
                <a14:m>
                  <m:oMath xmlns:m="http://schemas.openxmlformats.org/officeDocument/2006/math">
                    <m:r>
                      <a:rPr lang="en-US" sz="1600" b="1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𝑩</m:t>
                    </m:r>
                    <m:r>
                      <a:rPr lang="en-US" sz="1600" b="1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≈</m:t>
                    </m:r>
                    <m:r>
                      <a:rPr lang="en-US" sz="1600" b="1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𝟎</m:t>
                    </m:r>
                  </m:oMath>
                </a14:m>
                <a:r>
                  <a:rPr lang="en-U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for low spatial </a:t>
                </a:r>
                <a:r>
                  <a:rPr lang="en-US" sz="1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freqs</a:t>
                </a:r>
                <a:r>
                  <a:rPr lang="en-U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1600" b="1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𝑩𝒙</m:t>
                    </m:r>
                    <m:r>
                      <a:rPr lang="en-US" sz="1600" b="1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r>
                      <a:rPr lang="en-US" sz="1600" b="1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𝑹𝑿</m:t>
                    </m:r>
                  </m:oMath>
                </a14:m>
                <a:r>
                  <a:rPr lang="en-U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 Fourier domain</a:t>
                </a:r>
                <a:endPara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3259D07-7534-D332-C7CA-CF15918249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755" y="1651876"/>
                <a:ext cx="6431431" cy="338554"/>
              </a:xfrm>
              <a:prstGeom prst="rect">
                <a:avLst/>
              </a:prstGeom>
              <a:blipFill>
                <a:blip r:embed="rId6"/>
                <a:stretch>
                  <a:fillRect l="-394" t="-3448" r="-197" b="-17241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D2690E41-07C5-3354-F941-1F9733D9C941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9775" t="16329" r="66653" b="10026"/>
          <a:stretch/>
        </p:blipFill>
        <p:spPr>
          <a:xfrm>
            <a:off x="7287650" y="3857290"/>
            <a:ext cx="1832105" cy="17171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04E6E1A-39F7-0B92-1570-7BA1AA5E4583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t="4306" r="15233"/>
          <a:stretch/>
        </p:blipFill>
        <p:spPr>
          <a:xfrm>
            <a:off x="7297534" y="1883437"/>
            <a:ext cx="1722288" cy="169341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E386F0B-9684-0F34-6DB2-2DA6FEBB6061}"/>
              </a:ext>
            </a:extLst>
          </p:cNvPr>
          <p:cNvSpPr txBox="1"/>
          <p:nvPr/>
        </p:nvSpPr>
        <p:spPr>
          <a:xfrm>
            <a:off x="7370558" y="1618681"/>
            <a:ext cx="1749197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|FFT(phantom)| in dB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7098D80-1AA5-DB29-EF86-7D97ABAB9272}"/>
              </a:ext>
            </a:extLst>
          </p:cNvPr>
          <p:cNvGrpSpPr/>
          <p:nvPr/>
        </p:nvGrpSpPr>
        <p:grpSpPr>
          <a:xfrm>
            <a:off x="2362200" y="4870820"/>
            <a:ext cx="2750048" cy="834655"/>
            <a:chOff x="2743200" y="3771900"/>
            <a:chExt cx="2750048" cy="834655"/>
          </a:xfrm>
        </p:grpSpPr>
        <p:sp>
          <p:nvSpPr>
            <p:cNvPr id="14" name="Left Brace 13">
              <a:extLst>
                <a:ext uri="{FF2B5EF4-FFF2-40B4-BE49-F238E27FC236}">
                  <a16:creationId xmlns:a16="http://schemas.microsoft.com/office/drawing/2014/main" id="{57F95A69-194D-0CFF-87D6-E1043CDFA6E5}"/>
                </a:ext>
              </a:extLst>
            </p:cNvPr>
            <p:cNvSpPr/>
            <p:nvPr/>
          </p:nvSpPr>
          <p:spPr bwMode="auto">
            <a:xfrm rot="16200000">
              <a:off x="3886200" y="3390900"/>
              <a:ext cx="228600" cy="990600"/>
            </a:xfrm>
            <a:prstGeom prst="leftBrace">
              <a:avLst>
                <a:gd name="adj1" fmla="val 28788"/>
                <a:gd name="adj2" fmla="val 50000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0" charset="0"/>
                <a:ea typeface="ＭＳ Ｐゴシック" pitchFamily="-110" charset="-128"/>
                <a:cs typeface="ＭＳ Ｐゴシック" pitchFamily="-110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9D217D57-6391-2309-E7F1-8D380A4ED088}"/>
                    </a:ext>
                  </a:extLst>
                </p:cNvPr>
                <p:cNvSpPr txBox="1"/>
                <p:nvPr/>
              </p:nvSpPr>
              <p:spPr>
                <a:xfrm>
                  <a:off x="2743200" y="4006391"/>
                  <a:ext cx="2750048" cy="600164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sz="11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≈0</m:t>
                      </m:r>
                    </m:oMath>
                  </a14:m>
                  <a:r>
                    <a:rPr lang="en-US" sz="1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for </a:t>
                  </a:r>
                  <a14:m>
                    <m:oMath xmlns:m="http://schemas.openxmlformats.org/officeDocument/2006/math">
                      <m:r>
                        <a:rPr lang="en-US" sz="11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𝜔</m:t>
                      </m:r>
                      <m:r>
                        <a:rPr lang="en-US" sz="11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≈0</m:t>
                      </m:r>
                    </m:oMath>
                  </a14:m>
                  <a:r>
                    <a:rPr lang="en-US" sz="1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(fast low </a:t>
                  </a:r>
                  <a:r>
                    <a:rPr lang="en-US" sz="11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freq</a:t>
                  </a:r>
                  <a:r>
                    <a:rPr lang="en-US" sz="1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convergence)</a:t>
                  </a:r>
                </a:p>
                <a:p>
                  <a:r>
                    <a:rPr lang="en-US" sz="1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      means</a:t>
                  </a:r>
                </a:p>
                <a:p>
                  <a14:m>
                    <m:oMath xmlns:m="http://schemas.openxmlformats.org/officeDocument/2006/math">
                      <m:r>
                        <a:rPr lang="en-US" sz="11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≈1</m:t>
                      </m:r>
                    </m:oMath>
                  </a14:m>
                  <a:r>
                    <a:rPr lang="en-US" sz="1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for </a:t>
                  </a:r>
                  <a14:m>
                    <m:oMath xmlns:m="http://schemas.openxmlformats.org/officeDocument/2006/math">
                      <m:r>
                        <a:rPr lang="en-US" sz="11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𝜔</m:t>
                      </m:r>
                    </m:oMath>
                  </a14:m>
                  <a:r>
                    <a:rPr lang="en-US" sz="1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large (slow high </a:t>
                  </a:r>
                  <a:r>
                    <a:rPr lang="en-US" sz="11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freq</a:t>
                  </a:r>
                  <a:r>
                    <a:rPr lang="en-US" sz="11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convergence)</a:t>
                  </a:r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9D217D57-6391-2309-E7F1-8D380A4ED08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43200" y="4006391"/>
                  <a:ext cx="2750048" cy="600164"/>
                </a:xfrm>
                <a:prstGeom prst="rect">
                  <a:avLst/>
                </a:prstGeom>
                <a:blipFill>
                  <a:blip r:embed="rId9"/>
                  <a:stretch>
                    <a:fillRect b="-4000"/>
                  </a:stretch>
                </a:blipFill>
                <a:ln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583E02F-28C1-E2C2-41DF-5B38D1E14081}"/>
              </a:ext>
            </a:extLst>
          </p:cNvPr>
          <p:cNvCxnSpPr>
            <a:cxnSpLocks/>
            <a:stCxn id="23" idx="3"/>
          </p:cNvCxnSpPr>
          <p:nvPr/>
        </p:nvCxnSpPr>
        <p:spPr bwMode="auto">
          <a:xfrm flipV="1">
            <a:off x="7230324" y="2814030"/>
            <a:ext cx="931090" cy="206839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C9805315-BA86-5132-14E7-48DB3CB30932}"/>
              </a:ext>
            </a:extLst>
          </p:cNvPr>
          <p:cNvCxnSpPr>
            <a:cxnSpLocks/>
            <a:stCxn id="23" idx="3"/>
          </p:cNvCxnSpPr>
          <p:nvPr/>
        </p:nvCxnSpPr>
        <p:spPr bwMode="auto">
          <a:xfrm flipV="1">
            <a:off x="7230324" y="4645026"/>
            <a:ext cx="931090" cy="23740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9248160-8057-83F3-DF09-4B7D27B8DAEE}"/>
              </a:ext>
            </a:extLst>
          </p:cNvPr>
          <p:cNvSpPr txBox="1"/>
          <p:nvPr/>
        </p:nvSpPr>
        <p:spPr>
          <a:xfrm>
            <a:off x="6025486" y="4593888"/>
            <a:ext cx="1204838" cy="57708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Updates are  concentrated on low frequencies.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A5C19370-9F0D-01D5-E835-5E2F63E156C7}"/>
                  </a:ext>
                </a:extLst>
              </p:cNvPr>
              <p:cNvSpPr txBox="1"/>
              <p:nvPr/>
            </p:nvSpPr>
            <p:spPr>
              <a:xfrm>
                <a:off x="7467600" y="3563181"/>
                <a:ext cx="16159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|FFT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1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GD</m:t>
                        </m:r>
                        <m:r>
                          <a:rPr lang="en-US" sz="1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residual</m:t>
                        </m:r>
                      </m:e>
                    </m:d>
                  </m:oMath>
                </a14:m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|</a:t>
                </a: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A5C19370-9F0D-01D5-E835-5E2F63E156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7600" y="3563181"/>
                <a:ext cx="1615914" cy="307777"/>
              </a:xfrm>
              <a:prstGeom prst="rect">
                <a:avLst/>
              </a:prstGeom>
              <a:blipFill>
                <a:blip r:embed="rId10"/>
                <a:stretch>
                  <a:fillRect l="-1563" t="-4000" b="-2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ABBFF73C-5A64-CAA8-948C-2542800F6B97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t="12648" r="64357"/>
          <a:stretch/>
        </p:blipFill>
        <p:spPr>
          <a:xfrm>
            <a:off x="7352738" y="63101"/>
            <a:ext cx="1667084" cy="160501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509F6B7-100B-E9A6-5AF8-507E1A0210AB}"/>
              </a:ext>
            </a:extLst>
          </p:cNvPr>
          <p:cNvSpPr/>
          <p:nvPr/>
        </p:nvSpPr>
        <p:spPr bwMode="auto">
          <a:xfrm>
            <a:off x="593436" y="914479"/>
            <a:ext cx="6636888" cy="1181021"/>
          </a:xfrm>
          <a:prstGeom prst="rect">
            <a:avLst/>
          </a:prstGeom>
          <a:solidFill>
            <a:schemeClr val="bg1">
              <a:alpha val="7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D74A7F2-9CF1-630F-A9D9-265069689E95}"/>
              </a:ext>
            </a:extLst>
          </p:cNvPr>
          <p:cNvSpPr/>
          <p:nvPr/>
        </p:nvSpPr>
        <p:spPr bwMode="auto">
          <a:xfrm>
            <a:off x="593436" y="4255206"/>
            <a:ext cx="5273964" cy="1459794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984964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74F1E3-84E1-750E-F966-2449ACFFF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303B90-D239-6CE2-2824-80C92309C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500"/>
          </a:xfrm>
        </p:spPr>
        <p:txBody>
          <a:bodyPr/>
          <a:lstStyle/>
          <a:p>
            <a:r>
              <a:rPr lang="en-US" dirty="0"/>
              <a:t>Analysis of coordinate descent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B4E21E72-E156-06AC-BF70-A5C11CFBA45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93436" y="544031"/>
                <a:ext cx="6508750" cy="3704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algn="l" rtl="0" fontAlgn="base">
                  <a:lnSpc>
                    <a:spcPct val="95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§"/>
                  <a:defRPr sz="2500">
                    <a:solidFill>
                      <a:schemeClr val="tx1"/>
                    </a:solidFill>
                    <a:latin typeface="Times New Roman"/>
                    <a:ea typeface="+mn-ea"/>
                    <a:cs typeface="Times New Roman"/>
                  </a:defRPr>
                </a:lvl1pPr>
                <a:lvl2pPr marL="336007" indent="-240761" algn="l" rtl="0" fontAlgn="base">
                  <a:lnSpc>
                    <a:spcPct val="95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rgbClr val="004880"/>
                  </a:buClr>
                  <a:buChar char="•"/>
                  <a:defRPr sz="2167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2pPr>
                <a:lvl3pPr marL="714346" indent="-231502" algn="l" rtl="0" fontAlgn="base">
                  <a:lnSpc>
                    <a:spcPct val="95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4880"/>
                  </a:buClr>
                  <a:buChar char="–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3pPr>
                <a:lvl4pPr marL="1046386" indent="-236793" algn="l" rtl="0" fontAlgn="base">
                  <a:lnSpc>
                    <a:spcPct val="95000"/>
                  </a:lnSpc>
                  <a:spcBef>
                    <a:spcPct val="10000"/>
                  </a:spcBef>
                  <a:spcAft>
                    <a:spcPct val="0"/>
                  </a:spcAft>
                  <a:buClr>
                    <a:srgbClr val="004880"/>
                  </a:buClr>
                  <a:buFont typeface="Times" pitchFamily="-110" charset="0"/>
                  <a:buChar char="•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4pPr>
                <a:lvl5pPr marL="138239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5pPr>
                <a:lvl6pPr marL="1763378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6pPr>
                <a:lvl7pPr marL="214436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7pPr>
                <a:lvl8pPr marL="2525347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8pPr>
                <a:lvl9pPr marL="2906332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9pPr>
              </a:lstStyle>
              <a:p>
                <a:pPr eaLnBrk="1" hangingPunct="1"/>
                <a:r>
                  <a:rPr lang="en-US" sz="1600" kern="0" dirty="0"/>
                  <a:t> Goal:  solve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600">
                            <a:latin typeface="Cambria Math" panose="02040503050406030204" pitchFamily="18" charset="0"/>
                          </a:rPr>
                          <m:t>argmin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sSubSup>
                          <m:sSub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d>
                              <m:dPr>
                                <m:begChr m:val="‖"/>
                                <m:endChr m:val="‖"/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 −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𝐴𝑥</m:t>
                                </m:r>
                              </m:e>
                            </m:d>
                          </m:e>
                          <m:sub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 </m:t>
                            </m:r>
                          </m:sub>
                          <m:sup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sz="1600" i="1" ker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600" i="1" ker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1600" i="1" ker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lang="en-US" sz="1600" i="1" ker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i="1" ker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1600" i="1" ker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p>
                        </m:sSup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US" sz="1600" i="1" ker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endParaRPr lang="en-US" sz="1600" kern="0" dirty="0"/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B4E21E72-E156-06AC-BF70-A5C11CFBA4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93436" y="544031"/>
                <a:ext cx="6508750" cy="370448"/>
              </a:xfrm>
              <a:prstGeom prst="rect">
                <a:avLst/>
              </a:prstGeom>
              <a:blipFill>
                <a:blip r:embed="rId2"/>
                <a:stretch>
                  <a:fillRect l="-389" b="-26667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3D67CE6E-695C-27FE-B966-B2F83261292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2108" t="7037" r="6382" b="-3775"/>
          <a:stretch/>
        </p:blipFill>
        <p:spPr>
          <a:xfrm>
            <a:off x="7241489" y="3835274"/>
            <a:ext cx="1834378" cy="177587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C011F67-6EBD-9795-79D0-34D0424A4AA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306" r="15233"/>
          <a:stretch/>
        </p:blipFill>
        <p:spPr>
          <a:xfrm>
            <a:off x="7297534" y="1883437"/>
            <a:ext cx="1722288" cy="169341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256EEE2-FE92-240A-8AB7-AB4E32FED326}"/>
              </a:ext>
            </a:extLst>
          </p:cNvPr>
          <p:cNvSpPr txBox="1"/>
          <p:nvPr/>
        </p:nvSpPr>
        <p:spPr>
          <a:xfrm>
            <a:off x="7370558" y="1618681"/>
            <a:ext cx="1749197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|FFT(phantom)| in dB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536C9BD1-8F31-0E82-78AF-2E7D4854CB4E}"/>
                  </a:ext>
                </a:extLst>
              </p:cNvPr>
              <p:cNvSpPr txBox="1"/>
              <p:nvPr/>
            </p:nvSpPr>
            <p:spPr>
              <a:xfrm>
                <a:off x="669023" y="1034507"/>
                <a:ext cx="6254437" cy="27779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Observation 4: If we fix all but one element of </a:t>
                </a:r>
                <a14:m>
                  <m:oMath xmlns:m="http://schemas.openxmlformats.org/officeDocument/2006/math">
                    <m:r>
                      <a:rPr lang="en-US" sz="1600" b="1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𝒙</m:t>
                    </m:r>
                  </m:oMath>
                </a14:m>
                <a:r>
                  <a:rPr lang="en-U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we can solve for that element exactly.</a:t>
                </a:r>
              </a:p>
              <a:p>
                <a:pPr algn="ctr"/>
                <a:endParaRPr lang="en-US" sz="1600" b="0" i="1" kern="0" dirty="0">
                  <a:latin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1600">
                              <a:latin typeface="Cambria Math" panose="02040503050406030204" pitchFamily="18" charset="0"/>
                            </a:rPr>
                            <m:t>argmin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𝛼</m:t>
                          </m:r>
                        </m:sub>
                      </m:sSub>
                      <m:d>
                        <m:dPr>
                          <m:begChr m:val="{"/>
                          <m:endChr m:val="}"/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sSubSup>
                            <m:sSubSup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d>
                                <m:dPr>
                                  <m:begChr m:val="‖"/>
                                  <m:endChr m:val="‖"/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 −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  <m:sSub>
                                    <m:sSubPr>
                                      <m:ctrlPr>
                                        <a:rPr lang="en-US" sz="16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b="0" i="1" smtClean="0">
                                          <a:latin typeface="Cambria Math" panose="02040503050406030204" pitchFamily="18" charset="0"/>
                                        </a:rPr>
                                        <m:t>𝑒</m:t>
                                      </m:r>
                                    </m:e>
                                    <m:sub>
                                      <m:r>
                                        <a:rPr lang="en-US" sz="1600" b="0" i="1" smtClean="0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b>
                                  </m:sSub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d>
                            </m:e>
                            <m:sub>
                              <m:r>
                                <a:rPr lang="en-US" sz="160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  <m:sup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1600" i="1" ker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600" i="1" ker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1600" i="1" ker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sSup>
                            <m:sSupPr>
                              <m:ctrlPr>
                                <a:rPr lang="en-US" sz="1600" i="1" ker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1600" b="0" i="1" kern="0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𝑒</m:t>
                                      </m:r>
                                    </m:e>
                                    <m:sub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sz="1600" i="1" ker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</m:sSup>
                          <m:r>
                            <a:rPr lang="en-US" sz="1600" i="1" kern="0">
                              <a:latin typeface="Cambria Math" panose="02040503050406030204" pitchFamily="18" charset="0"/>
                            </a:rPr>
                            <m:t>𝐵</m:t>
                          </m:r>
                          <m:d>
                            <m:dPr>
                              <m:ctrlPr>
                                <a:rPr lang="en-US" sz="1600" b="0" i="1" kern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  <m:sSub>
                                <m:sSub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e>
                          </m:d>
                        </m:e>
                      </m:d>
                    </m:oMath>
                  </m:oMathPara>
                </a14:m>
                <a:endPara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endPara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Iterating through the coordinates gives ICD.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Changing a single pixel affects all the Fourier modes, high frequencies the most.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Cycling through the pixels gives ICD.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VCD uses a partition of sparse subsets of pixels for parallelism.  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536C9BD1-8F31-0E82-78AF-2E7D4854CB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023" y="1034507"/>
                <a:ext cx="6254437" cy="2777940"/>
              </a:xfrm>
              <a:prstGeom prst="rect">
                <a:avLst/>
              </a:prstGeom>
              <a:blipFill>
                <a:blip r:embed="rId5"/>
                <a:stretch>
                  <a:fillRect l="-607" t="-455" r="-1012" b="-1818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FF79B55-1CEB-6ECC-E26B-C5734EF523F1}"/>
                  </a:ext>
                </a:extLst>
              </p:cNvPr>
              <p:cNvSpPr txBox="1"/>
              <p:nvPr/>
            </p:nvSpPr>
            <p:spPr>
              <a:xfrm>
                <a:off x="7466689" y="3527497"/>
                <a:ext cx="16530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|FFT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1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ICD</m:t>
                        </m:r>
                        <m:r>
                          <a:rPr lang="en-US" sz="1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residual</m:t>
                        </m:r>
                      </m:e>
                    </m:d>
                  </m:oMath>
                </a14:m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|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FF79B55-1CEB-6ECC-E26B-C5734EF523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6689" y="3527497"/>
                <a:ext cx="1653066" cy="307777"/>
              </a:xfrm>
              <a:prstGeom prst="rect">
                <a:avLst/>
              </a:prstGeom>
              <a:blipFill>
                <a:blip r:embed="rId6"/>
                <a:stretch>
                  <a:fillRect l="-1527" t="-4000" b="-2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5E79F9F1-EED9-691D-C380-0C6E6EFF1FB1}"/>
              </a:ext>
            </a:extLst>
          </p:cNvPr>
          <p:cNvSpPr txBox="1"/>
          <p:nvPr/>
        </p:nvSpPr>
        <p:spPr>
          <a:xfrm>
            <a:off x="3962400" y="4533900"/>
            <a:ext cx="3048000" cy="95410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few iterations of ICD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Reduces the low frequencies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Introduces new high frequencies, which decay slowly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D7CF6C43-E535-64A2-89EA-969EA625E83A}"/>
              </a:ext>
            </a:extLst>
          </p:cNvPr>
          <p:cNvCxnSpPr>
            <a:cxnSpLocks/>
          </p:cNvCxnSpPr>
          <p:nvPr/>
        </p:nvCxnSpPr>
        <p:spPr bwMode="auto">
          <a:xfrm>
            <a:off x="6705600" y="5143500"/>
            <a:ext cx="1219200" cy="2746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CC8FD14-A5A0-B361-BA55-640062D2DEEE}"/>
              </a:ext>
            </a:extLst>
          </p:cNvPr>
          <p:cNvCxnSpPr>
            <a:cxnSpLocks/>
          </p:cNvCxnSpPr>
          <p:nvPr/>
        </p:nvCxnSpPr>
        <p:spPr bwMode="auto">
          <a:xfrm flipV="1">
            <a:off x="6324600" y="4686300"/>
            <a:ext cx="1828800" cy="228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40DCF278-FF98-3F16-2C4F-99B64B014927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67507" t="12463" r="-713" b="185"/>
          <a:stretch/>
        </p:blipFill>
        <p:spPr>
          <a:xfrm>
            <a:off x="7466688" y="63101"/>
            <a:ext cx="1553133" cy="160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4731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EA94AE-62CA-A738-114A-CBFCF392A3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3949DD-ADB3-C72D-1103-F7372E980B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500"/>
          </a:xfrm>
        </p:spPr>
        <p:txBody>
          <a:bodyPr/>
          <a:lstStyle/>
          <a:p>
            <a:r>
              <a:rPr lang="en-US" dirty="0"/>
              <a:t>Analysis of VCD: Changing subset size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CBEFAA4D-AB9C-E68B-7BB4-15F267E2DFD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09600" y="543517"/>
                <a:ext cx="6508750" cy="3704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algn="l" rtl="0" fontAlgn="base">
                  <a:lnSpc>
                    <a:spcPct val="95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§"/>
                  <a:defRPr sz="2500">
                    <a:solidFill>
                      <a:schemeClr val="tx1"/>
                    </a:solidFill>
                    <a:latin typeface="Times New Roman"/>
                    <a:ea typeface="+mn-ea"/>
                    <a:cs typeface="Times New Roman"/>
                  </a:defRPr>
                </a:lvl1pPr>
                <a:lvl2pPr marL="336007" indent="-240761" algn="l" rtl="0" fontAlgn="base">
                  <a:lnSpc>
                    <a:spcPct val="95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rgbClr val="004880"/>
                  </a:buClr>
                  <a:buChar char="•"/>
                  <a:defRPr sz="2167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2pPr>
                <a:lvl3pPr marL="714346" indent="-231502" algn="l" rtl="0" fontAlgn="base">
                  <a:lnSpc>
                    <a:spcPct val="95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4880"/>
                  </a:buClr>
                  <a:buChar char="–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3pPr>
                <a:lvl4pPr marL="1046386" indent="-236793" algn="l" rtl="0" fontAlgn="base">
                  <a:lnSpc>
                    <a:spcPct val="95000"/>
                  </a:lnSpc>
                  <a:spcBef>
                    <a:spcPct val="10000"/>
                  </a:spcBef>
                  <a:spcAft>
                    <a:spcPct val="0"/>
                  </a:spcAft>
                  <a:buClr>
                    <a:srgbClr val="004880"/>
                  </a:buClr>
                  <a:buFont typeface="Times" pitchFamily="-110" charset="0"/>
                  <a:buChar char="•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4pPr>
                <a:lvl5pPr marL="138239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5pPr>
                <a:lvl6pPr marL="1763378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6pPr>
                <a:lvl7pPr marL="214436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7pPr>
                <a:lvl8pPr marL="2525347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8pPr>
                <a:lvl9pPr marL="2906332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9pPr>
              </a:lstStyle>
              <a:p>
                <a:pPr eaLnBrk="1" hangingPunct="1"/>
                <a:r>
                  <a:rPr lang="en-US" sz="1600" kern="0" dirty="0"/>
                  <a:t> Goal:  solve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600">
                            <a:latin typeface="Cambria Math" panose="02040503050406030204" pitchFamily="18" charset="0"/>
                          </a:rPr>
                          <m:t>argmin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sSubSup>
                          <m:sSub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d>
                              <m:dPr>
                                <m:begChr m:val="‖"/>
                                <m:endChr m:val="‖"/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 −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𝐴𝑥</m:t>
                                </m:r>
                              </m:e>
                            </m:d>
                          </m:e>
                          <m:sub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 </m:t>
                            </m:r>
                          </m:sub>
                          <m:sup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sz="1600" i="1" ker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600" i="1" ker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1600" i="1" ker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lang="en-US" sz="1600" i="1" ker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i="1" ker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1600" i="1" ker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p>
                        </m:sSup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US" sz="1600" i="1" ker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endParaRPr lang="en-US" sz="1600" kern="0" dirty="0"/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CBEFAA4D-AB9C-E68B-7BB4-15F267E2DF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9600" y="543517"/>
                <a:ext cx="6508750" cy="370448"/>
              </a:xfrm>
              <a:prstGeom prst="rect">
                <a:avLst/>
              </a:prstGeom>
              <a:blipFill>
                <a:blip r:embed="rId2"/>
                <a:stretch>
                  <a:fillRect l="-390" b="-26667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331582BA-AFD0-81FD-8B81-4AEA2495926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074" t="7165" r="37416" b="-3903"/>
          <a:stretch/>
        </p:blipFill>
        <p:spPr>
          <a:xfrm>
            <a:off x="7273254" y="3841604"/>
            <a:ext cx="1834378" cy="177587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A563D45-9E9E-CFD5-CB0E-1EBA782586B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306" r="15233"/>
          <a:stretch/>
        </p:blipFill>
        <p:spPr>
          <a:xfrm>
            <a:off x="7297534" y="1883437"/>
            <a:ext cx="1722288" cy="169341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5595CCF-A53B-510B-0968-C075A68D66CF}"/>
              </a:ext>
            </a:extLst>
          </p:cNvPr>
          <p:cNvSpPr txBox="1"/>
          <p:nvPr/>
        </p:nvSpPr>
        <p:spPr>
          <a:xfrm>
            <a:off x="7370558" y="1618681"/>
            <a:ext cx="1749197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|FFT(phantom)| in dB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F0E0B64-B5F0-5A63-5ECF-0F51463413EA}"/>
                  </a:ext>
                </a:extLst>
              </p:cNvPr>
              <p:cNvSpPr txBox="1"/>
              <p:nvPr/>
            </p:nvSpPr>
            <p:spPr>
              <a:xfrm>
                <a:off x="7408403" y="3533827"/>
                <a:ext cx="174919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|FFT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1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VCD</m:t>
                        </m:r>
                        <m:r>
                          <a:rPr lang="en-US" sz="1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residual</m:t>
                        </m:r>
                      </m:e>
                    </m:d>
                  </m:oMath>
                </a14:m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|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F0E0B64-B5F0-5A63-5ECF-0F51463413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8403" y="3533827"/>
                <a:ext cx="1749196" cy="307777"/>
              </a:xfrm>
              <a:prstGeom prst="rect">
                <a:avLst/>
              </a:prstGeom>
              <a:blipFill>
                <a:blip r:embed="rId5"/>
                <a:stretch>
                  <a:fillRect l="-1449" t="-4000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60AB53B6-A78A-933C-85AC-4DFED8076D5D}"/>
              </a:ext>
            </a:extLst>
          </p:cNvPr>
          <p:cNvSpPr txBox="1"/>
          <p:nvPr/>
        </p:nvSpPr>
        <p:spPr>
          <a:xfrm>
            <a:off x="457199" y="1006966"/>
            <a:ext cx="6172200" cy="83099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Observation 5: Gradient descent is a good start</a:t>
            </a: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Most images have more energy in low frequencies than high frequencies.  One or two steps of gradient descent capture this.   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0143750-C435-536C-FACA-69B13DC51A86}"/>
                  </a:ext>
                </a:extLst>
              </p:cNvPr>
              <p:cNvSpPr txBox="1"/>
              <p:nvPr/>
            </p:nvSpPr>
            <p:spPr>
              <a:xfrm>
                <a:off x="457199" y="1837963"/>
                <a:ext cx="6172200" cy="194566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bg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Observation 6: Subsampling in space makes each subproblem easier</a:t>
                </a:r>
              </a:p>
              <a:p>
                <a:r>
                  <a:rPr lang="en-US" sz="1600" dirty="0">
                    <a:solidFill>
                      <a:schemeClr val="bg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b="0" i="1" smtClean="0">
                            <a:solidFill>
                              <a:schemeClr val="bg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1600" b="0" i="1" smtClean="0">
                            <a:solidFill>
                              <a:schemeClr val="bg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p>
                        <m:r>
                          <a:rPr lang="en-US" sz="1600" b="0" i="1" smtClean="0">
                            <a:solidFill>
                              <a:schemeClr val="bg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sup>
                    </m:sSup>
                    <m:r>
                      <a:rPr lang="en-US" sz="1600" b="0" i="1" smtClean="0">
                        <a:solidFill>
                          <a:schemeClr val="bg2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US" sz="1600" dirty="0">
                    <a:solidFill>
                      <a:schemeClr val="bg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becomes closer to diagonal: subsampling by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solidFill>
                          <a:schemeClr val="bg2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en-US" sz="1600" dirty="0">
                    <a:solidFill>
                      <a:schemeClr val="bg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yields a </a:t>
                </a:r>
                <a:r>
                  <a:rPr lang="en-US" sz="1600" dirty="0" err="1">
                    <a:solidFill>
                      <a:schemeClr val="bg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psf</a:t>
                </a:r>
                <a:endParaRPr lang="en-US" sz="1600" dirty="0">
                  <a:solidFill>
                    <a:schemeClr val="bg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US" sz="1600" dirty="0">
                    <a:solidFill>
                      <a:schemeClr val="bg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0" i="1" smtClean="0">
                            <a:solidFill>
                              <a:schemeClr val="bg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chemeClr val="bg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600" b="0" i="1" smtClean="0">
                            <a:solidFill>
                              <a:schemeClr val="bg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sub>
                    </m:sSub>
                    <m:d>
                      <m:dPr>
                        <m:ctrlPr>
                          <a:rPr lang="en-US" sz="1600" i="1">
                            <a:solidFill>
                              <a:schemeClr val="bg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solidFill>
                              <a:schemeClr val="bg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</m:d>
                    <m:r>
                      <a:rPr lang="en-US" sz="1600" i="1">
                        <a:solidFill>
                          <a:schemeClr val="bg2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≈</m:t>
                    </m:r>
                    <m:f>
                      <m:fPr>
                        <m:ctrlPr>
                          <a:rPr lang="en-US" sz="1600" i="1">
                            <a:solidFill>
                              <a:schemeClr val="bg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solidFill>
                              <a:schemeClr val="bg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d>
                          <m:dPr>
                            <m:begChr m:val="‖"/>
                            <m:endChr m:val="‖"/>
                            <m:ctrlPr>
                              <a:rPr lang="en-US" sz="1600" i="1">
                                <a:solidFill>
                                  <a:schemeClr val="bg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1600" b="0" i="1" smtClean="0">
                                <a:solidFill>
                                  <a:schemeClr val="bg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  <m:r>
                              <a:rPr lang="en-US" sz="1600" i="1">
                                <a:solidFill>
                                  <a:schemeClr val="bg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e>
                        </m:d>
                      </m:den>
                    </m:f>
                    <m:r>
                      <a:rPr lang="en-US" sz="1600" b="0" i="1" smtClean="0">
                        <a:solidFill>
                          <a:schemeClr val="bg2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m:rPr>
                        <m:sty m:val="p"/>
                      </m:rPr>
                      <a:rPr lang="en-US" sz="1600" b="0" i="0" smtClean="0">
                        <a:solidFill>
                          <a:schemeClr val="bg2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clipped</m:t>
                    </m:r>
                    <m:r>
                      <a:rPr lang="en-US" sz="1600" b="0" i="1" smtClean="0">
                        <a:solidFill>
                          <a:schemeClr val="bg2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sSub>
                      <m:sSubPr>
                        <m:ctrlPr>
                          <a:rPr lang="en-US" sz="1600" b="0" i="1" smtClean="0">
                            <a:solidFill>
                              <a:schemeClr val="bg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b="0" i="1" smtClean="0">
                            <a:solidFill>
                              <a:schemeClr val="bg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1600" b="0" i="1" smtClean="0">
                            <a:solidFill>
                              <a:schemeClr val="bg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US" sz="1600" dirty="0">
                  <a:solidFill>
                    <a:schemeClr val="bg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1600" dirty="0">
                    <a:solidFill>
                      <a:schemeClr val="bg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2.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solidFill>
                          <a:schemeClr val="bg2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US" sz="1600" dirty="0">
                    <a:solidFill>
                      <a:schemeClr val="bg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becomes completely diagonal when there are no nearest neighbors.</a:t>
                </a:r>
              </a:p>
              <a:p>
                <a:endParaRPr lang="en-US" sz="1600" dirty="0">
                  <a:solidFill>
                    <a:schemeClr val="bg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1600" dirty="0">
                    <a:solidFill>
                      <a:schemeClr val="bg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So, for large subsampling factor we can solve each subproblem almost exactly using diagonal preconditioning and optimal step size. 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0143750-C435-536C-FACA-69B13DC51A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837963"/>
                <a:ext cx="6172200" cy="1945661"/>
              </a:xfrm>
              <a:prstGeom prst="rect">
                <a:avLst/>
              </a:prstGeom>
              <a:blipFill>
                <a:blip r:embed="rId6"/>
                <a:stretch>
                  <a:fillRect l="-410" t="-645" b="-2581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>
            <a:extLst>
              <a:ext uri="{FF2B5EF4-FFF2-40B4-BE49-F238E27FC236}">
                <a16:creationId xmlns:a16="http://schemas.microsoft.com/office/drawing/2014/main" id="{0DEEE1F6-D682-5B3B-6F36-49BE157DDE3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4545" t="13100" r="32268" b="-452"/>
          <a:stretch/>
        </p:blipFill>
        <p:spPr>
          <a:xfrm>
            <a:off x="7467598" y="63101"/>
            <a:ext cx="1552223" cy="160501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AE44AAB-4BC5-E7DD-322A-B8E21B82AAA9}"/>
              </a:ext>
            </a:extLst>
          </p:cNvPr>
          <p:cNvSpPr txBox="1"/>
          <p:nvPr/>
        </p:nvSpPr>
        <p:spPr>
          <a:xfrm>
            <a:off x="457199" y="3784818"/>
            <a:ext cx="6172200" cy="18158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Observation 7: Subsampling in space spreads each update more evenly across multiple frequencies in Fourier space</a:t>
            </a:r>
          </a:p>
          <a:p>
            <a:r>
              <a:rPr lang="en-US" sz="16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diagonal matrix in Observation 6 corresponds to multiplication by a constant in Fourier space: </a:t>
            </a:r>
          </a:p>
          <a:p>
            <a:r>
              <a:rPr lang="en-US" sz="16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i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 that is in Fourier space of the subsampled image!</a:t>
            </a:r>
          </a:p>
          <a:p>
            <a:r>
              <a:rPr lang="en-US" sz="16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 a constant update to a subsampled image updates many frequencies in the Fourier space of the full image. 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77439A6-6D82-DDE1-34C4-565C7E166276}"/>
              </a:ext>
            </a:extLst>
          </p:cNvPr>
          <p:cNvSpPr txBox="1"/>
          <p:nvPr/>
        </p:nvSpPr>
        <p:spPr>
          <a:xfrm>
            <a:off x="6858000" y="5143500"/>
            <a:ext cx="1470344" cy="43088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Updates to both low and high frequencies.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EEAB05E-6FD4-98AB-428E-E811CA1950A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4545" t="13100" r="32268" b="-452"/>
          <a:stretch/>
        </p:blipFill>
        <p:spPr>
          <a:xfrm>
            <a:off x="7467600" y="51765"/>
            <a:ext cx="1552222" cy="160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6010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D983EEA-3DB4-B54A-AFB5-13FEFB617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2480" y="1257300"/>
            <a:ext cx="8382000" cy="2057400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CT Overview and 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Model Based Iterative Reconstruction</a:t>
            </a:r>
            <a:endParaRPr lang="en-US" b="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BB879B-0518-704E-8B68-3BD773C597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72800" y="7064375"/>
            <a:ext cx="6491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9pPr>
          </a:lstStyle>
          <a:p>
            <a:fld id="{E2661D55-915B-9148-8609-5AEDA0F27130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05A49C-EF9C-A002-E3BE-85B0F06FC401}"/>
              </a:ext>
            </a:extLst>
          </p:cNvPr>
          <p:cNvSpPr txBox="1"/>
          <p:nvPr/>
        </p:nvSpPr>
        <p:spPr>
          <a:xfrm>
            <a:off x="1676400" y="3162300"/>
            <a:ext cx="53135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30 years ago:  research in CT is dead</a:t>
            </a:r>
          </a:p>
        </p:txBody>
      </p:sp>
    </p:spTree>
    <p:extLst>
      <p:ext uri="{BB962C8B-B14F-4D97-AF65-F5344CB8AC3E}">
        <p14:creationId xmlns:p14="http://schemas.microsoft.com/office/powerpoint/2010/main" val="36631303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B11B87-E43D-C5AA-CA09-F4E352E936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A57599-2F17-4833-873F-8D73295E2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500"/>
          </a:xfrm>
        </p:spPr>
        <p:txBody>
          <a:bodyPr/>
          <a:lstStyle/>
          <a:p>
            <a:r>
              <a:rPr lang="en-US" dirty="0"/>
              <a:t>Analysis of VCD: Changing subset size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04CE6359-DD72-DE67-61B8-6DCD46FDEDE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09600" y="543517"/>
                <a:ext cx="6508750" cy="3704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algn="l" rtl="0" fontAlgn="base">
                  <a:lnSpc>
                    <a:spcPct val="95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§"/>
                  <a:defRPr sz="2500">
                    <a:solidFill>
                      <a:schemeClr val="tx1"/>
                    </a:solidFill>
                    <a:latin typeface="Times New Roman"/>
                    <a:ea typeface="+mn-ea"/>
                    <a:cs typeface="Times New Roman"/>
                  </a:defRPr>
                </a:lvl1pPr>
                <a:lvl2pPr marL="336007" indent="-240761" algn="l" rtl="0" fontAlgn="base">
                  <a:lnSpc>
                    <a:spcPct val="95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rgbClr val="004880"/>
                  </a:buClr>
                  <a:buChar char="•"/>
                  <a:defRPr sz="2167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2pPr>
                <a:lvl3pPr marL="714346" indent="-231502" algn="l" rtl="0" fontAlgn="base">
                  <a:lnSpc>
                    <a:spcPct val="95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4880"/>
                  </a:buClr>
                  <a:buChar char="–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3pPr>
                <a:lvl4pPr marL="1046386" indent="-236793" algn="l" rtl="0" fontAlgn="base">
                  <a:lnSpc>
                    <a:spcPct val="95000"/>
                  </a:lnSpc>
                  <a:spcBef>
                    <a:spcPct val="10000"/>
                  </a:spcBef>
                  <a:spcAft>
                    <a:spcPct val="0"/>
                  </a:spcAft>
                  <a:buClr>
                    <a:srgbClr val="004880"/>
                  </a:buClr>
                  <a:buFont typeface="Times" pitchFamily="-110" charset="0"/>
                  <a:buChar char="•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4pPr>
                <a:lvl5pPr marL="138239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5pPr>
                <a:lvl6pPr marL="1763378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6pPr>
                <a:lvl7pPr marL="214436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7pPr>
                <a:lvl8pPr marL="2525347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8pPr>
                <a:lvl9pPr marL="2906332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9pPr>
              </a:lstStyle>
              <a:p>
                <a:pPr eaLnBrk="1" hangingPunct="1"/>
                <a:r>
                  <a:rPr lang="en-US" sz="1600" kern="0" dirty="0"/>
                  <a:t> Goal:  solve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600">
                            <a:latin typeface="Cambria Math" panose="02040503050406030204" pitchFamily="18" charset="0"/>
                          </a:rPr>
                          <m:t>argmin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sSubSup>
                          <m:sSub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d>
                              <m:dPr>
                                <m:begChr m:val="‖"/>
                                <m:endChr m:val="‖"/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 −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𝐴𝑥</m:t>
                                </m:r>
                              </m:e>
                            </m:d>
                          </m:e>
                          <m:sub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 </m:t>
                            </m:r>
                          </m:sub>
                          <m:sup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sz="1600" i="1" ker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600" i="1" ker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1600" i="1" ker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lang="en-US" sz="1600" i="1" ker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i="1" ker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1600" i="1" ker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p>
                        </m:sSup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US" sz="1600" i="1" ker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endParaRPr lang="en-US" sz="1600" kern="0" dirty="0"/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CBEFAA4D-AB9C-E68B-7BB4-15F267E2DF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9600" y="543517"/>
                <a:ext cx="6508750" cy="370448"/>
              </a:xfrm>
              <a:prstGeom prst="rect">
                <a:avLst/>
              </a:prstGeom>
              <a:blipFill>
                <a:blip r:embed="rId2"/>
                <a:stretch>
                  <a:fillRect l="-390" b="-26667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D16FCA0F-A14A-9447-2446-CCC4F558363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074" t="7165" r="37416" b="-3903"/>
          <a:stretch/>
        </p:blipFill>
        <p:spPr>
          <a:xfrm>
            <a:off x="7273254" y="3841604"/>
            <a:ext cx="1834378" cy="177587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2A84F41-AD4D-885E-42B9-2373A79D404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306" r="15233"/>
          <a:stretch/>
        </p:blipFill>
        <p:spPr>
          <a:xfrm>
            <a:off x="7297534" y="1883437"/>
            <a:ext cx="1722288" cy="169341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9204B28-49EE-B11F-2A69-FFAC7D666A40}"/>
              </a:ext>
            </a:extLst>
          </p:cNvPr>
          <p:cNvSpPr txBox="1"/>
          <p:nvPr/>
        </p:nvSpPr>
        <p:spPr>
          <a:xfrm>
            <a:off x="7370558" y="1618681"/>
            <a:ext cx="1749197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|FFT(phantom)| in dB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7DB7B23-BD07-CFF5-FA2E-D00B41D667AB}"/>
                  </a:ext>
                </a:extLst>
              </p:cNvPr>
              <p:cNvSpPr txBox="1"/>
              <p:nvPr/>
            </p:nvSpPr>
            <p:spPr>
              <a:xfrm>
                <a:off x="7408403" y="3533827"/>
                <a:ext cx="174919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|FFT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1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VCD</m:t>
                        </m:r>
                        <m:r>
                          <a:rPr lang="en-US" sz="1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residual</m:t>
                        </m:r>
                      </m:e>
                    </m:d>
                  </m:oMath>
                </a14:m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|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F0E0B64-B5F0-5A63-5ECF-0F51463413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8403" y="3533827"/>
                <a:ext cx="1749196" cy="307777"/>
              </a:xfrm>
              <a:prstGeom prst="rect">
                <a:avLst/>
              </a:prstGeom>
              <a:blipFill>
                <a:blip r:embed="rId5"/>
                <a:stretch>
                  <a:fillRect l="-1449" t="-4000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F091BE2A-6890-D693-888D-914944589961}"/>
              </a:ext>
            </a:extLst>
          </p:cNvPr>
          <p:cNvSpPr txBox="1"/>
          <p:nvPr/>
        </p:nvSpPr>
        <p:spPr>
          <a:xfrm>
            <a:off x="457199" y="1006966"/>
            <a:ext cx="6172200" cy="83099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Observation 5: Gradient descent is a good start</a:t>
            </a: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Most images have more energy in low frequencies than high frequencies.  One or two steps of gradient descent capture this.   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C2C6A2C-2C78-A22F-70FF-B95B96C5BDE8}"/>
                  </a:ext>
                </a:extLst>
              </p:cNvPr>
              <p:cNvSpPr txBox="1"/>
              <p:nvPr/>
            </p:nvSpPr>
            <p:spPr>
              <a:xfrm>
                <a:off x="457199" y="1837963"/>
                <a:ext cx="6172200" cy="194566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Observation 6: Subsampling in space makes each subproblem easier</a:t>
                </a:r>
              </a:p>
              <a:p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p>
                        <m:r>
                          <a:rPr lang="en-US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sup>
                    </m:sSup>
                    <m:r>
                      <a:rPr lang="en-US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becomes closer to diagonal: subsampling by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yields a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psf</a:t>
                </a:r>
                <a:endPara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sub>
                    </m:sSub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</m:d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≈</m:t>
                    </m:r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d>
                          <m:dPr>
                            <m:begChr m:val="‖"/>
                            <m:endChr m:val="‖"/>
                            <m:ctrlPr>
                              <a:rPr lang="en-US" sz="16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e>
                        </m:d>
                      </m:den>
                    </m:f>
                    <m:r>
                      <a:rPr lang="en-US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m:rPr>
                        <m:sty m:val="p"/>
                      </m:rPr>
                      <a:rPr lang="en-US" sz="16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clipped</m:t>
                    </m:r>
                    <m:r>
                      <a:rPr lang="en-US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sSub>
                      <m:sSubPr>
                        <m:ctrlPr>
                          <a:rPr lang="en-US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2.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becomes completely diagonal when there are no nearest neighbors.</a:t>
                </a:r>
              </a:p>
              <a:p>
                <a:endPara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So, for large subsampling factor we can solve each subproblem almost exactly using diagonal preconditioning and optimal step size. 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0143750-C435-536C-FACA-69B13DC51A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837963"/>
                <a:ext cx="6172200" cy="1945661"/>
              </a:xfrm>
              <a:prstGeom prst="rect">
                <a:avLst/>
              </a:prstGeom>
              <a:blipFill>
                <a:blip r:embed="rId6"/>
                <a:stretch>
                  <a:fillRect l="-410" t="-645" b="-2581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>
            <a:extLst>
              <a:ext uri="{FF2B5EF4-FFF2-40B4-BE49-F238E27FC236}">
                <a16:creationId xmlns:a16="http://schemas.microsoft.com/office/drawing/2014/main" id="{D685F93F-4C22-C2EB-E624-0FC570D5BF39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4545" t="13100" r="32268" b="-452"/>
          <a:stretch/>
        </p:blipFill>
        <p:spPr>
          <a:xfrm>
            <a:off x="7467598" y="63101"/>
            <a:ext cx="1552223" cy="160501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16C8AE9-7CE7-F750-5672-FD3F32935B2A}"/>
              </a:ext>
            </a:extLst>
          </p:cNvPr>
          <p:cNvSpPr txBox="1"/>
          <p:nvPr/>
        </p:nvSpPr>
        <p:spPr>
          <a:xfrm>
            <a:off x="457199" y="3784818"/>
            <a:ext cx="6172200" cy="18158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Observation 7: Subsampling in space spreads each update more evenly across multiple frequencies in Fourier space</a:t>
            </a:r>
          </a:p>
          <a:p>
            <a:r>
              <a:rPr lang="en-US" sz="16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diagonal matrix in Observation 6 corresponds to multiplication by a constant in Fourier space: </a:t>
            </a:r>
          </a:p>
          <a:p>
            <a:r>
              <a:rPr lang="en-US" sz="16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i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 that is in Fourier space of the subsampled image!</a:t>
            </a:r>
          </a:p>
          <a:p>
            <a:r>
              <a:rPr lang="en-US" sz="16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 a constant update to a subsampled image updates many frequencies in the Fourier space of the full image. 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E840037-D63D-CF2E-8982-64ADFD958719}"/>
              </a:ext>
            </a:extLst>
          </p:cNvPr>
          <p:cNvSpPr txBox="1"/>
          <p:nvPr/>
        </p:nvSpPr>
        <p:spPr>
          <a:xfrm>
            <a:off x="6858000" y="5143500"/>
            <a:ext cx="1470344" cy="43088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Updates to both low and high frequencies.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CF0E30C-2628-E218-A63A-59362A1741DD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4545" t="13100" r="32268" b="-452"/>
          <a:stretch/>
        </p:blipFill>
        <p:spPr>
          <a:xfrm>
            <a:off x="7467600" y="51765"/>
            <a:ext cx="1552222" cy="160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0286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6494A4-8264-83AC-887B-B280CFB7C6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5687E-D7FC-5D2E-238E-9D791C68A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500"/>
          </a:xfrm>
        </p:spPr>
        <p:txBody>
          <a:bodyPr/>
          <a:lstStyle/>
          <a:p>
            <a:r>
              <a:rPr lang="en-US" dirty="0"/>
              <a:t>Analysis of VCD: Changing subset size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8271939D-701D-2015-25CF-2D5C1480F23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09600" y="543517"/>
                <a:ext cx="6508750" cy="3704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algn="l" rtl="0" fontAlgn="base">
                  <a:lnSpc>
                    <a:spcPct val="95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§"/>
                  <a:defRPr sz="2500">
                    <a:solidFill>
                      <a:schemeClr val="tx1"/>
                    </a:solidFill>
                    <a:latin typeface="Times New Roman"/>
                    <a:ea typeface="+mn-ea"/>
                    <a:cs typeface="Times New Roman"/>
                  </a:defRPr>
                </a:lvl1pPr>
                <a:lvl2pPr marL="336007" indent="-240761" algn="l" rtl="0" fontAlgn="base">
                  <a:lnSpc>
                    <a:spcPct val="95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rgbClr val="004880"/>
                  </a:buClr>
                  <a:buChar char="•"/>
                  <a:defRPr sz="2167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2pPr>
                <a:lvl3pPr marL="714346" indent="-231502" algn="l" rtl="0" fontAlgn="base">
                  <a:lnSpc>
                    <a:spcPct val="95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4880"/>
                  </a:buClr>
                  <a:buChar char="–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3pPr>
                <a:lvl4pPr marL="1046386" indent="-236793" algn="l" rtl="0" fontAlgn="base">
                  <a:lnSpc>
                    <a:spcPct val="95000"/>
                  </a:lnSpc>
                  <a:spcBef>
                    <a:spcPct val="10000"/>
                  </a:spcBef>
                  <a:spcAft>
                    <a:spcPct val="0"/>
                  </a:spcAft>
                  <a:buClr>
                    <a:srgbClr val="004880"/>
                  </a:buClr>
                  <a:buFont typeface="Times" pitchFamily="-110" charset="0"/>
                  <a:buChar char="•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4pPr>
                <a:lvl5pPr marL="138239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Times New Roman"/>
                    <a:ea typeface="ＭＳ Ｐゴシック" pitchFamily="-110" charset="-128"/>
                    <a:cs typeface="Times New Roman"/>
                  </a:defRPr>
                </a:lvl5pPr>
                <a:lvl6pPr marL="1763378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6pPr>
                <a:lvl7pPr marL="2144363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7pPr>
                <a:lvl8pPr marL="2525347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8pPr>
                <a:lvl9pPr marL="2906332" indent="-240761" algn="l" rtl="0" fontAlgn="base">
                  <a:lnSpc>
                    <a:spcPct val="95000"/>
                  </a:lnSpc>
                  <a:spcBef>
                    <a:spcPct val="40000"/>
                  </a:spcBef>
                  <a:spcAft>
                    <a:spcPct val="0"/>
                  </a:spcAft>
                  <a:buClr>
                    <a:srgbClr val="004880"/>
                  </a:buClr>
                  <a:buFont typeface="Wingdings" pitchFamily="-110" charset="2"/>
                  <a:buChar char="ù"/>
                  <a:defRPr sz="2000">
                    <a:solidFill>
                      <a:schemeClr val="tx1"/>
                    </a:solidFill>
                    <a:latin typeface="+mn-lt"/>
                    <a:ea typeface="ＭＳ Ｐゴシック" pitchFamily="-110" charset="-128"/>
                  </a:defRPr>
                </a:lvl9pPr>
              </a:lstStyle>
              <a:p>
                <a:pPr eaLnBrk="1" hangingPunct="1"/>
                <a:r>
                  <a:rPr lang="en-US" sz="1600" kern="0" dirty="0"/>
                  <a:t> Goal:  solve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600">
                            <a:latin typeface="Cambria Math" panose="02040503050406030204" pitchFamily="18" charset="0"/>
                          </a:rPr>
                          <m:t>argmin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sSubSup>
                          <m:sSub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d>
                              <m:dPr>
                                <m:begChr m:val="‖"/>
                                <m:endChr m:val="‖"/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 −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𝐴𝑥</m:t>
                                </m:r>
                              </m:e>
                            </m:d>
                          </m:e>
                          <m:sub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 </m:t>
                            </m:r>
                          </m:sub>
                          <m:sup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sz="1600" i="1" ker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600" i="1" ker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1600" i="1" ker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lang="en-US" sz="1600" i="1" ker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i="1" ker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1600" i="1" ker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p>
                        </m:sSup>
                        <m:r>
                          <a:rPr lang="en-US" sz="1600" b="0" i="1" kern="0" smtClean="0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US" sz="1600" i="1" ker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endParaRPr lang="en-US" sz="1600" kern="0" dirty="0"/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CBEFAA4D-AB9C-E68B-7BB4-15F267E2DF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9600" y="543517"/>
                <a:ext cx="6508750" cy="370448"/>
              </a:xfrm>
              <a:prstGeom prst="rect">
                <a:avLst/>
              </a:prstGeom>
              <a:blipFill>
                <a:blip r:embed="rId2"/>
                <a:stretch>
                  <a:fillRect l="-390" b="-26667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E19C737B-EC08-A710-454F-07551847DB1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074" t="7165" r="37416" b="-3903"/>
          <a:stretch/>
        </p:blipFill>
        <p:spPr>
          <a:xfrm>
            <a:off x="7273254" y="3841604"/>
            <a:ext cx="1834378" cy="177587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6A60350-8CE0-1F49-A028-A307E535876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306" r="15233"/>
          <a:stretch/>
        </p:blipFill>
        <p:spPr>
          <a:xfrm>
            <a:off x="7297534" y="1883437"/>
            <a:ext cx="1722288" cy="169341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8914505-86C6-62E1-FA3D-C9C7E20DFCB4}"/>
              </a:ext>
            </a:extLst>
          </p:cNvPr>
          <p:cNvSpPr txBox="1"/>
          <p:nvPr/>
        </p:nvSpPr>
        <p:spPr>
          <a:xfrm>
            <a:off x="7370558" y="1618681"/>
            <a:ext cx="1749197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|FFT(phantom)| in dB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FD0D6AE-D109-8CE8-E5DF-6D34C9AD6295}"/>
                  </a:ext>
                </a:extLst>
              </p:cNvPr>
              <p:cNvSpPr txBox="1"/>
              <p:nvPr/>
            </p:nvSpPr>
            <p:spPr>
              <a:xfrm>
                <a:off x="7408403" y="3533827"/>
                <a:ext cx="174919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|FFT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1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VCD</m:t>
                        </m:r>
                        <m:r>
                          <a:rPr lang="en-US" sz="1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residual</m:t>
                        </m:r>
                      </m:e>
                    </m:d>
                  </m:oMath>
                </a14:m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|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F0E0B64-B5F0-5A63-5ECF-0F51463413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8403" y="3533827"/>
                <a:ext cx="1749196" cy="307777"/>
              </a:xfrm>
              <a:prstGeom prst="rect">
                <a:avLst/>
              </a:prstGeom>
              <a:blipFill>
                <a:blip r:embed="rId5"/>
                <a:stretch>
                  <a:fillRect l="-1449" t="-4000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D37802AC-DD34-9D9A-B189-53848E30A78C}"/>
              </a:ext>
            </a:extLst>
          </p:cNvPr>
          <p:cNvSpPr txBox="1"/>
          <p:nvPr/>
        </p:nvSpPr>
        <p:spPr>
          <a:xfrm>
            <a:off x="457199" y="1006966"/>
            <a:ext cx="6172200" cy="83099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Observation 5: Gradient descent is a good start</a:t>
            </a: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Most images have more energy in low frequencies than high frequencies.  One or two steps of gradient descent capture this.   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8111A4D-4A91-15F7-2BEB-155E2461463F}"/>
                  </a:ext>
                </a:extLst>
              </p:cNvPr>
              <p:cNvSpPr txBox="1"/>
              <p:nvPr/>
            </p:nvSpPr>
            <p:spPr>
              <a:xfrm>
                <a:off x="457199" y="1837963"/>
                <a:ext cx="6172200" cy="194566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Observation 6: Subsampling in space makes each subproblem easier</a:t>
                </a:r>
              </a:p>
              <a:p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p>
                        <m:r>
                          <a:rPr lang="en-US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sup>
                    </m:sSup>
                    <m:r>
                      <a:rPr lang="en-US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becomes closer to diagonal: subsampling by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yields a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psf</a:t>
                </a:r>
                <a:endPara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sub>
                    </m:sSub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</m:d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≈</m:t>
                    </m:r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d>
                          <m:dPr>
                            <m:begChr m:val="‖"/>
                            <m:endChr m:val="‖"/>
                            <m:ctrlPr>
                              <a:rPr lang="en-US" sz="16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e>
                        </m:d>
                      </m:den>
                    </m:f>
                    <m:r>
                      <a:rPr lang="en-US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m:rPr>
                        <m:sty m:val="p"/>
                      </m:rPr>
                      <a:rPr lang="en-US" sz="16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clipped</m:t>
                    </m:r>
                    <m:r>
                      <a:rPr lang="en-US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sSub>
                      <m:sSubPr>
                        <m:ctrlPr>
                          <a:rPr lang="en-US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2.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becomes completely diagonal when there are no nearest neighbors.</a:t>
                </a:r>
              </a:p>
              <a:p>
                <a:endPara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So, for large subsampling factor we can solve each subproblem almost exactly using diagonal preconditioning and optimal step size. 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0143750-C435-536C-FACA-69B13DC51A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837963"/>
                <a:ext cx="6172200" cy="1945661"/>
              </a:xfrm>
              <a:prstGeom prst="rect">
                <a:avLst/>
              </a:prstGeom>
              <a:blipFill>
                <a:blip r:embed="rId6"/>
                <a:stretch>
                  <a:fillRect l="-410" t="-645" b="-2581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>
            <a:extLst>
              <a:ext uri="{FF2B5EF4-FFF2-40B4-BE49-F238E27FC236}">
                <a16:creationId xmlns:a16="http://schemas.microsoft.com/office/drawing/2014/main" id="{480DAB7A-9BAC-B18D-1A44-0D9B4BC851B7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4545" t="13100" r="32268" b="-452"/>
          <a:stretch/>
        </p:blipFill>
        <p:spPr>
          <a:xfrm>
            <a:off x="7467598" y="63101"/>
            <a:ext cx="1552223" cy="160501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B6B1464-DB9B-0AEF-3C3A-714A405FA61E}"/>
              </a:ext>
            </a:extLst>
          </p:cNvPr>
          <p:cNvSpPr txBox="1"/>
          <p:nvPr/>
        </p:nvSpPr>
        <p:spPr>
          <a:xfrm>
            <a:off x="457199" y="3784818"/>
            <a:ext cx="6172200" cy="18158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Observation 7: Subsampling in space spreads each update more evenly across multiple frequencies in Fourier space</a:t>
            </a: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diagonal matrix in Observation 6 corresponds to multiplication by a constant in Fourier space: </a:t>
            </a: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 that is in Fourier space of the subsampled image!</a:t>
            </a: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Even a constant update to a subsampled image updates many frequencies in the Fourier space of the full image. 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7DB00CB-CEB2-9248-3C87-613F48AC7161}"/>
              </a:ext>
            </a:extLst>
          </p:cNvPr>
          <p:cNvSpPr txBox="1"/>
          <p:nvPr/>
        </p:nvSpPr>
        <p:spPr>
          <a:xfrm>
            <a:off x="6858000" y="5143500"/>
            <a:ext cx="1470344" cy="43088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Updates to both low and high frequencies.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F5D4075-BD05-9D8C-C394-711B9933D7DA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4545" t="13100" r="32268" b="-452"/>
          <a:stretch/>
        </p:blipFill>
        <p:spPr>
          <a:xfrm>
            <a:off x="7467600" y="51765"/>
            <a:ext cx="1552222" cy="160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1819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FB181C-80DD-AA9F-28C7-81257D7F3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89C0A22-65EC-ABAD-62A4-A8D356A922F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775" t="10432" r="14706" b="10027"/>
          <a:stretch/>
        </p:blipFill>
        <p:spPr>
          <a:xfrm>
            <a:off x="3044695" y="281611"/>
            <a:ext cx="5869683" cy="185468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72D2CBE2-8E76-91FA-B4F8-02E7D2E3E4F7}"/>
              </a:ext>
            </a:extLst>
          </p:cNvPr>
          <p:cNvSpPr txBox="1"/>
          <p:nvPr/>
        </p:nvSpPr>
        <p:spPr>
          <a:xfrm>
            <a:off x="3142850" y="58570"/>
            <a:ext cx="174278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Gradient descent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FE11746-752E-F6DD-8F40-611821144640}"/>
              </a:ext>
            </a:extLst>
          </p:cNvPr>
          <p:cNvSpPr txBox="1"/>
          <p:nvPr/>
        </p:nvSpPr>
        <p:spPr>
          <a:xfrm>
            <a:off x="7064144" y="70515"/>
            <a:ext cx="139012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ICD      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5DD6889-26FD-6086-D91F-09D436B02A57}"/>
              </a:ext>
            </a:extLst>
          </p:cNvPr>
          <p:cNvSpPr txBox="1"/>
          <p:nvPr/>
        </p:nvSpPr>
        <p:spPr>
          <a:xfrm>
            <a:off x="5152334" y="37523"/>
            <a:ext cx="147572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VCD      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3F4A2F7-E161-821A-755D-B739E5D0AEA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9775" t="9888" r="14706" b="12412"/>
          <a:stretch/>
        </p:blipFill>
        <p:spPr>
          <a:xfrm>
            <a:off x="3045718" y="2090664"/>
            <a:ext cx="5869682" cy="18117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EAA8FF3-9118-7F6E-C7A6-47BCE329992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349" t="11778" r="15131" b="10522"/>
          <a:stretch/>
        </p:blipFill>
        <p:spPr>
          <a:xfrm>
            <a:off x="3044695" y="3924300"/>
            <a:ext cx="5869682" cy="1811746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F81D8ED-CAE0-1F0C-1EC8-4FD7F6ECC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2667000" cy="800100"/>
          </a:xfrm>
        </p:spPr>
        <p:txBody>
          <a:bodyPr/>
          <a:lstStyle/>
          <a:p>
            <a:r>
              <a:rPr lang="en-US" dirty="0"/>
              <a:t>Convergence</a:t>
            </a:r>
            <a:br>
              <a:rPr lang="en-US" dirty="0"/>
            </a:br>
            <a:r>
              <a:rPr lang="en-US" sz="2400" dirty="0"/>
              <a:t>(FFT error in dB)</a:t>
            </a:r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CE63E6D-DD46-B770-CDD8-09D013C97DEC}"/>
              </a:ext>
            </a:extLst>
          </p:cNvPr>
          <p:cNvSpPr/>
          <p:nvPr/>
        </p:nvSpPr>
        <p:spPr bwMode="auto">
          <a:xfrm>
            <a:off x="4857510" y="58570"/>
            <a:ext cx="1863011" cy="5656429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DA485F2-746A-8855-B046-E7739EFD71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12" y="1790700"/>
            <a:ext cx="2031776" cy="17696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7FA013F-AF05-A58F-140A-77CED9D973FB}"/>
              </a:ext>
            </a:extLst>
          </p:cNvPr>
          <p:cNvSpPr txBox="1"/>
          <p:nvPr/>
        </p:nvSpPr>
        <p:spPr>
          <a:xfrm rot="18043094">
            <a:off x="1749482" y="993544"/>
            <a:ext cx="16914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 iterations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093C1BE-3E31-75BA-CFFB-C6B09D1691F6}"/>
              </a:ext>
            </a:extLst>
          </p:cNvPr>
          <p:cNvSpPr txBox="1"/>
          <p:nvPr/>
        </p:nvSpPr>
        <p:spPr>
          <a:xfrm rot="18045525">
            <a:off x="1749481" y="2765330"/>
            <a:ext cx="16914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 iterations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D85B590-F2A7-E226-21C2-2621661AF145}"/>
              </a:ext>
            </a:extLst>
          </p:cNvPr>
          <p:cNvSpPr txBox="1"/>
          <p:nvPr/>
        </p:nvSpPr>
        <p:spPr>
          <a:xfrm rot="18014509">
            <a:off x="1636790" y="4499016"/>
            <a:ext cx="1863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10 iterations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435DE93-D3B4-874A-2CBE-3CCB3254F773}"/>
              </a:ext>
            </a:extLst>
          </p:cNvPr>
          <p:cNvSpPr txBox="1"/>
          <p:nvPr/>
        </p:nvSpPr>
        <p:spPr>
          <a:xfrm>
            <a:off x="319554" y="1409021"/>
            <a:ext cx="164981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|FFT(Phantom)|</a:t>
            </a:r>
          </a:p>
        </p:txBody>
      </p:sp>
    </p:spTree>
    <p:extLst>
      <p:ext uri="{BB962C8B-B14F-4D97-AF65-F5344CB8AC3E}">
        <p14:creationId xmlns:p14="http://schemas.microsoft.com/office/powerpoint/2010/main" val="36237021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189BE-699D-2F70-2C8A-FDB66BB236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2E60EB-51A8-2111-8DAA-418B2A6742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500"/>
          </a:xfrm>
        </p:spPr>
        <p:txBody>
          <a:bodyPr/>
          <a:lstStyle/>
          <a:p>
            <a:r>
              <a:rPr lang="en-US" dirty="0"/>
              <a:t>VCD Key Ideas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B6E1EB-C5AD-337F-B7FD-824C2A15C3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2800686"/>
            <a:ext cx="8686800" cy="2876214"/>
          </a:xfrm>
        </p:spPr>
        <p:txBody>
          <a:bodyPr/>
          <a:lstStyle/>
          <a:p>
            <a:r>
              <a:rPr lang="en-US" sz="2000" dirty="0"/>
              <a:t> Smaller subsets make the system for each subproblem closer to diagonal.   </a:t>
            </a:r>
          </a:p>
          <a:p>
            <a:pPr lvl="1"/>
            <a:r>
              <a:rPr lang="en-US" sz="1667" dirty="0"/>
              <a:t>Full problem is stiff and dense – difficult to solve exactly or even take a large step.  </a:t>
            </a:r>
          </a:p>
          <a:p>
            <a:pPr lvl="1"/>
            <a:r>
              <a:rPr lang="en-US" sz="1667" dirty="0"/>
              <a:t>Can solve each smaller subproblem almost exactly. </a:t>
            </a:r>
          </a:p>
          <a:p>
            <a:r>
              <a:rPr lang="en-US" sz="2000" dirty="0"/>
              <a:t> Smaller subsets blend the high and low frequency Fourier modes</a:t>
            </a:r>
          </a:p>
          <a:p>
            <a:pPr lvl="1"/>
            <a:r>
              <a:rPr lang="en-US" sz="1667" dirty="0"/>
              <a:t>These low frequency Fourier modes are associated with the largest singular values in the full problem, so this reduces the stiffness.</a:t>
            </a:r>
          </a:p>
          <a:p>
            <a:r>
              <a:rPr lang="en-US" sz="2000" dirty="0"/>
              <a:t> Start with gradient descent (all pixels) and move towards ICD (few pixels)</a:t>
            </a:r>
          </a:p>
          <a:p>
            <a:pPr lvl="1"/>
            <a:r>
              <a:rPr lang="en-US" sz="1667" dirty="0"/>
              <a:t>It’s helpful to get the low frequency Fourier modes close to accurate before going to subsets. 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43A012-4049-4904-3CD0-BE8B2947C20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49206"/>
          <a:stretch/>
        </p:blipFill>
        <p:spPr>
          <a:xfrm>
            <a:off x="4419600" y="448486"/>
            <a:ext cx="1981200" cy="210528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FA68A31-7155-4313-6BD2-39DF0A934880}"/>
                  </a:ext>
                </a:extLst>
              </p:cNvPr>
              <p:cNvSpPr txBox="1"/>
              <p:nvPr/>
            </p:nvSpPr>
            <p:spPr>
              <a:xfrm>
                <a:off x="457199" y="635201"/>
                <a:ext cx="3886201" cy="203132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Point spread function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1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1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en-US" sz="1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𝑇</m:t>
                            </m:r>
                          </m:sup>
                        </m:sSup>
                        <m:r>
                          <a:rPr lang="en-US" sz="1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𝐴𝑥</m:t>
                        </m:r>
                      </m:e>
                    </m:d>
                  </m:oMath>
                </a14:m>
                <a:r>
                  <a:rPr lang="en-US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falls off like 1/distance.  </a:t>
                </a:r>
              </a:p>
              <a:p>
                <a:endParaRPr lang="en-US" sz="1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Leads to long range interactions and a dense matrix.   </a:t>
                </a:r>
              </a:p>
              <a:p>
                <a:endParaRPr lang="en-US" sz="1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Use subsets to make the problem easier.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FA68A31-7155-4313-6BD2-39DF0A9348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635201"/>
                <a:ext cx="3886201" cy="2031325"/>
              </a:xfrm>
              <a:prstGeom prst="rect">
                <a:avLst/>
              </a:prstGeom>
              <a:blipFill>
                <a:blip r:embed="rId3"/>
                <a:stretch>
                  <a:fillRect l="-974" t="-617" b="-3704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F9B9D196-43FE-D8E0-BEAD-25B82D7970B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572" t="8400" r="32268" b="-452"/>
          <a:stretch/>
        </p:blipFill>
        <p:spPr>
          <a:xfrm>
            <a:off x="6781800" y="403498"/>
            <a:ext cx="2128532" cy="2393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9267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FBE299-9FD3-4E5A-8674-A08C623B3A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B43EEF0-7BA7-6509-7BFA-C2826654D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MBIRJAX Software Package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21AF383-A121-A6DB-9816-4E3EA4FB0B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815262"/>
            <a:ext cx="8305800" cy="4556838"/>
          </a:xfrm>
        </p:spPr>
        <p:txBody>
          <a:bodyPr/>
          <a:lstStyle/>
          <a:p>
            <a:r>
              <a:rPr lang="en-US" sz="1600" dirty="0"/>
              <a:t> General purpose reconstruction software</a:t>
            </a:r>
          </a:p>
          <a:p>
            <a:pPr lvl="2"/>
            <a:r>
              <a:rPr lang="en-US" sz="1200" dirty="0"/>
              <a:t>Open-source BSD 3-clause</a:t>
            </a:r>
          </a:p>
          <a:p>
            <a:pPr lvl="2"/>
            <a:r>
              <a:rPr lang="en-US" sz="1200" dirty="0"/>
              <a:t>Easy to use and install with pip</a:t>
            </a:r>
          </a:p>
          <a:p>
            <a:pPr lvl="2"/>
            <a:r>
              <a:rPr lang="en-US" sz="1200" dirty="0"/>
              <a:t>Easy to build new geometries:</a:t>
            </a:r>
          </a:p>
          <a:p>
            <a:pPr lvl="3"/>
            <a:r>
              <a:rPr lang="en-US" sz="1200" dirty="0"/>
              <a:t>Parallel beam</a:t>
            </a:r>
          </a:p>
          <a:p>
            <a:pPr lvl="3"/>
            <a:r>
              <a:rPr lang="en-US" sz="1200" dirty="0"/>
              <a:t>Cone beam</a:t>
            </a:r>
          </a:p>
          <a:p>
            <a:pPr lvl="3"/>
            <a:r>
              <a:rPr lang="en-US" sz="1200" dirty="0"/>
              <a:t>More to come</a:t>
            </a:r>
            <a:endParaRPr lang="en-US" sz="1000" dirty="0"/>
          </a:p>
          <a:p>
            <a:endParaRPr lang="en-US" sz="1600" dirty="0"/>
          </a:p>
          <a:p>
            <a:endParaRPr lang="en-US" sz="1600" dirty="0"/>
          </a:p>
          <a:p>
            <a:pPr>
              <a:buNone/>
            </a:pPr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 URL:</a:t>
            </a:r>
          </a:p>
          <a:p>
            <a:pPr lvl="2"/>
            <a:r>
              <a:rPr lang="en-US" sz="1200" dirty="0">
                <a:hlinkClick r:id="rId2"/>
              </a:rPr>
              <a:t>https://github.com/cabouman/mbirjax</a:t>
            </a:r>
            <a:endParaRPr lang="en-US" sz="1200" dirty="0"/>
          </a:p>
          <a:p>
            <a:pPr lvl="2"/>
            <a:r>
              <a:rPr lang="en-US" sz="1200" dirty="0">
                <a:hlinkClick r:id="rId3"/>
              </a:rPr>
              <a:t>https://</a:t>
            </a:r>
            <a:r>
              <a:rPr lang="en-US" sz="1200" dirty="0" err="1">
                <a:hlinkClick r:id="rId3"/>
              </a:rPr>
              <a:t>mbirjax.readthedocs.io</a:t>
            </a:r>
            <a:endParaRPr lang="en-US" sz="1200" dirty="0"/>
          </a:p>
        </p:txBody>
      </p:sp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04FC6E67-2918-F115-D4AF-699ABB86BD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8600" y="1181100"/>
            <a:ext cx="4343400" cy="393248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Picture 1" descr="A qr code with text&#10;&#10;Description automatically generated">
            <a:extLst>
              <a:ext uri="{FF2B5EF4-FFF2-40B4-BE49-F238E27FC236}">
                <a16:creationId xmlns:a16="http://schemas.microsoft.com/office/drawing/2014/main" id="{56B4E57D-6065-DD95-4783-DCB8E26CE5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593" b="97083" l="1220" r="96829">
                        <a14:foregroundMark x1="5366" y1="3728" x2="51951" y2="3890"/>
                        <a14:foregroundMark x1="51951" y1="3890" x2="22195" y2="29335"/>
                        <a14:foregroundMark x1="22195" y1="29335" x2="55854" y2="43112"/>
                        <a14:foregroundMark x1="55854" y1="43112" x2="12439" y2="89951"/>
                        <a14:foregroundMark x1="12439" y1="89951" x2="54878" y2="93355"/>
                        <a14:foregroundMark x1="54878" y1="93355" x2="70000" y2="63371"/>
                        <a14:foregroundMark x1="70000" y1="63371" x2="61220" y2="28687"/>
                        <a14:foregroundMark x1="61220" y1="28687" x2="34878" y2="47326"/>
                        <a14:foregroundMark x1="34878" y1="47326" x2="75122" y2="29335"/>
                        <a14:foregroundMark x1="75122" y1="29335" x2="40976" y2="5835"/>
                        <a14:foregroundMark x1="40976" y1="5835" x2="3171" y2="1621"/>
                        <a14:foregroundMark x1="3171" y1="1621" x2="2195" y2="82334"/>
                        <a14:foregroundMark x1="2195" y1="82334" x2="44878" y2="99028"/>
                        <a14:foregroundMark x1="44878" y1="99028" x2="86098" y2="99028"/>
                        <a14:foregroundMark x1="86098" y1="99028" x2="72683" y2="74716"/>
                        <a14:foregroundMark x1="72683" y1="74716" x2="35854" y2="94165"/>
                        <a14:foregroundMark x1="35854" y1="94165" x2="52439" y2="62723"/>
                        <a14:foregroundMark x1="52439" y1="62723" x2="14878" y2="51053"/>
                        <a14:foregroundMark x1="14878" y1="51053" x2="43902" y2="20583"/>
                        <a14:foregroundMark x1="43902" y1="20583" x2="92195" y2="13938"/>
                        <a14:foregroundMark x1="92195" y1="13938" x2="87561" y2="42139"/>
                        <a14:foregroundMark x1="87561" y1="42139" x2="89268" y2="14425"/>
                        <a14:foregroundMark x1="89268" y1="14425" x2="83659" y2="37925"/>
                        <a14:foregroundMark x1="8293" y1="51540" x2="8293" y2="79741"/>
                        <a14:foregroundMark x1="2439" y1="2755" x2="1220" y2="66126"/>
                        <a14:foregroundMark x1="4634" y1="96434" x2="96829" y2="97083"/>
                        <a14:foregroundMark x1="50244" y1="19125" x2="48293" y2="36467"/>
                        <a14:foregroundMark x1="48049" y1="49919" x2="81707" y2="49919"/>
                        <a14:foregroundMark x1="43902" y1="24959" x2="48780" y2="30632"/>
                        <a14:foregroundMark x1="20244" y1="14100" x2="20244" y2="14100"/>
                        <a14:foregroundMark x1="21951" y1="15397" x2="21951" y2="15397"/>
                        <a14:foregroundMark x1="28537" y1="80065" x2="28537" y2="80065"/>
                        <a14:backgroundMark x1="732" y1="1459" x2="732" y2="1459"/>
                        <a14:backgroundMark x1="732" y1="1459" x2="732" y2="1459"/>
                        <a14:backgroundMark x1="98293" y1="1135" x2="98293" y2="1135"/>
                        <a14:backgroundMark x1="98293" y1="1135" x2="98293" y2="1135"/>
                        <a14:backgroundMark x1="97317" y1="99514" x2="97317" y2="99514"/>
                        <a14:backgroundMark x1="97317" y1="99514" x2="97317" y2="99514"/>
                        <a14:backgroundMark x1="488" y1="99838" x2="488" y2="99838"/>
                        <a14:backgroundMark x1="488" y1="99838" x2="488" y2="998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2400300"/>
            <a:ext cx="1420092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0227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865041F8-A251-DEF9-EB43-24EEDAD9F7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DC21128-7DD9-B1A3-8627-9067D381F2C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1608" b="153"/>
          <a:stretch/>
        </p:blipFill>
        <p:spPr>
          <a:xfrm>
            <a:off x="784196" y="855862"/>
            <a:ext cx="7672838" cy="269228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F0FFBD3-272F-69AC-A49B-A235783818A5}"/>
              </a:ext>
            </a:extLst>
          </p:cNvPr>
          <p:cNvSpPr txBox="1"/>
          <p:nvPr/>
        </p:nvSpPr>
        <p:spPr>
          <a:xfrm>
            <a:off x="1213435" y="531400"/>
            <a:ext cx="174278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Gradient descent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621201-2BFE-47F2-CB3F-34D701331F94}"/>
              </a:ext>
            </a:extLst>
          </p:cNvPr>
          <p:cNvSpPr txBox="1"/>
          <p:nvPr/>
        </p:nvSpPr>
        <p:spPr>
          <a:xfrm>
            <a:off x="6355832" y="531400"/>
            <a:ext cx="139012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ICD      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AAA46B5-485A-C991-9A2F-A2A184D5634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2229" b="12229"/>
          <a:stretch/>
        </p:blipFill>
        <p:spPr>
          <a:xfrm>
            <a:off x="785679" y="3390900"/>
            <a:ext cx="7541468" cy="21504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B1876E-00A2-19FA-2C1E-4F5050EBB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Initialization with FBP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159AC6-C55C-6E9A-BC82-B2FA15932CF3}"/>
              </a:ext>
            </a:extLst>
          </p:cNvPr>
          <p:cNvSpPr/>
          <p:nvPr/>
        </p:nvSpPr>
        <p:spPr bwMode="auto">
          <a:xfrm>
            <a:off x="3429000" y="640390"/>
            <a:ext cx="2514600" cy="5036510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CD90C0-74B6-D740-5564-3F73615504B4}"/>
              </a:ext>
            </a:extLst>
          </p:cNvPr>
          <p:cNvSpPr txBox="1"/>
          <p:nvPr/>
        </p:nvSpPr>
        <p:spPr>
          <a:xfrm rot="17312686">
            <a:off x="-719978" y="4200478"/>
            <a:ext cx="25298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10 iterations total</a:t>
            </a:r>
          </a:p>
        </p:txBody>
      </p:sp>
    </p:spTree>
    <p:extLst>
      <p:ext uri="{BB962C8B-B14F-4D97-AF65-F5344CB8AC3E}">
        <p14:creationId xmlns:p14="http://schemas.microsoft.com/office/powerpoint/2010/main" val="18692682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22AEFD-017E-8752-A4CF-C09E7CB06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Recon parameters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DF96A5-92CF-3DB7-0C99-0B913E69E5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 VCD parameters</a:t>
            </a:r>
          </a:p>
          <a:p>
            <a:pPr>
              <a:buNone/>
            </a:pPr>
            <a:r>
              <a:rPr lang="en-US" sz="1800" dirty="0" err="1">
                <a:effectLst/>
              </a:rPr>
              <a:t>param_dict</a:t>
            </a:r>
            <a:r>
              <a:rPr lang="en-US" sz="1800" dirty="0">
                <a:effectLst/>
              </a:rPr>
              <a:t> = {    </a:t>
            </a:r>
            <a:r>
              <a:rPr lang="en-US" sz="1800" dirty="0">
                <a:solidFill>
                  <a:srgbClr val="7A7E85"/>
                </a:solidFill>
                <a:effectLst/>
              </a:rPr>
              <a:t># Set parameters</a:t>
            </a:r>
            <a:br>
              <a:rPr lang="en-US" sz="1800" dirty="0">
                <a:solidFill>
                  <a:srgbClr val="7A7E85"/>
                </a:solidFill>
                <a:effectLst/>
              </a:rPr>
            </a:br>
            <a:r>
              <a:rPr lang="en-US" sz="1800" dirty="0">
                <a:solidFill>
                  <a:srgbClr val="7A7E85"/>
                </a:solidFill>
                <a:effectLst/>
              </a:rPr>
              <a:t>    </a:t>
            </a:r>
            <a:r>
              <a:rPr lang="en-US" sz="1800" dirty="0">
                <a:solidFill>
                  <a:srgbClr val="6AAB73"/>
                </a:solidFill>
                <a:effectLst/>
              </a:rPr>
              <a:t>'</a:t>
            </a:r>
            <a:r>
              <a:rPr lang="en-US" sz="1800" dirty="0" err="1">
                <a:solidFill>
                  <a:srgbClr val="6AAB73"/>
                </a:solidFill>
                <a:effectLst/>
              </a:rPr>
              <a:t>num_views</a:t>
            </a:r>
            <a:r>
              <a:rPr lang="en-US" sz="1800" dirty="0">
                <a:solidFill>
                  <a:srgbClr val="6AAB73"/>
                </a:solidFill>
                <a:effectLst/>
              </a:rPr>
              <a:t>' </a:t>
            </a:r>
            <a:r>
              <a:rPr lang="en-US" sz="1800" dirty="0">
                <a:solidFill>
                  <a:srgbClr val="BCBEC4"/>
                </a:solidFill>
                <a:effectLst/>
              </a:rPr>
              <a:t>: </a:t>
            </a:r>
            <a:r>
              <a:rPr lang="en-US" sz="1800" dirty="0">
                <a:solidFill>
                  <a:srgbClr val="2AACB8"/>
                </a:solidFill>
                <a:effectLst/>
              </a:rPr>
              <a:t>128</a:t>
            </a:r>
            <a:r>
              <a:rPr lang="en-US" sz="1800" dirty="0">
                <a:solidFill>
                  <a:srgbClr val="BCBEC4"/>
                </a:solidFill>
                <a:effectLst/>
              </a:rPr>
              <a:t>,</a:t>
            </a:r>
            <a:br>
              <a:rPr lang="en-US" sz="1800" dirty="0">
                <a:solidFill>
                  <a:srgbClr val="BCBEC4"/>
                </a:solidFill>
                <a:effectLst/>
              </a:rPr>
            </a:br>
            <a:r>
              <a:rPr lang="en-US" sz="1800" dirty="0">
                <a:solidFill>
                  <a:srgbClr val="BCBEC4"/>
                </a:solidFill>
                <a:effectLst/>
              </a:rPr>
              <a:t>    </a:t>
            </a:r>
            <a:r>
              <a:rPr lang="en-US" sz="1800" dirty="0">
                <a:solidFill>
                  <a:srgbClr val="6AAB73"/>
                </a:solidFill>
                <a:effectLst/>
              </a:rPr>
              <a:t>'</a:t>
            </a:r>
            <a:r>
              <a:rPr lang="en-US" sz="1800" dirty="0" err="1">
                <a:solidFill>
                  <a:srgbClr val="6AAB73"/>
                </a:solidFill>
                <a:effectLst/>
              </a:rPr>
              <a:t>num_det_rows</a:t>
            </a:r>
            <a:r>
              <a:rPr lang="en-US" sz="1800" dirty="0">
                <a:solidFill>
                  <a:srgbClr val="6AAB73"/>
                </a:solidFill>
                <a:effectLst/>
              </a:rPr>
              <a:t>' </a:t>
            </a:r>
            <a:r>
              <a:rPr lang="en-US" sz="1800" dirty="0">
                <a:solidFill>
                  <a:srgbClr val="BCBEC4"/>
                </a:solidFill>
                <a:effectLst/>
              </a:rPr>
              <a:t>: </a:t>
            </a:r>
            <a:r>
              <a:rPr lang="en-US" sz="1800" dirty="0">
                <a:solidFill>
                  <a:srgbClr val="2AACB8"/>
                </a:solidFill>
                <a:effectLst/>
              </a:rPr>
              <a:t>40</a:t>
            </a:r>
            <a:r>
              <a:rPr lang="en-US" sz="1800" dirty="0">
                <a:solidFill>
                  <a:srgbClr val="BCBEC4"/>
                </a:solidFill>
                <a:effectLst/>
              </a:rPr>
              <a:t>,</a:t>
            </a:r>
            <a:br>
              <a:rPr lang="en-US" sz="1800" dirty="0">
                <a:solidFill>
                  <a:srgbClr val="BCBEC4"/>
                </a:solidFill>
                <a:effectLst/>
              </a:rPr>
            </a:br>
            <a:r>
              <a:rPr lang="en-US" sz="1800" dirty="0">
                <a:solidFill>
                  <a:srgbClr val="BCBEC4"/>
                </a:solidFill>
                <a:effectLst/>
              </a:rPr>
              <a:t>    </a:t>
            </a:r>
            <a:r>
              <a:rPr lang="en-US" sz="1800" dirty="0">
                <a:solidFill>
                  <a:srgbClr val="6AAB73"/>
                </a:solidFill>
                <a:effectLst/>
              </a:rPr>
              <a:t>'</a:t>
            </a:r>
            <a:r>
              <a:rPr lang="en-US" sz="1800" dirty="0" err="1">
                <a:solidFill>
                  <a:srgbClr val="6AAB73"/>
                </a:solidFill>
                <a:effectLst/>
              </a:rPr>
              <a:t>num_det_channels</a:t>
            </a:r>
            <a:r>
              <a:rPr lang="en-US" sz="1800" dirty="0">
                <a:solidFill>
                  <a:srgbClr val="6AAB73"/>
                </a:solidFill>
                <a:effectLst/>
              </a:rPr>
              <a:t>' </a:t>
            </a:r>
            <a:r>
              <a:rPr lang="en-US" sz="1800" dirty="0">
                <a:solidFill>
                  <a:srgbClr val="BCBEC4"/>
                </a:solidFill>
                <a:effectLst/>
              </a:rPr>
              <a:t>: </a:t>
            </a:r>
            <a:r>
              <a:rPr lang="en-US" sz="1800" dirty="0">
                <a:solidFill>
                  <a:srgbClr val="2AACB8"/>
                </a:solidFill>
                <a:effectLst/>
              </a:rPr>
              <a:t>256</a:t>
            </a:r>
            <a:r>
              <a:rPr lang="en-US" sz="1800" dirty="0">
                <a:solidFill>
                  <a:srgbClr val="BCBEC4"/>
                </a:solidFill>
                <a:effectLst/>
              </a:rPr>
              <a:t>,</a:t>
            </a:r>
            <a:br>
              <a:rPr lang="en-US" sz="1800" dirty="0">
                <a:solidFill>
                  <a:srgbClr val="BCBEC4"/>
                </a:solidFill>
                <a:effectLst/>
              </a:rPr>
            </a:br>
            <a:r>
              <a:rPr lang="en-US" sz="1800" dirty="0">
                <a:solidFill>
                  <a:srgbClr val="BCBEC4"/>
                </a:solidFill>
                <a:effectLst/>
              </a:rPr>
              <a:t>    </a:t>
            </a:r>
            <a:r>
              <a:rPr lang="en-US" sz="1800" dirty="0">
                <a:solidFill>
                  <a:srgbClr val="6AAB73"/>
                </a:solidFill>
                <a:effectLst/>
              </a:rPr>
              <a:t>'</a:t>
            </a:r>
            <a:r>
              <a:rPr lang="en-US" sz="1800" dirty="0" err="1">
                <a:solidFill>
                  <a:srgbClr val="6AAB73"/>
                </a:solidFill>
                <a:effectLst/>
              </a:rPr>
              <a:t>start_angle</a:t>
            </a:r>
            <a:r>
              <a:rPr lang="en-US" sz="1800" dirty="0">
                <a:solidFill>
                  <a:srgbClr val="6AAB73"/>
                </a:solidFill>
                <a:effectLst/>
              </a:rPr>
              <a:t>' </a:t>
            </a:r>
            <a:r>
              <a:rPr lang="en-US" sz="1800" dirty="0">
                <a:solidFill>
                  <a:srgbClr val="BCBEC4"/>
                </a:solidFill>
                <a:effectLst/>
              </a:rPr>
              <a:t>: </a:t>
            </a:r>
            <a:r>
              <a:rPr lang="en-US" sz="1800" dirty="0">
                <a:solidFill>
                  <a:srgbClr val="2AACB8"/>
                </a:solidFill>
                <a:effectLst/>
              </a:rPr>
              <a:t>0</a:t>
            </a:r>
            <a:r>
              <a:rPr lang="en-US" sz="1800" dirty="0">
                <a:solidFill>
                  <a:srgbClr val="BCBEC4"/>
                </a:solidFill>
                <a:effectLst/>
              </a:rPr>
              <a:t>,</a:t>
            </a:r>
            <a:br>
              <a:rPr lang="en-US" sz="1800" dirty="0">
                <a:solidFill>
                  <a:srgbClr val="BCBEC4"/>
                </a:solidFill>
                <a:effectLst/>
              </a:rPr>
            </a:br>
            <a:r>
              <a:rPr lang="en-US" sz="1800" dirty="0">
                <a:solidFill>
                  <a:srgbClr val="BCBEC4"/>
                </a:solidFill>
                <a:effectLst/>
              </a:rPr>
              <a:t>    </a:t>
            </a:r>
            <a:r>
              <a:rPr lang="en-US" sz="1800" dirty="0">
                <a:solidFill>
                  <a:srgbClr val="6AAB73"/>
                </a:solidFill>
                <a:effectLst/>
              </a:rPr>
              <a:t>'</a:t>
            </a:r>
            <a:r>
              <a:rPr lang="en-US" sz="1800" dirty="0" err="1">
                <a:solidFill>
                  <a:srgbClr val="6AAB73"/>
                </a:solidFill>
                <a:effectLst/>
              </a:rPr>
              <a:t>end_angle</a:t>
            </a:r>
            <a:r>
              <a:rPr lang="en-US" sz="1800" dirty="0">
                <a:solidFill>
                  <a:srgbClr val="6AAB73"/>
                </a:solidFill>
                <a:effectLst/>
              </a:rPr>
              <a:t>' </a:t>
            </a:r>
            <a:r>
              <a:rPr lang="en-US" sz="1800" dirty="0">
                <a:solidFill>
                  <a:srgbClr val="BCBEC4"/>
                </a:solidFill>
                <a:effectLst/>
              </a:rPr>
              <a:t>: </a:t>
            </a:r>
            <a:r>
              <a:rPr lang="en-US" sz="1800" dirty="0" err="1">
                <a:solidFill>
                  <a:srgbClr val="BCBEC4"/>
                </a:solidFill>
                <a:effectLst/>
              </a:rPr>
              <a:t>np.pi</a:t>
            </a:r>
            <a:r>
              <a:rPr lang="en-US" sz="1800" dirty="0">
                <a:solidFill>
                  <a:srgbClr val="BCBEC4"/>
                </a:solidFill>
                <a:effectLst/>
              </a:rPr>
              <a:t>,</a:t>
            </a:r>
            <a:br>
              <a:rPr lang="en-US" sz="1800" dirty="0">
                <a:solidFill>
                  <a:srgbClr val="BCBEC4"/>
                </a:solidFill>
                <a:effectLst/>
              </a:rPr>
            </a:br>
            <a:r>
              <a:rPr lang="en-US" sz="1800" dirty="0">
                <a:solidFill>
                  <a:srgbClr val="BCBEC4"/>
                </a:solidFill>
                <a:effectLst/>
              </a:rPr>
              <a:t>    </a:t>
            </a:r>
            <a:r>
              <a:rPr lang="en-US" sz="1800" dirty="0">
                <a:solidFill>
                  <a:srgbClr val="6AAB73"/>
                </a:solidFill>
                <a:effectLst/>
              </a:rPr>
              <a:t>'granularity'</a:t>
            </a:r>
            <a:r>
              <a:rPr lang="en-US" sz="1800" dirty="0">
                <a:solidFill>
                  <a:srgbClr val="BCBEC4"/>
                </a:solidFill>
                <a:effectLst/>
              </a:rPr>
              <a:t>: [</a:t>
            </a:r>
            <a:r>
              <a:rPr lang="en-US" sz="1800" dirty="0">
                <a:solidFill>
                  <a:srgbClr val="2AACB8"/>
                </a:solidFill>
                <a:effectLst/>
              </a:rPr>
              <a:t>1</a:t>
            </a:r>
            <a:r>
              <a:rPr lang="en-US" sz="1800" dirty="0">
                <a:solidFill>
                  <a:srgbClr val="BCBEC4"/>
                </a:solidFill>
                <a:effectLst/>
              </a:rPr>
              <a:t>, </a:t>
            </a:r>
            <a:r>
              <a:rPr lang="en-US" sz="1800" dirty="0">
                <a:solidFill>
                  <a:srgbClr val="2AACB8"/>
                </a:solidFill>
                <a:effectLst/>
              </a:rPr>
              <a:t>8</a:t>
            </a:r>
            <a:r>
              <a:rPr lang="en-US" sz="1800" dirty="0">
                <a:solidFill>
                  <a:srgbClr val="BCBEC4"/>
                </a:solidFill>
                <a:effectLst/>
              </a:rPr>
              <a:t>, </a:t>
            </a:r>
            <a:r>
              <a:rPr lang="en-US" sz="1800" dirty="0">
                <a:solidFill>
                  <a:srgbClr val="2AACB8"/>
                </a:solidFill>
                <a:effectLst/>
              </a:rPr>
              <a:t>48</a:t>
            </a:r>
            <a:r>
              <a:rPr lang="en-US" sz="1800" dirty="0">
                <a:solidFill>
                  <a:srgbClr val="BCBEC4"/>
                </a:solidFill>
                <a:effectLst/>
              </a:rPr>
              <a:t>, </a:t>
            </a:r>
            <a:r>
              <a:rPr lang="en-US" sz="1800" dirty="0">
                <a:solidFill>
                  <a:srgbClr val="2AACB8"/>
                </a:solidFill>
                <a:effectLst/>
              </a:rPr>
              <a:t>128</a:t>
            </a:r>
            <a:r>
              <a:rPr lang="en-US" sz="1800" dirty="0">
                <a:solidFill>
                  <a:srgbClr val="BCBEC4"/>
                </a:solidFill>
                <a:effectLst/>
              </a:rPr>
              <a:t>, </a:t>
            </a:r>
            <a:r>
              <a:rPr lang="en-US" sz="1800" dirty="0">
                <a:solidFill>
                  <a:srgbClr val="2AACB8"/>
                </a:solidFill>
                <a:effectLst/>
              </a:rPr>
              <a:t>128</a:t>
            </a:r>
            <a:r>
              <a:rPr lang="en-US" sz="1800" dirty="0">
                <a:solidFill>
                  <a:srgbClr val="BCBEC4"/>
                </a:solidFill>
                <a:effectLst/>
              </a:rPr>
              <a:t>,],</a:t>
            </a:r>
            <a:br>
              <a:rPr lang="en-US" sz="1800" dirty="0">
                <a:solidFill>
                  <a:srgbClr val="BCBEC4"/>
                </a:solidFill>
                <a:effectLst/>
              </a:rPr>
            </a:br>
            <a:r>
              <a:rPr lang="en-US" sz="1800" dirty="0">
                <a:solidFill>
                  <a:srgbClr val="BCBEC4"/>
                </a:solidFill>
                <a:effectLst/>
              </a:rPr>
              <a:t>    </a:t>
            </a:r>
            <a:r>
              <a:rPr lang="en-US" sz="1800" dirty="0">
                <a:solidFill>
                  <a:srgbClr val="6AAB73"/>
                </a:solidFill>
                <a:effectLst/>
              </a:rPr>
              <a:t>'</a:t>
            </a:r>
            <a:r>
              <a:rPr lang="en-US" sz="1800" dirty="0" err="1">
                <a:solidFill>
                  <a:srgbClr val="6AAB73"/>
                </a:solidFill>
                <a:effectLst/>
              </a:rPr>
              <a:t>partition_sequence</a:t>
            </a:r>
            <a:r>
              <a:rPr lang="en-US" sz="1800" dirty="0">
                <a:solidFill>
                  <a:srgbClr val="6AAB73"/>
                </a:solidFill>
                <a:effectLst/>
              </a:rPr>
              <a:t>' </a:t>
            </a:r>
            <a:r>
              <a:rPr lang="en-US" sz="1800" dirty="0">
                <a:solidFill>
                  <a:srgbClr val="BCBEC4"/>
                </a:solidFill>
                <a:effectLst/>
              </a:rPr>
              <a:t>: [</a:t>
            </a:r>
            <a:r>
              <a:rPr lang="en-US" sz="1800" dirty="0">
                <a:solidFill>
                  <a:srgbClr val="2AACB8"/>
                </a:solidFill>
                <a:effectLst/>
              </a:rPr>
              <a:t>0</a:t>
            </a:r>
            <a:r>
              <a:rPr lang="en-US" sz="1800" dirty="0">
                <a:solidFill>
                  <a:srgbClr val="BCBEC4"/>
                </a:solidFill>
                <a:effectLst/>
              </a:rPr>
              <a:t>, </a:t>
            </a:r>
            <a:r>
              <a:rPr lang="en-US" sz="1800" dirty="0">
                <a:solidFill>
                  <a:srgbClr val="2AACB8"/>
                </a:solidFill>
                <a:effectLst/>
              </a:rPr>
              <a:t>1</a:t>
            </a:r>
            <a:r>
              <a:rPr lang="en-US" sz="1800" dirty="0">
                <a:solidFill>
                  <a:srgbClr val="BCBEC4"/>
                </a:solidFill>
                <a:effectLst/>
              </a:rPr>
              <a:t>, </a:t>
            </a:r>
            <a:r>
              <a:rPr lang="en-US" sz="1800" dirty="0">
                <a:solidFill>
                  <a:srgbClr val="2AACB8"/>
                </a:solidFill>
                <a:effectLst/>
              </a:rPr>
              <a:t>2</a:t>
            </a:r>
            <a:r>
              <a:rPr lang="en-US" sz="1800" dirty="0">
                <a:solidFill>
                  <a:srgbClr val="BCBEC4"/>
                </a:solidFill>
                <a:effectLst/>
              </a:rPr>
              <a:t>, </a:t>
            </a:r>
            <a:r>
              <a:rPr lang="en-US" sz="1800" dirty="0">
                <a:solidFill>
                  <a:srgbClr val="2AACB8"/>
                </a:solidFill>
                <a:effectLst/>
              </a:rPr>
              <a:t>3</a:t>
            </a:r>
            <a:r>
              <a:rPr lang="en-US" sz="1800" dirty="0">
                <a:solidFill>
                  <a:srgbClr val="BCBEC4"/>
                </a:solidFill>
                <a:effectLst/>
              </a:rPr>
              <a:t>, </a:t>
            </a:r>
            <a:r>
              <a:rPr lang="en-US" sz="1800" dirty="0">
                <a:solidFill>
                  <a:srgbClr val="2AACB8"/>
                </a:solidFill>
                <a:effectLst/>
              </a:rPr>
              <a:t>3, 3, 3, 3, 3, 3, 3, 3</a:t>
            </a:r>
            <a:r>
              <a:rPr lang="en-US" sz="1800" dirty="0">
                <a:solidFill>
                  <a:srgbClr val="BCBEC4"/>
                </a:solidFill>
                <a:effectLst/>
              </a:rPr>
              <a:t>,],</a:t>
            </a:r>
            <a:br>
              <a:rPr lang="en-US" sz="1800" dirty="0">
                <a:solidFill>
                  <a:srgbClr val="BCBEC4"/>
                </a:solidFill>
                <a:effectLst/>
              </a:rPr>
            </a:br>
            <a:r>
              <a:rPr lang="en-US" sz="1800" dirty="0">
                <a:solidFill>
                  <a:srgbClr val="BCBEC4"/>
                </a:solidFill>
                <a:effectLst/>
              </a:rPr>
              <a:t>    </a:t>
            </a:r>
            <a:r>
              <a:rPr lang="en-US" sz="1800" dirty="0">
                <a:solidFill>
                  <a:srgbClr val="6AAB73"/>
                </a:solidFill>
                <a:effectLst/>
              </a:rPr>
              <a:t>'</a:t>
            </a:r>
            <a:r>
              <a:rPr lang="en-US" sz="1800" dirty="0" err="1">
                <a:solidFill>
                  <a:srgbClr val="6AAB73"/>
                </a:solidFill>
                <a:effectLst/>
              </a:rPr>
              <a:t>num_iterations</a:t>
            </a:r>
            <a:r>
              <a:rPr lang="en-US" sz="1800" dirty="0">
                <a:solidFill>
                  <a:srgbClr val="6AAB73"/>
                </a:solidFill>
                <a:effectLst/>
              </a:rPr>
              <a:t>' </a:t>
            </a:r>
            <a:r>
              <a:rPr lang="en-US" sz="1800" dirty="0">
                <a:solidFill>
                  <a:srgbClr val="BCBEC4"/>
                </a:solidFill>
                <a:effectLst/>
              </a:rPr>
              <a:t>: </a:t>
            </a:r>
            <a:r>
              <a:rPr lang="en-US" sz="1800" dirty="0">
                <a:solidFill>
                  <a:srgbClr val="2AACB8"/>
                </a:solidFill>
                <a:effectLst/>
              </a:rPr>
              <a:t>10</a:t>
            </a:r>
            <a:br>
              <a:rPr lang="en-US" sz="1800" dirty="0">
                <a:solidFill>
                  <a:srgbClr val="2AACB8"/>
                </a:solidFill>
                <a:effectLst/>
              </a:rPr>
            </a:br>
            <a:r>
              <a:rPr lang="en-US" sz="1800" dirty="0">
                <a:effectLst/>
              </a:rPr>
              <a:t>}</a:t>
            </a:r>
            <a:endParaRPr lang="en-US" sz="1800" dirty="0"/>
          </a:p>
          <a:p>
            <a:r>
              <a:rPr lang="en-US" sz="1800" dirty="0">
                <a:solidFill>
                  <a:srgbClr val="BCBEC4"/>
                </a:solidFill>
                <a:effectLst/>
              </a:rPr>
              <a:t> </a:t>
            </a:r>
            <a:r>
              <a:rPr lang="en-US" sz="1800" dirty="0">
                <a:effectLst/>
              </a:rPr>
              <a:t>Gradient Descent parameters:  same but using 1 subset for each iteration</a:t>
            </a:r>
          </a:p>
          <a:p>
            <a:r>
              <a:rPr lang="en-US" sz="1800" dirty="0"/>
              <a:t> ICD parameters: </a:t>
            </a:r>
            <a:r>
              <a:rPr lang="en-US" sz="1800" dirty="0">
                <a:effectLst/>
              </a:rPr>
              <a:t>same but using 128 subsets for each iteration</a:t>
            </a:r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9995B7-F3D3-CA75-CFD1-F7C693500C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661D55-915B-9148-8609-5AEDA0F27130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7604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377450-0B8A-8BC6-C44B-1E2097423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Computed Tomographic (CT) Imaging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7688B4-644C-4116-22A8-672EFAE0FA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4688" y="1272269"/>
            <a:ext cx="2062113" cy="1143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7401B66-03F9-51FA-9007-487BFC360F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3543301"/>
            <a:ext cx="2905934" cy="14287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AE022B3-8E4F-C1F8-B456-CBA4627EFD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1" y="1028700"/>
            <a:ext cx="1631755" cy="172157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9FF5A4D-3830-6C35-8BE1-D711434B1A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82840" y="1039185"/>
            <a:ext cx="1631755" cy="170060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CB645E6-28B1-B91F-6081-5BA40D9B417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0" y="3314700"/>
            <a:ext cx="2241550" cy="1534802"/>
          </a:xfrm>
          <a:prstGeom prst="rect">
            <a:avLst/>
          </a:prstGeom>
        </p:spPr>
      </p:pic>
      <p:pic>
        <p:nvPicPr>
          <p:cNvPr id="15" name="Picture 23" descr="DxT and console">
            <a:extLst>
              <a:ext uri="{FF2B5EF4-FFF2-40B4-BE49-F238E27FC236}">
                <a16:creationId xmlns:a16="http://schemas.microsoft.com/office/drawing/2014/main" id="{8A13CDFF-83EF-648E-BB05-EA975F9E68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12051" y="3607454"/>
            <a:ext cx="1314450" cy="1094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56EB23D-20CE-6920-4AE1-AAD57F43E242}"/>
              </a:ext>
            </a:extLst>
          </p:cNvPr>
          <p:cNvSpPr/>
          <p:nvPr/>
        </p:nvSpPr>
        <p:spPr>
          <a:xfrm>
            <a:off x="451702" y="2750020"/>
            <a:ext cx="3444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Parallel Beam CT: synchrotrons, electron microscopy, nano-X-ray sources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8002220-1911-7056-6605-7E95D5CD0D89}"/>
              </a:ext>
            </a:extLst>
          </p:cNvPr>
          <p:cNvSpPr/>
          <p:nvPr/>
        </p:nvSpPr>
        <p:spPr>
          <a:xfrm>
            <a:off x="4703855" y="2747600"/>
            <a:ext cx="34448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Fan Beam CT: Industrial CT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6934831-A2DC-9A67-4364-67C7F10BD38E}"/>
              </a:ext>
            </a:extLst>
          </p:cNvPr>
          <p:cNvSpPr/>
          <p:nvPr/>
        </p:nvSpPr>
        <p:spPr>
          <a:xfrm>
            <a:off x="533400" y="4943479"/>
            <a:ext cx="3886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Cone Beam CT: Industrial CT, C-arm Scanners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B7FEFA3-3B1D-5B8D-C1E2-424AF9C08283}"/>
              </a:ext>
            </a:extLst>
          </p:cNvPr>
          <p:cNvSpPr/>
          <p:nvPr/>
        </p:nvSpPr>
        <p:spPr>
          <a:xfrm>
            <a:off x="5091134" y="4835756"/>
            <a:ext cx="3444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Multi-Slice Helical CT: Medical, transportation security</a:t>
            </a:r>
          </a:p>
        </p:txBody>
      </p:sp>
    </p:spTree>
    <p:extLst>
      <p:ext uri="{BB962C8B-B14F-4D97-AF65-F5344CB8AC3E}">
        <p14:creationId xmlns:p14="http://schemas.microsoft.com/office/powerpoint/2010/main" val="10453492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377450-0B8A-8BC6-C44B-1E2097423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Forward Model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AE022B3-8E4F-C1F8-B456-CBA4627EFD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0620" y="364748"/>
            <a:ext cx="2388277" cy="2519741"/>
          </a:xfrm>
          <a:prstGeom prst="rect">
            <a:avLst/>
          </a:prstGeom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id="{8107CFCF-1EC5-AC14-A660-8F243234142F}"/>
              </a:ext>
            </a:extLst>
          </p:cNvPr>
          <p:cNvGrpSpPr/>
          <p:nvPr/>
        </p:nvGrpSpPr>
        <p:grpSpPr>
          <a:xfrm>
            <a:off x="1392717" y="495301"/>
            <a:ext cx="5069015" cy="1967911"/>
            <a:chOff x="1295400" y="350535"/>
            <a:chExt cx="5069015" cy="1967911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29B151A-F805-7F38-4701-42843697C3CF}"/>
                </a:ext>
              </a:extLst>
            </p:cNvPr>
            <p:cNvGrpSpPr/>
            <p:nvPr/>
          </p:nvGrpSpPr>
          <p:grpSpPr>
            <a:xfrm>
              <a:off x="1295400" y="1447320"/>
              <a:ext cx="1859010" cy="388429"/>
              <a:chOff x="1295400" y="1447320"/>
              <a:chExt cx="1859010" cy="388429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E89B200-1A42-D9FC-4E75-869105BD190E}"/>
                  </a:ext>
                </a:extLst>
              </p:cNvPr>
              <p:cNvSpPr txBox="1"/>
              <p:nvPr/>
            </p:nvSpPr>
            <p:spPr>
              <a:xfrm>
                <a:off x="1295400" y="1512584"/>
                <a:ext cx="144779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Measurements</a:t>
                </a:r>
              </a:p>
            </p:txBody>
          </p:sp>
          <p:cxnSp>
            <p:nvCxnSpPr>
              <p:cNvPr id="20" name="Straight Arrow Connector 19">
                <a:extLst>
                  <a:ext uri="{FF2B5EF4-FFF2-40B4-BE49-F238E27FC236}">
                    <a16:creationId xmlns:a16="http://schemas.microsoft.com/office/drawing/2014/main" id="{3D46D612-DB35-BF5E-E461-DDFB8C44153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2590800" y="1447320"/>
                <a:ext cx="563610" cy="166756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54C55517-02E6-3D03-4770-7B0C697CD24B}"/>
                </a:ext>
              </a:extLst>
            </p:cNvPr>
            <p:cNvGrpSpPr/>
            <p:nvPr/>
          </p:nvGrpSpPr>
          <p:grpSpPr>
            <a:xfrm>
              <a:off x="2775667" y="1530698"/>
              <a:ext cx="1447799" cy="787748"/>
              <a:chOff x="1295400" y="1048001"/>
              <a:chExt cx="1447799" cy="787748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AE049E73-208A-506E-E481-04E31E7FCE4C}"/>
                  </a:ext>
                </a:extLst>
              </p:cNvPr>
              <p:cNvSpPr txBox="1"/>
              <p:nvPr/>
            </p:nvSpPr>
            <p:spPr>
              <a:xfrm>
                <a:off x="1295400" y="1512584"/>
                <a:ext cx="144779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System Matrix</a:t>
                </a:r>
              </a:p>
            </p:txBody>
          </p:sp>
          <p:cxnSp>
            <p:nvCxnSpPr>
              <p:cNvPr id="23" name="Straight Arrow Connector 22">
                <a:extLst>
                  <a:ext uri="{FF2B5EF4-FFF2-40B4-BE49-F238E27FC236}">
                    <a16:creationId xmlns:a16="http://schemas.microsoft.com/office/drawing/2014/main" id="{899D51EE-112E-BDCC-CDB9-28E3281485B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2253533" y="1048001"/>
                <a:ext cx="311561" cy="464583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B49695A0-D937-9163-7D5E-C4F01A436F69}"/>
                </a:ext>
              </a:extLst>
            </p:cNvPr>
            <p:cNvGrpSpPr/>
            <p:nvPr/>
          </p:nvGrpSpPr>
          <p:grpSpPr>
            <a:xfrm>
              <a:off x="3954315" y="350535"/>
              <a:ext cx="1447799" cy="925815"/>
              <a:chOff x="1300371" y="1290729"/>
              <a:chExt cx="1447799" cy="925815"/>
            </a:xfrm>
          </p:grpSpPr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F375757B-EEE2-DDDA-5DB4-4ABE713C37C0}"/>
                  </a:ext>
                </a:extLst>
              </p:cNvPr>
              <p:cNvSpPr txBox="1"/>
              <p:nvPr/>
            </p:nvSpPr>
            <p:spPr>
              <a:xfrm>
                <a:off x="1300371" y="1290729"/>
                <a:ext cx="1447799" cy="5539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Volume to be Reconstructed</a:t>
                </a:r>
              </a:p>
            </p:txBody>
          </p:sp>
          <p:cxnSp>
            <p:nvCxnSpPr>
              <p:cNvPr id="28" name="Straight Arrow Connector 27">
                <a:extLst>
                  <a:ext uri="{FF2B5EF4-FFF2-40B4-BE49-F238E27FC236}">
                    <a16:creationId xmlns:a16="http://schemas.microsoft.com/office/drawing/2014/main" id="{3D8A5B8D-E107-B118-A400-5B37BA28796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1774564" y="1835749"/>
                <a:ext cx="150529" cy="380795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84440B81-5C2F-1AC1-6A69-3BFB0A05D1FC}"/>
                </a:ext>
              </a:extLst>
            </p:cNvPr>
            <p:cNvGrpSpPr/>
            <p:nvPr/>
          </p:nvGrpSpPr>
          <p:grpSpPr>
            <a:xfrm>
              <a:off x="5313373" y="886270"/>
              <a:ext cx="1051042" cy="399058"/>
              <a:chOff x="1371918" y="1369265"/>
              <a:chExt cx="1051042" cy="399058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B9010BCB-3C40-363C-B69C-75A338C76332}"/>
                  </a:ext>
                </a:extLst>
              </p:cNvPr>
              <p:cNvSpPr txBox="1"/>
              <p:nvPr/>
            </p:nvSpPr>
            <p:spPr>
              <a:xfrm>
                <a:off x="1599883" y="1369265"/>
                <a:ext cx="823077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Noise</a:t>
                </a:r>
              </a:p>
            </p:txBody>
          </p:sp>
          <p:cxnSp>
            <p:nvCxnSpPr>
              <p:cNvPr id="34" name="Straight Arrow Connector 33">
                <a:extLst>
                  <a:ext uri="{FF2B5EF4-FFF2-40B4-BE49-F238E27FC236}">
                    <a16:creationId xmlns:a16="http://schemas.microsoft.com/office/drawing/2014/main" id="{D71BF673-FFCA-23EF-B9B8-6D04A4E087F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1371918" y="1530847"/>
                <a:ext cx="370642" cy="237476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D228E994-E6F7-D509-F36D-53E9908A8C34}"/>
                    </a:ext>
                  </a:extLst>
                </p:cNvPr>
                <p:cNvSpPr txBox="1"/>
                <p:nvPr/>
              </p:nvSpPr>
              <p:spPr>
                <a:xfrm>
                  <a:off x="3042181" y="1062915"/>
                  <a:ext cx="2362570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𝐴𝑥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𝑤</m:t>
                        </m:r>
                      </m:oMath>
                    </m:oMathPara>
                  </a14:m>
                  <a:endParaRPr lang="en-US" sz="3200" dirty="0"/>
                </a:p>
              </p:txBody>
            </p:sp>
          </mc:Choice>
          <mc:Fallback xmlns=""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D228E994-E6F7-D509-F36D-53E9908A8C3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42181" y="1062915"/>
                  <a:ext cx="2362570" cy="584775"/>
                </a:xfrm>
                <a:prstGeom prst="rect">
                  <a:avLst/>
                </a:prstGeom>
                <a:blipFill>
                  <a:blip r:embed="rId3"/>
                  <a:stretch>
                    <a:fillRect b="-1489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7710ED-240F-DA21-4754-5B923F5291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2476500"/>
            <a:ext cx="8305800" cy="3200400"/>
          </a:xfrm>
        </p:spPr>
        <p:txBody>
          <a:bodyPr/>
          <a:lstStyle/>
          <a:p>
            <a:r>
              <a:rPr lang="en-US" dirty="0"/>
              <a:t> Ongoing Problems:</a:t>
            </a:r>
          </a:p>
          <a:p>
            <a:pPr lvl="2"/>
            <a:r>
              <a:rPr lang="en-US" dirty="0"/>
              <a:t>Not enough measurements: sparse or missing views, etc.</a:t>
            </a:r>
          </a:p>
          <a:p>
            <a:pPr lvl="2"/>
            <a:r>
              <a:rPr lang="en-US" dirty="0"/>
              <a:t>Low quality data: high noise, low dosage, short exposure, etc.</a:t>
            </a:r>
          </a:p>
          <a:p>
            <a:pPr lvl="2"/>
            <a:r>
              <a:rPr lang="en-US" dirty="0"/>
              <a:t>Model mismatch: metal, beam-hardening, scatter, poly-energetic, etc.</a:t>
            </a:r>
          </a:p>
          <a:p>
            <a:pPr lvl="2"/>
            <a:r>
              <a:rPr lang="en-US" dirty="0"/>
              <a:t>Resolution loss: detector blur, motion blur, X-ray spot size, etc.</a:t>
            </a:r>
          </a:p>
          <a:p>
            <a:pPr lvl="2"/>
            <a:r>
              <a:rPr lang="en-US" b="1" dirty="0"/>
              <a:t>Direct reconstruction (FBP, FDK) gives poor results in these cases.  </a:t>
            </a:r>
          </a:p>
          <a:p>
            <a:r>
              <a:rPr lang="en-US" dirty="0"/>
              <a:t> Applications:</a:t>
            </a:r>
          </a:p>
          <a:p>
            <a:pPr lvl="2"/>
            <a:r>
              <a:rPr lang="en-US" dirty="0"/>
              <a:t>Medical, scientific, industrial, and security</a:t>
            </a:r>
          </a:p>
        </p:txBody>
      </p:sp>
    </p:spTree>
    <p:extLst>
      <p:ext uri="{BB962C8B-B14F-4D97-AF65-F5344CB8AC3E}">
        <p14:creationId xmlns:p14="http://schemas.microsoft.com/office/powerpoint/2010/main" val="487926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4"/>
          <p:cNvGrpSpPr/>
          <p:nvPr/>
        </p:nvGrpSpPr>
        <p:grpSpPr>
          <a:xfrm>
            <a:off x="2800350" y="1314450"/>
            <a:ext cx="1028700" cy="685800"/>
            <a:chOff x="914400" y="990600"/>
            <a:chExt cx="1371600" cy="914400"/>
          </a:xfrm>
        </p:grpSpPr>
        <p:sp>
          <p:nvSpPr>
            <p:cNvPr id="36" name="Rectangle 7"/>
            <p:cNvSpPr>
              <a:spLocks noChangeArrowheads="1"/>
            </p:cNvSpPr>
            <p:nvPr/>
          </p:nvSpPr>
          <p:spPr bwMode="auto">
            <a:xfrm>
              <a:off x="914400" y="990600"/>
              <a:ext cx="1371600" cy="914400"/>
            </a:xfrm>
            <a:prstGeom prst="rect">
              <a:avLst/>
            </a:prstGeom>
            <a:solidFill>
              <a:srgbClr val="99CC00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37" name="Text Box 8"/>
            <p:cNvSpPr txBox="1">
              <a:spLocks noChangeArrowheads="1"/>
            </p:cNvSpPr>
            <p:nvPr/>
          </p:nvSpPr>
          <p:spPr bwMode="auto">
            <a:xfrm>
              <a:off x="1066800" y="1066800"/>
              <a:ext cx="1143000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1500" dirty="0">
                  <a:latin typeface="Times New Roman" pitchFamily="64" charset="0"/>
                </a:rPr>
                <a:t>Physical system</a:t>
              </a:r>
              <a:endParaRPr lang="en-US" altLang="zh-CN" sz="1500" i="1" dirty="0">
                <a:latin typeface="Times New Roman" pitchFamily="64" charset="0"/>
              </a:endParaRPr>
            </a:p>
          </p:txBody>
        </p:sp>
      </p:grpSp>
      <p:sp>
        <p:nvSpPr>
          <p:cNvPr id="38" name="Line 13"/>
          <p:cNvSpPr>
            <a:spLocks noChangeShapeType="1"/>
          </p:cNvSpPr>
          <p:nvPr/>
        </p:nvSpPr>
        <p:spPr bwMode="auto">
          <a:xfrm>
            <a:off x="3829050" y="1657350"/>
            <a:ext cx="17145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sz="1800"/>
          </a:p>
        </p:txBody>
      </p:sp>
      <p:graphicFrame>
        <p:nvGraphicFramePr>
          <p:cNvPr id="3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8706044"/>
              </p:ext>
            </p:extLst>
          </p:nvPr>
        </p:nvGraphicFramePr>
        <p:xfrm>
          <a:off x="5314951" y="1428750"/>
          <a:ext cx="183356" cy="2393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7000" imgH="165100" progId="Equation.DSMT4">
                  <p:embed/>
                </p:oleObj>
              </mc:Choice>
              <mc:Fallback>
                <p:oleObj name="Equation" r:id="rId3" imgW="127000" imgH="165100" progId="Equation.DSMT4">
                  <p:embed/>
                  <p:pic>
                    <p:nvPicPr>
                      <p:cNvPr id="39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4951" y="1428750"/>
                        <a:ext cx="183356" cy="2393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3066214"/>
              </p:ext>
            </p:extLst>
          </p:nvPr>
        </p:nvGraphicFramePr>
        <p:xfrm>
          <a:off x="1828801" y="1569245"/>
          <a:ext cx="183356" cy="1845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7000" imgH="127000" progId="Equation.DSMT4">
                  <p:embed/>
                </p:oleObj>
              </mc:Choice>
              <mc:Fallback>
                <p:oleObj name="Equation" r:id="rId5" imgW="127000" imgH="127000" progId="Equation.DSMT4">
                  <p:embed/>
                  <p:pic>
                    <p:nvPicPr>
                      <p:cNvPr id="4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1" y="1569245"/>
                        <a:ext cx="183356" cy="1845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Line 13"/>
          <p:cNvSpPr>
            <a:spLocks noChangeShapeType="1"/>
          </p:cNvSpPr>
          <p:nvPr/>
        </p:nvSpPr>
        <p:spPr bwMode="auto">
          <a:xfrm>
            <a:off x="2057400" y="1657350"/>
            <a:ext cx="7429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/>
          </a:ln>
        </p:spPr>
        <p:txBody>
          <a:bodyPr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35846" name="Rectangle 2"/>
          <p:cNvSpPr>
            <a:spLocks noGrp="1" noChangeArrowheads="1"/>
          </p:cNvSpPr>
          <p:nvPr>
            <p:ph type="title"/>
          </p:nvPr>
        </p:nvSpPr>
        <p:spPr>
          <a:xfrm>
            <a:off x="2629" y="29680"/>
            <a:ext cx="9065169" cy="514350"/>
          </a:xfrm>
        </p:spPr>
        <p:txBody>
          <a:bodyPr/>
          <a:lstStyle/>
          <a:p>
            <a:pPr eaLnBrk="1" hangingPunct="1"/>
            <a:r>
              <a:rPr lang="en-US" sz="2800" dirty="0"/>
              <a:t>Model-Based Iterative Reconstruction (MBIR) for CT</a:t>
            </a:r>
          </a:p>
        </p:txBody>
      </p:sp>
      <p:sp>
        <p:nvSpPr>
          <p:cNvPr id="35847" name="Rectangle 3"/>
          <p:cNvSpPr>
            <a:spLocks noChangeArrowheads="1"/>
          </p:cNvSpPr>
          <p:nvPr/>
        </p:nvSpPr>
        <p:spPr bwMode="auto">
          <a:xfrm>
            <a:off x="1828800" y="2171700"/>
            <a:ext cx="1085850" cy="742950"/>
          </a:xfrm>
          <a:prstGeom prst="rect">
            <a:avLst/>
          </a:prstGeom>
          <a:solidFill>
            <a:srgbClr val="99CC00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35848" name="Text Box 4"/>
          <p:cNvSpPr txBox="1">
            <a:spLocks noChangeArrowheads="1"/>
          </p:cNvSpPr>
          <p:nvPr/>
        </p:nvSpPr>
        <p:spPr bwMode="auto">
          <a:xfrm>
            <a:off x="1828800" y="2228850"/>
            <a:ext cx="10858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1500" dirty="0">
                <a:latin typeface="Times New Roman" pitchFamily="64" charset="0"/>
              </a:rPr>
              <a:t>Image</a:t>
            </a:r>
            <a:r>
              <a:rPr lang="en-US" altLang="zh-CN" sz="1500" i="1" dirty="0">
                <a:latin typeface="Times New Roman" pitchFamily="64" charset="0"/>
              </a:rPr>
              <a:t> </a:t>
            </a:r>
            <a:r>
              <a:rPr lang="en-US" altLang="zh-CN" sz="1500" dirty="0">
                <a:latin typeface="Times New Roman" pitchFamily="64" charset="0"/>
              </a:rPr>
              <a:t>Model: </a:t>
            </a:r>
            <a:r>
              <a:rPr lang="en-US" altLang="zh-CN" sz="1500" i="1" dirty="0" err="1">
                <a:latin typeface="Times New Roman" pitchFamily="64" charset="0"/>
              </a:rPr>
              <a:t>p</a:t>
            </a:r>
            <a:r>
              <a:rPr lang="en-US" altLang="zh-CN" sz="1500" dirty="0" err="1">
                <a:latin typeface="Times New Roman" pitchFamily="64" charset="0"/>
              </a:rPr>
              <a:t>(</a:t>
            </a:r>
            <a:r>
              <a:rPr lang="en-US" altLang="zh-CN" sz="1500" i="1" dirty="0" err="1">
                <a:latin typeface="Times New Roman" pitchFamily="64" charset="0"/>
              </a:rPr>
              <a:t>x</a:t>
            </a:r>
            <a:r>
              <a:rPr lang="en-US" altLang="zh-CN" sz="1500" dirty="0">
                <a:latin typeface="Times New Roman" pitchFamily="64" charset="0"/>
              </a:rPr>
              <a:t>)</a:t>
            </a:r>
          </a:p>
        </p:txBody>
      </p:sp>
      <p:sp>
        <p:nvSpPr>
          <p:cNvPr id="35849" name="Rectangle 5"/>
          <p:cNvSpPr>
            <a:spLocks noChangeArrowheads="1"/>
          </p:cNvSpPr>
          <p:nvPr/>
        </p:nvSpPr>
        <p:spPr bwMode="auto">
          <a:xfrm>
            <a:off x="3314700" y="2171700"/>
            <a:ext cx="1771650" cy="742950"/>
          </a:xfrm>
          <a:prstGeom prst="rect">
            <a:avLst/>
          </a:prstGeom>
          <a:solidFill>
            <a:srgbClr val="99CC00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1" hangingPunct="1"/>
            <a:endParaRPr lang="en-US" sz="1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850" name="Text Box 6"/>
              <p:cNvSpPr txBox="1">
                <a:spLocks noChangeArrowheads="1"/>
              </p:cNvSpPr>
              <p:nvPr/>
            </p:nvSpPr>
            <p:spPr bwMode="auto">
              <a:xfrm>
                <a:off x="3348236" y="2352435"/>
                <a:ext cx="1714500" cy="5539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</a:pPr>
                <a:r>
                  <a:rPr lang="en-US" altLang="zh-CN" sz="1500" dirty="0">
                    <a:latin typeface="Times New Roman" pitchFamily="64" charset="0"/>
                  </a:rPr>
                  <a:t>Forward model </a:t>
                </a:r>
                <a14:m>
                  <m:oMath xmlns:m="http://schemas.openxmlformats.org/officeDocument/2006/math">
                    <m:r>
                      <a:rPr lang="en-US" altLang="zh-CN" sz="15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zh-CN" sz="1500" i="1" dirty="0" smtClean="0">
                        <a:latin typeface="Cambria Math" panose="02040503050406030204" pitchFamily="18" charset="0"/>
                      </a:rPr>
                      <m:t>(</m:t>
                    </m:r>
                    <m:acc>
                      <m:accPr>
                        <m:chr m:val="̂"/>
                        <m:ctrlPr>
                          <a:rPr lang="en-US" altLang="zh-CN" sz="150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zh-CN" sz="150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en-US" altLang="zh-CN" sz="15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altLang="zh-CN" sz="1500" dirty="0">
                  <a:latin typeface="Times New Roman" pitchFamily="64" charset="0"/>
                </a:endParaRPr>
              </a:p>
            </p:txBody>
          </p:sp>
        </mc:Choice>
        <mc:Fallback xmlns="">
          <p:sp>
            <p:nvSpPr>
              <p:cNvPr id="35850" name="Text 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48236" y="2352435"/>
                <a:ext cx="1714500" cy="553998"/>
              </a:xfrm>
              <a:prstGeom prst="rect">
                <a:avLst/>
              </a:prstGeom>
              <a:blipFill>
                <a:blip r:embed="rId7"/>
                <a:stretch>
                  <a:fillRect t="-2273" b="-4545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853" name="Rectangle 9"/>
          <p:cNvSpPr>
            <a:spLocks noChangeArrowheads="1"/>
          </p:cNvSpPr>
          <p:nvPr/>
        </p:nvSpPr>
        <p:spPr bwMode="auto">
          <a:xfrm>
            <a:off x="5772150" y="1943100"/>
            <a:ext cx="1143000" cy="628650"/>
          </a:xfrm>
          <a:prstGeom prst="rect">
            <a:avLst/>
          </a:prstGeom>
          <a:solidFill>
            <a:srgbClr val="99CC00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35854" name="Text Box 10"/>
          <p:cNvSpPr txBox="1">
            <a:spLocks noChangeArrowheads="1"/>
          </p:cNvSpPr>
          <p:nvPr/>
        </p:nvSpPr>
        <p:spPr bwMode="auto">
          <a:xfrm>
            <a:off x="5829300" y="2100219"/>
            <a:ext cx="108585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1500" dirty="0">
                <a:latin typeface="Times New Roman" pitchFamily="64" charset="0"/>
              </a:rPr>
              <a:t>Difference</a:t>
            </a:r>
            <a:endParaRPr lang="en-US" altLang="zh-CN" sz="1500" i="1" dirty="0">
              <a:latin typeface="Times New Roman" pitchFamily="64" charset="0"/>
            </a:endParaRPr>
          </a:p>
        </p:txBody>
      </p:sp>
      <p:sp>
        <p:nvSpPr>
          <p:cNvPr id="35855" name="Line 11"/>
          <p:cNvSpPr>
            <a:spLocks noChangeShapeType="1"/>
          </p:cNvSpPr>
          <p:nvPr/>
        </p:nvSpPr>
        <p:spPr bwMode="auto">
          <a:xfrm>
            <a:off x="5086350" y="2400300"/>
            <a:ext cx="685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35856" name="Line 12"/>
          <p:cNvSpPr>
            <a:spLocks noChangeShapeType="1"/>
          </p:cNvSpPr>
          <p:nvPr/>
        </p:nvSpPr>
        <p:spPr bwMode="auto">
          <a:xfrm>
            <a:off x="5543550" y="2114550"/>
            <a:ext cx="228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35858" name="Line 14"/>
          <p:cNvSpPr>
            <a:spLocks noChangeShapeType="1"/>
          </p:cNvSpPr>
          <p:nvPr/>
        </p:nvSpPr>
        <p:spPr bwMode="auto">
          <a:xfrm>
            <a:off x="5543550" y="1657350"/>
            <a:ext cx="0" cy="45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35859" name="Line 15"/>
          <p:cNvSpPr>
            <a:spLocks noChangeShapeType="1"/>
          </p:cNvSpPr>
          <p:nvPr/>
        </p:nvSpPr>
        <p:spPr bwMode="auto">
          <a:xfrm>
            <a:off x="6915150" y="2228850"/>
            <a:ext cx="2857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35860" name="Line 16"/>
          <p:cNvSpPr>
            <a:spLocks noChangeShapeType="1"/>
          </p:cNvSpPr>
          <p:nvPr/>
        </p:nvSpPr>
        <p:spPr bwMode="auto">
          <a:xfrm>
            <a:off x="7200900" y="2228850"/>
            <a:ext cx="0" cy="14287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35861" name="Line 17"/>
          <p:cNvSpPr>
            <a:spLocks noChangeShapeType="1"/>
          </p:cNvSpPr>
          <p:nvPr/>
        </p:nvSpPr>
        <p:spPr bwMode="auto">
          <a:xfrm flipH="1" flipV="1">
            <a:off x="2343150" y="3657600"/>
            <a:ext cx="48577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35862" name="Line 18"/>
          <p:cNvSpPr>
            <a:spLocks noChangeShapeType="1"/>
          </p:cNvSpPr>
          <p:nvPr/>
        </p:nvSpPr>
        <p:spPr bwMode="auto">
          <a:xfrm flipV="1">
            <a:off x="2343150" y="2914650"/>
            <a:ext cx="0" cy="7429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35863" name="Line 19"/>
          <p:cNvSpPr>
            <a:spLocks noChangeShapeType="1"/>
          </p:cNvSpPr>
          <p:nvPr/>
        </p:nvSpPr>
        <p:spPr bwMode="auto">
          <a:xfrm>
            <a:off x="2914650" y="2514600"/>
            <a:ext cx="4000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 sz="1800"/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6676551"/>
              </p:ext>
            </p:extLst>
          </p:nvPr>
        </p:nvGraphicFramePr>
        <p:xfrm>
          <a:off x="927444" y="2487254"/>
          <a:ext cx="183356" cy="239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7000" imgH="165100" progId="Equation.DSMT4">
                  <p:embed/>
                </p:oleObj>
              </mc:Choice>
              <mc:Fallback>
                <p:oleObj name="Equation" r:id="rId8" imgW="127000" imgH="165100" progId="Equation.DSMT4">
                  <p:embed/>
                  <p:pic>
                    <p:nvPicPr>
                      <p:cNvPr id="3584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7444" y="2487254"/>
                        <a:ext cx="183356" cy="2393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05208" name="Picture 24" descr="proj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572000" y="9144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5207" name="Picture 23" descr="DxT and console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686051" y="962706"/>
            <a:ext cx="1314450" cy="1094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29"/>
          <p:cNvGrpSpPr>
            <a:grpSpLocks/>
          </p:cNvGrpSpPr>
          <p:nvPr/>
        </p:nvGrpSpPr>
        <p:grpSpPr bwMode="auto">
          <a:xfrm>
            <a:off x="5428927" y="1853632"/>
            <a:ext cx="2286000" cy="1359694"/>
            <a:chOff x="3663" y="1968"/>
            <a:chExt cx="1920" cy="114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871" name="Text Box 30"/>
                <p:cNvSpPr txBox="1">
                  <a:spLocks noChangeArrowheads="1"/>
                </p:cNvSpPr>
                <p:nvPr/>
              </p:nvSpPr>
              <p:spPr bwMode="auto">
                <a:xfrm>
                  <a:off x="3663" y="2877"/>
                  <a:ext cx="1920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1200" dirty="0">
                      <a:solidFill>
                        <a:srgbClr val="FF0000"/>
                      </a:solidFill>
                      <a:latin typeface="Tahoma" pitchFamily="64" charset="0"/>
                    </a:rPr>
                    <a:t>Error Sinogram (</a:t>
                  </a:r>
                  <a14:m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1200" b="0" i="0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  <m:r>
                        <a:rPr lang="en-US" sz="1200" b="0" i="0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120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acc>
                        <m:accPr>
                          <m:chr m:val="̂"/>
                          <m:ctrlPr>
                            <a:rPr lang="en-US" sz="12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20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</m:oMath>
                  </a14:m>
                  <a:r>
                    <a:rPr lang="en-US" sz="1200" dirty="0">
                      <a:solidFill>
                        <a:srgbClr val="FF0000"/>
                      </a:solidFill>
                      <a:latin typeface="Tahoma" pitchFamily="64" charset="0"/>
                    </a:rPr>
                    <a:t>)</a:t>
                  </a:r>
                </a:p>
              </p:txBody>
            </p:sp>
          </mc:Choice>
          <mc:Fallback xmlns="">
            <p:sp>
              <p:nvSpPr>
                <p:cNvPr id="35871" name="Text Box 3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663" y="2877"/>
                  <a:ext cx="1920" cy="233"/>
                </a:xfrm>
                <a:prstGeom prst="rect">
                  <a:avLst/>
                </a:prstGeom>
                <a:blipFill>
                  <a:blip r:embed="rId12"/>
                  <a:stretch>
                    <a:fillRect t="-4545" b="-13636"/>
                  </a:stretch>
                </a:blip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35872" name="Picture 31"/>
            <p:cNvPicPr>
              <a:picLocks noChangeAspect="1" noChangeArrowheads="1"/>
            </p:cNvPicPr>
            <p:nvPr/>
          </p:nvPicPr>
          <p:blipFill>
            <a:blip r:embed="rId13"/>
            <a:srcRect l="47426" t="3703" r="12132"/>
            <a:stretch>
              <a:fillRect/>
            </a:stretch>
          </p:blipFill>
          <p:spPr bwMode="auto">
            <a:xfrm>
              <a:off x="3936" y="1968"/>
              <a:ext cx="1008" cy="8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oup 26"/>
          <p:cNvGrpSpPr>
            <a:grpSpLocks/>
          </p:cNvGrpSpPr>
          <p:nvPr/>
        </p:nvGrpSpPr>
        <p:grpSpPr bwMode="auto">
          <a:xfrm>
            <a:off x="3200399" y="2084263"/>
            <a:ext cx="1259679" cy="1400789"/>
            <a:chOff x="1714" y="1764"/>
            <a:chExt cx="1550" cy="1934"/>
          </a:xfrm>
        </p:grpSpPr>
        <p:pic>
          <p:nvPicPr>
            <p:cNvPr id="35873" name="Picture 27" descr="advproj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1714" y="1764"/>
              <a:ext cx="1536" cy="1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874" name="Text Box 28"/>
                <p:cNvSpPr txBox="1">
                  <a:spLocks noChangeArrowheads="1"/>
                </p:cNvSpPr>
                <p:nvPr/>
              </p:nvSpPr>
              <p:spPr bwMode="auto">
                <a:xfrm>
                  <a:off x="1855" y="2976"/>
                  <a:ext cx="1409" cy="7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Fwd Model </a:t>
                  </a:r>
                  <a14:m>
                    <m:oMath xmlns:m="http://schemas.openxmlformats.org/officeDocument/2006/math">
                      <m:r>
                        <a:rPr lang="en-US" sz="1400" i="1" dirty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𝑓</m:t>
                      </m:r>
                      <m:r>
                        <a:rPr lang="en-US" sz="1400" i="1" dirty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sz="1400" b="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1400" b="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</m:acc>
                      <m:r>
                        <a:rPr lang="en-US" sz="1400" i="1" dirty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 = </m:t>
                      </m:r>
                      <m:r>
                        <a:rPr lang="en-US" sz="1400" i="1" dirty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acc>
                        <m:accPr>
                          <m:chr m:val="̂"/>
                          <m:ctrlPr>
                            <a:rPr lang="en-US" sz="1400" b="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1400" b="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</m:acc>
                    </m:oMath>
                  </a14:m>
                  <a:endPara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5874" name="Text Box 2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855" y="2976"/>
                  <a:ext cx="1409" cy="722"/>
                </a:xfrm>
                <a:prstGeom prst="rect">
                  <a:avLst/>
                </a:prstGeom>
                <a:blipFill>
                  <a:blip r:embed="rId15"/>
                  <a:stretch>
                    <a:fillRect t="-2381" b="-4762"/>
                  </a:stretch>
                </a:blip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605209" name="Picture 25" descr="fbp_im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1828800" y="2114550"/>
            <a:ext cx="1143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4" descr="proj">
            <a:extLst>
              <a:ext uri="{FF2B5EF4-FFF2-40B4-BE49-F238E27FC236}">
                <a16:creationId xmlns:a16="http://schemas.microsoft.com/office/drawing/2014/main" id="{B8305474-0EC1-5BC1-15DD-DD9289A2C1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410470" y="2148960"/>
            <a:ext cx="800087" cy="80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F5833B3-46DE-9142-913A-7B98DE513752}"/>
                  </a:ext>
                </a:extLst>
              </p:cNvPr>
              <p:cNvSpPr txBox="1"/>
              <p:nvPr/>
            </p:nvSpPr>
            <p:spPr>
              <a:xfrm>
                <a:off x="1332669" y="2947418"/>
                <a:ext cx="108584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Adjust to reduce the loss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𝐿</m:t>
                    </m:r>
                    <m:r>
                      <a:rPr lang="en-US" sz="1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1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1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F5833B3-46DE-9142-913A-7B98DE5137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2669" y="2947418"/>
                <a:ext cx="1085849" cy="738664"/>
              </a:xfrm>
              <a:prstGeom prst="rect">
                <a:avLst/>
              </a:prstGeom>
              <a:blipFill>
                <a:blip r:embed="rId17"/>
                <a:stretch>
                  <a:fillRect l="-2326" t="-1695" b="-67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720A9E44-659A-A2B4-EC7B-32B1AD7BDD8E}"/>
              </a:ext>
            </a:extLst>
          </p:cNvPr>
          <p:cNvSpPr txBox="1"/>
          <p:nvPr/>
        </p:nvSpPr>
        <p:spPr>
          <a:xfrm>
            <a:off x="5251593" y="901095"/>
            <a:ext cx="981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Measured data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821C0A-E596-A39D-4345-BBFCBE6870B0}"/>
              </a:ext>
            </a:extLst>
          </p:cNvPr>
          <p:cNvSpPr txBox="1"/>
          <p:nvPr/>
        </p:nvSpPr>
        <p:spPr>
          <a:xfrm>
            <a:off x="1761668" y="1057774"/>
            <a:ext cx="981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Target object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D1BD81-6B04-6623-C988-46AB9B396A11}"/>
              </a:ext>
            </a:extLst>
          </p:cNvPr>
          <p:cNvSpPr txBox="1"/>
          <p:nvPr/>
        </p:nvSpPr>
        <p:spPr>
          <a:xfrm>
            <a:off x="866754" y="2037214"/>
            <a:ext cx="981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Estimated recon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427187D-6764-ED7F-D5EC-156C6743B5FF}"/>
                  </a:ext>
                </a:extLst>
              </p:cNvPr>
              <p:cNvSpPr txBox="1"/>
              <p:nvPr/>
            </p:nvSpPr>
            <p:spPr>
              <a:xfrm>
                <a:off x="5172075" y="2379866"/>
                <a:ext cx="48942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𝐴</m:t>
                      </m:r>
                      <m:acc>
                        <m:accPr>
                          <m:chr m:val="̂"/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427187D-6764-ED7F-D5EC-156C6743B5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2075" y="2379866"/>
                <a:ext cx="489429" cy="338554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" name="Object 2">
            <a:extLst>
              <a:ext uri="{FF2B5EF4-FFF2-40B4-BE49-F238E27FC236}">
                <a16:creationId xmlns:a16="http://schemas.microsoft.com/office/drawing/2014/main" id="{543EE792-CB36-E362-6D4C-40EBDD913E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9697333"/>
              </p:ext>
            </p:extLst>
          </p:nvPr>
        </p:nvGraphicFramePr>
        <p:xfrm>
          <a:off x="2964368" y="2521140"/>
          <a:ext cx="183356" cy="239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7000" imgH="165100" progId="Equation.DSMT4">
                  <p:embed/>
                </p:oleObj>
              </mc:Choice>
              <mc:Fallback>
                <p:oleObj name="Equation" r:id="rId8" imgW="127000" imgH="165100" progId="Equation.DSMT4">
                  <p:embed/>
                  <p:pic>
                    <p:nvPicPr>
                      <p:cNvPr id="3584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4368" y="2521140"/>
                        <a:ext cx="183356" cy="2393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AF132FC-E87E-1EE9-D656-92921F0DA5DA}"/>
                  </a:ext>
                </a:extLst>
              </p:cNvPr>
              <p:cNvSpPr txBox="1"/>
              <p:nvPr/>
            </p:nvSpPr>
            <p:spPr>
              <a:xfrm>
                <a:off x="1824420" y="3817506"/>
                <a:ext cx="4915897" cy="7967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argmin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d>
                        <m:dPr>
                          <m:begChr m:val="{"/>
                          <m:endChr m:val="}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sSubSup>
                            <m:sSub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d>
                                <m:dPr>
                                  <m:begChr m:val="‖"/>
                                  <m:endChr m:val="‖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 −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𝐴𝑥</m:t>
                                  </m:r>
                                </m:e>
                              </m:d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Λ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AF132FC-E87E-1EE9-D656-92921F0DA5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4420" y="3817506"/>
                <a:ext cx="4915897" cy="796757"/>
              </a:xfrm>
              <a:prstGeom prst="rect">
                <a:avLst/>
              </a:prstGeom>
              <a:blipFill>
                <a:blip r:embed="rId19"/>
                <a:stretch>
                  <a:fillRect b="-46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78713B51-628E-131B-E3A5-F908B584E4A5}"/>
                  </a:ext>
                </a:extLst>
              </p:cNvPr>
              <p:cNvSpPr txBox="1"/>
              <p:nvPr/>
            </p:nvSpPr>
            <p:spPr>
              <a:xfrm>
                <a:off x="4708729" y="4937023"/>
                <a:ext cx="356924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𝐿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data fitting + prior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78713B51-628E-131B-E3A5-F908B584E4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8729" y="4937023"/>
                <a:ext cx="3569247" cy="461665"/>
              </a:xfrm>
              <a:prstGeom prst="rect">
                <a:avLst/>
              </a:prstGeom>
              <a:blipFill>
                <a:blip r:embed="rId20"/>
                <a:stretch>
                  <a:fillRect l="-355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Left Brace 13">
            <a:extLst>
              <a:ext uri="{FF2B5EF4-FFF2-40B4-BE49-F238E27FC236}">
                <a16:creationId xmlns:a16="http://schemas.microsoft.com/office/drawing/2014/main" id="{01907BA7-5CA8-6AF4-3173-FD2830A0072E}"/>
              </a:ext>
            </a:extLst>
          </p:cNvPr>
          <p:cNvSpPr/>
          <p:nvPr/>
        </p:nvSpPr>
        <p:spPr bwMode="auto">
          <a:xfrm rot="16200000">
            <a:off x="4969650" y="3508244"/>
            <a:ext cx="257154" cy="2600403"/>
          </a:xfrm>
          <a:prstGeom prst="leftBrace">
            <a:avLst>
              <a:gd name="adj1" fmla="val 26112"/>
              <a:gd name="adj2" fmla="val 50000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0770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514350"/>
          </a:xfrm>
        </p:spPr>
        <p:txBody>
          <a:bodyPr/>
          <a:lstStyle/>
          <a:p>
            <a:r>
              <a:rPr lang="en-US" dirty="0"/>
              <a:t>MBIR for 64 slice GE VCT Scanner circa 2011</a:t>
            </a:r>
          </a:p>
        </p:txBody>
      </p:sp>
      <p:pic>
        <p:nvPicPr>
          <p:cNvPr id="1822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723900"/>
            <a:ext cx="325755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22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14450" y="723900"/>
            <a:ext cx="325755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2277" name="Text Box 5"/>
          <p:cNvSpPr txBox="1">
            <a:spLocks noChangeArrowheads="1"/>
          </p:cNvSpPr>
          <p:nvPr/>
        </p:nvSpPr>
        <p:spPr bwMode="auto">
          <a:xfrm>
            <a:off x="1765273" y="3973118"/>
            <a:ext cx="235352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dirty="0">
                <a:latin typeface="GE Inspira Pitch" pitchFamily="34" charset="0"/>
              </a:rPr>
              <a:t>Previous state-of-the-art 3D Recon</a:t>
            </a:r>
          </a:p>
        </p:txBody>
      </p:sp>
      <p:sp>
        <p:nvSpPr>
          <p:cNvPr id="182278" name="Text Box 6"/>
          <p:cNvSpPr txBox="1">
            <a:spLocks noChangeArrowheads="1"/>
          </p:cNvSpPr>
          <p:nvPr/>
        </p:nvSpPr>
        <p:spPr bwMode="auto">
          <a:xfrm>
            <a:off x="4992768" y="3981451"/>
            <a:ext cx="23291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dirty="0">
                <a:latin typeface="GE Inspira Pitch" pitchFamily="34" charset="0"/>
              </a:rPr>
              <a:t>GE MBIR</a:t>
            </a:r>
          </a:p>
          <a:p>
            <a:pPr algn="ctr"/>
            <a:r>
              <a:rPr lang="en-US" sz="1200" dirty="0">
                <a:latin typeface="GE Inspira Pitch" pitchFamily="34" charset="0"/>
              </a:rPr>
              <a:t>Purdue/Notre Dame/GE algorithm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40B26FE9-7DE0-BA6E-2D33-666195DBFF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4229100"/>
            <a:ext cx="8305800" cy="1524000"/>
          </a:xfrm>
        </p:spPr>
        <p:txBody>
          <a:bodyPr/>
          <a:lstStyle/>
          <a:p>
            <a:r>
              <a:rPr lang="en-US" dirty="0"/>
              <a:t> MBIR-CT Advantages:</a:t>
            </a:r>
          </a:p>
          <a:p>
            <a:pPr lvl="2"/>
            <a:r>
              <a:rPr lang="en-US" dirty="0"/>
              <a:t>Can model the physical system and measurement noise properties</a:t>
            </a:r>
          </a:p>
          <a:p>
            <a:pPr lvl="2"/>
            <a:r>
              <a:rPr lang="en-US" dirty="0"/>
              <a:t>Can use prior information (now including NN priors via PnP)</a:t>
            </a:r>
          </a:p>
          <a:p>
            <a:pPr lvl="2"/>
            <a:r>
              <a:rPr lang="en-US" dirty="0"/>
              <a:t>Can modify to make corrections for beam hardening and other artifacts</a:t>
            </a:r>
          </a:p>
        </p:txBody>
      </p:sp>
    </p:spTree>
    <p:extLst>
      <p:ext uri="{BB962C8B-B14F-4D97-AF65-F5344CB8AC3E}">
        <p14:creationId xmlns:p14="http://schemas.microsoft.com/office/powerpoint/2010/main" val="2973826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B7B958-5E84-EE4F-AB6C-F940A31CD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500"/>
          </a:xfrm>
        </p:spPr>
        <p:txBody>
          <a:bodyPr/>
          <a:lstStyle/>
          <a:p>
            <a:r>
              <a:rPr lang="en-US" dirty="0"/>
              <a:t>MBIR-CT Challenges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A9561924-36AE-5541-80BA-155A33975DE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04800" y="571500"/>
                <a:ext cx="8839200" cy="5143500"/>
              </a:xfrm>
            </p:spPr>
            <p:txBody>
              <a:bodyPr/>
              <a:lstStyle/>
              <a:p>
                <a:r>
                  <a:rPr lang="en-US" altLang="zh-CN" sz="2000" dirty="0"/>
                  <a:t> Increasing scan sizes and volumes:  </a:t>
                </a:r>
              </a:p>
              <a:p>
                <a:pPr lvl="1"/>
                <a:r>
                  <a:rPr lang="en-US" altLang="zh-CN" sz="1667" dirty="0"/>
                  <a:t>1K x 1K sensor </a:t>
                </a:r>
                <a14:m>
                  <m:oMath xmlns:m="http://schemas.openxmlformats.org/officeDocument/2006/math">
                    <m:r>
                      <a:rPr lang="en-US" altLang="zh-CN" sz="1667" b="0" i="1" smtClean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altLang="zh-CN" sz="1667" dirty="0"/>
                  <a:t> 1K x 1K x 1K volume:  4GB</a:t>
                </a:r>
              </a:p>
              <a:p>
                <a:pPr lvl="1"/>
                <a:r>
                  <a:rPr lang="en-US" altLang="zh-CN" sz="1667" dirty="0"/>
                  <a:t>2K x 2K sensor </a:t>
                </a:r>
                <a14:m>
                  <m:oMath xmlns:m="http://schemas.openxmlformats.org/officeDocument/2006/math">
                    <m:r>
                      <a:rPr lang="en-US" altLang="zh-CN" sz="1667" b="0" i="1" smtClean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altLang="zh-CN" sz="1667" dirty="0"/>
                  <a:t> 2K x 2K x 2K volume:  32GB</a:t>
                </a:r>
              </a:p>
              <a:p>
                <a:r>
                  <a:rPr lang="en-US" altLang="zh-CN" sz="2000" dirty="0"/>
                  <a:t> Computation time:</a:t>
                </a:r>
              </a:p>
              <a:p>
                <a:pPr lvl="1"/>
                <a:r>
                  <a:rPr lang="en-US" altLang="zh-CN" sz="1667" dirty="0"/>
                  <a:t>Each iteration makes an update to each voxel – would like to parallelize by voxel.</a:t>
                </a:r>
              </a:p>
              <a:p>
                <a:pPr lvl="1"/>
                <a:r>
                  <a:rPr lang="en-US" altLang="zh-CN" sz="1667" dirty="0"/>
                  <a:t>Each voxel depends on all the views – nonlocal memory access.</a:t>
                </a:r>
              </a:p>
              <a:p>
                <a:pPr lvl="1"/>
                <a:r>
                  <a:rPr lang="en-US" altLang="zh-CN" sz="1667" dirty="0"/>
                  <a:t>Need to use very few iterations to limit reconstruction times.</a:t>
                </a:r>
              </a:p>
              <a:p>
                <a:pPr lvl="1"/>
                <a:endParaRPr lang="en-US" altLang="zh-CN" sz="1667" dirty="0"/>
              </a:p>
              <a:p>
                <a:pPr>
                  <a:buNone/>
                </a:pPr>
                <a:endParaRPr lang="en-US" altLang="zh-CN" sz="1667" dirty="0"/>
              </a:p>
            </p:txBody>
          </p:sp>
        </mc:Choice>
        <mc:Fallback xmlns="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A9561924-36AE-5541-80BA-155A33975DE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571500"/>
                <a:ext cx="8839200" cy="5143500"/>
              </a:xfrm>
              <a:blipFill>
                <a:blip r:embed="rId2"/>
                <a:stretch>
                  <a:fillRect l="-575" t="-9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BA512268-0579-5F60-DC51-77703CF9FA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723900"/>
            <a:ext cx="2150390" cy="1057275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F94DE2C8-B0EF-7148-5FF3-79AB14A8330A}"/>
              </a:ext>
            </a:extLst>
          </p:cNvPr>
          <p:cNvGrpSpPr/>
          <p:nvPr/>
        </p:nvGrpSpPr>
        <p:grpSpPr>
          <a:xfrm>
            <a:off x="7747322" y="1928445"/>
            <a:ext cx="1168078" cy="1148318"/>
            <a:chOff x="7762562" y="2408695"/>
            <a:chExt cx="1168078" cy="1148318"/>
          </a:xfrm>
        </p:grpSpPr>
        <p:pic>
          <p:nvPicPr>
            <p:cNvPr id="8" name="Picture 24" descr="proj">
              <a:extLst>
                <a:ext uri="{FF2B5EF4-FFF2-40B4-BE49-F238E27FC236}">
                  <a16:creationId xmlns:a16="http://schemas.microsoft.com/office/drawing/2014/main" id="{2CA967F1-1742-8054-FDAB-62B52DAD26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033030" y="2408695"/>
              <a:ext cx="897610" cy="897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0306533-B252-F7B3-994D-1F663E0C3A86}"/>
                </a:ext>
              </a:extLst>
            </p:cNvPr>
            <p:cNvSpPr txBox="1"/>
            <p:nvPr/>
          </p:nvSpPr>
          <p:spPr>
            <a:xfrm rot="16200000">
              <a:off x="7646633" y="2719000"/>
              <a:ext cx="5088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View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CD9E613-BF2A-7E91-2236-404EC68748A3}"/>
                </a:ext>
              </a:extLst>
            </p:cNvPr>
            <p:cNvSpPr txBox="1"/>
            <p:nvPr/>
          </p:nvSpPr>
          <p:spPr>
            <a:xfrm>
              <a:off x="8123403" y="3280014"/>
              <a:ext cx="71686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Detector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B9CA4F5D-361D-61B5-6E87-194BF8F50BB1}"/>
                  </a:ext>
                </a:extLst>
              </p:cNvPr>
              <p:cNvSpPr txBox="1"/>
              <p:nvPr/>
            </p:nvSpPr>
            <p:spPr>
              <a:xfrm>
                <a:off x="3051506" y="3174251"/>
                <a:ext cx="3345788" cy="561949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1600">
                              <a:latin typeface="Cambria Math" panose="02040503050406030204" pitchFamily="18" charset="0"/>
                            </a:rPr>
                            <m:t>argmin</m:t>
                          </m:r>
                        </m:e>
                        <m:sub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d>
                        <m:dPr>
                          <m:begChr m:val="{"/>
                          <m:endChr m:val="}"/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sSubSup>
                            <m:sSubSup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d>
                                <m:dPr>
                                  <m:begChr m:val="‖"/>
                                  <m:endChr m:val="‖"/>
                                  <m:ctrlP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  <m:t> −</m:t>
                                  </m:r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  <m:t>𝐴𝑥</m:t>
                                  </m:r>
                                </m:e>
                              </m:d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sz="1600" b="0" i="0" smtClean="0">
                                  <a:latin typeface="Cambria Math" panose="02040503050406030204" pitchFamily="18" charset="0"/>
                                </a:rPr>
                                <m:t>Λ</m:t>
                              </m:r>
                            </m:sub>
                            <m:sup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d>
                            <m:d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B9CA4F5D-361D-61B5-6E87-194BF8F50B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1506" y="3174251"/>
                <a:ext cx="3345788" cy="56194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023037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2E01A5-CF26-1DCB-46CB-6586839485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BD9C4-5A43-FA42-E7B2-71B11C1D9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500"/>
          </a:xfrm>
        </p:spPr>
        <p:txBody>
          <a:bodyPr/>
          <a:lstStyle/>
          <a:p>
            <a:r>
              <a:rPr lang="en-US" dirty="0"/>
              <a:t>MBIR-CT Challenges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B853C74C-B51A-D0A8-67B7-79372EA9B7F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04800" y="571500"/>
                <a:ext cx="8839200" cy="5143500"/>
              </a:xfrm>
            </p:spPr>
            <p:txBody>
              <a:bodyPr/>
              <a:lstStyle/>
              <a:p>
                <a:r>
                  <a:rPr lang="en-US" altLang="zh-CN" sz="2000" dirty="0"/>
                  <a:t> Increasing scan sizes and volumes:  </a:t>
                </a:r>
              </a:p>
              <a:p>
                <a:pPr lvl="1"/>
                <a:r>
                  <a:rPr lang="en-US" altLang="zh-CN" sz="1667" dirty="0"/>
                  <a:t>1K x 1K sensor </a:t>
                </a:r>
                <a14:m>
                  <m:oMath xmlns:m="http://schemas.openxmlformats.org/officeDocument/2006/math">
                    <m:r>
                      <a:rPr lang="en-US" altLang="zh-CN" sz="1667" b="0" i="1" smtClean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altLang="zh-CN" sz="1667" dirty="0"/>
                  <a:t> 1K x 1K x 1K volume:  4GB</a:t>
                </a:r>
              </a:p>
              <a:p>
                <a:pPr lvl="1"/>
                <a:r>
                  <a:rPr lang="en-US" altLang="zh-CN" sz="1667" dirty="0"/>
                  <a:t>2K x 2K sensor </a:t>
                </a:r>
                <a14:m>
                  <m:oMath xmlns:m="http://schemas.openxmlformats.org/officeDocument/2006/math">
                    <m:r>
                      <a:rPr lang="en-US" altLang="zh-CN" sz="1667" b="0" i="1" smtClean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altLang="zh-CN" sz="1667" dirty="0"/>
                  <a:t> 2K x 2K x 2K volume:  32GB</a:t>
                </a:r>
              </a:p>
              <a:p>
                <a:r>
                  <a:rPr lang="en-US" altLang="zh-CN" sz="2000" dirty="0"/>
                  <a:t> Computation time:</a:t>
                </a:r>
              </a:p>
              <a:p>
                <a:pPr lvl="1"/>
                <a:r>
                  <a:rPr lang="en-US" altLang="zh-CN" sz="1667" dirty="0"/>
                  <a:t>Each iteration makes an update to each voxel – would like to parallelize by voxel.</a:t>
                </a:r>
              </a:p>
              <a:p>
                <a:pPr lvl="1"/>
                <a:r>
                  <a:rPr lang="en-US" altLang="zh-CN" sz="1667" dirty="0"/>
                  <a:t>Each voxel depends on all the views – nonlocal memory access.</a:t>
                </a:r>
              </a:p>
              <a:p>
                <a:pPr lvl="1"/>
                <a:r>
                  <a:rPr lang="en-US" altLang="zh-CN" sz="1667" dirty="0"/>
                  <a:t>Need to use very few iterations to limit reconstruction times.</a:t>
                </a:r>
              </a:p>
              <a:p>
                <a:pPr lvl="1"/>
                <a:endParaRPr lang="en-US" altLang="zh-CN" sz="1667" dirty="0"/>
              </a:p>
              <a:p>
                <a:r>
                  <a:rPr lang="en-US" altLang="zh-CN" sz="2000" dirty="0"/>
                  <a:t> Approaches</a:t>
                </a:r>
              </a:p>
              <a:p>
                <a:pPr lvl="1"/>
                <a:r>
                  <a:rPr lang="en-US" altLang="zh-CN" sz="1667" dirty="0"/>
                  <a:t>Gradient descent:  Slow to converge at high spatial frequencies – stalls out after a few iterations.</a:t>
                </a:r>
              </a:p>
              <a:p>
                <a:pPr lvl="1"/>
                <a:r>
                  <a:rPr lang="en-US" altLang="zh-CN" sz="1667" dirty="0"/>
                  <a:t>Iterative coordinate descent (optimal update of one voxel at a time):  Difficult to parallelize.  </a:t>
                </a:r>
              </a:p>
            </p:txBody>
          </p:sp>
        </mc:Choice>
        <mc:Fallback xmlns="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A9561924-36AE-5541-80BA-155A33975DE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571500"/>
                <a:ext cx="8839200" cy="5143500"/>
              </a:xfrm>
              <a:blipFill>
                <a:blip r:embed="rId2"/>
                <a:stretch>
                  <a:fillRect l="-575" t="-9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B4AA1581-075A-AD82-2EBF-B660D745AA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723900"/>
            <a:ext cx="2150390" cy="1057275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06464EBA-DA7B-32C7-ABD8-DA31F7766DB0}"/>
              </a:ext>
            </a:extLst>
          </p:cNvPr>
          <p:cNvGrpSpPr/>
          <p:nvPr/>
        </p:nvGrpSpPr>
        <p:grpSpPr>
          <a:xfrm>
            <a:off x="7747322" y="1928445"/>
            <a:ext cx="1168078" cy="1148318"/>
            <a:chOff x="7762562" y="2408695"/>
            <a:chExt cx="1168078" cy="1148318"/>
          </a:xfrm>
        </p:grpSpPr>
        <p:pic>
          <p:nvPicPr>
            <p:cNvPr id="8" name="Picture 24" descr="proj">
              <a:extLst>
                <a:ext uri="{FF2B5EF4-FFF2-40B4-BE49-F238E27FC236}">
                  <a16:creationId xmlns:a16="http://schemas.microsoft.com/office/drawing/2014/main" id="{5BDBA346-003D-9668-02AC-9B7484672EB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033030" y="2408695"/>
              <a:ext cx="897610" cy="897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4DEB8AE-1782-2C4D-5D67-1BDFC246C070}"/>
                </a:ext>
              </a:extLst>
            </p:cNvPr>
            <p:cNvSpPr txBox="1"/>
            <p:nvPr/>
          </p:nvSpPr>
          <p:spPr>
            <a:xfrm rot="16200000">
              <a:off x="7646633" y="2719000"/>
              <a:ext cx="5088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View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5C0AB07-5BD1-FA16-3BE4-B86DD38A4106}"/>
                </a:ext>
              </a:extLst>
            </p:cNvPr>
            <p:cNvSpPr txBox="1"/>
            <p:nvPr/>
          </p:nvSpPr>
          <p:spPr>
            <a:xfrm>
              <a:off x="8123403" y="3280014"/>
              <a:ext cx="71686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Detector</a:t>
              </a:r>
            </a:p>
          </p:txBody>
        </p:sp>
      </p:grp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32E9D532-52DE-D45D-0923-1146AA92045E}"/>
              </a:ext>
            </a:extLst>
          </p:cNvPr>
          <p:cNvGraphicFramePr>
            <a:graphicFrameLocks noGrp="1"/>
          </p:cNvGraphicFramePr>
          <p:nvPr/>
        </p:nvGraphicFramePr>
        <p:xfrm>
          <a:off x="3276600" y="4528096"/>
          <a:ext cx="5334000" cy="926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8000">
                  <a:extLst>
                    <a:ext uri="{9D8B030D-6E8A-4147-A177-3AD203B41FA5}">
                      <a16:colId xmlns:a16="http://schemas.microsoft.com/office/drawing/2014/main" val="2918987874"/>
                    </a:ext>
                  </a:extLst>
                </a:gridCol>
                <a:gridCol w="1778000">
                  <a:extLst>
                    <a:ext uri="{9D8B030D-6E8A-4147-A177-3AD203B41FA5}">
                      <a16:colId xmlns:a16="http://schemas.microsoft.com/office/drawing/2014/main" val="2285740768"/>
                    </a:ext>
                  </a:extLst>
                </a:gridCol>
                <a:gridCol w="1778000">
                  <a:extLst>
                    <a:ext uri="{9D8B030D-6E8A-4147-A177-3AD203B41FA5}">
                      <a16:colId xmlns:a16="http://schemas.microsoft.com/office/drawing/2014/main" val="4003633693"/>
                    </a:ext>
                  </a:extLst>
                </a:gridCol>
              </a:tblGrid>
              <a:tr h="285928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Easy to parallelize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Fast convergence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5813778"/>
                  </a:ext>
                </a:extLst>
              </a:tr>
              <a:tr h="305841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Gradient descent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✅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❌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4017198"/>
                  </a:ext>
                </a:extLst>
              </a:tr>
              <a:tr h="305841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ICD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3809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❌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3809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✅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17574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3BD5C48-BD10-2B95-4A66-4B96C16ACE50}"/>
                  </a:ext>
                </a:extLst>
              </p:cNvPr>
              <p:cNvSpPr txBox="1"/>
              <p:nvPr/>
            </p:nvSpPr>
            <p:spPr>
              <a:xfrm>
                <a:off x="3051506" y="3174251"/>
                <a:ext cx="3345788" cy="561949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1600">
                              <a:latin typeface="Cambria Math" panose="02040503050406030204" pitchFamily="18" charset="0"/>
                            </a:rPr>
                            <m:t>argmin</m:t>
                          </m:r>
                        </m:e>
                        <m:sub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d>
                        <m:dPr>
                          <m:begChr m:val="{"/>
                          <m:endChr m:val="}"/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sSubSup>
                            <m:sSubSup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d>
                                <m:dPr>
                                  <m:begChr m:val="‖"/>
                                  <m:endChr m:val="‖"/>
                                  <m:ctrlP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  <m:t> −</m:t>
                                  </m:r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  <m:t>𝐴𝑥</m:t>
                                  </m:r>
                                </m:e>
                              </m:d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sz="1600" b="0" i="0" smtClean="0">
                                  <a:latin typeface="Cambria Math" panose="02040503050406030204" pitchFamily="18" charset="0"/>
                                </a:rPr>
                                <m:t>Λ</m:t>
                              </m:r>
                            </m:sub>
                            <m:sup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d>
                            <m:d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BB2B703-91FB-18E3-4AFA-984ADF3D79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1506" y="3174251"/>
                <a:ext cx="3345788" cy="56194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39121143"/>
      </p:ext>
    </p:extLst>
  </p:cSld>
  <p:clrMapOvr>
    <a:masterClrMapping/>
  </p:clrMapOvr>
</p:sld>
</file>

<file path=ppt/theme/theme1.xml><?xml version="1.0" encoding="utf-8"?>
<a:theme xmlns:a="http://schemas.openxmlformats.org/drawingml/2006/main" name="GE Healthcare">
  <a:themeElements>
    <a:clrScheme name="GE Healthcare 15">
      <a:dk1>
        <a:srgbClr val="000000"/>
      </a:dk1>
      <a:lt1>
        <a:srgbClr val="FFFFFF"/>
      </a:lt1>
      <a:dk2>
        <a:srgbClr val="004880"/>
      </a:dk2>
      <a:lt2>
        <a:srgbClr val="CECECE"/>
      </a:lt2>
      <a:accent1>
        <a:srgbClr val="004880"/>
      </a:accent1>
      <a:accent2>
        <a:srgbClr val="B3D7E8"/>
      </a:accent2>
      <a:accent3>
        <a:srgbClr val="FFFFFF"/>
      </a:accent3>
      <a:accent4>
        <a:srgbClr val="000000"/>
      </a:accent4>
      <a:accent5>
        <a:srgbClr val="AAB1C0"/>
      </a:accent5>
      <a:accent6>
        <a:srgbClr val="A2C3D2"/>
      </a:accent6>
      <a:hlink>
        <a:srgbClr val="094CAD"/>
      </a:hlink>
      <a:folHlink>
        <a:srgbClr val="4393C3"/>
      </a:folHlink>
    </a:clrScheme>
    <a:fontScheme name="GE Healthcar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0" charset="0"/>
            <a:ea typeface="ＭＳ Ｐゴシック" pitchFamily="-110" charset="-128"/>
            <a:cs typeface="ＭＳ Ｐゴシック" pitchFamily="-11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0" charset="0"/>
            <a:ea typeface="ＭＳ Ｐゴシック" pitchFamily="-110" charset="-128"/>
            <a:cs typeface="ＭＳ Ｐゴシック" pitchFamily="-110" charset="-128"/>
          </a:defRPr>
        </a:defPPr>
      </a:lstStyle>
    </a:lnDef>
  </a:objectDefaults>
  <a:extraClrSchemeLst>
    <a:extraClrScheme>
      <a:clrScheme name="GE Healthcar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 Healthcar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 Healthcar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 Healthcar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 Healthcar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 Healthcar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 Healthcar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 Healthcar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 Healthcar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 Healthcar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 Healthcar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 Healthcar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 Healthcare 13">
        <a:dk1>
          <a:srgbClr val="000000"/>
        </a:dk1>
        <a:lt1>
          <a:srgbClr val="FFFFFF"/>
        </a:lt1>
        <a:dk2>
          <a:srgbClr val="004880"/>
        </a:dk2>
        <a:lt2>
          <a:srgbClr val="808080"/>
        </a:lt2>
        <a:accent1>
          <a:srgbClr val="008BF6"/>
        </a:accent1>
        <a:accent2>
          <a:srgbClr val="0074CC"/>
        </a:accent2>
        <a:accent3>
          <a:srgbClr val="FFFFFF"/>
        </a:accent3>
        <a:accent4>
          <a:srgbClr val="000000"/>
        </a:accent4>
        <a:accent5>
          <a:srgbClr val="AAC4FA"/>
        </a:accent5>
        <a:accent6>
          <a:srgbClr val="0068B9"/>
        </a:accent6>
        <a:hlink>
          <a:srgbClr val="004880"/>
        </a:hlink>
        <a:folHlink>
          <a:srgbClr val="4CB2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 Healthcare 14">
        <a:dk1>
          <a:srgbClr val="000000"/>
        </a:dk1>
        <a:lt1>
          <a:srgbClr val="FFFFFF"/>
        </a:lt1>
        <a:dk2>
          <a:srgbClr val="094CAD"/>
        </a:dk2>
        <a:lt2>
          <a:srgbClr val="CECECE"/>
        </a:lt2>
        <a:accent1>
          <a:srgbClr val="094CAD"/>
        </a:accent1>
        <a:accent2>
          <a:srgbClr val="B3D7E8"/>
        </a:accent2>
        <a:accent3>
          <a:srgbClr val="FFFFFF"/>
        </a:accent3>
        <a:accent4>
          <a:srgbClr val="000000"/>
        </a:accent4>
        <a:accent5>
          <a:srgbClr val="AAB2D3"/>
        </a:accent5>
        <a:accent6>
          <a:srgbClr val="A2C3D2"/>
        </a:accent6>
        <a:hlink>
          <a:srgbClr val="053061"/>
        </a:hlink>
        <a:folHlink>
          <a:srgbClr val="4393C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 Healthcare 15">
        <a:dk1>
          <a:srgbClr val="000000"/>
        </a:dk1>
        <a:lt1>
          <a:srgbClr val="FFFFFF"/>
        </a:lt1>
        <a:dk2>
          <a:srgbClr val="004880"/>
        </a:dk2>
        <a:lt2>
          <a:srgbClr val="CECECE"/>
        </a:lt2>
        <a:accent1>
          <a:srgbClr val="004880"/>
        </a:accent1>
        <a:accent2>
          <a:srgbClr val="B3D7E8"/>
        </a:accent2>
        <a:accent3>
          <a:srgbClr val="FFFFFF"/>
        </a:accent3>
        <a:accent4>
          <a:srgbClr val="000000"/>
        </a:accent4>
        <a:accent5>
          <a:srgbClr val="AAB1C0"/>
        </a:accent5>
        <a:accent6>
          <a:srgbClr val="A2C3D2"/>
        </a:accent6>
        <a:hlink>
          <a:srgbClr val="094CAD"/>
        </a:hlink>
        <a:folHlink>
          <a:srgbClr val="4393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2004:Templates:Presentations:Designs:Blank Presentation</Template>
  <TotalTime>10063</TotalTime>
  <Words>3138</Words>
  <Application>Microsoft Macintosh PowerPoint</Application>
  <PresentationFormat>On-screen Show (16:10)</PresentationFormat>
  <Paragraphs>494</Paragraphs>
  <Slides>36</Slides>
  <Notes>3</Notes>
  <HiddenSlides>4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5" baseType="lpstr">
      <vt:lpstr>Arial</vt:lpstr>
      <vt:lpstr>Cambria Math</vt:lpstr>
      <vt:lpstr>GE Inspira Pitch</vt:lpstr>
      <vt:lpstr>Tahoma</vt:lpstr>
      <vt:lpstr>Times</vt:lpstr>
      <vt:lpstr>Times New Roman</vt:lpstr>
      <vt:lpstr>Wingdings</vt:lpstr>
      <vt:lpstr>GE Healthcare</vt:lpstr>
      <vt:lpstr>Equation</vt:lpstr>
      <vt:lpstr>Vectorized Coordinate Descent for CT Reconstruction </vt:lpstr>
      <vt:lpstr>Outline</vt:lpstr>
      <vt:lpstr>CT Overview and  Model Based Iterative Reconstruction</vt:lpstr>
      <vt:lpstr>Computed Tomographic (CT) Imaging</vt:lpstr>
      <vt:lpstr>CT Forward Model</vt:lpstr>
      <vt:lpstr>Model-Based Iterative Reconstruction (MBIR) for CT</vt:lpstr>
      <vt:lpstr>MBIR for 64 slice GE VCT Scanner circa 2011</vt:lpstr>
      <vt:lpstr>MBIR-CT Challenges </vt:lpstr>
      <vt:lpstr>MBIR-CT Challenges </vt:lpstr>
      <vt:lpstr>Why don’t people use MBIR?</vt:lpstr>
      <vt:lpstr>MBIRJAX: A New Approach</vt:lpstr>
      <vt:lpstr>MBIRJAX Software Package</vt:lpstr>
      <vt:lpstr>Important Points to Remember</vt:lpstr>
      <vt:lpstr>Coordinate Descent</vt:lpstr>
      <vt:lpstr>Vectorized Coordinate Descent</vt:lpstr>
      <vt:lpstr>Bugzilla Swatter</vt:lpstr>
      <vt:lpstr>Bugzilla Swatter</vt:lpstr>
      <vt:lpstr>The "Aha!" moment!</vt:lpstr>
      <vt:lpstr>Multi-Granular VCD</vt:lpstr>
      <vt:lpstr>Unifying Method: Vectorized Coordinate Descent</vt:lpstr>
      <vt:lpstr>VCD Performance</vt:lpstr>
      <vt:lpstr>Convergence: Recons</vt:lpstr>
      <vt:lpstr>Convergence: |error|</vt:lpstr>
      <vt:lpstr>Convergence: |FFT(error)| in dB</vt:lpstr>
      <vt:lpstr>Why does VCD work?  Initial Observations</vt:lpstr>
      <vt:lpstr>Why does VCD work?  Initial Observations</vt:lpstr>
      <vt:lpstr>Analysis of gradient descent</vt:lpstr>
      <vt:lpstr>Analysis of coordinate descent</vt:lpstr>
      <vt:lpstr>Analysis of VCD: Changing subset size</vt:lpstr>
      <vt:lpstr>Analysis of VCD: Changing subset size</vt:lpstr>
      <vt:lpstr>Analysis of VCD: Changing subset size</vt:lpstr>
      <vt:lpstr>Convergence (FFT error in dB)</vt:lpstr>
      <vt:lpstr>VCD Key Ideas</vt:lpstr>
      <vt:lpstr>MBIRJAX Software Package</vt:lpstr>
      <vt:lpstr>Initialization with FBP</vt:lpstr>
      <vt:lpstr>Recon parameters</vt:lpstr>
    </vt:vector>
  </TitlesOfParts>
  <Company>Purdue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Statistical Image Reconstruction: The Challenges and Potential</dc:title>
  <cp:lastModifiedBy>Charles A. Bouman</cp:lastModifiedBy>
  <cp:revision>1706</cp:revision>
  <dcterms:created xsi:type="dcterms:W3CDTF">2010-12-13T09:46:28Z</dcterms:created>
  <dcterms:modified xsi:type="dcterms:W3CDTF">2025-03-14T15:37:09Z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044bd30-2ed7-4c9d-9d12-46200872a97b_Enabled">
    <vt:lpwstr>true</vt:lpwstr>
  </property>
  <property fmtid="{D5CDD505-2E9C-101B-9397-08002B2CF9AE}" pid="3" name="MSIP_Label_4044bd30-2ed7-4c9d-9d12-46200872a97b_SetDate">
    <vt:lpwstr>2023-05-12T17:17:35Z</vt:lpwstr>
  </property>
  <property fmtid="{D5CDD505-2E9C-101B-9397-08002B2CF9AE}" pid="4" name="MSIP_Label_4044bd30-2ed7-4c9d-9d12-46200872a97b_Method">
    <vt:lpwstr>Standard</vt:lpwstr>
  </property>
  <property fmtid="{D5CDD505-2E9C-101B-9397-08002B2CF9AE}" pid="5" name="MSIP_Label_4044bd30-2ed7-4c9d-9d12-46200872a97b_Name">
    <vt:lpwstr>defa4170-0d19-0005-0004-bc88714345d2</vt:lpwstr>
  </property>
  <property fmtid="{D5CDD505-2E9C-101B-9397-08002B2CF9AE}" pid="6" name="MSIP_Label_4044bd30-2ed7-4c9d-9d12-46200872a97b_SiteId">
    <vt:lpwstr>4130bd39-7c53-419c-b1e5-8758d6d63f21</vt:lpwstr>
  </property>
  <property fmtid="{D5CDD505-2E9C-101B-9397-08002B2CF9AE}" pid="7" name="MSIP_Label_4044bd30-2ed7-4c9d-9d12-46200872a97b_ActionId">
    <vt:lpwstr>9d37be3b-2b6f-4be8-831a-a115e9badbae</vt:lpwstr>
  </property>
  <property fmtid="{D5CDD505-2E9C-101B-9397-08002B2CF9AE}" pid="8" name="MSIP_Label_4044bd30-2ed7-4c9d-9d12-46200872a97b_ContentBits">
    <vt:lpwstr>0</vt:lpwstr>
  </property>
</Properties>
</file>