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autoCompressPictures="0">
  <p:sldMasterIdLst>
    <p:sldMasterId id="2147483649" r:id="rId1"/>
  </p:sldMasterIdLst>
  <p:notesMasterIdLst>
    <p:notesMasterId r:id="rId7"/>
  </p:notesMasterIdLst>
  <p:sldIdLst>
    <p:sldId id="1060" r:id="rId2"/>
    <p:sldId id="1989" r:id="rId3"/>
    <p:sldId id="1988" r:id="rId4"/>
    <p:sldId id="2007" r:id="rId5"/>
    <p:sldId id="2670" r:id="rId6"/>
  </p:sldIdLst>
  <p:sldSz cx="9144000" cy="5715000" type="screen16x1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0" charset="0"/>
        <a:ea typeface="ＭＳ Ｐゴシック" pitchFamily="-110" charset="-128"/>
        <a:cs typeface="ＭＳ Ｐゴシック" pitchFamily="-110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0" charset="0"/>
        <a:ea typeface="ＭＳ Ｐゴシック" pitchFamily="-110" charset="-128"/>
        <a:cs typeface="ＭＳ Ｐゴシック" pitchFamily="-110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0" charset="0"/>
        <a:ea typeface="ＭＳ Ｐゴシック" pitchFamily="-110" charset="-128"/>
        <a:cs typeface="ＭＳ Ｐゴシック" pitchFamily="-110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0" charset="0"/>
        <a:ea typeface="ＭＳ Ｐゴシック" pitchFamily="-110" charset="-128"/>
        <a:cs typeface="ＭＳ Ｐゴシック" pitchFamily="-110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0" charset="0"/>
        <a:ea typeface="ＭＳ Ｐゴシック" pitchFamily="-110" charset="-128"/>
        <a:cs typeface="ＭＳ Ｐゴシック" pitchFamily="-110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110" charset="0"/>
        <a:ea typeface="ＭＳ Ｐゴシック" pitchFamily="-110" charset="-128"/>
        <a:cs typeface="ＭＳ Ｐゴシック" pitchFamily="-110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110" charset="0"/>
        <a:ea typeface="ＭＳ Ｐゴシック" pitchFamily="-110" charset="-128"/>
        <a:cs typeface="ＭＳ Ｐゴシック" pitchFamily="-110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110" charset="0"/>
        <a:ea typeface="ＭＳ Ｐゴシック" pitchFamily="-110" charset="-128"/>
        <a:cs typeface="ＭＳ Ｐゴシック" pitchFamily="-110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110" charset="0"/>
        <a:ea typeface="ＭＳ Ｐゴシック" pitchFamily="-110" charset="-128"/>
        <a:cs typeface="ＭＳ Ｐゴシック" pitchFamily="-110" charset="-128"/>
      </a:defRPr>
    </a:lvl9pPr>
  </p:defaultTextStyle>
  <p:extLst>
    <p:ext uri="{521415D9-36F7-43E2-AB2F-B90AF26B5E84}">
      <p14:sectionLst xmlns:p14="http://schemas.microsoft.com/office/powerpoint/2010/main">
        <p14:section name="Title Slide" id="{4AF3CA2F-5F17-A046-A74B-D0D1759C94C7}">
          <p14:sldIdLst>
            <p14:sldId id="1060"/>
          </p14:sldIdLst>
        </p14:section>
        <p14:section name="Cone Beam Geometry" id="{7A34F84F-4B2E-4945-931A-CF7C8D9B0167}">
          <p14:sldIdLst>
            <p14:sldId id="1989"/>
            <p14:sldId id="1988"/>
            <p14:sldId id="2007"/>
            <p14:sldId id="267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B050"/>
    <a:srgbClr val="1A9BFF"/>
    <a:srgbClr val="266436"/>
    <a:srgbClr val="32A859"/>
    <a:srgbClr val="FFA291"/>
    <a:srgbClr val="EFF7FE"/>
    <a:srgbClr val="5F1007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289"/>
    <p:restoredTop sz="50000"/>
  </p:normalViewPr>
  <p:slideViewPr>
    <p:cSldViewPr>
      <p:cViewPr varScale="1">
        <p:scale>
          <a:sx n="263" d="100"/>
          <a:sy n="263" d="100"/>
        </p:scale>
        <p:origin x="1024" y="184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85800" y="685800"/>
            <a:ext cx="54864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A181826-9109-7443-AAE9-BA5426934A3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7923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256F05-0B4F-544B-A825-8527533E0513}" type="slidenum">
              <a:rPr lang="en-US"/>
              <a:pPr/>
              <a:t>0</a:t>
            </a:fld>
            <a:endParaRPr lang="en-US"/>
          </a:p>
        </p:txBody>
      </p:sp>
      <p:sp>
        <p:nvSpPr>
          <p:cNvPr id="53043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738188" y="681038"/>
            <a:ext cx="5443537" cy="34036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0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2650" y="4357688"/>
            <a:ext cx="5080000" cy="4084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937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228600" y="254000"/>
            <a:ext cx="77724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28600" y="3238500"/>
            <a:ext cx="4724400" cy="1460500"/>
          </a:xfrm>
        </p:spPr>
        <p:txBody>
          <a:bodyPr/>
          <a:lstStyle>
            <a:lvl1pPr>
              <a:lnSpc>
                <a:spcPct val="100000"/>
              </a:lnSpc>
              <a:spcBef>
                <a:spcPct val="0"/>
              </a:spcBef>
              <a:defRPr sz="2333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788975B9-C560-9941-9AF0-5DBFCA59A4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0438" y="5349875"/>
            <a:ext cx="6491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661D55-915B-9148-8609-5AEDA0F271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190500"/>
            <a:ext cx="207645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9100" y="190500"/>
            <a:ext cx="6076950" cy="4953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190500"/>
            <a:ext cx="8305800" cy="571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9100" y="1333500"/>
            <a:ext cx="4076700" cy="1841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333500"/>
            <a:ext cx="4076700" cy="1841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19100" y="3302000"/>
            <a:ext cx="8305800" cy="1841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190500"/>
            <a:ext cx="8305800" cy="571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19100" y="1333500"/>
            <a:ext cx="4076700" cy="381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333500"/>
            <a:ext cx="4076700" cy="1841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302000"/>
            <a:ext cx="4076700" cy="1841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19100" y="190500"/>
            <a:ext cx="8305800" cy="571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9100" y="1333500"/>
            <a:ext cx="4076700" cy="1841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333500"/>
            <a:ext cx="4076700" cy="1841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19100" y="3302000"/>
            <a:ext cx="4076700" cy="1841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302000"/>
            <a:ext cx="4076700" cy="1841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190500"/>
            <a:ext cx="8305800" cy="571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19100" y="1333500"/>
            <a:ext cx="8305800" cy="38100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190500"/>
            <a:ext cx="8305800" cy="571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19100" y="1333500"/>
            <a:ext cx="4076700" cy="381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76700" cy="381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4800" y="800100"/>
            <a:ext cx="8610600" cy="4343400"/>
          </a:xfrm>
        </p:spPr>
        <p:txBody>
          <a:bodyPr/>
          <a:lstStyle/>
          <a:p>
            <a:pPr lvl="0"/>
            <a:r>
              <a:rPr lang="en-US" dirty="0"/>
              <a:t> 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F4D1D013-5478-874E-9EE0-90DA2338AE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94854" y="5349875"/>
            <a:ext cx="6491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661D55-915B-9148-8609-5AEDA0F271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3333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1667"/>
            </a:lvl1pPr>
            <a:lvl2pPr marL="380985" indent="0">
              <a:buNone/>
              <a:defRPr sz="1500"/>
            </a:lvl2pPr>
            <a:lvl3pPr marL="761970" indent="0">
              <a:buNone/>
              <a:defRPr sz="1333"/>
            </a:lvl3pPr>
            <a:lvl4pPr marL="1142954" indent="0">
              <a:buNone/>
              <a:defRPr sz="1167"/>
            </a:lvl4pPr>
            <a:lvl5pPr marL="1523939" indent="0">
              <a:buNone/>
              <a:defRPr sz="1167"/>
            </a:lvl5pPr>
            <a:lvl6pPr marL="1904924" indent="0">
              <a:buNone/>
              <a:defRPr sz="1167"/>
            </a:lvl6pPr>
            <a:lvl7pPr marL="2285909" indent="0">
              <a:buNone/>
              <a:defRPr sz="1167"/>
            </a:lvl7pPr>
            <a:lvl8pPr marL="2666893" indent="0">
              <a:buNone/>
              <a:defRPr sz="1167"/>
            </a:lvl8pPr>
            <a:lvl9pPr marL="3047878" indent="0">
              <a:buNone/>
              <a:defRPr sz="11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1333500"/>
            <a:ext cx="4076700" cy="3810000"/>
          </a:xfrm>
        </p:spPr>
        <p:txBody>
          <a:bodyPr/>
          <a:lstStyle>
            <a:lvl1pPr>
              <a:defRPr sz="2333"/>
            </a:lvl1pPr>
            <a:lvl2pPr>
              <a:defRPr sz="2000"/>
            </a:lvl2pPr>
            <a:lvl3pPr>
              <a:defRPr sz="1667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76700" cy="3810000"/>
          </a:xfrm>
        </p:spPr>
        <p:txBody>
          <a:bodyPr/>
          <a:lstStyle>
            <a:lvl1pPr>
              <a:defRPr sz="2333"/>
            </a:lvl1pPr>
            <a:lvl2pPr>
              <a:defRPr sz="2000"/>
            </a:lvl2pPr>
            <a:lvl3pPr>
              <a:defRPr sz="1667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000"/>
            </a:lvl1pPr>
            <a:lvl2pPr>
              <a:defRPr sz="1667"/>
            </a:lvl2pPr>
            <a:lvl3pPr>
              <a:defRPr sz="15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000"/>
            </a:lvl1pPr>
            <a:lvl2pPr>
              <a:defRPr sz="1667"/>
            </a:lvl2pPr>
            <a:lvl3pPr>
              <a:defRPr sz="15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1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167"/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1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167"/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1333500"/>
            <a:ext cx="83058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C4A6772F-151E-F443-B39F-0AD2EEABEB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94854" y="5349875"/>
            <a:ext cx="6491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661D55-915B-9148-8609-5AEDA0F2713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</p:sldLayoutIdLst>
  <p:hf hdr="0" ftr="0" dt="0"/>
  <p:txStyles>
    <p:titleStyle>
      <a:lvl1pPr algn="l" rtl="0" fontAlgn="base">
        <a:lnSpc>
          <a:spcPct val="95000"/>
        </a:lnSpc>
        <a:spcBef>
          <a:spcPct val="0"/>
        </a:spcBef>
        <a:spcAft>
          <a:spcPct val="0"/>
        </a:spcAft>
        <a:defRPr sz="3000" b="1">
          <a:solidFill>
            <a:srgbClr val="266436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+mj-ea"/>
          <a:cs typeface="+mj-cs"/>
        </a:defRPr>
      </a:lvl1pPr>
      <a:lvl2pPr algn="l" rtl="0" fontAlgn="base">
        <a:lnSpc>
          <a:spcPct val="95000"/>
        </a:lnSpc>
        <a:spcBef>
          <a:spcPct val="0"/>
        </a:spcBef>
        <a:spcAft>
          <a:spcPct val="0"/>
        </a:spcAft>
        <a:defRPr sz="3000" b="1">
          <a:solidFill>
            <a:srgbClr val="266436"/>
          </a:solidFill>
          <a:effectLst>
            <a:outerShdw blurRad="38100" dist="38100" dir="2700000" algn="tl">
              <a:srgbClr val="DDDDDD"/>
            </a:outerShdw>
          </a:effectLst>
          <a:latin typeface="Arial" pitchFamily="-110" charset="0"/>
        </a:defRPr>
      </a:lvl2pPr>
      <a:lvl3pPr algn="l" rtl="0" fontAlgn="base">
        <a:lnSpc>
          <a:spcPct val="95000"/>
        </a:lnSpc>
        <a:spcBef>
          <a:spcPct val="0"/>
        </a:spcBef>
        <a:spcAft>
          <a:spcPct val="0"/>
        </a:spcAft>
        <a:defRPr sz="3000" b="1">
          <a:solidFill>
            <a:srgbClr val="266436"/>
          </a:solidFill>
          <a:effectLst>
            <a:outerShdw blurRad="38100" dist="38100" dir="2700000" algn="tl">
              <a:srgbClr val="DDDDDD"/>
            </a:outerShdw>
          </a:effectLst>
          <a:latin typeface="Arial" pitchFamily="-110" charset="0"/>
        </a:defRPr>
      </a:lvl3pPr>
      <a:lvl4pPr algn="l" rtl="0" fontAlgn="base">
        <a:lnSpc>
          <a:spcPct val="95000"/>
        </a:lnSpc>
        <a:spcBef>
          <a:spcPct val="0"/>
        </a:spcBef>
        <a:spcAft>
          <a:spcPct val="0"/>
        </a:spcAft>
        <a:defRPr sz="3000" b="1">
          <a:solidFill>
            <a:srgbClr val="266436"/>
          </a:solidFill>
          <a:effectLst>
            <a:outerShdw blurRad="38100" dist="38100" dir="2700000" algn="tl">
              <a:srgbClr val="DDDDDD"/>
            </a:outerShdw>
          </a:effectLst>
          <a:latin typeface="Arial" pitchFamily="-110" charset="0"/>
        </a:defRPr>
      </a:lvl4pPr>
      <a:lvl5pPr algn="l" rtl="0" fontAlgn="base">
        <a:lnSpc>
          <a:spcPct val="95000"/>
        </a:lnSpc>
        <a:spcBef>
          <a:spcPct val="0"/>
        </a:spcBef>
        <a:spcAft>
          <a:spcPct val="0"/>
        </a:spcAft>
        <a:defRPr sz="3000" b="1">
          <a:solidFill>
            <a:srgbClr val="266436"/>
          </a:solidFill>
          <a:effectLst>
            <a:outerShdw blurRad="38100" dist="38100" dir="2700000" algn="tl">
              <a:srgbClr val="DDDDDD"/>
            </a:outerShdw>
          </a:effectLst>
          <a:latin typeface="Arial" pitchFamily="-110" charset="0"/>
        </a:defRPr>
      </a:lvl5pPr>
      <a:lvl6pPr marL="380985" algn="l" rtl="0" fontAlgn="base">
        <a:lnSpc>
          <a:spcPct val="95000"/>
        </a:lnSpc>
        <a:spcBef>
          <a:spcPct val="0"/>
        </a:spcBef>
        <a:spcAft>
          <a:spcPct val="0"/>
        </a:spcAft>
        <a:defRPr sz="3000" b="1">
          <a:solidFill>
            <a:srgbClr val="266436"/>
          </a:solidFill>
          <a:effectLst>
            <a:outerShdw blurRad="38100" dist="38100" dir="2700000" algn="tl">
              <a:srgbClr val="DDDDDD"/>
            </a:outerShdw>
          </a:effectLst>
          <a:latin typeface="Arial" pitchFamily="-110" charset="0"/>
        </a:defRPr>
      </a:lvl6pPr>
      <a:lvl7pPr marL="761970" algn="l" rtl="0" fontAlgn="base">
        <a:lnSpc>
          <a:spcPct val="95000"/>
        </a:lnSpc>
        <a:spcBef>
          <a:spcPct val="0"/>
        </a:spcBef>
        <a:spcAft>
          <a:spcPct val="0"/>
        </a:spcAft>
        <a:defRPr sz="3000" b="1">
          <a:solidFill>
            <a:srgbClr val="266436"/>
          </a:solidFill>
          <a:effectLst>
            <a:outerShdw blurRad="38100" dist="38100" dir="2700000" algn="tl">
              <a:srgbClr val="DDDDDD"/>
            </a:outerShdw>
          </a:effectLst>
          <a:latin typeface="Arial" pitchFamily="-110" charset="0"/>
        </a:defRPr>
      </a:lvl7pPr>
      <a:lvl8pPr marL="1142954" algn="l" rtl="0" fontAlgn="base">
        <a:lnSpc>
          <a:spcPct val="95000"/>
        </a:lnSpc>
        <a:spcBef>
          <a:spcPct val="0"/>
        </a:spcBef>
        <a:spcAft>
          <a:spcPct val="0"/>
        </a:spcAft>
        <a:defRPr sz="3000" b="1">
          <a:solidFill>
            <a:srgbClr val="266436"/>
          </a:solidFill>
          <a:effectLst>
            <a:outerShdw blurRad="38100" dist="38100" dir="2700000" algn="tl">
              <a:srgbClr val="DDDDDD"/>
            </a:outerShdw>
          </a:effectLst>
          <a:latin typeface="Arial" pitchFamily="-110" charset="0"/>
        </a:defRPr>
      </a:lvl8pPr>
      <a:lvl9pPr marL="1523939" algn="l" rtl="0" fontAlgn="base">
        <a:lnSpc>
          <a:spcPct val="95000"/>
        </a:lnSpc>
        <a:spcBef>
          <a:spcPct val="0"/>
        </a:spcBef>
        <a:spcAft>
          <a:spcPct val="0"/>
        </a:spcAft>
        <a:defRPr sz="3000" b="1">
          <a:solidFill>
            <a:srgbClr val="266436"/>
          </a:solidFill>
          <a:effectLst>
            <a:outerShdw blurRad="38100" dist="38100" dir="2700000" algn="tl">
              <a:srgbClr val="DDDDDD"/>
            </a:outerShdw>
          </a:effectLst>
          <a:latin typeface="Arial" pitchFamily="-110" charset="0"/>
        </a:defRPr>
      </a:lvl9pPr>
    </p:titleStyle>
    <p:bodyStyle>
      <a:lvl1pPr algn="l" rtl="0" fontAlgn="base">
        <a:lnSpc>
          <a:spcPct val="95000"/>
        </a:lnSpc>
        <a:spcBef>
          <a:spcPct val="50000"/>
        </a:spcBef>
        <a:spcAft>
          <a:spcPct val="0"/>
        </a:spcAft>
        <a:buClr>
          <a:srgbClr val="004880"/>
        </a:buClr>
        <a:buFont typeface="Wingdings" pitchFamily="-110" charset="2"/>
        <a:buChar char="§"/>
        <a:defRPr sz="2500">
          <a:solidFill>
            <a:schemeClr val="tx1"/>
          </a:solidFill>
          <a:latin typeface="Times New Roman"/>
          <a:ea typeface="+mn-ea"/>
          <a:cs typeface="Times New Roman"/>
        </a:defRPr>
      </a:lvl1pPr>
      <a:lvl2pPr marL="336007" indent="-240761" algn="l" rtl="0" fontAlgn="base">
        <a:lnSpc>
          <a:spcPct val="95000"/>
        </a:lnSpc>
        <a:spcBef>
          <a:spcPct val="30000"/>
        </a:spcBef>
        <a:spcAft>
          <a:spcPct val="0"/>
        </a:spcAft>
        <a:buClr>
          <a:srgbClr val="004880"/>
        </a:buClr>
        <a:buChar char="•"/>
        <a:defRPr sz="2167">
          <a:solidFill>
            <a:schemeClr val="tx1"/>
          </a:solidFill>
          <a:latin typeface="Times New Roman"/>
          <a:ea typeface="ＭＳ Ｐゴシック" pitchFamily="-110" charset="-128"/>
          <a:cs typeface="Times New Roman"/>
        </a:defRPr>
      </a:lvl2pPr>
      <a:lvl3pPr marL="714346" indent="-231502" algn="l" rtl="0" fontAlgn="base">
        <a:lnSpc>
          <a:spcPct val="95000"/>
        </a:lnSpc>
        <a:spcBef>
          <a:spcPct val="20000"/>
        </a:spcBef>
        <a:spcAft>
          <a:spcPct val="0"/>
        </a:spcAft>
        <a:buClr>
          <a:srgbClr val="004880"/>
        </a:buClr>
        <a:buChar char="–"/>
        <a:defRPr sz="2000">
          <a:solidFill>
            <a:schemeClr val="tx1"/>
          </a:solidFill>
          <a:latin typeface="Times New Roman"/>
          <a:ea typeface="ＭＳ Ｐゴシック" pitchFamily="-110" charset="-128"/>
          <a:cs typeface="Times New Roman"/>
        </a:defRPr>
      </a:lvl3pPr>
      <a:lvl4pPr marL="1046386" indent="-236793" algn="l" rtl="0" fontAlgn="base">
        <a:lnSpc>
          <a:spcPct val="95000"/>
        </a:lnSpc>
        <a:spcBef>
          <a:spcPct val="10000"/>
        </a:spcBef>
        <a:spcAft>
          <a:spcPct val="0"/>
        </a:spcAft>
        <a:buClr>
          <a:srgbClr val="004880"/>
        </a:buClr>
        <a:buFont typeface="Times" pitchFamily="-110" charset="0"/>
        <a:buChar char="•"/>
        <a:defRPr sz="2000">
          <a:solidFill>
            <a:schemeClr val="tx1"/>
          </a:solidFill>
          <a:latin typeface="Times New Roman"/>
          <a:ea typeface="ＭＳ Ｐゴシック" pitchFamily="-110" charset="-128"/>
          <a:cs typeface="Times New Roman"/>
        </a:defRPr>
      </a:lvl4pPr>
      <a:lvl5pPr marL="1382393" indent="-240761" algn="l" rtl="0" fontAlgn="base">
        <a:lnSpc>
          <a:spcPct val="95000"/>
        </a:lnSpc>
        <a:spcBef>
          <a:spcPct val="40000"/>
        </a:spcBef>
        <a:spcAft>
          <a:spcPct val="0"/>
        </a:spcAft>
        <a:buClr>
          <a:srgbClr val="004880"/>
        </a:buClr>
        <a:buFont typeface="Wingdings" pitchFamily="-110" charset="2"/>
        <a:buChar char="ù"/>
        <a:defRPr sz="2000">
          <a:solidFill>
            <a:schemeClr val="tx1"/>
          </a:solidFill>
          <a:latin typeface="Times New Roman"/>
          <a:ea typeface="ＭＳ Ｐゴシック" pitchFamily="-110" charset="-128"/>
          <a:cs typeface="Times New Roman"/>
        </a:defRPr>
      </a:lvl5pPr>
      <a:lvl6pPr marL="1763378" indent="-240761" algn="l" rtl="0" fontAlgn="base">
        <a:lnSpc>
          <a:spcPct val="95000"/>
        </a:lnSpc>
        <a:spcBef>
          <a:spcPct val="40000"/>
        </a:spcBef>
        <a:spcAft>
          <a:spcPct val="0"/>
        </a:spcAft>
        <a:buClr>
          <a:srgbClr val="004880"/>
        </a:buClr>
        <a:buFont typeface="Wingdings" pitchFamily="-110" charset="2"/>
        <a:buChar char="ù"/>
        <a:defRPr sz="2000">
          <a:solidFill>
            <a:schemeClr val="tx1"/>
          </a:solidFill>
          <a:latin typeface="+mn-lt"/>
          <a:ea typeface="ＭＳ Ｐゴシック" pitchFamily="-110" charset="-128"/>
        </a:defRPr>
      </a:lvl6pPr>
      <a:lvl7pPr marL="2144363" indent="-240761" algn="l" rtl="0" fontAlgn="base">
        <a:lnSpc>
          <a:spcPct val="95000"/>
        </a:lnSpc>
        <a:spcBef>
          <a:spcPct val="40000"/>
        </a:spcBef>
        <a:spcAft>
          <a:spcPct val="0"/>
        </a:spcAft>
        <a:buClr>
          <a:srgbClr val="004880"/>
        </a:buClr>
        <a:buFont typeface="Wingdings" pitchFamily="-110" charset="2"/>
        <a:buChar char="ù"/>
        <a:defRPr sz="2000">
          <a:solidFill>
            <a:schemeClr val="tx1"/>
          </a:solidFill>
          <a:latin typeface="+mn-lt"/>
          <a:ea typeface="ＭＳ Ｐゴシック" pitchFamily="-110" charset="-128"/>
        </a:defRPr>
      </a:lvl7pPr>
      <a:lvl8pPr marL="2525347" indent="-240761" algn="l" rtl="0" fontAlgn="base">
        <a:lnSpc>
          <a:spcPct val="95000"/>
        </a:lnSpc>
        <a:spcBef>
          <a:spcPct val="40000"/>
        </a:spcBef>
        <a:spcAft>
          <a:spcPct val="0"/>
        </a:spcAft>
        <a:buClr>
          <a:srgbClr val="004880"/>
        </a:buClr>
        <a:buFont typeface="Wingdings" pitchFamily="-110" charset="2"/>
        <a:buChar char="ù"/>
        <a:defRPr sz="2000">
          <a:solidFill>
            <a:schemeClr val="tx1"/>
          </a:solidFill>
          <a:latin typeface="+mn-lt"/>
          <a:ea typeface="ＭＳ Ｐゴシック" pitchFamily="-110" charset="-128"/>
        </a:defRPr>
      </a:lvl8pPr>
      <a:lvl9pPr marL="2906332" indent="-240761" algn="l" rtl="0" fontAlgn="base">
        <a:lnSpc>
          <a:spcPct val="95000"/>
        </a:lnSpc>
        <a:spcBef>
          <a:spcPct val="40000"/>
        </a:spcBef>
        <a:spcAft>
          <a:spcPct val="0"/>
        </a:spcAft>
        <a:buClr>
          <a:srgbClr val="004880"/>
        </a:buClr>
        <a:buFont typeface="Wingdings" pitchFamily="-110" charset="2"/>
        <a:buChar char="ù"/>
        <a:defRPr sz="20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1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0" y="1143000"/>
            <a:ext cx="9144000" cy="1651000"/>
          </a:xfrm>
        </p:spPr>
        <p:txBody>
          <a:bodyPr/>
          <a:lstStyle/>
          <a:p>
            <a:pPr algn="ctr"/>
            <a:r>
              <a:rPr lang="en-US" sz="4000" i="1" dirty="0"/>
              <a:t>Geometric parameter conversion between MBIRCONE and MBIRJAX</a:t>
            </a:r>
          </a:p>
        </p:txBody>
      </p:sp>
      <p:sp>
        <p:nvSpPr>
          <p:cNvPr id="52941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619250" y="2842571"/>
            <a:ext cx="5905500" cy="982358"/>
          </a:xfrm>
        </p:spPr>
        <p:txBody>
          <a:bodyPr/>
          <a:lstStyle/>
          <a:p>
            <a:pPr algn="ctr">
              <a:buFont typeface="Wingdings" pitchFamily="-110" charset="2"/>
              <a:buNone/>
            </a:pPr>
            <a:r>
              <a:rPr lang="en-US" altLang="zh-CN" sz="1333" dirty="0"/>
              <a:t>Diyu Yang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0" y="4489357"/>
            <a:ext cx="2159000" cy="1214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23918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256F6-2E3D-B6F1-5427-F6AF1976F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71500"/>
          </a:xfrm>
        </p:spPr>
        <p:txBody>
          <a:bodyPr/>
          <a:lstStyle/>
          <a:p>
            <a:r>
              <a:rPr lang="en-US" dirty="0"/>
              <a:t>Geometry Parameter</a:t>
            </a:r>
            <a:r>
              <a:rPr lang="zh-CN" altLang="en-US" dirty="0"/>
              <a:t> </a:t>
            </a:r>
            <a:r>
              <a:rPr lang="en-US" altLang="zh-CN" dirty="0"/>
              <a:t>Overview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383ED4B-ED43-7EC1-C33F-0ED58CB2B08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6201" y="571500"/>
                <a:ext cx="3657599" cy="3429000"/>
              </a:xfrm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pPr algn="ctr">
                  <a:buNone/>
                </a:pPr>
                <a:r>
                  <a:rPr lang="en-US" sz="1600" dirty="0">
                    <a:solidFill>
                      <a:schemeClr val="tx1"/>
                    </a:solidFill>
                  </a:rPr>
                  <a:t>MBIRJAX parameters</a:t>
                </a:r>
              </a:p>
              <a:p>
                <a:pPr marL="482600" lvl="2" indent="-250825">
                  <a:buNone/>
                </a:pPr>
                <a:r>
                  <a:rPr lang="en-US" sz="1200" dirty="0" err="1">
                    <a:solidFill>
                      <a:schemeClr val="tx1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sinogram_shape</a:t>
                </a:r>
                <a:r>
                  <a:rPr lang="en-US" sz="1200" dirty="0">
                    <a:solidFill>
                      <a:schemeClr val="tx1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              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𝑁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𝑣</m:t>
                        </m:r>
                      </m:sub>
                    </m:sSub>
                    <m:r>
                      <a:rPr lang="en-US" sz="1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,</m:t>
                    </m:r>
                    <m:sSub>
                      <m:sSubPr>
                        <m:ctrlP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𝑁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𝑟</m:t>
                        </m:r>
                      </m:sub>
                    </m:sSub>
                    <m:r>
                      <a:rPr lang="en-US" sz="1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,</m:t>
                    </m:r>
                    <m:sSub>
                      <m:sSubPr>
                        <m:ctrlP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𝑁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1200" dirty="0">
                    <a:solidFill>
                      <a:schemeClr val="tx1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)</a:t>
                </a:r>
              </a:p>
              <a:p>
                <a:pPr marL="482600" lvl="2" indent="-250825">
                  <a:buNone/>
                </a:pPr>
                <a:r>
                  <a:rPr lang="en-US" sz="1200" dirty="0" err="1">
                    <a:solidFill>
                      <a:schemeClr val="tx1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delta_det_channel</a:t>
                </a:r>
                <a:r>
                  <a:rPr lang="en-US" sz="1200" dirty="0">
                    <a:solidFill>
                      <a:schemeClr val="tx1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Δ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𝑑𝑐</m:t>
                        </m:r>
                      </m:sub>
                    </m:sSub>
                  </m:oMath>
                </a14:m>
                <a:endParaRPr lang="en-US" sz="1200" dirty="0">
                  <a:solidFill>
                    <a:schemeClr val="tx1"/>
                  </a:solidFill>
                  <a:latin typeface="Consolas" panose="020B0609020204030204" pitchFamily="49" charset="0"/>
                  <a:cs typeface="Consolas" panose="020B0609020204030204" pitchFamily="49" charset="0"/>
                </a:endParaRPr>
              </a:p>
              <a:p>
                <a:pPr marL="482600" lvl="2" indent="-250825">
                  <a:buNone/>
                </a:pPr>
                <a:r>
                  <a:rPr lang="en-US" sz="1200" dirty="0">
                    <a:solidFill>
                      <a:schemeClr val="tx1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delta_det_row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Δ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𝑑𝑟</m:t>
                        </m:r>
                      </m:sub>
                    </m:sSub>
                  </m:oMath>
                </a14:m>
                <a:endParaRPr lang="en-US" sz="1200" dirty="0">
                  <a:solidFill>
                    <a:schemeClr val="tx1"/>
                  </a:solidFill>
                  <a:latin typeface="Consolas" panose="020B0609020204030204" pitchFamily="49" charset="0"/>
                  <a:cs typeface="Consolas" panose="020B0609020204030204" pitchFamily="49" charset="0"/>
                </a:endParaRPr>
              </a:p>
              <a:p>
                <a:pPr marL="482600" lvl="2" indent="-250825">
                  <a:buNone/>
                </a:pPr>
                <a:r>
                  <a:rPr lang="en-US" sz="1200" dirty="0" err="1">
                    <a:solidFill>
                      <a:schemeClr val="tx1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recon_shape</a:t>
                </a:r>
                <a:r>
                  <a:rPr lang="en-US" sz="1200" dirty="0">
                    <a:solidFill>
                      <a:schemeClr val="tx1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                 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𝑁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𝑥</m:t>
                        </m:r>
                      </m:sub>
                    </m:sSub>
                    <m:r>
                      <a:rPr lang="en-US" sz="1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,</m:t>
                    </m:r>
                    <m:sSub>
                      <m:sSubPr>
                        <m:ctrlP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𝑁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𝑦</m:t>
                        </m:r>
                      </m:sub>
                    </m:sSub>
                    <m:r>
                      <a:rPr lang="en-US" sz="1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,</m:t>
                    </m:r>
                    <m:sSub>
                      <m:sSubPr>
                        <m:ctrlP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𝑁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1200" dirty="0">
                    <a:solidFill>
                      <a:schemeClr val="tx1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)</a:t>
                </a:r>
              </a:p>
              <a:p>
                <a:pPr marL="482600" lvl="2" indent="-250825">
                  <a:buNone/>
                </a:pPr>
                <a:r>
                  <a:rPr lang="en-US" sz="1200" dirty="0">
                    <a:solidFill>
                      <a:schemeClr val="tx1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magnification                   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𝑀</m:t>
                    </m:r>
                  </m:oMath>
                </a14:m>
                <a:endParaRPr lang="en-US" sz="1200" dirty="0">
                  <a:solidFill>
                    <a:schemeClr val="tx1"/>
                  </a:solidFill>
                  <a:latin typeface="Consolas" panose="020B0609020204030204" pitchFamily="49" charset="0"/>
                  <a:cs typeface="Consolas" panose="020B0609020204030204" pitchFamily="49" charset="0"/>
                </a:endParaRPr>
              </a:p>
              <a:p>
                <a:pPr marL="482600" lvl="2" indent="-250825">
                  <a:buNone/>
                </a:pPr>
                <a:r>
                  <a:rPr lang="en-US" sz="1200" dirty="0" err="1">
                    <a:solidFill>
                      <a:schemeClr val="tx1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delta_pixel_recon</a:t>
                </a:r>
                <a:r>
                  <a:rPr lang="en-US" sz="1200" dirty="0">
                    <a:solidFill>
                      <a:schemeClr val="tx1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Δ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𝑣𝑜𝑥</m:t>
                        </m:r>
                      </m:sub>
                    </m:sSub>
                  </m:oMath>
                </a14:m>
                <a:endParaRPr lang="en-US" sz="1200" dirty="0">
                  <a:solidFill>
                    <a:schemeClr val="tx1"/>
                  </a:solidFill>
                  <a:latin typeface="Consolas" panose="020B0609020204030204" pitchFamily="49" charset="0"/>
                  <a:cs typeface="Consolas" panose="020B0609020204030204" pitchFamily="49" charset="0"/>
                </a:endParaRPr>
              </a:p>
              <a:p>
                <a:pPr marL="482600" lvl="2" indent="-250825">
                  <a:buNone/>
                </a:pPr>
                <a:r>
                  <a:rPr lang="en-US" sz="1200" dirty="0" err="1">
                    <a:solidFill>
                      <a:schemeClr val="tx1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source_detector_dist</a:t>
                </a:r>
                <a:r>
                  <a:rPr lang="en-US" sz="1200" dirty="0">
                    <a:solidFill>
                      <a:schemeClr val="tx1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𝑑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𝑠𝑑</m:t>
                        </m:r>
                      </m:sub>
                    </m:sSub>
                  </m:oMath>
                </a14:m>
                <a:endParaRPr lang="en-US" sz="1200" dirty="0">
                  <a:solidFill>
                    <a:schemeClr val="tx1"/>
                  </a:solidFill>
                  <a:latin typeface="Consolas" panose="020B0609020204030204" pitchFamily="49" charset="0"/>
                  <a:cs typeface="Consolas" panose="020B0609020204030204" pitchFamily="49" charset="0"/>
                </a:endParaRPr>
              </a:p>
              <a:p>
                <a:pPr marL="482600" lvl="2" indent="-250825">
                  <a:buNone/>
                </a:pPr>
                <a:r>
                  <a:rPr lang="en-US" sz="1200" dirty="0" err="1">
                    <a:solidFill>
                      <a:schemeClr val="tx1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image_slice_offset</a:t>
                </a:r>
                <a:r>
                  <a:rPr lang="en-US" sz="1200" dirty="0">
                    <a:solidFill>
                      <a:schemeClr val="tx1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=0.0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Δ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𝑠𝑙𝑖𝑐𝑒</m:t>
                        </m:r>
                      </m:sub>
                    </m:sSub>
                  </m:oMath>
                </a14:m>
                <a:endParaRPr lang="en-US" sz="1200" dirty="0">
                  <a:solidFill>
                    <a:schemeClr val="tx1"/>
                  </a:solidFill>
                  <a:latin typeface="Consolas" panose="020B0609020204030204" pitchFamily="49" charset="0"/>
                  <a:cs typeface="Consolas" panose="020B0609020204030204" pitchFamily="49" charset="0"/>
                </a:endParaRPr>
              </a:p>
              <a:p>
                <a:pPr marL="482600" lvl="2" indent="-250825">
                  <a:buNone/>
                </a:pPr>
                <a:r>
                  <a:rPr lang="en-US" sz="1200" dirty="0" err="1">
                    <a:solidFill>
                      <a:schemeClr val="tx1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det_rotation</a:t>
                </a:r>
                <a:r>
                  <a:rPr lang="en-US" sz="1200" dirty="0">
                    <a:solidFill>
                      <a:schemeClr val="tx1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=0.0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𝜃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𝑑𝑒𝑡</m:t>
                        </m:r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⁡_</m:t>
                        </m:r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𝑟𝑜𝑡</m:t>
                        </m:r>
                      </m:sub>
                    </m:sSub>
                  </m:oMath>
                </a14:m>
                <a:endParaRPr lang="en-US" sz="1200" dirty="0">
                  <a:solidFill>
                    <a:schemeClr val="tx1"/>
                  </a:solidFill>
                  <a:latin typeface="Consolas" panose="020B0609020204030204" pitchFamily="49" charset="0"/>
                  <a:cs typeface="Consolas" panose="020B0609020204030204" pitchFamily="49" charset="0"/>
                </a:endParaRPr>
              </a:p>
              <a:p>
                <a:pPr marL="482600" lvl="2" indent="-250825">
                  <a:buNone/>
                </a:pPr>
                <a:r>
                  <a:rPr lang="en-US" sz="1200" dirty="0">
                    <a:solidFill>
                      <a:schemeClr val="tx1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angles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Θ</m:t>
                    </m:r>
                    <m:r>
                      <a:rPr lang="en-US" sz="1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onsolas" panose="020B0609020204030204" pitchFamily="49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onsolas" panose="020B0609020204030204" pitchFamily="49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onsolas" panose="020B0609020204030204" pitchFamily="49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onsolas" panose="020B0609020204030204" pitchFamily="49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onsolas" panose="020B0609020204030204" pitchFamily="49" charset="0"/>
                              </a:rPr>
                              <m:t>𝜃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Consolas" panose="020B0609020204030204" pitchFamily="49" charset="0"/>
                                  </a:rPr>
                                </m:ctrlPr>
                              </m:sSubPr>
                              <m:e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Consolas" panose="020B0609020204030204" pitchFamily="49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Consolas" panose="020B0609020204030204" pitchFamily="49" charset="0"/>
                                  </a:rPr>
                                  <m:t>𝑣</m:t>
                                </m:r>
                              </m:sub>
                            </m:sSub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onsolas" panose="020B0609020204030204" pitchFamily="49" charset="0"/>
                              </a:rPr>
                              <m:t>−1</m:t>
                            </m:r>
                          </m:sub>
                        </m:sSub>
                      </m:e>
                    </m:d>
                  </m:oMath>
                </a14:m>
                <a:endParaRPr lang="en-US" sz="1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82600" lvl="2" indent="-250825">
                  <a:buNone/>
                </a:pPr>
                <a:r>
                  <a:rPr lang="en-US" sz="1200" dirty="0" err="1">
                    <a:solidFill>
                      <a:srgbClr val="FF0000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det_channel_offset</a:t>
                </a:r>
                <a:r>
                  <a:rPr lang="en-US" sz="1200" dirty="0">
                    <a:solidFill>
                      <a:srgbClr val="FF0000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 (</a:t>
                </a:r>
                <a:r>
                  <a:rPr lang="en-US" sz="1200" dirty="0" err="1">
                    <a:solidFill>
                      <a:srgbClr val="FF0000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mbirjax</a:t>
                </a:r>
                <a:r>
                  <a:rPr lang="en-US" sz="1200" dirty="0">
                    <a:solidFill>
                      <a:srgbClr val="FF0000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)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2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Δ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𝑢</m:t>
                        </m:r>
                      </m:sub>
                      <m:sup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𝑗𝑎𝑥</m:t>
                        </m:r>
                      </m:sup>
                    </m:sSubSup>
                  </m:oMath>
                </a14:m>
                <a:endParaRPr lang="en-US" sz="1200" b="0" dirty="0">
                  <a:solidFill>
                    <a:srgbClr val="FF0000"/>
                  </a:solidFill>
                  <a:latin typeface="Consolas" panose="020B0609020204030204" pitchFamily="49" charset="0"/>
                  <a:cs typeface="Consolas" panose="020B0609020204030204" pitchFamily="49" charset="0"/>
                </a:endParaRPr>
              </a:p>
              <a:p>
                <a:pPr marL="482600" lvl="2" indent="-250825">
                  <a:buNone/>
                </a:pPr>
                <a:r>
                  <a:rPr lang="en-US" sz="1200" dirty="0">
                    <a:solidFill>
                      <a:srgbClr val="FF0000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det_row_offset (</a:t>
                </a:r>
                <a:r>
                  <a:rPr lang="en-US" sz="1200" dirty="0" err="1">
                    <a:solidFill>
                      <a:srgbClr val="FF0000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mbirjax</a:t>
                </a:r>
                <a:r>
                  <a:rPr lang="en-US" sz="1200" dirty="0">
                    <a:solidFill>
                      <a:srgbClr val="FF0000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)  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2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Δ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𝑣</m:t>
                        </m:r>
                      </m:sub>
                      <m:sup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𝑗𝑎𝑥</m:t>
                        </m:r>
                      </m:sup>
                    </m:sSubSup>
                  </m:oMath>
                </a14:m>
                <a:endParaRPr lang="en-US" sz="1200" dirty="0">
                  <a:solidFill>
                    <a:srgbClr val="FF0000"/>
                  </a:solidFill>
                  <a:latin typeface="Consolas" panose="020B0609020204030204" pitchFamily="49" charset="0"/>
                  <a:cs typeface="Consolas" panose="020B0609020204030204" pitchFamily="49" charset="0"/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383ED4B-ED43-7EC1-C33F-0ED58CB2B08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6201" y="571500"/>
                <a:ext cx="3657599" cy="3429000"/>
              </a:xfrm>
              <a:blipFill>
                <a:blip r:embed="rId2"/>
                <a:stretch>
                  <a:fillRect t="-73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0810C-51D5-3E5C-2493-C8DB6B1FF8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94854" y="5349875"/>
            <a:ext cx="649146" cy="365125"/>
          </a:xfrm>
        </p:spPr>
        <p:txBody>
          <a:bodyPr/>
          <a:lstStyle/>
          <a:p>
            <a:fld id="{E2661D55-915B-9148-8609-5AEDA0F27130}" type="slidenum">
              <a:rPr lang="en-US" smtClean="0"/>
              <a:pPr/>
              <a:t>1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DFA05005-79AE-ED25-C9DF-20B9D72DD6C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038602" y="571500"/>
                <a:ext cx="5029197" cy="3429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algn="l" rtl="0" fontAlgn="base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rgbClr val="004880"/>
                  </a:buClr>
                  <a:buFont typeface="Wingdings" pitchFamily="-110" charset="2"/>
                  <a:buChar char="§"/>
                  <a:defRPr sz="2500">
                    <a:solidFill>
                      <a:schemeClr val="tx1"/>
                    </a:solidFill>
                    <a:latin typeface="Times New Roman"/>
                    <a:ea typeface="+mn-ea"/>
                    <a:cs typeface="Times New Roman"/>
                  </a:defRPr>
                </a:lvl1pPr>
                <a:lvl2pPr marL="336007" indent="-240761" algn="l" rtl="0" fontAlgn="base">
                  <a:lnSpc>
                    <a:spcPct val="95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rgbClr val="004880"/>
                  </a:buClr>
                  <a:buChar char="•"/>
                  <a:defRPr sz="2167">
                    <a:solidFill>
                      <a:schemeClr val="tx1"/>
                    </a:solidFill>
                    <a:latin typeface="Times New Roman"/>
                    <a:ea typeface="ＭＳ Ｐゴシック" pitchFamily="-110" charset="-128"/>
                    <a:cs typeface="Times New Roman"/>
                  </a:defRPr>
                </a:lvl2pPr>
                <a:lvl3pPr marL="714346" indent="-231502" algn="l" rtl="0" fontAlgn="base">
                  <a:lnSpc>
                    <a:spcPct val="9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004880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/>
                    <a:ea typeface="ＭＳ Ｐゴシック" pitchFamily="-110" charset="-128"/>
                    <a:cs typeface="Times New Roman"/>
                  </a:defRPr>
                </a:lvl3pPr>
                <a:lvl4pPr marL="1046386" indent="-236793" algn="l" rtl="0" fontAlgn="base">
                  <a:lnSpc>
                    <a:spcPct val="95000"/>
                  </a:lnSpc>
                  <a:spcBef>
                    <a:spcPct val="10000"/>
                  </a:spcBef>
                  <a:spcAft>
                    <a:spcPct val="0"/>
                  </a:spcAft>
                  <a:buClr>
                    <a:srgbClr val="004880"/>
                  </a:buClr>
                  <a:buFont typeface="Times" pitchFamily="-110" charset="0"/>
                  <a:buChar char="•"/>
                  <a:defRPr sz="2000">
                    <a:solidFill>
                      <a:schemeClr val="tx1"/>
                    </a:solidFill>
                    <a:latin typeface="Times New Roman"/>
                    <a:ea typeface="ＭＳ Ｐゴシック" pitchFamily="-110" charset="-128"/>
                    <a:cs typeface="Times New Roman"/>
                  </a:defRPr>
                </a:lvl4pPr>
                <a:lvl5pPr marL="1382393" indent="-240761" algn="l" rtl="0" fontAlgn="base">
                  <a:lnSpc>
                    <a:spcPct val="95000"/>
                  </a:lnSpc>
                  <a:spcBef>
                    <a:spcPct val="40000"/>
                  </a:spcBef>
                  <a:spcAft>
                    <a:spcPct val="0"/>
                  </a:spcAft>
                  <a:buClr>
                    <a:srgbClr val="004880"/>
                  </a:buClr>
                  <a:buFont typeface="Wingdings" pitchFamily="-110" charset="2"/>
                  <a:buChar char="ù"/>
                  <a:defRPr sz="2000">
                    <a:solidFill>
                      <a:schemeClr val="tx1"/>
                    </a:solidFill>
                    <a:latin typeface="Times New Roman"/>
                    <a:ea typeface="ＭＳ Ｐゴシック" pitchFamily="-110" charset="-128"/>
                    <a:cs typeface="Times New Roman"/>
                  </a:defRPr>
                </a:lvl5pPr>
                <a:lvl6pPr marL="1763378" indent="-240761" algn="l" rtl="0" fontAlgn="base">
                  <a:lnSpc>
                    <a:spcPct val="95000"/>
                  </a:lnSpc>
                  <a:spcBef>
                    <a:spcPct val="40000"/>
                  </a:spcBef>
                  <a:spcAft>
                    <a:spcPct val="0"/>
                  </a:spcAft>
                  <a:buClr>
                    <a:srgbClr val="004880"/>
                  </a:buClr>
                  <a:buFont typeface="Wingdings" pitchFamily="-110" charset="2"/>
                  <a:buChar char="ù"/>
                  <a:defRPr sz="2000">
                    <a:solidFill>
                      <a:schemeClr val="tx1"/>
                    </a:solidFill>
                    <a:latin typeface="+mn-lt"/>
                    <a:ea typeface="ＭＳ Ｐゴシック" pitchFamily="-110" charset="-128"/>
                  </a:defRPr>
                </a:lvl6pPr>
                <a:lvl7pPr marL="2144363" indent="-240761" algn="l" rtl="0" fontAlgn="base">
                  <a:lnSpc>
                    <a:spcPct val="95000"/>
                  </a:lnSpc>
                  <a:spcBef>
                    <a:spcPct val="40000"/>
                  </a:spcBef>
                  <a:spcAft>
                    <a:spcPct val="0"/>
                  </a:spcAft>
                  <a:buClr>
                    <a:srgbClr val="004880"/>
                  </a:buClr>
                  <a:buFont typeface="Wingdings" pitchFamily="-110" charset="2"/>
                  <a:buChar char="ù"/>
                  <a:defRPr sz="2000">
                    <a:solidFill>
                      <a:schemeClr val="tx1"/>
                    </a:solidFill>
                    <a:latin typeface="+mn-lt"/>
                    <a:ea typeface="ＭＳ Ｐゴシック" pitchFamily="-110" charset="-128"/>
                  </a:defRPr>
                </a:lvl7pPr>
                <a:lvl8pPr marL="2525347" indent="-240761" algn="l" rtl="0" fontAlgn="base">
                  <a:lnSpc>
                    <a:spcPct val="95000"/>
                  </a:lnSpc>
                  <a:spcBef>
                    <a:spcPct val="40000"/>
                  </a:spcBef>
                  <a:spcAft>
                    <a:spcPct val="0"/>
                  </a:spcAft>
                  <a:buClr>
                    <a:srgbClr val="004880"/>
                  </a:buClr>
                  <a:buFont typeface="Wingdings" pitchFamily="-110" charset="2"/>
                  <a:buChar char="ù"/>
                  <a:defRPr sz="2000">
                    <a:solidFill>
                      <a:schemeClr val="tx1"/>
                    </a:solidFill>
                    <a:latin typeface="+mn-lt"/>
                    <a:ea typeface="ＭＳ Ｐゴシック" pitchFamily="-110" charset="-128"/>
                  </a:defRPr>
                </a:lvl8pPr>
                <a:lvl9pPr marL="2906332" indent="-240761" algn="l" rtl="0" fontAlgn="base">
                  <a:lnSpc>
                    <a:spcPct val="95000"/>
                  </a:lnSpc>
                  <a:spcBef>
                    <a:spcPct val="40000"/>
                  </a:spcBef>
                  <a:spcAft>
                    <a:spcPct val="0"/>
                  </a:spcAft>
                  <a:buClr>
                    <a:srgbClr val="004880"/>
                  </a:buClr>
                  <a:buFont typeface="Wingdings" pitchFamily="-110" charset="2"/>
                  <a:buChar char="ù"/>
                  <a:defRPr sz="2000">
                    <a:solidFill>
                      <a:schemeClr val="tx1"/>
                    </a:solidFill>
                    <a:latin typeface="+mn-lt"/>
                    <a:ea typeface="ＭＳ Ｐゴシック" pitchFamily="-110" charset="-128"/>
                  </a:defRPr>
                </a:lvl9pPr>
              </a:lstStyle>
              <a:p>
                <a:pPr algn="ctr">
                  <a:buNone/>
                </a:pPr>
                <a:r>
                  <a:rPr lang="en-US" sz="1600" dirty="0"/>
                  <a:t>MBIRCONE parameters</a:t>
                </a:r>
              </a:p>
              <a:p>
                <a:pPr marL="482600" lvl="2" indent="-250825">
                  <a:buNone/>
                </a:pPr>
                <a:r>
                  <a:rPr lang="en-US" sz="12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(</a:t>
                </a:r>
                <a:r>
                  <a:rPr lang="en-US" sz="1200" dirty="0" err="1">
                    <a:latin typeface="Consolas" panose="020B0609020204030204" pitchFamily="49" charset="0"/>
                    <a:cs typeface="Consolas" panose="020B0609020204030204" pitchFamily="49" charset="0"/>
                  </a:rPr>
                  <a:t>num_views</a:t>
                </a:r>
                <a:r>
                  <a:rPr lang="en-US" sz="12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, </a:t>
                </a:r>
                <a:r>
                  <a:rPr lang="en-US" sz="1200" dirty="0" err="1">
                    <a:latin typeface="Consolas" panose="020B0609020204030204" pitchFamily="49" charset="0"/>
                    <a:cs typeface="Consolas" panose="020B0609020204030204" pitchFamily="49" charset="0"/>
                  </a:rPr>
                  <a:t>num_det_rows</a:t>
                </a:r>
                <a:r>
                  <a:rPr lang="en-US" sz="12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, </a:t>
                </a:r>
                <a:r>
                  <a:rPr lang="en-US" sz="1200" dirty="0" err="1">
                    <a:latin typeface="Consolas" panose="020B0609020204030204" pitchFamily="49" charset="0"/>
                    <a:cs typeface="Consolas" panose="020B0609020204030204" pitchFamily="49" charset="0"/>
                  </a:rPr>
                  <a:t>num_det_channels</a:t>
                </a:r>
                <a:r>
                  <a:rPr lang="en-US" sz="12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)  </a:t>
                </a:r>
                <a:r>
                  <a:rPr lang="en-US" sz="1200" dirty="0">
                    <a:solidFill>
                      <a:schemeClr val="tx1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𝑁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𝑣</m:t>
                        </m:r>
                      </m:sub>
                    </m:sSub>
                    <m:r>
                      <a:rPr lang="en-US" sz="1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,</m:t>
                    </m:r>
                    <m:sSub>
                      <m:sSubPr>
                        <m:ctrlP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𝑁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𝑟</m:t>
                        </m:r>
                      </m:sub>
                    </m:sSub>
                    <m:r>
                      <a:rPr lang="en-US" sz="1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,</m:t>
                    </m:r>
                    <m:sSub>
                      <m:sSubPr>
                        <m:ctrlP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𝑁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1200" dirty="0">
                    <a:solidFill>
                      <a:schemeClr val="tx1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)</a:t>
                </a:r>
                <a:endParaRPr lang="en-US" sz="1200" dirty="0">
                  <a:latin typeface="Consolas" panose="020B0609020204030204" pitchFamily="49" charset="0"/>
                  <a:cs typeface="Consolas" panose="020B0609020204030204" pitchFamily="49" charset="0"/>
                </a:endParaRPr>
              </a:p>
              <a:p>
                <a:pPr marL="482600" lvl="2" indent="-250825">
                  <a:buNone/>
                </a:pPr>
                <a:r>
                  <a:rPr lang="en-US" sz="1200" dirty="0" err="1">
                    <a:latin typeface="Consolas" panose="020B0609020204030204" pitchFamily="49" charset="0"/>
                    <a:cs typeface="Consolas" panose="020B0609020204030204" pitchFamily="49" charset="0"/>
                  </a:rPr>
                  <a:t>delta_det_channel</a:t>
                </a:r>
                <a:r>
                  <a:rPr lang="en-US" sz="12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Δ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𝑑</m:t>
                        </m:r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𝑐</m:t>
                        </m:r>
                      </m:sub>
                    </m:sSub>
                  </m:oMath>
                </a14:m>
                <a:endParaRPr lang="en-US" sz="1200" dirty="0">
                  <a:latin typeface="Consolas" panose="020B0609020204030204" pitchFamily="49" charset="0"/>
                  <a:cs typeface="Consolas" panose="020B0609020204030204" pitchFamily="49" charset="0"/>
                </a:endParaRPr>
              </a:p>
              <a:p>
                <a:pPr marL="482600" lvl="2" indent="-250825">
                  <a:buNone/>
                </a:pPr>
                <a:r>
                  <a:rPr lang="en-US" sz="1200" dirty="0">
                    <a:solidFill>
                      <a:schemeClr val="tx1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delta_det_row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Δ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𝑑𝑟</m:t>
                        </m:r>
                      </m:sub>
                    </m:sSub>
                  </m:oMath>
                </a14:m>
                <a:endParaRPr lang="en-US" sz="1200" dirty="0">
                  <a:solidFill>
                    <a:schemeClr val="tx1"/>
                  </a:solidFill>
                  <a:latin typeface="Consolas" panose="020B0609020204030204" pitchFamily="49" charset="0"/>
                  <a:cs typeface="Consolas" panose="020B0609020204030204" pitchFamily="49" charset="0"/>
                </a:endParaRPr>
              </a:p>
              <a:p>
                <a:pPr marL="482600" lvl="2" indent="-250825">
                  <a:buNone/>
                </a:pPr>
                <a:r>
                  <a:rPr lang="en-US" sz="12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(</a:t>
                </a:r>
                <a:r>
                  <a:rPr lang="en-US" sz="1200" dirty="0" err="1">
                    <a:latin typeface="Consolas" panose="020B0609020204030204" pitchFamily="49" charset="0"/>
                    <a:cs typeface="Consolas" panose="020B0609020204030204" pitchFamily="49" charset="0"/>
                  </a:rPr>
                  <a:t>num_img_rows</a:t>
                </a:r>
                <a:r>
                  <a:rPr lang="en-US" sz="12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, </a:t>
                </a:r>
                <a:r>
                  <a:rPr lang="en-US" sz="1200" dirty="0" err="1">
                    <a:latin typeface="Consolas" panose="020B0609020204030204" pitchFamily="49" charset="0"/>
                    <a:cs typeface="Consolas" panose="020B0609020204030204" pitchFamily="49" charset="0"/>
                  </a:rPr>
                  <a:t>num_img_cols</a:t>
                </a:r>
                <a:r>
                  <a:rPr lang="en-US" sz="12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, </a:t>
                </a:r>
                <a:r>
                  <a:rPr lang="en-US" sz="1200" dirty="0" err="1">
                    <a:latin typeface="Consolas" panose="020B0609020204030204" pitchFamily="49" charset="0"/>
                    <a:cs typeface="Consolas" panose="020B0609020204030204" pitchFamily="49" charset="0"/>
                  </a:rPr>
                  <a:t>num_img_slices</a:t>
                </a:r>
                <a:r>
                  <a:rPr lang="en-US" sz="12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) </a:t>
                </a:r>
                <a:r>
                  <a:rPr lang="en-US" sz="1200" dirty="0">
                    <a:solidFill>
                      <a:schemeClr val="tx1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𝑁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𝑥</m:t>
                        </m:r>
                      </m:sub>
                    </m:sSub>
                    <m:r>
                      <a:rPr lang="en-US" sz="1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,</m:t>
                    </m:r>
                    <m:sSub>
                      <m:sSubPr>
                        <m:ctrlP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𝑁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𝑦</m:t>
                        </m:r>
                      </m:sub>
                    </m:sSub>
                    <m:r>
                      <a:rPr lang="en-US" sz="1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,</m:t>
                    </m:r>
                    <m:sSub>
                      <m:sSubPr>
                        <m:ctrlP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𝑁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1200" dirty="0">
                    <a:solidFill>
                      <a:schemeClr val="tx1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)</a:t>
                </a:r>
              </a:p>
              <a:p>
                <a:pPr marL="482600" lvl="2" indent="-250825">
                  <a:buNone/>
                </a:pPr>
                <a:r>
                  <a:rPr lang="en-US" sz="12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magnification                                   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𝑀</m:t>
                    </m:r>
                  </m:oMath>
                </a14:m>
                <a:endParaRPr lang="en-US" sz="1200" dirty="0">
                  <a:latin typeface="Consolas" panose="020B0609020204030204" pitchFamily="49" charset="0"/>
                  <a:cs typeface="Consolas" panose="020B0609020204030204" pitchFamily="49" charset="0"/>
                </a:endParaRPr>
              </a:p>
              <a:p>
                <a:pPr marL="482600" lvl="2" indent="-250825">
                  <a:buNone/>
                </a:pPr>
                <a:r>
                  <a:rPr lang="en-US" sz="1200" dirty="0" err="1">
                    <a:latin typeface="Consolas" panose="020B0609020204030204" pitchFamily="49" charset="0"/>
                    <a:cs typeface="Consolas" panose="020B0609020204030204" pitchFamily="49" charset="0"/>
                  </a:rPr>
                  <a:t>delta_pixel_image</a:t>
                </a:r>
                <a:r>
                  <a:rPr lang="en-US" sz="12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Δ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𝑣𝑜𝑥</m:t>
                        </m:r>
                      </m:sub>
                    </m:sSub>
                  </m:oMath>
                </a14:m>
                <a:endParaRPr lang="en-US" sz="1200" dirty="0">
                  <a:latin typeface="Consolas" panose="020B0609020204030204" pitchFamily="49" charset="0"/>
                  <a:cs typeface="Consolas" panose="020B0609020204030204" pitchFamily="49" charset="0"/>
                </a:endParaRPr>
              </a:p>
              <a:p>
                <a:pPr marL="482600" lvl="2" indent="-250825">
                  <a:buNone/>
                </a:pPr>
                <a:r>
                  <a:rPr lang="en-US" sz="1200" dirty="0" err="1">
                    <a:latin typeface="Consolas" panose="020B0609020204030204" pitchFamily="49" charset="0"/>
                    <a:cs typeface="Consolas" panose="020B0609020204030204" pitchFamily="49" charset="0"/>
                  </a:rPr>
                  <a:t>dist_source_detector</a:t>
                </a:r>
                <a:r>
                  <a:rPr lang="en-US" sz="12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𝑑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𝑠𝑑</m:t>
                        </m:r>
                      </m:sub>
                    </m:sSub>
                  </m:oMath>
                </a14:m>
                <a:endParaRPr lang="en-US" sz="1200" dirty="0">
                  <a:latin typeface="Consolas" panose="020B0609020204030204" pitchFamily="49" charset="0"/>
                  <a:cs typeface="Consolas" panose="020B0609020204030204" pitchFamily="49" charset="0"/>
                </a:endParaRPr>
              </a:p>
              <a:p>
                <a:pPr marL="482600" lvl="2" indent="-250825">
                  <a:buNone/>
                </a:pPr>
                <a:r>
                  <a:rPr lang="en-US" sz="1200" dirty="0" err="1">
                    <a:latin typeface="Consolas" panose="020B0609020204030204" pitchFamily="49" charset="0"/>
                    <a:cs typeface="Consolas" panose="020B0609020204030204" pitchFamily="49" charset="0"/>
                  </a:rPr>
                  <a:t>image_slice_offset</a:t>
                </a:r>
                <a:r>
                  <a:rPr lang="en-US" sz="12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=0.0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Δ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𝑠𝑙𝑖𝑐𝑒</m:t>
                        </m:r>
                      </m:sub>
                    </m:sSub>
                  </m:oMath>
                </a14:m>
                <a:endParaRPr lang="en-US" sz="1200" dirty="0">
                  <a:latin typeface="Consolas" panose="020B0609020204030204" pitchFamily="49" charset="0"/>
                  <a:cs typeface="Consolas" panose="020B0609020204030204" pitchFamily="49" charset="0"/>
                </a:endParaRPr>
              </a:p>
              <a:p>
                <a:pPr marL="482600" lvl="2" indent="-250825">
                  <a:buNone/>
                </a:pPr>
                <a:r>
                  <a:rPr lang="en-US" sz="1200" dirty="0" err="1">
                    <a:latin typeface="Consolas" panose="020B0609020204030204" pitchFamily="49" charset="0"/>
                    <a:cs typeface="Consolas" panose="020B0609020204030204" pitchFamily="49" charset="0"/>
                  </a:rPr>
                  <a:t>rotation_axis_tilt</a:t>
                </a:r>
                <a:r>
                  <a:rPr lang="en-US" sz="12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=0.0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a:rPr lang="en-US" sz="1200" i="1"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𝜃</m:t>
                        </m:r>
                      </m:e>
                      <m:sub>
                        <m:r>
                          <a:rPr lang="en-US" sz="1200" i="1"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𝑑𝑒𝑡</m:t>
                        </m:r>
                        <m:r>
                          <a:rPr lang="en-US" sz="1200" i="1"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⁡_</m:t>
                        </m:r>
                        <m:r>
                          <a:rPr lang="en-US" sz="1200" i="1"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𝑟𝑜𝑡</m:t>
                        </m:r>
                      </m:sub>
                    </m:sSub>
                  </m:oMath>
                </a14:m>
                <a:endParaRPr lang="en-US" sz="1200" dirty="0">
                  <a:solidFill>
                    <a:schemeClr val="tx1"/>
                  </a:solidFill>
                  <a:latin typeface="Consolas" panose="020B0609020204030204" pitchFamily="49" charset="0"/>
                  <a:cs typeface="Consolas" panose="020B0609020204030204" pitchFamily="49" charset="0"/>
                </a:endParaRPr>
              </a:p>
              <a:p>
                <a:pPr marL="482600" lvl="2" indent="-250825">
                  <a:buNone/>
                </a:pPr>
                <a:r>
                  <a:rPr lang="en-US" sz="1200" dirty="0">
                    <a:solidFill>
                      <a:schemeClr val="tx1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angles               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Θ</m:t>
                    </m:r>
                    <m:r>
                      <a:rPr lang="en-US" sz="1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onsolas" panose="020B0609020204030204" pitchFamily="49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onsolas" panose="020B0609020204030204" pitchFamily="49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onsolas" panose="020B0609020204030204" pitchFamily="49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onsolas" panose="020B0609020204030204" pitchFamily="49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onsolas" panose="020B0609020204030204" pitchFamily="49" charset="0"/>
                              </a:rPr>
                              <m:t>𝜃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Consolas" panose="020B0609020204030204" pitchFamily="49" charset="0"/>
                                  </a:rPr>
                                </m:ctrlPr>
                              </m:sSubPr>
                              <m:e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Consolas" panose="020B0609020204030204" pitchFamily="49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Consolas" panose="020B0609020204030204" pitchFamily="49" charset="0"/>
                                  </a:rPr>
                                  <m:t>𝑣</m:t>
                                </m:r>
                              </m:sub>
                            </m:sSub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onsolas" panose="020B0609020204030204" pitchFamily="49" charset="0"/>
                              </a:rPr>
                              <m:t>−1</m:t>
                            </m:r>
                          </m:sub>
                        </m:sSub>
                      </m:e>
                    </m:d>
                  </m:oMath>
                </a14:m>
                <a:endParaRPr lang="en-US" sz="1200" dirty="0">
                  <a:latin typeface="Consolas" panose="020B0609020204030204" pitchFamily="49" charset="0"/>
                  <a:cs typeface="Consolas" panose="020B0609020204030204" pitchFamily="49" charset="0"/>
                </a:endParaRPr>
              </a:p>
              <a:p>
                <a:pPr marL="482600" lvl="2" indent="-250825" eaLnBrk="1" hangingPunct="1">
                  <a:buNone/>
                </a:pPr>
                <a:r>
                  <a:rPr lang="en-US" sz="1200" kern="0" dirty="0">
                    <a:solidFill>
                      <a:srgbClr val="0070C0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det_channel_offset (</a:t>
                </a:r>
                <a:r>
                  <a:rPr lang="en-US" sz="1200" kern="0" dirty="0" err="1">
                    <a:solidFill>
                      <a:srgbClr val="0070C0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mbircone</a:t>
                </a:r>
                <a:r>
                  <a:rPr lang="en-US" sz="1200" kern="0" dirty="0">
                    <a:solidFill>
                      <a:srgbClr val="0070C0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)             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 ker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200" ker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Δ</m:t>
                        </m:r>
                      </m:e>
                      <m:sub>
                        <m:r>
                          <a:rPr lang="en-US" sz="1200" i="1" ker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𝑢</m:t>
                        </m:r>
                      </m:sub>
                      <m:sup>
                        <m:r>
                          <a:rPr lang="en-US" sz="1200" b="0" i="1" kern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𝑐𝑜𝑛𝑒</m:t>
                        </m:r>
                      </m:sup>
                    </m:sSubSup>
                  </m:oMath>
                </a14:m>
                <a:endParaRPr lang="en-US" sz="1200" kern="0" dirty="0">
                  <a:solidFill>
                    <a:srgbClr val="0070C0"/>
                  </a:solidFill>
                  <a:latin typeface="Consolas" panose="020B0609020204030204" pitchFamily="49" charset="0"/>
                  <a:cs typeface="Consolas" panose="020B0609020204030204" pitchFamily="49" charset="0"/>
                </a:endParaRPr>
              </a:p>
              <a:p>
                <a:pPr marL="482600" lvl="2" indent="-250825" eaLnBrk="1" hangingPunct="1">
                  <a:buNone/>
                </a:pPr>
                <a:r>
                  <a:rPr lang="en-US" sz="1200" kern="0" dirty="0" err="1">
                    <a:solidFill>
                      <a:srgbClr val="0070C0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det_row_offset</a:t>
                </a:r>
                <a:r>
                  <a:rPr lang="en-US" sz="1200" kern="0" dirty="0">
                    <a:solidFill>
                      <a:srgbClr val="0070C0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     (</a:t>
                </a:r>
                <a:r>
                  <a:rPr lang="en-US" sz="1200" kern="0" dirty="0" err="1">
                    <a:solidFill>
                      <a:srgbClr val="0070C0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mbircone</a:t>
                </a:r>
                <a:r>
                  <a:rPr lang="en-US" sz="1200" kern="0" dirty="0">
                    <a:solidFill>
                      <a:srgbClr val="0070C0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)             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 ker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200" ker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Δ</m:t>
                        </m:r>
                      </m:e>
                      <m:sub>
                        <m:r>
                          <a:rPr lang="en-US" sz="1200" i="1" ker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𝑣</m:t>
                        </m:r>
                      </m:sub>
                      <m:sup>
                        <m:r>
                          <a:rPr lang="en-US" sz="1200" b="0" i="1" kern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𝑐𝑜𝑛𝑒</m:t>
                        </m:r>
                      </m:sup>
                    </m:sSubSup>
                  </m:oMath>
                </a14:m>
                <a:endParaRPr lang="en-US" sz="1200" kern="0" dirty="0">
                  <a:solidFill>
                    <a:srgbClr val="0070C0"/>
                  </a:solidFill>
                  <a:latin typeface="Consolas" panose="020B0609020204030204" pitchFamily="49" charset="0"/>
                  <a:cs typeface="Consolas" panose="020B0609020204030204" pitchFamily="49" charset="0"/>
                </a:endParaRPr>
              </a:p>
              <a:p>
                <a:pPr marL="482600" lvl="2" indent="-250825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None/>
                </a:pPr>
                <a:r>
                  <a:rPr lang="en-US" sz="1200" kern="0" dirty="0" err="1">
                    <a:solidFill>
                      <a:srgbClr val="0070C0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rotation_offset</a:t>
                </a:r>
                <a:r>
                  <a:rPr lang="en-US" sz="1200" kern="0" dirty="0">
                    <a:solidFill>
                      <a:srgbClr val="0070C0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    (</a:t>
                </a:r>
                <a:r>
                  <a:rPr lang="en-US" sz="1200" kern="0" dirty="0" err="1">
                    <a:solidFill>
                      <a:srgbClr val="0070C0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mbircone</a:t>
                </a:r>
                <a:r>
                  <a:rPr lang="en-US" sz="1200" kern="0" dirty="0">
                    <a:solidFill>
                      <a:srgbClr val="0070C0"/>
                    </a:solidFill>
                    <a:latin typeface="Consolas" panose="020B0609020204030204" pitchFamily="49" charset="0"/>
                    <a:cs typeface="Consolas" panose="020B0609020204030204" pitchFamily="49" charset="0"/>
                  </a:rPr>
                  <a:t>)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kern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a:rPr lang="en-US" sz="1200" i="1" kern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𝛿</m:t>
                        </m:r>
                      </m:e>
                      <m:sub>
                        <m:r>
                          <a:rPr lang="en-US" sz="1200" b="0" i="1" kern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𝑟𝑜𝑡</m:t>
                        </m:r>
                      </m:sub>
                    </m:sSub>
                  </m:oMath>
                </a14:m>
                <a:endParaRPr lang="en-US" sz="1200" kern="0" dirty="0">
                  <a:solidFill>
                    <a:srgbClr val="0070C0"/>
                  </a:solidFill>
                  <a:latin typeface="Consolas" panose="020B0609020204030204" pitchFamily="49" charset="0"/>
                  <a:cs typeface="Consolas" panose="020B0609020204030204" pitchFamily="49" charset="0"/>
                </a:endParaRPr>
              </a:p>
              <a:p>
                <a:pPr marL="482600" lvl="2" indent="-250825">
                  <a:buNone/>
                </a:pPr>
                <a:endParaRPr lang="en-US" sz="1400" dirty="0">
                  <a:latin typeface="Consolas" panose="020B0609020204030204" pitchFamily="49" charset="0"/>
                  <a:cs typeface="Consolas" panose="020B0609020204030204" pitchFamily="49" charset="0"/>
                </a:endParaRPr>
              </a:p>
              <a:p>
                <a:pPr marL="482600" lvl="2" indent="-250825">
                  <a:buNone/>
                </a:pPr>
                <a:r>
                  <a:rPr lang="en-US" sz="14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	</a:t>
                </a:r>
                <a:endParaRPr lang="en-US" sz="1567" kern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DFA05005-79AE-ED25-C9DF-20B9D72DD6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38602" y="571500"/>
                <a:ext cx="5029197" cy="3429000"/>
              </a:xfrm>
              <a:prstGeom prst="rect">
                <a:avLst/>
              </a:prstGeom>
              <a:blipFill>
                <a:blip r:embed="rId3"/>
                <a:stretch>
                  <a:fillRect t="-735"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1D304257-F963-98E8-DCE8-292E8AF9AFD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96381" y="4229100"/>
                <a:ext cx="8610600" cy="14183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algn="l" rtl="0" fontAlgn="base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>
                    <a:srgbClr val="004880"/>
                  </a:buClr>
                  <a:buFont typeface="Wingdings" pitchFamily="-110" charset="2"/>
                  <a:buChar char="§"/>
                  <a:defRPr sz="2500">
                    <a:solidFill>
                      <a:schemeClr val="tx1"/>
                    </a:solidFill>
                    <a:latin typeface="Times New Roman"/>
                    <a:ea typeface="+mn-ea"/>
                    <a:cs typeface="Times New Roman"/>
                  </a:defRPr>
                </a:lvl1pPr>
                <a:lvl2pPr marL="336007" indent="-240761" algn="l" rtl="0" fontAlgn="base">
                  <a:lnSpc>
                    <a:spcPct val="95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rgbClr val="004880"/>
                  </a:buClr>
                  <a:buChar char="•"/>
                  <a:defRPr sz="2167">
                    <a:solidFill>
                      <a:schemeClr val="tx1"/>
                    </a:solidFill>
                    <a:latin typeface="Times New Roman"/>
                    <a:ea typeface="ＭＳ Ｐゴシック" pitchFamily="-110" charset="-128"/>
                    <a:cs typeface="Times New Roman"/>
                  </a:defRPr>
                </a:lvl2pPr>
                <a:lvl3pPr marL="714346" indent="-231502" algn="l" rtl="0" fontAlgn="base">
                  <a:lnSpc>
                    <a:spcPct val="9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004880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/>
                    <a:ea typeface="ＭＳ Ｐゴシック" pitchFamily="-110" charset="-128"/>
                    <a:cs typeface="Times New Roman"/>
                  </a:defRPr>
                </a:lvl3pPr>
                <a:lvl4pPr marL="1046386" indent="-236793" algn="l" rtl="0" fontAlgn="base">
                  <a:lnSpc>
                    <a:spcPct val="95000"/>
                  </a:lnSpc>
                  <a:spcBef>
                    <a:spcPct val="10000"/>
                  </a:spcBef>
                  <a:spcAft>
                    <a:spcPct val="0"/>
                  </a:spcAft>
                  <a:buClr>
                    <a:srgbClr val="004880"/>
                  </a:buClr>
                  <a:buFont typeface="Times" pitchFamily="-110" charset="0"/>
                  <a:buChar char="•"/>
                  <a:defRPr sz="2000">
                    <a:solidFill>
                      <a:schemeClr val="tx1"/>
                    </a:solidFill>
                    <a:latin typeface="Times New Roman"/>
                    <a:ea typeface="ＭＳ Ｐゴシック" pitchFamily="-110" charset="-128"/>
                    <a:cs typeface="Times New Roman"/>
                  </a:defRPr>
                </a:lvl4pPr>
                <a:lvl5pPr marL="1382393" indent="-240761" algn="l" rtl="0" fontAlgn="base">
                  <a:lnSpc>
                    <a:spcPct val="95000"/>
                  </a:lnSpc>
                  <a:spcBef>
                    <a:spcPct val="40000"/>
                  </a:spcBef>
                  <a:spcAft>
                    <a:spcPct val="0"/>
                  </a:spcAft>
                  <a:buClr>
                    <a:srgbClr val="004880"/>
                  </a:buClr>
                  <a:buFont typeface="Wingdings" pitchFamily="-110" charset="2"/>
                  <a:buChar char="ù"/>
                  <a:defRPr sz="2000">
                    <a:solidFill>
                      <a:schemeClr val="tx1"/>
                    </a:solidFill>
                    <a:latin typeface="Times New Roman"/>
                    <a:ea typeface="ＭＳ Ｐゴシック" pitchFamily="-110" charset="-128"/>
                    <a:cs typeface="Times New Roman"/>
                  </a:defRPr>
                </a:lvl5pPr>
                <a:lvl6pPr marL="1763378" indent="-240761" algn="l" rtl="0" fontAlgn="base">
                  <a:lnSpc>
                    <a:spcPct val="95000"/>
                  </a:lnSpc>
                  <a:spcBef>
                    <a:spcPct val="40000"/>
                  </a:spcBef>
                  <a:spcAft>
                    <a:spcPct val="0"/>
                  </a:spcAft>
                  <a:buClr>
                    <a:srgbClr val="004880"/>
                  </a:buClr>
                  <a:buFont typeface="Wingdings" pitchFamily="-110" charset="2"/>
                  <a:buChar char="ù"/>
                  <a:defRPr sz="2000">
                    <a:solidFill>
                      <a:schemeClr val="tx1"/>
                    </a:solidFill>
                    <a:latin typeface="+mn-lt"/>
                    <a:ea typeface="ＭＳ Ｐゴシック" pitchFamily="-110" charset="-128"/>
                  </a:defRPr>
                </a:lvl6pPr>
                <a:lvl7pPr marL="2144363" indent="-240761" algn="l" rtl="0" fontAlgn="base">
                  <a:lnSpc>
                    <a:spcPct val="95000"/>
                  </a:lnSpc>
                  <a:spcBef>
                    <a:spcPct val="40000"/>
                  </a:spcBef>
                  <a:spcAft>
                    <a:spcPct val="0"/>
                  </a:spcAft>
                  <a:buClr>
                    <a:srgbClr val="004880"/>
                  </a:buClr>
                  <a:buFont typeface="Wingdings" pitchFamily="-110" charset="2"/>
                  <a:buChar char="ù"/>
                  <a:defRPr sz="2000">
                    <a:solidFill>
                      <a:schemeClr val="tx1"/>
                    </a:solidFill>
                    <a:latin typeface="+mn-lt"/>
                    <a:ea typeface="ＭＳ Ｐゴシック" pitchFamily="-110" charset="-128"/>
                  </a:defRPr>
                </a:lvl7pPr>
                <a:lvl8pPr marL="2525347" indent="-240761" algn="l" rtl="0" fontAlgn="base">
                  <a:lnSpc>
                    <a:spcPct val="95000"/>
                  </a:lnSpc>
                  <a:spcBef>
                    <a:spcPct val="40000"/>
                  </a:spcBef>
                  <a:spcAft>
                    <a:spcPct val="0"/>
                  </a:spcAft>
                  <a:buClr>
                    <a:srgbClr val="004880"/>
                  </a:buClr>
                  <a:buFont typeface="Wingdings" pitchFamily="-110" charset="2"/>
                  <a:buChar char="ù"/>
                  <a:defRPr sz="2000">
                    <a:solidFill>
                      <a:schemeClr val="tx1"/>
                    </a:solidFill>
                    <a:latin typeface="+mn-lt"/>
                    <a:ea typeface="ＭＳ Ｐゴシック" pitchFamily="-110" charset="-128"/>
                  </a:defRPr>
                </a:lvl8pPr>
                <a:lvl9pPr marL="2906332" indent="-240761" algn="l" rtl="0" fontAlgn="base">
                  <a:lnSpc>
                    <a:spcPct val="95000"/>
                  </a:lnSpc>
                  <a:spcBef>
                    <a:spcPct val="40000"/>
                  </a:spcBef>
                  <a:spcAft>
                    <a:spcPct val="0"/>
                  </a:spcAft>
                  <a:buClr>
                    <a:srgbClr val="004880"/>
                  </a:buClr>
                  <a:buFont typeface="Wingdings" pitchFamily="-110" charset="2"/>
                  <a:buChar char="ù"/>
                  <a:defRPr sz="2000">
                    <a:solidFill>
                      <a:schemeClr val="tx1"/>
                    </a:solidFill>
                    <a:latin typeface="+mn-lt"/>
                    <a:ea typeface="ＭＳ Ｐゴシック" pitchFamily="-110" charset="-128"/>
                  </a:defRPr>
                </a:lvl9pPr>
              </a:lstStyle>
              <a:p>
                <a:pPr eaLnBrk="1" hangingPunct="1"/>
                <a:r>
                  <a:rPr lang="en-US" sz="1400" kern="0" dirty="0"/>
                  <a:t>Goal: convert the MBIRCONE parameters </a:t>
                </a:r>
                <a:r>
                  <a:rPr lang="en-US" sz="1400" kern="0" dirty="0">
                    <a:solidFill>
                      <a:srgbClr val="0070C0"/>
                    </a:solidFill>
                  </a:rPr>
                  <a:t>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b="0" i="1" kern="0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400" b="0" i="0" kern="0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US" sz="1400" b="0" i="1" kern="0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  <m:sup>
                        <m:r>
                          <a:rPr lang="en-US" sz="1400" b="0" i="1" kern="0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𝑐𝑜𝑛𝑒</m:t>
                        </m:r>
                      </m:sup>
                    </m:sSubSup>
                  </m:oMath>
                </a14:m>
                <a:r>
                  <a:rPr lang="en-US" sz="1400" kern="0" dirty="0">
                    <a:solidFill>
                      <a:srgbClr val="0070C0"/>
                    </a:solidFill>
                  </a:rPr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i="1" kern="0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400" kern="0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US" sz="1400" b="0" i="1" kern="0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  <m:sup>
                        <m:r>
                          <a:rPr lang="en-US" sz="1400" i="1" kern="0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𝑐𝑜𝑛𝑒</m:t>
                        </m:r>
                      </m:sup>
                    </m:sSubSup>
                  </m:oMath>
                </a14:m>
                <a:r>
                  <a:rPr lang="en-US" sz="1400" kern="0" dirty="0">
                    <a:solidFill>
                      <a:srgbClr val="0070C0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kern="0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kern="0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1400" b="0" i="1" kern="0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𝑟𝑜𝑡</m:t>
                        </m:r>
                      </m:sub>
                    </m:sSub>
                  </m:oMath>
                </a14:m>
                <a:r>
                  <a:rPr lang="en-US" sz="1400" kern="0" dirty="0">
                    <a:solidFill>
                      <a:srgbClr val="0070C0"/>
                    </a:solidFill>
                  </a:rPr>
                  <a:t>) </a:t>
                </a:r>
                <a:r>
                  <a:rPr lang="en-US" sz="1400" kern="0" dirty="0"/>
                  <a:t>to MBIRJAX parameters </a:t>
                </a:r>
                <a:r>
                  <a:rPr lang="en-US" sz="1400" kern="0" dirty="0">
                    <a:solidFill>
                      <a:srgbClr val="FF0000"/>
                    </a:solidFill>
                  </a:rPr>
                  <a:t>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i="1" kern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400" kern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US" sz="1400" i="1" kern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  <m:sup>
                        <m:r>
                          <a:rPr lang="en-US" sz="1400" b="0" i="1" kern="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𝑗𝑎𝑥</m:t>
                        </m:r>
                      </m:sup>
                    </m:sSubSup>
                  </m:oMath>
                </a14:m>
                <a:r>
                  <a:rPr lang="en-US" sz="1400" kern="0" dirty="0">
                    <a:solidFill>
                      <a:srgbClr val="FF0000"/>
                    </a:solidFill>
                  </a:rPr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i="1" kern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400" kern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US" sz="1400" i="1" kern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  <m:sup>
                        <m:r>
                          <a:rPr lang="en-US" sz="1400" b="0" i="1" kern="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𝑗𝑎𝑥</m:t>
                        </m:r>
                      </m:sup>
                    </m:sSubSup>
                  </m:oMath>
                </a14:m>
                <a:r>
                  <a:rPr lang="en-US" sz="1400" kern="0" dirty="0">
                    <a:solidFill>
                      <a:srgbClr val="FF0000"/>
                    </a:solidFill>
                  </a:rPr>
                  <a:t>).</a:t>
                </a:r>
              </a:p>
              <a:p>
                <a:pPr lvl="2" eaLnBrk="1" hangingPunct="1"/>
                <a:r>
                  <a:rPr lang="en-US" sz="1200" b="0" kern="0" dirty="0">
                    <a:solidFill>
                      <a:schemeClr val="tx1"/>
                    </a:solidFill>
                  </a:rPr>
                  <a:t>Detector channel offset conversion: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b="0" i="1" kern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200" b="0" i="0" kern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US" sz="1200" b="0" i="1" kern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  <m:sup>
                        <m:r>
                          <a:rPr lang="en-US" sz="1200" b="0" i="1" kern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𝑗𝑎𝑥</m:t>
                        </m:r>
                      </m:sup>
                    </m:sSubSup>
                    <m:r>
                      <a:rPr lang="en-US" sz="1200" b="0" i="1" kern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1200" b="0" i="1" kern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200" b="0" i="0" kern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US" sz="1200" b="0" i="1" kern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  <m:sup>
                        <m:r>
                          <a:rPr lang="en-US" sz="1200" b="0" i="1" kern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𝑐𝑜𝑛𝑒</m:t>
                        </m:r>
                      </m:sup>
                    </m:sSubSup>
                    <m:r>
                      <a:rPr lang="en-US" sz="1200" b="0" i="1" kern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200" b="0" i="1" kern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1200" b="0" i="1" kern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en-US" sz="1200" b="0" i="1" kern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kern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1200" b="0" i="1" kern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𝑟𝑜𝑡</m:t>
                        </m:r>
                      </m:sub>
                    </m:sSub>
                  </m:oMath>
                </a14:m>
                <a:endParaRPr lang="en-US" sz="1200" kern="0" dirty="0">
                  <a:solidFill>
                    <a:schemeClr val="tx1"/>
                  </a:solidFill>
                </a:endParaRPr>
              </a:p>
              <a:p>
                <a:pPr lvl="2" eaLnBrk="1" hangingPunct="1"/>
                <a:r>
                  <a:rPr lang="en-US" sz="1200" kern="0" dirty="0">
                    <a:solidFill>
                      <a:schemeClr val="tx1"/>
                    </a:solidFill>
                  </a:rPr>
                  <a:t>Detector row offset stays the same: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b="0" i="1" kern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200" b="0" i="0" kern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US" sz="1200" b="0" i="1" kern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  <m:sup>
                        <m:r>
                          <a:rPr lang="en-US" sz="1200" b="0" i="1" kern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𝑗𝑎𝑥</m:t>
                        </m:r>
                      </m:sup>
                    </m:sSubSup>
                    <m:r>
                      <a:rPr lang="en-US" sz="1200" b="0" i="1" kern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1200" b="0" i="1" kern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200" b="0" i="0" kern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US" sz="1200" b="0" i="1" kern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  <m:sup>
                        <m:r>
                          <a:rPr lang="en-US" sz="1200" b="0" i="1" kern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𝑐𝑜𝑛𝑒</m:t>
                        </m:r>
                      </m:sup>
                    </m:sSubSup>
                  </m:oMath>
                </a14:m>
                <a:endParaRPr lang="en-US" sz="900" kern="0" dirty="0">
                  <a:solidFill>
                    <a:srgbClr val="0070C0"/>
                  </a:solidFill>
                </a:endParaRPr>
              </a:p>
              <a:p>
                <a:pPr eaLnBrk="1" hangingPunct="1"/>
                <a:r>
                  <a:rPr lang="en-US" sz="1400" kern="0" dirty="0"/>
                  <a:t>All other parameter values are consistent between MBIRJAX and MBIRCONE.</a:t>
                </a:r>
              </a:p>
              <a:p>
                <a:pPr lvl="2" eaLnBrk="1" hangingPunct="1"/>
                <a:endParaRPr lang="en-US" sz="900" kern="0" dirty="0"/>
              </a:p>
            </p:txBody>
          </p:sp>
        </mc:Choice>
        <mc:Fallback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1D304257-F963-98E8-DCE8-292E8AF9AF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6381" y="4229100"/>
                <a:ext cx="8610600" cy="1418328"/>
              </a:xfrm>
              <a:prstGeom prst="rect">
                <a:avLst/>
              </a:prstGeom>
              <a:blipFill>
                <a:blip r:embed="rId4"/>
                <a:stretch>
                  <a:fillRect l="-147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88599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256F6-2E3D-B6F1-5427-F6AF1976F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71500"/>
          </a:xfrm>
        </p:spPr>
        <p:txBody>
          <a:bodyPr/>
          <a:lstStyle/>
          <a:p>
            <a:r>
              <a:rPr lang="en-US" dirty="0"/>
              <a:t>Cone Beam Geometry, MBIRJAX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383ED4B-ED43-7EC1-C33F-0ED58CB2B08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96381" y="3401626"/>
                <a:ext cx="8610600" cy="2245802"/>
              </a:xfrm>
            </p:spPr>
            <p:txBody>
              <a:bodyPr/>
              <a:lstStyle/>
              <a:p>
                <a:r>
                  <a:rPr lang="en-US" sz="1050" dirty="0"/>
                  <a:t>Assumptions:</a:t>
                </a:r>
              </a:p>
              <a:p>
                <a:pPr lvl="2"/>
                <a:r>
                  <a:rPr lang="en-US" sz="900" dirty="0"/>
                  <a:t>iso is defined as point on rotation axis that is perpendicular to source detector line.</a:t>
                </a:r>
              </a:p>
              <a:p>
                <a:pPr lvl="2"/>
                <a:r>
                  <a:rPr lang="en-US" sz="900" dirty="0"/>
                  <a:t>Detector is assumed to be perpendicular to source to detector line and axis aligned with rotation axis</a:t>
                </a:r>
              </a:p>
              <a:p>
                <a:pPr lvl="2"/>
                <a:r>
                  <a:rPr lang="en-US" sz="900" dirty="0"/>
                  <a:t>Shape of sinogram is:</a:t>
                </a:r>
              </a:p>
              <a:p>
                <a:pPr marL="914400" lvl="2" indent="0">
                  <a:buNone/>
                </a:pPr>
                <a:r>
                  <a:rPr lang="en-US" sz="900" dirty="0" err="1">
                    <a:latin typeface="Consolas" panose="020B0609020204030204" pitchFamily="49" charset="0"/>
                    <a:cs typeface="Consolas" panose="020B0609020204030204" pitchFamily="49" charset="0"/>
                  </a:rPr>
                  <a:t>num_views</a:t>
                </a:r>
                <a:r>
                  <a:rPr lang="en-US" sz="9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, </a:t>
                </a:r>
                <a:r>
                  <a:rPr lang="en-US" sz="900" dirty="0" err="1">
                    <a:latin typeface="Consolas" panose="020B0609020204030204" pitchFamily="49" charset="0"/>
                    <a:cs typeface="Consolas" panose="020B0609020204030204" pitchFamily="49" charset="0"/>
                  </a:rPr>
                  <a:t>num_detector_rows</a:t>
                </a:r>
                <a:r>
                  <a:rPr lang="en-US" sz="9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, </a:t>
                </a:r>
                <a:r>
                  <a:rPr lang="en-US" sz="900" dirty="0" err="1">
                    <a:latin typeface="Consolas" panose="020B0609020204030204" pitchFamily="49" charset="0"/>
                    <a:cs typeface="Consolas" panose="020B0609020204030204" pitchFamily="49" charset="0"/>
                  </a:rPr>
                  <a:t>num_detector_channels</a:t>
                </a:r>
                <a:r>
                  <a:rPr lang="en-US" sz="9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 = </a:t>
                </a:r>
                <a:r>
                  <a:rPr lang="en-US" sz="900" dirty="0" err="1">
                    <a:latin typeface="Consolas" panose="020B0609020204030204" pitchFamily="49" charset="0"/>
                    <a:cs typeface="Consolas" panose="020B0609020204030204" pitchFamily="49" charset="0"/>
                  </a:rPr>
                  <a:t>sinogram.shape</a:t>
                </a:r>
                <a:endParaRPr lang="en-US" sz="900" dirty="0">
                  <a:latin typeface="Consolas" panose="020B0609020204030204" pitchFamily="49" charset="0"/>
                  <a:cs typeface="Consolas" panose="020B0609020204030204" pitchFamily="49" charset="0"/>
                </a:endParaRPr>
              </a:p>
              <a:p>
                <a:pPr lvl="2"/>
                <a:r>
                  <a:rPr lang="en-US" sz="900" dirty="0"/>
                  <a:t>Magnification is a user specified parameter defined by:</a:t>
                </a:r>
              </a:p>
              <a:p>
                <a:pPr marL="914400" lvl="2" indent="0">
                  <a:buNone/>
                </a:pPr>
                <a:r>
                  <a:rPr lang="en-US" sz="9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magnification </a:t>
                </a:r>
                <a:r>
                  <a:rPr lang="en-US" sz="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(source to detector distance) / (source to iso distance)</a:t>
                </a:r>
              </a:p>
              <a:p>
                <a:r>
                  <a:rPr lang="en-US" sz="1100" dirty="0"/>
                  <a:t>Spaces: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sz="9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900" i="1" dirty="0" err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9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900" i="1" dirty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sz="9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900" i="1" dirty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9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900" dirty="0"/>
                  <a:t> – index space (integers) for voxels in reconstruction.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sz="9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900" i="1" dirty="0" err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900" i="1" dirty="0" err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900" i="1" dirty="0" err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900" i="1" dirty="0" err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900" i="1" dirty="0" err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9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900" dirty="0"/>
                  <a:t> – physical space centered around iso and invariant to view parameters.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sz="9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900" i="1" dirty="0" err="1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900" i="1" dirty="0" err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900" i="1" dirty="0" err="1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9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900" dirty="0"/>
                  <a:t> – physical space with origin at detector iso and aligned with </a:t>
                </a:r>
                <a14:m>
                  <m:oMath xmlns:m="http://schemas.openxmlformats.org/officeDocument/2006/math">
                    <m:r>
                      <a:rPr lang="en-US" sz="9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900" i="1" dirty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9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900" i="1" dirty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9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900" dirty="0"/>
                  <a:t>.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sz="9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900" i="1" dirty="0" err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900" i="1" dirty="0" err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900" i="1" dirty="0" err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9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900" dirty="0"/>
                  <a:t> – index space (floats) for pixel centers in detector.</a:t>
                </a:r>
              </a:p>
              <a:p>
                <a:pPr lvl="2"/>
                <a:endParaRPr lang="en-US" sz="9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383ED4B-ED43-7EC1-C33F-0ED58CB2B08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6381" y="3401626"/>
                <a:ext cx="8610600" cy="224580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0810C-51D5-3E5C-2493-C8DB6B1FF8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94854" y="5349875"/>
            <a:ext cx="649146" cy="365125"/>
          </a:xfrm>
        </p:spPr>
        <p:txBody>
          <a:bodyPr/>
          <a:lstStyle/>
          <a:p>
            <a:fld id="{E2661D55-915B-9148-8609-5AEDA0F2713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E41A52E-D4C9-0C0D-CB1D-BD0D04F593E0}"/>
              </a:ext>
            </a:extLst>
          </p:cNvPr>
          <p:cNvSpPr/>
          <p:nvPr/>
        </p:nvSpPr>
        <p:spPr bwMode="auto">
          <a:xfrm>
            <a:off x="5175767" y="4772202"/>
            <a:ext cx="3732656" cy="854864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1" hangingPunct="1">
              <a:buNone/>
            </a:pPr>
            <a:r>
              <a:rPr lang="en-US" sz="1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Comments: </a:t>
            </a:r>
          </a:p>
          <a:p>
            <a:pPr marL="114300" indent="-109538" eaLnBrk="1" hangingPunct="1">
              <a:buFont typeface="Arial" panose="020B0604020202020204" pitchFamily="34" charset="0"/>
              <a:buChar char="•"/>
            </a:pPr>
            <a:r>
              <a:rPr lang="en-US" sz="1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 is assumed to rotate clockwise viewed from the top.</a:t>
            </a:r>
          </a:p>
          <a:p>
            <a:pPr marL="114300" indent="-109538" eaLnBrk="1" hangingPunct="1">
              <a:buFont typeface="Arial" panose="020B0604020202020204" pitchFamily="34" charset="0"/>
              <a:buChar char="•"/>
            </a:pPr>
            <a:r>
              <a:rPr lang="en-US" sz="1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Detector is assumed axis-aligned with rotation axis.</a:t>
            </a:r>
          </a:p>
          <a:p>
            <a:pPr marL="114300" indent="-109538" eaLnBrk="1" hangingPunct="1">
              <a:buFont typeface="Arial" panose="020B0604020202020204" pitchFamily="34" charset="0"/>
              <a:buChar char="•"/>
            </a:pPr>
            <a:r>
              <a:rPr lang="en-US" sz="1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Index spaces are aligned with centers of voxels or detectors.</a:t>
            </a:r>
          </a:p>
        </p:txBody>
      </p: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18AF6CBA-406F-E772-08B8-1F53CEBC3E8C}"/>
              </a:ext>
            </a:extLst>
          </p:cNvPr>
          <p:cNvGrpSpPr/>
          <p:nvPr/>
        </p:nvGrpSpPr>
        <p:grpSpPr>
          <a:xfrm>
            <a:off x="464364" y="138776"/>
            <a:ext cx="8687568" cy="3935202"/>
            <a:chOff x="470671" y="62576"/>
            <a:chExt cx="8687568" cy="3935202"/>
          </a:xfrm>
        </p:grpSpPr>
        <p:grpSp>
          <p:nvGrpSpPr>
            <p:cNvPr id="203" name="Group 202">
              <a:extLst>
                <a:ext uri="{FF2B5EF4-FFF2-40B4-BE49-F238E27FC236}">
                  <a16:creationId xmlns:a16="http://schemas.microsoft.com/office/drawing/2014/main" id="{E4F949C0-E00D-B2B1-5FED-923C1BA7A953}"/>
                </a:ext>
              </a:extLst>
            </p:cNvPr>
            <p:cNvGrpSpPr/>
            <p:nvPr/>
          </p:nvGrpSpPr>
          <p:grpSpPr>
            <a:xfrm>
              <a:off x="470671" y="1108908"/>
              <a:ext cx="6684392" cy="2495458"/>
              <a:chOff x="473673" y="1082443"/>
              <a:chExt cx="6684392" cy="2495458"/>
            </a:xfrm>
          </p:grpSpPr>
          <p:grpSp>
            <p:nvGrpSpPr>
              <p:cNvPr id="244" name="Group 243">
                <a:extLst>
                  <a:ext uri="{FF2B5EF4-FFF2-40B4-BE49-F238E27FC236}">
                    <a16:creationId xmlns:a16="http://schemas.microsoft.com/office/drawing/2014/main" id="{5CA9698C-A7A1-B21D-4AE3-7785AB252E9D}"/>
                  </a:ext>
                </a:extLst>
              </p:cNvPr>
              <p:cNvGrpSpPr/>
              <p:nvPr/>
            </p:nvGrpSpPr>
            <p:grpSpPr>
              <a:xfrm>
                <a:off x="3817580" y="2102569"/>
                <a:ext cx="1347816" cy="1014944"/>
                <a:chOff x="3817143" y="2194894"/>
                <a:chExt cx="1347816" cy="1014944"/>
              </a:xfrm>
            </p:grpSpPr>
            <p:grpSp>
              <p:nvGrpSpPr>
                <p:cNvPr id="283" name="Group 282">
                  <a:extLst>
                    <a:ext uri="{FF2B5EF4-FFF2-40B4-BE49-F238E27FC236}">
                      <a16:creationId xmlns:a16="http://schemas.microsoft.com/office/drawing/2014/main" id="{A518F77B-C637-2A83-6C18-251DCF73CD95}"/>
                    </a:ext>
                  </a:extLst>
                </p:cNvPr>
                <p:cNvGrpSpPr/>
                <p:nvPr/>
              </p:nvGrpSpPr>
              <p:grpSpPr>
                <a:xfrm>
                  <a:off x="3935687" y="2310873"/>
                  <a:ext cx="1229272" cy="898965"/>
                  <a:chOff x="2391141" y="2627335"/>
                  <a:chExt cx="1229272" cy="898965"/>
                </a:xfrm>
              </p:grpSpPr>
              <p:cxnSp>
                <p:nvCxnSpPr>
                  <p:cNvPr id="287" name="Straight Arrow Connector 286">
                    <a:extLst>
                      <a:ext uri="{FF2B5EF4-FFF2-40B4-BE49-F238E27FC236}">
                        <a16:creationId xmlns:a16="http://schemas.microsoft.com/office/drawing/2014/main" id="{50022616-A78D-9065-C1D9-B8DE3C77616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flipH="1" flipV="1">
                    <a:off x="2391141" y="2627335"/>
                    <a:ext cx="828108" cy="684899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arrow" w="sm" len="lg"/>
                  </a:ln>
                  <a:effectLst/>
                </p:spPr>
              </p:cxnSp>
              <p:sp>
                <p:nvSpPr>
                  <p:cNvPr id="288" name="TextBox 287">
                    <a:extLst>
                      <a:ext uri="{FF2B5EF4-FFF2-40B4-BE49-F238E27FC236}">
                        <a16:creationId xmlns:a16="http://schemas.microsoft.com/office/drawing/2014/main" id="{0453938E-7E78-5475-432A-85082BD02936}"/>
                      </a:ext>
                    </a:extLst>
                  </p:cNvPr>
                  <p:cNvSpPr txBox="1"/>
                  <p:nvPr/>
                </p:nvSpPr>
                <p:spPr>
                  <a:xfrm>
                    <a:off x="3095216" y="3187746"/>
                    <a:ext cx="525197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iso</a:t>
                    </a:r>
                  </a:p>
                </p:txBody>
              </p:sp>
            </p:grpSp>
            <p:grpSp>
              <p:nvGrpSpPr>
                <p:cNvPr id="284" name="Group 283">
                  <a:extLst>
                    <a:ext uri="{FF2B5EF4-FFF2-40B4-BE49-F238E27FC236}">
                      <a16:creationId xmlns:a16="http://schemas.microsoft.com/office/drawing/2014/main" id="{077FDCC9-D2B5-6DD5-471D-1E9631098385}"/>
                    </a:ext>
                  </a:extLst>
                </p:cNvPr>
                <p:cNvGrpSpPr/>
                <p:nvPr/>
              </p:nvGrpSpPr>
              <p:grpSpPr>
                <a:xfrm>
                  <a:off x="3817143" y="2194894"/>
                  <a:ext cx="91440" cy="91440"/>
                  <a:chOff x="3276600" y="838053"/>
                  <a:chExt cx="91440" cy="91440"/>
                </a:xfrm>
              </p:grpSpPr>
              <p:cxnSp>
                <p:nvCxnSpPr>
                  <p:cNvPr id="285" name="Straight Connector 284">
                    <a:extLst>
                      <a:ext uri="{FF2B5EF4-FFF2-40B4-BE49-F238E27FC236}">
                        <a16:creationId xmlns:a16="http://schemas.microsoft.com/office/drawing/2014/main" id="{88D44F3C-7EC1-0BDE-E17D-A5296EA7C60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3276600" y="838053"/>
                    <a:ext cx="0" cy="9144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86" name="Straight Connector 285">
                    <a:extLst>
                      <a:ext uri="{FF2B5EF4-FFF2-40B4-BE49-F238E27FC236}">
                        <a16:creationId xmlns:a16="http://schemas.microsoft.com/office/drawing/2014/main" id="{A0C6B466-4C01-E3CD-9917-568A7D2EF7F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3276600" y="838053"/>
                    <a:ext cx="91440" cy="1524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</p:grpSp>
          <p:grpSp>
            <p:nvGrpSpPr>
              <p:cNvPr id="245" name="Group 244">
                <a:extLst>
                  <a:ext uri="{FF2B5EF4-FFF2-40B4-BE49-F238E27FC236}">
                    <a16:creationId xmlns:a16="http://schemas.microsoft.com/office/drawing/2014/main" id="{F0540538-6050-3044-0B6A-2629B9982DDA}"/>
                  </a:ext>
                </a:extLst>
              </p:cNvPr>
              <p:cNvGrpSpPr/>
              <p:nvPr/>
            </p:nvGrpSpPr>
            <p:grpSpPr>
              <a:xfrm>
                <a:off x="3241960" y="1082443"/>
                <a:ext cx="1595205" cy="2495458"/>
                <a:chOff x="1595143" y="1028700"/>
                <a:chExt cx="1595205" cy="2495458"/>
              </a:xfrm>
            </p:grpSpPr>
            <p:sp>
              <p:nvSpPr>
                <p:cNvPr id="271" name="Freeform 270">
                  <a:extLst>
                    <a:ext uri="{FF2B5EF4-FFF2-40B4-BE49-F238E27FC236}">
                      <a16:creationId xmlns:a16="http://schemas.microsoft.com/office/drawing/2014/main" id="{17D19D9E-AC36-4BD7-8123-73ADEDECE944}"/>
                    </a:ext>
                  </a:extLst>
                </p:cNvPr>
                <p:cNvSpPr/>
                <p:nvPr/>
              </p:nvSpPr>
              <p:spPr bwMode="auto">
                <a:xfrm>
                  <a:off x="1596084" y="2526546"/>
                  <a:ext cx="1370659" cy="336550"/>
                </a:xfrm>
                <a:custGeom>
                  <a:avLst/>
                  <a:gdLst>
                    <a:gd name="connsiteX0" fmla="*/ 0 w 358775"/>
                    <a:gd name="connsiteY0" fmla="*/ 168299 h 168299"/>
                    <a:gd name="connsiteX1" fmla="*/ 63500 w 358775"/>
                    <a:gd name="connsiteY1" fmla="*/ 142899 h 168299"/>
                    <a:gd name="connsiteX2" fmla="*/ 111125 w 358775"/>
                    <a:gd name="connsiteY2" fmla="*/ 117499 h 168299"/>
                    <a:gd name="connsiteX3" fmla="*/ 161925 w 358775"/>
                    <a:gd name="connsiteY3" fmla="*/ 98449 h 168299"/>
                    <a:gd name="connsiteX4" fmla="*/ 184150 w 358775"/>
                    <a:gd name="connsiteY4" fmla="*/ 85749 h 168299"/>
                    <a:gd name="connsiteX5" fmla="*/ 215900 w 358775"/>
                    <a:gd name="connsiteY5" fmla="*/ 73049 h 168299"/>
                    <a:gd name="connsiteX6" fmla="*/ 234950 w 358775"/>
                    <a:gd name="connsiteY6" fmla="*/ 60349 h 168299"/>
                    <a:gd name="connsiteX7" fmla="*/ 260350 w 358775"/>
                    <a:gd name="connsiteY7" fmla="*/ 47649 h 168299"/>
                    <a:gd name="connsiteX8" fmla="*/ 285750 w 358775"/>
                    <a:gd name="connsiteY8" fmla="*/ 28599 h 168299"/>
                    <a:gd name="connsiteX9" fmla="*/ 304800 w 358775"/>
                    <a:gd name="connsiteY9" fmla="*/ 19074 h 168299"/>
                    <a:gd name="connsiteX10" fmla="*/ 323850 w 358775"/>
                    <a:gd name="connsiteY10" fmla="*/ 6374 h 168299"/>
                    <a:gd name="connsiteX11" fmla="*/ 358775 w 358775"/>
                    <a:gd name="connsiteY11" fmla="*/ 24 h 168299"/>
                    <a:gd name="connsiteX0" fmla="*/ 0 w 358775"/>
                    <a:gd name="connsiteY0" fmla="*/ 168275 h 168275"/>
                    <a:gd name="connsiteX1" fmla="*/ 63500 w 358775"/>
                    <a:gd name="connsiteY1" fmla="*/ 142875 h 168275"/>
                    <a:gd name="connsiteX2" fmla="*/ 111125 w 358775"/>
                    <a:gd name="connsiteY2" fmla="*/ 117475 h 168275"/>
                    <a:gd name="connsiteX3" fmla="*/ 161925 w 358775"/>
                    <a:gd name="connsiteY3" fmla="*/ 98425 h 168275"/>
                    <a:gd name="connsiteX4" fmla="*/ 184150 w 358775"/>
                    <a:gd name="connsiteY4" fmla="*/ 85725 h 168275"/>
                    <a:gd name="connsiteX5" fmla="*/ 215900 w 358775"/>
                    <a:gd name="connsiteY5" fmla="*/ 73025 h 168275"/>
                    <a:gd name="connsiteX6" fmla="*/ 234950 w 358775"/>
                    <a:gd name="connsiteY6" fmla="*/ 60325 h 168275"/>
                    <a:gd name="connsiteX7" fmla="*/ 260350 w 358775"/>
                    <a:gd name="connsiteY7" fmla="*/ 47625 h 168275"/>
                    <a:gd name="connsiteX8" fmla="*/ 285750 w 358775"/>
                    <a:gd name="connsiteY8" fmla="*/ 28575 h 168275"/>
                    <a:gd name="connsiteX9" fmla="*/ 304800 w 358775"/>
                    <a:gd name="connsiteY9" fmla="*/ 19050 h 168275"/>
                    <a:gd name="connsiteX10" fmla="*/ 358775 w 358775"/>
                    <a:gd name="connsiteY10" fmla="*/ 0 h 168275"/>
                    <a:gd name="connsiteX0" fmla="*/ 0 w 358775"/>
                    <a:gd name="connsiteY0" fmla="*/ 168275 h 168275"/>
                    <a:gd name="connsiteX1" fmla="*/ 63500 w 358775"/>
                    <a:gd name="connsiteY1" fmla="*/ 142875 h 168275"/>
                    <a:gd name="connsiteX2" fmla="*/ 111125 w 358775"/>
                    <a:gd name="connsiteY2" fmla="*/ 117475 h 168275"/>
                    <a:gd name="connsiteX3" fmla="*/ 161925 w 358775"/>
                    <a:gd name="connsiteY3" fmla="*/ 98425 h 168275"/>
                    <a:gd name="connsiteX4" fmla="*/ 184150 w 358775"/>
                    <a:gd name="connsiteY4" fmla="*/ 85725 h 168275"/>
                    <a:gd name="connsiteX5" fmla="*/ 215900 w 358775"/>
                    <a:gd name="connsiteY5" fmla="*/ 73025 h 168275"/>
                    <a:gd name="connsiteX6" fmla="*/ 234950 w 358775"/>
                    <a:gd name="connsiteY6" fmla="*/ 60325 h 168275"/>
                    <a:gd name="connsiteX7" fmla="*/ 260350 w 358775"/>
                    <a:gd name="connsiteY7" fmla="*/ 47625 h 168275"/>
                    <a:gd name="connsiteX8" fmla="*/ 285750 w 358775"/>
                    <a:gd name="connsiteY8" fmla="*/ 28575 h 168275"/>
                    <a:gd name="connsiteX9" fmla="*/ 358775 w 358775"/>
                    <a:gd name="connsiteY9" fmla="*/ 0 h 168275"/>
                    <a:gd name="connsiteX0" fmla="*/ 0 w 358775"/>
                    <a:gd name="connsiteY0" fmla="*/ 168275 h 168275"/>
                    <a:gd name="connsiteX1" fmla="*/ 63500 w 358775"/>
                    <a:gd name="connsiteY1" fmla="*/ 142875 h 168275"/>
                    <a:gd name="connsiteX2" fmla="*/ 111125 w 358775"/>
                    <a:gd name="connsiteY2" fmla="*/ 117475 h 168275"/>
                    <a:gd name="connsiteX3" fmla="*/ 161925 w 358775"/>
                    <a:gd name="connsiteY3" fmla="*/ 98425 h 168275"/>
                    <a:gd name="connsiteX4" fmla="*/ 184150 w 358775"/>
                    <a:gd name="connsiteY4" fmla="*/ 85725 h 168275"/>
                    <a:gd name="connsiteX5" fmla="*/ 215900 w 358775"/>
                    <a:gd name="connsiteY5" fmla="*/ 73025 h 168275"/>
                    <a:gd name="connsiteX6" fmla="*/ 234950 w 358775"/>
                    <a:gd name="connsiteY6" fmla="*/ 60325 h 168275"/>
                    <a:gd name="connsiteX7" fmla="*/ 285750 w 358775"/>
                    <a:gd name="connsiteY7" fmla="*/ 28575 h 168275"/>
                    <a:gd name="connsiteX8" fmla="*/ 358775 w 358775"/>
                    <a:gd name="connsiteY8" fmla="*/ 0 h 168275"/>
                    <a:gd name="connsiteX0" fmla="*/ 0 w 358775"/>
                    <a:gd name="connsiteY0" fmla="*/ 168275 h 168275"/>
                    <a:gd name="connsiteX1" fmla="*/ 63500 w 358775"/>
                    <a:gd name="connsiteY1" fmla="*/ 142875 h 168275"/>
                    <a:gd name="connsiteX2" fmla="*/ 111125 w 358775"/>
                    <a:gd name="connsiteY2" fmla="*/ 117475 h 168275"/>
                    <a:gd name="connsiteX3" fmla="*/ 161925 w 358775"/>
                    <a:gd name="connsiteY3" fmla="*/ 98425 h 168275"/>
                    <a:gd name="connsiteX4" fmla="*/ 184150 w 358775"/>
                    <a:gd name="connsiteY4" fmla="*/ 85725 h 168275"/>
                    <a:gd name="connsiteX5" fmla="*/ 234950 w 358775"/>
                    <a:gd name="connsiteY5" fmla="*/ 60325 h 168275"/>
                    <a:gd name="connsiteX6" fmla="*/ 285750 w 358775"/>
                    <a:gd name="connsiteY6" fmla="*/ 28575 h 168275"/>
                    <a:gd name="connsiteX7" fmla="*/ 358775 w 358775"/>
                    <a:gd name="connsiteY7" fmla="*/ 0 h 168275"/>
                    <a:gd name="connsiteX0" fmla="*/ 0 w 358775"/>
                    <a:gd name="connsiteY0" fmla="*/ 168275 h 168275"/>
                    <a:gd name="connsiteX1" fmla="*/ 63500 w 358775"/>
                    <a:gd name="connsiteY1" fmla="*/ 142875 h 168275"/>
                    <a:gd name="connsiteX2" fmla="*/ 111125 w 358775"/>
                    <a:gd name="connsiteY2" fmla="*/ 117475 h 168275"/>
                    <a:gd name="connsiteX3" fmla="*/ 161925 w 358775"/>
                    <a:gd name="connsiteY3" fmla="*/ 98425 h 168275"/>
                    <a:gd name="connsiteX4" fmla="*/ 234950 w 358775"/>
                    <a:gd name="connsiteY4" fmla="*/ 60325 h 168275"/>
                    <a:gd name="connsiteX5" fmla="*/ 285750 w 358775"/>
                    <a:gd name="connsiteY5" fmla="*/ 28575 h 168275"/>
                    <a:gd name="connsiteX6" fmla="*/ 358775 w 358775"/>
                    <a:gd name="connsiteY6" fmla="*/ 0 h 168275"/>
                    <a:gd name="connsiteX0" fmla="*/ 0 w 358775"/>
                    <a:gd name="connsiteY0" fmla="*/ 168275 h 168275"/>
                    <a:gd name="connsiteX1" fmla="*/ 63500 w 358775"/>
                    <a:gd name="connsiteY1" fmla="*/ 142875 h 168275"/>
                    <a:gd name="connsiteX2" fmla="*/ 111125 w 358775"/>
                    <a:gd name="connsiteY2" fmla="*/ 117475 h 168275"/>
                    <a:gd name="connsiteX3" fmla="*/ 234950 w 358775"/>
                    <a:gd name="connsiteY3" fmla="*/ 60325 h 168275"/>
                    <a:gd name="connsiteX4" fmla="*/ 285750 w 358775"/>
                    <a:gd name="connsiteY4" fmla="*/ 28575 h 168275"/>
                    <a:gd name="connsiteX5" fmla="*/ 358775 w 358775"/>
                    <a:gd name="connsiteY5" fmla="*/ 0 h 168275"/>
                    <a:gd name="connsiteX0" fmla="*/ 0 w 358775"/>
                    <a:gd name="connsiteY0" fmla="*/ 168275 h 168275"/>
                    <a:gd name="connsiteX1" fmla="*/ 63500 w 358775"/>
                    <a:gd name="connsiteY1" fmla="*/ 142875 h 168275"/>
                    <a:gd name="connsiteX2" fmla="*/ 234950 w 358775"/>
                    <a:gd name="connsiteY2" fmla="*/ 60325 h 168275"/>
                    <a:gd name="connsiteX3" fmla="*/ 285750 w 358775"/>
                    <a:gd name="connsiteY3" fmla="*/ 28575 h 168275"/>
                    <a:gd name="connsiteX4" fmla="*/ 358775 w 358775"/>
                    <a:gd name="connsiteY4" fmla="*/ 0 h 168275"/>
                    <a:gd name="connsiteX0" fmla="*/ 0 w 358775"/>
                    <a:gd name="connsiteY0" fmla="*/ 168275 h 168275"/>
                    <a:gd name="connsiteX1" fmla="*/ 234950 w 358775"/>
                    <a:gd name="connsiteY1" fmla="*/ 60325 h 168275"/>
                    <a:gd name="connsiteX2" fmla="*/ 285750 w 358775"/>
                    <a:gd name="connsiteY2" fmla="*/ 28575 h 168275"/>
                    <a:gd name="connsiteX3" fmla="*/ 358775 w 358775"/>
                    <a:gd name="connsiteY3" fmla="*/ 0 h 168275"/>
                    <a:gd name="connsiteX0" fmla="*/ 0 w 358775"/>
                    <a:gd name="connsiteY0" fmla="*/ 168275 h 168275"/>
                    <a:gd name="connsiteX1" fmla="*/ 285750 w 358775"/>
                    <a:gd name="connsiteY1" fmla="*/ 28575 h 168275"/>
                    <a:gd name="connsiteX2" fmla="*/ 358775 w 358775"/>
                    <a:gd name="connsiteY2" fmla="*/ 0 h 168275"/>
                    <a:gd name="connsiteX0" fmla="*/ 0 w 358775"/>
                    <a:gd name="connsiteY0" fmla="*/ 327442 h 327442"/>
                    <a:gd name="connsiteX1" fmla="*/ 101600 w 358775"/>
                    <a:gd name="connsiteY1" fmla="*/ 417 h 327442"/>
                    <a:gd name="connsiteX2" fmla="*/ 358775 w 358775"/>
                    <a:gd name="connsiteY2" fmla="*/ 159167 h 327442"/>
                    <a:gd name="connsiteX0" fmla="*/ 6934 w 1130884"/>
                    <a:gd name="connsiteY0" fmla="*/ 349019 h 349019"/>
                    <a:gd name="connsiteX1" fmla="*/ 108534 w 1130884"/>
                    <a:gd name="connsiteY1" fmla="*/ 21994 h 349019"/>
                    <a:gd name="connsiteX2" fmla="*/ 1130884 w 1130884"/>
                    <a:gd name="connsiteY2" fmla="*/ 25169 h 349019"/>
                    <a:gd name="connsiteX0" fmla="*/ 0 w 1384300"/>
                    <a:gd name="connsiteY0" fmla="*/ 359246 h 359246"/>
                    <a:gd name="connsiteX1" fmla="*/ 361950 w 1384300"/>
                    <a:gd name="connsiteY1" fmla="*/ 22696 h 359246"/>
                    <a:gd name="connsiteX2" fmla="*/ 1384300 w 1384300"/>
                    <a:gd name="connsiteY2" fmla="*/ 25871 h 359246"/>
                    <a:gd name="connsiteX0" fmla="*/ 0 w 1384300"/>
                    <a:gd name="connsiteY0" fmla="*/ 359246 h 359246"/>
                    <a:gd name="connsiteX1" fmla="*/ 361950 w 1384300"/>
                    <a:gd name="connsiteY1" fmla="*/ 22696 h 359246"/>
                    <a:gd name="connsiteX2" fmla="*/ 1384300 w 1384300"/>
                    <a:gd name="connsiteY2" fmla="*/ 25871 h 359246"/>
                    <a:gd name="connsiteX0" fmla="*/ 0 w 1384300"/>
                    <a:gd name="connsiteY0" fmla="*/ 359246 h 359246"/>
                    <a:gd name="connsiteX1" fmla="*/ 361950 w 1384300"/>
                    <a:gd name="connsiteY1" fmla="*/ 22696 h 359246"/>
                    <a:gd name="connsiteX2" fmla="*/ 1384300 w 1384300"/>
                    <a:gd name="connsiteY2" fmla="*/ 25871 h 359246"/>
                    <a:gd name="connsiteX0" fmla="*/ 0 w 1384300"/>
                    <a:gd name="connsiteY0" fmla="*/ 336550 h 336550"/>
                    <a:gd name="connsiteX1" fmla="*/ 361950 w 1384300"/>
                    <a:gd name="connsiteY1" fmla="*/ 0 h 336550"/>
                    <a:gd name="connsiteX2" fmla="*/ 1384300 w 1384300"/>
                    <a:gd name="connsiteY2" fmla="*/ 3175 h 336550"/>
                    <a:gd name="connsiteX0" fmla="*/ 0 w 1384300"/>
                    <a:gd name="connsiteY0" fmla="*/ 336550 h 336550"/>
                    <a:gd name="connsiteX1" fmla="*/ 361950 w 1384300"/>
                    <a:gd name="connsiteY1" fmla="*/ 0 h 336550"/>
                    <a:gd name="connsiteX2" fmla="*/ 1384300 w 1384300"/>
                    <a:gd name="connsiteY2" fmla="*/ 3175 h 336550"/>
                    <a:gd name="connsiteX0" fmla="*/ 0 w 1384300"/>
                    <a:gd name="connsiteY0" fmla="*/ 336550 h 336550"/>
                    <a:gd name="connsiteX1" fmla="*/ 361950 w 1384300"/>
                    <a:gd name="connsiteY1" fmla="*/ 0 h 336550"/>
                    <a:gd name="connsiteX2" fmla="*/ 1384300 w 1384300"/>
                    <a:gd name="connsiteY2" fmla="*/ 3175 h 336550"/>
                    <a:gd name="connsiteX0" fmla="*/ 0 w 1384300"/>
                    <a:gd name="connsiteY0" fmla="*/ 336550 h 336550"/>
                    <a:gd name="connsiteX1" fmla="*/ 361950 w 1384300"/>
                    <a:gd name="connsiteY1" fmla="*/ 0 h 336550"/>
                    <a:gd name="connsiteX2" fmla="*/ 1384300 w 1384300"/>
                    <a:gd name="connsiteY2" fmla="*/ 3175 h 336550"/>
                    <a:gd name="connsiteX0" fmla="*/ 0 w 1384300"/>
                    <a:gd name="connsiteY0" fmla="*/ 336550 h 336550"/>
                    <a:gd name="connsiteX1" fmla="*/ 361950 w 1384300"/>
                    <a:gd name="connsiteY1" fmla="*/ 0 h 336550"/>
                    <a:gd name="connsiteX2" fmla="*/ 1384300 w 1384300"/>
                    <a:gd name="connsiteY2" fmla="*/ 3175 h 336550"/>
                    <a:gd name="connsiteX0" fmla="*/ 0 w 1384300"/>
                    <a:gd name="connsiteY0" fmla="*/ 336550 h 336550"/>
                    <a:gd name="connsiteX1" fmla="*/ 361950 w 1384300"/>
                    <a:gd name="connsiteY1" fmla="*/ 0 h 336550"/>
                    <a:gd name="connsiteX2" fmla="*/ 1384300 w 1384300"/>
                    <a:gd name="connsiteY2" fmla="*/ 3175 h 336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4300" h="336550">
                      <a:moveTo>
                        <a:pt x="0" y="336550"/>
                      </a:moveTo>
                      <a:cubicBezTo>
                        <a:pt x="370417" y="-10583"/>
                        <a:pt x="80433" y="268287"/>
                        <a:pt x="361950" y="0"/>
                      </a:cubicBezTo>
                      <a:cubicBezTo>
                        <a:pt x="702733" y="1058"/>
                        <a:pt x="367242" y="5292"/>
                        <a:pt x="1384300" y="3175"/>
                      </a:cubicBezTo>
                    </a:path>
                  </a:pathLst>
                </a:cu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-110" charset="0"/>
                    <a:ea typeface="ＭＳ Ｐゴシック" pitchFamily="-110" charset="-128"/>
                    <a:cs typeface="ＭＳ Ｐゴシック" pitchFamily="-110" charset="-128"/>
                  </a:endParaRPr>
                </a:p>
              </p:txBody>
            </p:sp>
            <p:grpSp>
              <p:nvGrpSpPr>
                <p:cNvPr id="272" name="Group 271">
                  <a:extLst>
                    <a:ext uri="{FF2B5EF4-FFF2-40B4-BE49-F238E27FC236}">
                      <a16:creationId xmlns:a16="http://schemas.microsoft.com/office/drawing/2014/main" id="{0D964D31-C759-C07E-3086-0DB8972D3973}"/>
                    </a:ext>
                  </a:extLst>
                </p:cNvPr>
                <p:cNvGrpSpPr/>
                <p:nvPr/>
              </p:nvGrpSpPr>
              <p:grpSpPr>
                <a:xfrm>
                  <a:off x="1595143" y="1028700"/>
                  <a:ext cx="1595205" cy="2495458"/>
                  <a:chOff x="1823743" y="1936434"/>
                  <a:chExt cx="1595205" cy="2495458"/>
                </a:xfrm>
              </p:grpSpPr>
              <p:cxnSp>
                <p:nvCxnSpPr>
                  <p:cNvPr id="276" name="Straight Arrow Connector 275">
                    <a:extLst>
                      <a:ext uri="{FF2B5EF4-FFF2-40B4-BE49-F238E27FC236}">
                        <a16:creationId xmlns:a16="http://schemas.microsoft.com/office/drawing/2014/main" id="{A7AC8695-ACFF-A4B9-7D57-E5265994259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flipH="1">
                    <a:off x="2496323" y="2503356"/>
                    <a:ext cx="2552" cy="1279657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19050" cap="flat" cmpd="sng" algn="ctr">
                    <a:solidFill>
                      <a:srgbClr val="32A859"/>
                    </a:solidFill>
                    <a:prstDash val="solid"/>
                    <a:round/>
                    <a:headEnd type="none" w="med" len="med"/>
                    <a:tailEnd type="none"/>
                  </a:ln>
                  <a:effectLst/>
                </p:spPr>
              </p:cxnSp>
              <p:sp>
                <p:nvSpPr>
                  <p:cNvPr id="277" name="U-Turn Arrow 276">
                    <a:extLst>
                      <a:ext uri="{FF2B5EF4-FFF2-40B4-BE49-F238E27FC236}">
                        <a16:creationId xmlns:a16="http://schemas.microsoft.com/office/drawing/2014/main" id="{E40266F6-9D04-B4A7-5DCE-48DBFB997C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46475" y="3949393"/>
                    <a:ext cx="381000" cy="284418"/>
                  </a:xfrm>
                  <a:prstGeom prst="uturnArrow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scene3d>
                    <a:camera prst="orthographicFront">
                      <a:rot lat="3600000" lon="0" rev="0"/>
                    </a:camera>
                    <a:lightRig rig="threePt" dir="t"/>
                  </a:scene3d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24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-110" charset="0"/>
                      <a:ea typeface="ＭＳ Ｐゴシック" pitchFamily="-110" charset="-128"/>
                      <a:cs typeface="ＭＳ Ｐゴシック" pitchFamily="-110" charset="-128"/>
                    </a:endParaRPr>
                  </a:p>
                </p:txBody>
              </p:sp>
              <p:sp>
                <p:nvSpPr>
                  <p:cNvPr id="278" name="Cube 277">
                    <a:extLst>
                      <a:ext uri="{FF2B5EF4-FFF2-40B4-BE49-F238E27FC236}">
                        <a16:creationId xmlns:a16="http://schemas.microsoft.com/office/drawing/2014/main" id="{79F643D6-1690-33A5-BFC5-A9F53376E9C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23743" y="2324100"/>
                    <a:ext cx="1371600" cy="1447800"/>
                  </a:xfrm>
                  <a:prstGeom prst="cube">
                    <a:avLst/>
                  </a:prstGeom>
                  <a:solidFill>
                    <a:schemeClr val="accent1">
                      <a:alpha val="70026"/>
                    </a:schemeClr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24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-110" charset="0"/>
                      <a:ea typeface="ＭＳ Ｐゴシック" pitchFamily="-110" charset="-128"/>
                      <a:cs typeface="ＭＳ Ｐゴシック" pitchFamily="-110" charset="-128"/>
                    </a:endParaRPr>
                  </a:p>
                </p:txBody>
              </p:sp>
              <p:sp>
                <p:nvSpPr>
                  <p:cNvPr id="279" name="TextBox 278">
                    <a:extLst>
                      <a:ext uri="{FF2B5EF4-FFF2-40B4-BE49-F238E27FC236}">
                        <a16:creationId xmlns:a16="http://schemas.microsoft.com/office/drawing/2014/main" id="{B07A4238-7411-E2E9-A520-708D99BB960E}"/>
                      </a:ext>
                    </a:extLst>
                  </p:cNvPr>
                  <p:cNvSpPr txBox="1"/>
                  <p:nvPr/>
                </p:nvSpPr>
                <p:spPr>
                  <a:xfrm>
                    <a:off x="2536975" y="4170282"/>
                    <a:ext cx="881973" cy="2616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rotation axis</a:t>
                    </a:r>
                  </a:p>
                </p:txBody>
              </p:sp>
              <p:grpSp>
                <p:nvGrpSpPr>
                  <p:cNvPr id="280" name="Group 279">
                    <a:extLst>
                      <a:ext uri="{FF2B5EF4-FFF2-40B4-BE49-F238E27FC236}">
                        <a16:creationId xmlns:a16="http://schemas.microsoft.com/office/drawing/2014/main" id="{E8CB2E02-61A9-CB6A-E0D6-A0A98E99E245}"/>
                      </a:ext>
                    </a:extLst>
                  </p:cNvPr>
                  <p:cNvGrpSpPr/>
                  <p:nvPr/>
                </p:nvGrpSpPr>
                <p:grpSpPr>
                  <a:xfrm>
                    <a:off x="2492884" y="1936434"/>
                    <a:ext cx="2233" cy="2438400"/>
                    <a:chOff x="4402941" y="1936434"/>
                    <a:chExt cx="2233" cy="2438400"/>
                  </a:xfrm>
                </p:grpSpPr>
                <p:cxnSp>
                  <p:nvCxnSpPr>
                    <p:cNvPr id="281" name="Straight Arrow Connector 280">
                      <a:extLst>
                        <a:ext uri="{FF2B5EF4-FFF2-40B4-BE49-F238E27FC236}">
                          <a16:creationId xmlns:a16="http://schemas.microsoft.com/office/drawing/2014/main" id="{84E3D647-6DF3-DBC3-534D-071A450F3BC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 flipH="1">
                      <a:off x="4402941" y="3771900"/>
                      <a:ext cx="2233" cy="602934"/>
                    </a:xfrm>
                    <a:prstGeom prst="straightConnector1">
                      <a:avLst/>
                    </a:prstGeom>
                    <a:solidFill>
                      <a:schemeClr val="accent1"/>
                    </a:solidFill>
                    <a:ln w="19050" cap="flat" cmpd="sng" algn="ctr">
                      <a:solidFill>
                        <a:srgbClr val="32A859"/>
                      </a:solidFill>
                      <a:prstDash val="solid"/>
                      <a:round/>
                      <a:headEnd type="none" w="med" len="med"/>
                      <a:tailEnd type="arrow"/>
                    </a:ln>
                    <a:effectLst/>
                  </p:spPr>
                </p:cxnSp>
                <p:cxnSp>
                  <p:nvCxnSpPr>
                    <p:cNvPr id="282" name="Straight Arrow Connector 281">
                      <a:extLst>
                        <a:ext uri="{FF2B5EF4-FFF2-40B4-BE49-F238E27FC236}">
                          <a16:creationId xmlns:a16="http://schemas.microsoft.com/office/drawing/2014/main" id="{1166B6FF-F9D0-CD97-C9DF-CF843EFB4CE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>
                      <a:off x="4402941" y="1936434"/>
                      <a:ext cx="2233" cy="540066"/>
                    </a:xfrm>
                    <a:prstGeom prst="straightConnector1">
                      <a:avLst/>
                    </a:prstGeom>
                    <a:solidFill>
                      <a:schemeClr val="accent1"/>
                    </a:solidFill>
                    <a:ln w="19050" cap="flat" cmpd="sng" algn="ctr">
                      <a:solidFill>
                        <a:srgbClr val="32A859"/>
                      </a:solidFill>
                      <a:prstDash val="solid"/>
                      <a:round/>
                      <a:headEnd type="none" w="med" len="med"/>
                      <a:tailEnd type="none"/>
                    </a:ln>
                    <a:effectLst/>
                  </p:spPr>
                </p:cxnSp>
              </p:grpSp>
            </p:grpSp>
            <p:sp>
              <p:nvSpPr>
                <p:cNvPr id="273" name="Oval 272">
                  <a:extLst>
                    <a:ext uri="{FF2B5EF4-FFF2-40B4-BE49-F238E27FC236}">
                      <a16:creationId xmlns:a16="http://schemas.microsoft.com/office/drawing/2014/main" id="{1699E611-487F-50EB-DCDA-BAF5888C0752}"/>
                    </a:ext>
                  </a:extLst>
                </p:cNvPr>
                <p:cNvSpPr/>
                <p:nvPr/>
              </p:nvSpPr>
              <p:spPr bwMode="auto">
                <a:xfrm>
                  <a:off x="2237376" y="1564352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scene3d>
                  <a:camera prst="orthographicFront">
                    <a:rot lat="3000000" lon="0" rev="0"/>
                  </a:camera>
                  <a:lightRig rig="threePt" dir="t"/>
                </a:scene3d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-110" charset="0"/>
                    <a:ea typeface="ＭＳ Ｐゴシック" pitchFamily="-110" charset="-128"/>
                    <a:cs typeface="ＭＳ Ｐゴシック" pitchFamily="-110" charset="-128"/>
                  </a:endParaRPr>
                </a:p>
              </p:txBody>
            </p:sp>
            <p:sp>
              <p:nvSpPr>
                <p:cNvPr id="274" name="Oval 273">
                  <a:extLst>
                    <a:ext uri="{FF2B5EF4-FFF2-40B4-BE49-F238E27FC236}">
                      <a16:creationId xmlns:a16="http://schemas.microsoft.com/office/drawing/2014/main" id="{93C54BF3-2ACD-43D7-0778-0DD4B2261946}"/>
                    </a:ext>
                  </a:extLst>
                </p:cNvPr>
                <p:cNvSpPr/>
                <p:nvPr/>
              </p:nvSpPr>
              <p:spPr bwMode="auto">
                <a:xfrm>
                  <a:off x="2234351" y="2656533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scene3d>
                  <a:camera prst="orthographicFront">
                    <a:rot lat="3000000" lon="0" rev="0"/>
                  </a:camera>
                  <a:lightRig rig="threePt" dir="t"/>
                </a:scene3d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-110" charset="0"/>
                    <a:ea typeface="ＭＳ Ｐゴシック" pitchFamily="-110" charset="-128"/>
                    <a:cs typeface="ＭＳ Ｐゴシック" pitchFamily="-110" charset="-128"/>
                  </a:endParaRPr>
                </a:p>
              </p:txBody>
            </p:sp>
            <p:sp>
              <p:nvSpPr>
                <p:cNvPr id="275" name="Oval 274">
                  <a:extLst>
                    <a:ext uri="{FF2B5EF4-FFF2-40B4-BE49-F238E27FC236}">
                      <a16:creationId xmlns:a16="http://schemas.microsoft.com/office/drawing/2014/main" id="{37456F7A-1880-6169-004B-5CB84197F820}"/>
                    </a:ext>
                  </a:extLst>
                </p:cNvPr>
                <p:cNvSpPr/>
                <p:nvPr/>
              </p:nvSpPr>
              <p:spPr bwMode="auto">
                <a:xfrm>
                  <a:off x="2232175" y="2111905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scene3d>
                  <a:camera prst="orthographicFront">
                    <a:rot lat="3000000" lon="0" rev="0"/>
                  </a:camera>
                  <a:lightRig rig="threePt" dir="t"/>
                </a:scene3d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-110" charset="0"/>
                    <a:ea typeface="ＭＳ Ｐゴシック" pitchFamily="-110" charset="-128"/>
                    <a:cs typeface="ＭＳ Ｐゴシック" pitchFamily="-110" charset="-128"/>
                  </a:endParaRPr>
                </a:p>
              </p:txBody>
            </p:sp>
          </p:grpSp>
          <p:grpSp>
            <p:nvGrpSpPr>
              <p:cNvPr id="246" name="Group 245">
                <a:extLst>
                  <a:ext uri="{FF2B5EF4-FFF2-40B4-BE49-F238E27FC236}">
                    <a16:creationId xmlns:a16="http://schemas.microsoft.com/office/drawing/2014/main" id="{4B0A803F-4E9D-2907-E857-E0203CB29C40}"/>
                  </a:ext>
                </a:extLst>
              </p:cNvPr>
              <p:cNvGrpSpPr/>
              <p:nvPr/>
            </p:nvGrpSpPr>
            <p:grpSpPr>
              <a:xfrm>
                <a:off x="473673" y="1799442"/>
                <a:ext cx="6684392" cy="947953"/>
                <a:chOff x="473236" y="1891767"/>
                <a:chExt cx="6684392" cy="947953"/>
              </a:xfrm>
            </p:grpSpPr>
            <p:sp>
              <p:nvSpPr>
                <p:cNvPr id="263" name="TextBox 262">
                  <a:extLst>
                    <a:ext uri="{FF2B5EF4-FFF2-40B4-BE49-F238E27FC236}">
                      <a16:creationId xmlns:a16="http://schemas.microsoft.com/office/drawing/2014/main" id="{5AEEEB6B-3E8A-C5B8-4B65-9002DE71770F}"/>
                    </a:ext>
                  </a:extLst>
                </p:cNvPr>
                <p:cNvSpPr txBox="1"/>
                <p:nvPr/>
              </p:nvSpPr>
              <p:spPr>
                <a:xfrm>
                  <a:off x="473236" y="1928514"/>
                  <a:ext cx="65434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source</a:t>
                  </a:r>
                </a:p>
              </p:txBody>
            </p:sp>
            <p:grpSp>
              <p:nvGrpSpPr>
                <p:cNvPr id="264" name="Group 263">
                  <a:extLst>
                    <a:ext uri="{FF2B5EF4-FFF2-40B4-BE49-F238E27FC236}">
                      <a16:creationId xmlns:a16="http://schemas.microsoft.com/office/drawing/2014/main" id="{22861A0A-02A1-C5BA-C61E-C6CD0899FB9C}"/>
                    </a:ext>
                  </a:extLst>
                </p:cNvPr>
                <p:cNvGrpSpPr/>
                <p:nvPr/>
              </p:nvGrpSpPr>
              <p:grpSpPr>
                <a:xfrm>
                  <a:off x="762309" y="2255437"/>
                  <a:ext cx="6395319" cy="76200"/>
                  <a:chOff x="762310" y="2302742"/>
                  <a:chExt cx="6395319" cy="76200"/>
                </a:xfrm>
              </p:grpSpPr>
              <p:sp>
                <p:nvSpPr>
                  <p:cNvPr id="269" name="Oval 268">
                    <a:extLst>
                      <a:ext uri="{FF2B5EF4-FFF2-40B4-BE49-F238E27FC236}">
                        <a16:creationId xmlns:a16="http://schemas.microsoft.com/office/drawing/2014/main" id="{34D83A57-8693-92E9-BDF5-F557D0E16A8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62310" y="2302742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24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-110" charset="0"/>
                      <a:ea typeface="ＭＳ Ｐゴシック" pitchFamily="-110" charset="-128"/>
                      <a:cs typeface="ＭＳ Ｐゴシック" pitchFamily="-110" charset="-128"/>
                    </a:endParaRPr>
                  </a:p>
                </p:txBody>
              </p:sp>
              <p:cxnSp>
                <p:nvCxnSpPr>
                  <p:cNvPr id="270" name="Straight Arrow Connector 269">
                    <a:extLst>
                      <a:ext uri="{FF2B5EF4-FFF2-40B4-BE49-F238E27FC236}">
                        <a16:creationId xmlns:a16="http://schemas.microsoft.com/office/drawing/2014/main" id="{430AB269-C395-0637-473A-A7E2838261D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838510" y="2337859"/>
                    <a:ext cx="6319119" cy="0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triangle" w="med" len="lg"/>
                  </a:ln>
                  <a:effectLst/>
                </p:spPr>
              </p:cxnSp>
            </p:grpSp>
            <p:sp>
              <p:nvSpPr>
                <p:cNvPr id="265" name="TextBox 264">
                  <a:extLst>
                    <a:ext uri="{FF2B5EF4-FFF2-40B4-BE49-F238E27FC236}">
                      <a16:creationId xmlns:a16="http://schemas.microsoft.com/office/drawing/2014/main" id="{7CD21794-C9EF-3EFE-B46C-CF7D486AB7B0}"/>
                    </a:ext>
                  </a:extLst>
                </p:cNvPr>
                <p:cNvSpPr txBox="1"/>
                <p:nvPr/>
              </p:nvSpPr>
              <p:spPr>
                <a:xfrm>
                  <a:off x="5177870" y="1909723"/>
                  <a:ext cx="1134820" cy="4308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1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source to detector distance</a:t>
                  </a:r>
                </a:p>
              </p:txBody>
            </p:sp>
            <p:cxnSp>
              <p:nvCxnSpPr>
                <p:cNvPr id="266" name="Straight Arrow Connector 265">
                  <a:extLst>
                    <a:ext uri="{FF2B5EF4-FFF2-40B4-BE49-F238E27FC236}">
                      <a16:creationId xmlns:a16="http://schemas.microsoft.com/office/drawing/2014/main" id="{1F038820-5432-E4F5-A347-297781FCF123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795195" y="2476500"/>
                  <a:ext cx="3115469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FF0000"/>
                  </a:solidFill>
                  <a:prstDash val="dash"/>
                  <a:round/>
                  <a:headEnd type="none" w="med" len="med"/>
                  <a:tailEnd type="arrow"/>
                </a:ln>
                <a:effectLst/>
              </p:spPr>
            </p:cxnSp>
            <p:sp>
              <p:nvSpPr>
                <p:cNvPr id="267" name="TextBox 266">
                  <a:extLst>
                    <a:ext uri="{FF2B5EF4-FFF2-40B4-BE49-F238E27FC236}">
                      <a16:creationId xmlns:a16="http://schemas.microsoft.com/office/drawing/2014/main" id="{D399A6E0-69E9-D6EC-8CEE-C39B4091D4C2}"/>
                    </a:ext>
                  </a:extLst>
                </p:cNvPr>
                <p:cNvSpPr txBox="1"/>
                <p:nvPr/>
              </p:nvSpPr>
              <p:spPr>
                <a:xfrm>
                  <a:off x="1653661" y="2408833"/>
                  <a:ext cx="1134820" cy="4308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1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source to iso distance</a:t>
                  </a:r>
                </a:p>
              </p:txBody>
            </p:sp>
            <p:sp>
              <p:nvSpPr>
                <p:cNvPr id="268" name="TextBox 267">
                  <a:extLst>
                    <a:ext uri="{FF2B5EF4-FFF2-40B4-BE49-F238E27FC236}">
                      <a16:creationId xmlns:a16="http://schemas.microsoft.com/office/drawing/2014/main" id="{39C00EE0-BDE7-C77D-C2A7-58C6AA35063E}"/>
                    </a:ext>
                  </a:extLst>
                </p:cNvPr>
                <p:cNvSpPr txBox="1"/>
                <p:nvPr/>
              </p:nvSpPr>
              <p:spPr>
                <a:xfrm>
                  <a:off x="1372275" y="1891767"/>
                  <a:ext cx="1134820" cy="4308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1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source to detector line</a:t>
                  </a:r>
                </a:p>
              </p:txBody>
            </p:sp>
          </p:grpSp>
          <p:grpSp>
            <p:nvGrpSpPr>
              <p:cNvPr id="247" name="Group 246">
                <a:extLst>
                  <a:ext uri="{FF2B5EF4-FFF2-40B4-BE49-F238E27FC236}">
                    <a16:creationId xmlns:a16="http://schemas.microsoft.com/office/drawing/2014/main" id="{8F9494DC-B498-8B04-3F94-44A5FCA1924A}"/>
                  </a:ext>
                </a:extLst>
              </p:cNvPr>
              <p:cNvGrpSpPr/>
              <p:nvPr/>
            </p:nvGrpSpPr>
            <p:grpSpPr>
              <a:xfrm>
                <a:off x="3674558" y="1176400"/>
                <a:ext cx="1258621" cy="1410035"/>
                <a:chOff x="3674121" y="1171162"/>
                <a:chExt cx="1258621" cy="1410035"/>
              </a:xfrm>
            </p:grpSpPr>
            <p:grpSp>
              <p:nvGrpSpPr>
                <p:cNvPr id="255" name="Group 254">
                  <a:extLst>
                    <a:ext uri="{FF2B5EF4-FFF2-40B4-BE49-F238E27FC236}">
                      <a16:creationId xmlns:a16="http://schemas.microsoft.com/office/drawing/2014/main" id="{41BE68D7-8460-AE45-FC35-156C282C7EAF}"/>
                    </a:ext>
                  </a:extLst>
                </p:cNvPr>
                <p:cNvGrpSpPr/>
                <p:nvPr/>
              </p:nvGrpSpPr>
              <p:grpSpPr>
                <a:xfrm>
                  <a:off x="3674121" y="1171162"/>
                  <a:ext cx="1258621" cy="1410035"/>
                  <a:chOff x="4481432" y="109859"/>
                  <a:chExt cx="1258621" cy="1410035"/>
                </a:xfrm>
              </p:grpSpPr>
              <p:cxnSp>
                <p:nvCxnSpPr>
                  <p:cNvPr id="257" name="Straight Arrow Connector 256">
                    <a:extLst>
                      <a:ext uri="{FF2B5EF4-FFF2-40B4-BE49-F238E27FC236}">
                        <a16:creationId xmlns:a16="http://schemas.microsoft.com/office/drawing/2014/main" id="{83FB123D-DDA2-292E-C303-633ABE4668B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flipH="1">
                    <a:off x="5135385" y="412708"/>
                    <a:ext cx="364959" cy="363721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arrow"/>
                  </a:ln>
                  <a:effectLst/>
                </p:spPr>
              </p:cxnSp>
              <p:sp>
                <p:nvSpPr>
                  <p:cNvPr id="258" name="TextBox 257">
                    <a:extLst>
                      <a:ext uri="{FF2B5EF4-FFF2-40B4-BE49-F238E27FC236}">
                        <a16:creationId xmlns:a16="http://schemas.microsoft.com/office/drawing/2014/main" id="{D900044D-67B5-5BB7-83DF-1486383DDED2}"/>
                      </a:ext>
                    </a:extLst>
                  </p:cNvPr>
                  <p:cNvSpPr txBox="1"/>
                  <p:nvPr/>
                </p:nvSpPr>
                <p:spPr>
                  <a:xfrm rot="18851932">
                    <a:off x="4972324" y="396164"/>
                    <a:ext cx="522900" cy="2616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1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col (j)</a:t>
                    </a:r>
                  </a:p>
                </p:txBody>
              </p:sp>
              <p:cxnSp>
                <p:nvCxnSpPr>
                  <p:cNvPr id="259" name="Straight Arrow Connector 258">
                    <a:extLst>
                      <a:ext uri="{FF2B5EF4-FFF2-40B4-BE49-F238E27FC236}">
                        <a16:creationId xmlns:a16="http://schemas.microsoft.com/office/drawing/2014/main" id="{04F7F5D6-CA37-7108-655C-DA792863957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flipH="1">
                    <a:off x="4481432" y="331756"/>
                    <a:ext cx="940237" cy="2960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arrow"/>
                  </a:ln>
                  <a:effectLst/>
                </p:spPr>
              </p:cxnSp>
              <p:sp>
                <p:nvSpPr>
                  <p:cNvPr id="260" name="TextBox 259">
                    <a:extLst>
                      <a:ext uri="{FF2B5EF4-FFF2-40B4-BE49-F238E27FC236}">
                        <a16:creationId xmlns:a16="http://schemas.microsoft.com/office/drawing/2014/main" id="{12BF6933-08A6-9AF0-FB26-50018E2893EF}"/>
                      </a:ext>
                    </a:extLst>
                  </p:cNvPr>
                  <p:cNvSpPr txBox="1"/>
                  <p:nvPr/>
                </p:nvSpPr>
                <p:spPr>
                  <a:xfrm>
                    <a:off x="4855016" y="109859"/>
                    <a:ext cx="570990" cy="2616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1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row (</a:t>
                    </a:r>
                    <a:r>
                      <a:rPr lang="en-US" sz="1100" dirty="0" err="1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i</a:t>
                    </a:r>
                    <a:r>
                      <a:rPr lang="en-US" sz="11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)</a:t>
                    </a:r>
                  </a:p>
                </p:txBody>
              </p:sp>
              <p:cxnSp>
                <p:nvCxnSpPr>
                  <p:cNvPr id="261" name="Straight Arrow Connector 260">
                    <a:extLst>
                      <a:ext uri="{FF2B5EF4-FFF2-40B4-BE49-F238E27FC236}">
                        <a16:creationId xmlns:a16="http://schemas.microsoft.com/office/drawing/2014/main" id="{A559DAD8-DE31-5E36-F307-4189759B35E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5500344" y="412708"/>
                    <a:ext cx="0" cy="1107186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arrow"/>
                  </a:ln>
                  <a:effectLst/>
                </p:spPr>
              </p:cxnSp>
              <p:sp>
                <p:nvSpPr>
                  <p:cNvPr id="262" name="TextBox 261">
                    <a:extLst>
                      <a:ext uri="{FF2B5EF4-FFF2-40B4-BE49-F238E27FC236}">
                        <a16:creationId xmlns:a16="http://schemas.microsoft.com/office/drawing/2014/main" id="{2C52AD22-2662-D5BE-7F36-D9AB97FF30A0}"/>
                      </a:ext>
                    </a:extLst>
                  </p:cNvPr>
                  <p:cNvSpPr txBox="1"/>
                  <p:nvPr/>
                </p:nvSpPr>
                <p:spPr>
                  <a:xfrm rot="5400000">
                    <a:off x="5289288" y="587463"/>
                    <a:ext cx="639919" cy="2616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1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slice (k)</a:t>
                    </a:r>
                  </a:p>
                </p:txBody>
              </p:sp>
            </p:grpSp>
            <p:sp>
              <p:nvSpPr>
                <p:cNvPr id="256" name="Oval 255">
                  <a:extLst>
                    <a:ext uri="{FF2B5EF4-FFF2-40B4-BE49-F238E27FC236}">
                      <a16:creationId xmlns:a16="http://schemas.microsoft.com/office/drawing/2014/main" id="{EABFFFA5-7283-D502-5B47-3D1C17CF4201}"/>
                    </a:ext>
                  </a:extLst>
                </p:cNvPr>
                <p:cNvSpPr/>
                <p:nvPr/>
              </p:nvSpPr>
              <p:spPr bwMode="auto">
                <a:xfrm>
                  <a:off x="4570974" y="1426771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-110" charset="0"/>
                    <a:ea typeface="ＭＳ Ｐゴシック" pitchFamily="-110" charset="-128"/>
                    <a:cs typeface="ＭＳ Ｐゴシック" pitchFamily="-110" charset="-128"/>
                  </a:endParaRPr>
                </a:p>
              </p:txBody>
            </p:sp>
          </p:grpSp>
          <p:grpSp>
            <p:nvGrpSpPr>
              <p:cNvPr id="248" name="Group 247">
                <a:extLst>
                  <a:ext uri="{FF2B5EF4-FFF2-40B4-BE49-F238E27FC236}">
                    <a16:creationId xmlns:a16="http://schemas.microsoft.com/office/drawing/2014/main" id="{31970953-7B18-0E88-307C-A4A948D93BD6}"/>
                  </a:ext>
                </a:extLst>
              </p:cNvPr>
              <p:cNvGrpSpPr/>
              <p:nvPr/>
            </p:nvGrpSpPr>
            <p:grpSpPr>
              <a:xfrm>
                <a:off x="3481014" y="1959037"/>
                <a:ext cx="615272" cy="783924"/>
                <a:chOff x="5067123" y="179641"/>
                <a:chExt cx="615272" cy="783924"/>
              </a:xfrm>
            </p:grpSpPr>
            <p:cxnSp>
              <p:nvCxnSpPr>
                <p:cNvPr id="249" name="Straight Arrow Connector 248">
                  <a:extLst>
                    <a:ext uri="{FF2B5EF4-FFF2-40B4-BE49-F238E27FC236}">
                      <a16:creationId xmlns:a16="http://schemas.microsoft.com/office/drawing/2014/main" id="{42AB8CF3-BA18-727C-C2B9-392935F01646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5135385" y="412708"/>
                  <a:ext cx="364959" cy="363721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sp>
              <p:nvSpPr>
                <p:cNvPr id="250" name="TextBox 249">
                  <a:extLst>
                    <a:ext uri="{FF2B5EF4-FFF2-40B4-BE49-F238E27FC236}">
                      <a16:creationId xmlns:a16="http://schemas.microsoft.com/office/drawing/2014/main" id="{997F737A-D281-8D51-B652-5F7720D26762}"/>
                    </a:ext>
                  </a:extLst>
                </p:cNvPr>
                <p:cNvSpPr txBox="1"/>
                <p:nvPr/>
              </p:nvSpPr>
              <p:spPr>
                <a:xfrm>
                  <a:off x="5123424" y="425954"/>
                  <a:ext cx="255198" cy="2616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>
                      <a:solidFill>
                        <a:srgbClr val="FFFF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x</a:t>
                  </a:r>
                </a:p>
              </p:txBody>
            </p:sp>
            <p:cxnSp>
              <p:nvCxnSpPr>
                <p:cNvPr id="251" name="Straight Arrow Connector 250">
                  <a:extLst>
                    <a:ext uri="{FF2B5EF4-FFF2-40B4-BE49-F238E27FC236}">
                      <a16:creationId xmlns:a16="http://schemas.microsoft.com/office/drawing/2014/main" id="{4E2E408B-C949-4A29-511D-BE2B2E80B98F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 flipV="1">
                  <a:off x="5067123" y="412708"/>
                  <a:ext cx="429285" cy="3315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sp>
              <p:nvSpPr>
                <p:cNvPr id="252" name="TextBox 251">
                  <a:extLst>
                    <a:ext uri="{FF2B5EF4-FFF2-40B4-BE49-F238E27FC236}">
                      <a16:creationId xmlns:a16="http://schemas.microsoft.com/office/drawing/2014/main" id="{DA026053-3302-8A9C-0F93-0DD762A0F7AA}"/>
                    </a:ext>
                  </a:extLst>
                </p:cNvPr>
                <p:cNvSpPr txBox="1"/>
                <p:nvPr/>
              </p:nvSpPr>
              <p:spPr>
                <a:xfrm>
                  <a:off x="5194896" y="179641"/>
                  <a:ext cx="255198" cy="2616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>
                      <a:solidFill>
                        <a:srgbClr val="FFFF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y</a:t>
                  </a:r>
                </a:p>
              </p:txBody>
            </p:sp>
            <p:cxnSp>
              <p:nvCxnSpPr>
                <p:cNvPr id="253" name="Straight Arrow Connector 252">
                  <a:extLst>
                    <a:ext uri="{FF2B5EF4-FFF2-40B4-BE49-F238E27FC236}">
                      <a16:creationId xmlns:a16="http://schemas.microsoft.com/office/drawing/2014/main" id="{FE45BC02-8653-34A3-E739-32A48E15DA8A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5500344" y="412708"/>
                  <a:ext cx="0" cy="550857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sp>
              <p:nvSpPr>
                <p:cNvPr id="254" name="TextBox 253">
                  <a:extLst>
                    <a:ext uri="{FF2B5EF4-FFF2-40B4-BE49-F238E27FC236}">
                      <a16:creationId xmlns:a16="http://schemas.microsoft.com/office/drawing/2014/main" id="{17F6966A-E234-A3E8-82F0-655924FBC907}"/>
                    </a:ext>
                  </a:extLst>
                </p:cNvPr>
                <p:cNvSpPr txBox="1"/>
                <p:nvPr/>
              </p:nvSpPr>
              <p:spPr>
                <a:xfrm>
                  <a:off x="5435211" y="541469"/>
                  <a:ext cx="247184" cy="2616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>
                      <a:solidFill>
                        <a:srgbClr val="FFFF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z</a:t>
                  </a:r>
                </a:p>
              </p:txBody>
            </p:sp>
          </p:grpSp>
        </p:grpSp>
        <p:grpSp>
          <p:nvGrpSpPr>
            <p:cNvPr id="204" name="Group 203">
              <a:extLst>
                <a:ext uri="{FF2B5EF4-FFF2-40B4-BE49-F238E27FC236}">
                  <a16:creationId xmlns:a16="http://schemas.microsoft.com/office/drawing/2014/main" id="{CCFD7C8A-99A4-FF58-B407-70CDCE44FB20}"/>
                </a:ext>
              </a:extLst>
            </p:cNvPr>
            <p:cNvGrpSpPr/>
            <p:nvPr/>
          </p:nvGrpSpPr>
          <p:grpSpPr>
            <a:xfrm>
              <a:off x="6374118" y="62576"/>
              <a:ext cx="2784121" cy="3935202"/>
              <a:chOff x="4495477" y="786046"/>
              <a:chExt cx="2784121" cy="3935202"/>
            </a:xfrm>
          </p:grpSpPr>
          <p:grpSp>
            <p:nvGrpSpPr>
              <p:cNvPr id="205" name="Group 204">
                <a:extLst>
                  <a:ext uri="{FF2B5EF4-FFF2-40B4-BE49-F238E27FC236}">
                    <a16:creationId xmlns:a16="http://schemas.microsoft.com/office/drawing/2014/main" id="{37A06019-3AA6-82A3-A183-663B5AA17558}"/>
                  </a:ext>
                </a:extLst>
              </p:cNvPr>
              <p:cNvGrpSpPr/>
              <p:nvPr/>
            </p:nvGrpSpPr>
            <p:grpSpPr>
              <a:xfrm>
                <a:off x="5261524" y="2910281"/>
                <a:ext cx="1981385" cy="695076"/>
                <a:chOff x="5239496" y="2899378"/>
                <a:chExt cx="1981385" cy="695076"/>
              </a:xfrm>
            </p:grpSpPr>
            <p:grpSp>
              <p:nvGrpSpPr>
                <p:cNvPr id="240" name="Group 239">
                  <a:extLst>
                    <a:ext uri="{FF2B5EF4-FFF2-40B4-BE49-F238E27FC236}">
                      <a16:creationId xmlns:a16="http://schemas.microsoft.com/office/drawing/2014/main" id="{CF57B1DC-DF9F-3E6A-6D6F-75A2FB9C9021}"/>
                    </a:ext>
                  </a:extLst>
                </p:cNvPr>
                <p:cNvGrpSpPr/>
                <p:nvPr/>
              </p:nvGrpSpPr>
              <p:grpSpPr>
                <a:xfrm>
                  <a:off x="5302255" y="2951001"/>
                  <a:ext cx="1918626" cy="643453"/>
                  <a:chOff x="7200300" y="2201061"/>
                  <a:chExt cx="1918626" cy="643453"/>
                </a:xfrm>
              </p:grpSpPr>
              <p:cxnSp>
                <p:nvCxnSpPr>
                  <p:cNvPr id="242" name="Straight Arrow Connector 241">
                    <a:extLst>
                      <a:ext uri="{FF2B5EF4-FFF2-40B4-BE49-F238E27FC236}">
                        <a16:creationId xmlns:a16="http://schemas.microsoft.com/office/drawing/2014/main" id="{96AF85BA-D9E8-1D94-D756-5FD8F74132F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flipH="1" flipV="1">
                    <a:off x="7200300" y="2201061"/>
                    <a:ext cx="1027197" cy="299836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6350" cap="flat" cmpd="sng" algn="ctr">
                    <a:solidFill>
                      <a:schemeClr val="accent4"/>
                    </a:solidFill>
                    <a:prstDash val="solid"/>
                    <a:round/>
                    <a:headEnd type="none" w="med" len="med"/>
                    <a:tailEnd type="stealth" w="sm" len="lg"/>
                  </a:ln>
                  <a:effectLst/>
                </p:spPr>
              </p:cxnSp>
              <p:sp>
                <p:nvSpPr>
                  <p:cNvPr id="243" name="TextBox 242">
                    <a:extLst>
                      <a:ext uri="{FF2B5EF4-FFF2-40B4-BE49-F238E27FC236}">
                        <a16:creationId xmlns:a16="http://schemas.microsoft.com/office/drawing/2014/main" id="{09EEFE3A-9560-198E-D122-0EAB63359DFA}"/>
                      </a:ext>
                    </a:extLst>
                  </p:cNvPr>
                  <p:cNvSpPr txBox="1"/>
                  <p:nvPr/>
                </p:nvSpPr>
                <p:spPr>
                  <a:xfrm>
                    <a:off x="8053065" y="2445559"/>
                    <a:ext cx="1065861" cy="39895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>
                      <a:lnSpc>
                        <a:spcPct val="60000"/>
                      </a:lnSpc>
                    </a:pPr>
                    <a:r>
                      <a: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detector iso</a:t>
                    </a:r>
                  </a:p>
                </p:txBody>
              </p:sp>
            </p:grpSp>
            <p:sp>
              <p:nvSpPr>
                <p:cNvPr id="241" name="Oval 240">
                  <a:extLst>
                    <a:ext uri="{FF2B5EF4-FFF2-40B4-BE49-F238E27FC236}">
                      <a16:creationId xmlns:a16="http://schemas.microsoft.com/office/drawing/2014/main" id="{184B27C8-86A6-B65D-4260-FBAA7C619B07}"/>
                    </a:ext>
                  </a:extLst>
                </p:cNvPr>
                <p:cNvSpPr/>
                <p:nvPr/>
              </p:nvSpPr>
              <p:spPr bwMode="auto">
                <a:xfrm rot="5400000">
                  <a:off x="5239496" y="2899378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scene3d>
                  <a:camera prst="orthographicFront">
                    <a:rot lat="3000000" lon="0" rev="0"/>
                  </a:camera>
                  <a:lightRig rig="threePt" dir="t"/>
                </a:scene3d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-110" charset="0"/>
                    <a:ea typeface="ＭＳ Ｐゴシック" pitchFamily="-110" charset="-128"/>
                    <a:cs typeface="ＭＳ Ｐゴシック" pitchFamily="-110" charset="-128"/>
                  </a:endParaRPr>
                </a:p>
              </p:txBody>
            </p:sp>
          </p:grpSp>
          <p:grpSp>
            <p:nvGrpSpPr>
              <p:cNvPr id="206" name="Group 205">
                <a:extLst>
                  <a:ext uri="{FF2B5EF4-FFF2-40B4-BE49-F238E27FC236}">
                    <a16:creationId xmlns:a16="http://schemas.microsoft.com/office/drawing/2014/main" id="{060A2C97-B3A0-7716-E213-A4B0E8D152E6}"/>
                  </a:ext>
                </a:extLst>
              </p:cNvPr>
              <p:cNvGrpSpPr/>
              <p:nvPr/>
            </p:nvGrpSpPr>
            <p:grpSpPr>
              <a:xfrm rot="21319204">
                <a:off x="4543755" y="786046"/>
                <a:ext cx="1699176" cy="3935202"/>
                <a:chOff x="4489558" y="806144"/>
                <a:chExt cx="1699176" cy="3935202"/>
              </a:xfrm>
            </p:grpSpPr>
            <p:sp>
              <p:nvSpPr>
                <p:cNvPr id="233" name="Cube 232">
                  <a:extLst>
                    <a:ext uri="{FF2B5EF4-FFF2-40B4-BE49-F238E27FC236}">
                      <a16:creationId xmlns:a16="http://schemas.microsoft.com/office/drawing/2014/main" id="{FED094D6-8E47-7239-73D4-830A0AD97736}"/>
                    </a:ext>
                  </a:extLst>
                </p:cNvPr>
                <p:cNvSpPr/>
                <p:nvPr/>
              </p:nvSpPr>
              <p:spPr bwMode="auto">
                <a:xfrm rot="280796">
                  <a:off x="4636694" y="863030"/>
                  <a:ext cx="1205606" cy="3878316"/>
                </a:xfrm>
                <a:prstGeom prst="cube">
                  <a:avLst>
                    <a:gd name="adj" fmla="val 96784"/>
                  </a:avLst>
                </a:prstGeom>
                <a:solidFill>
                  <a:schemeClr val="bg1">
                    <a:lumMod val="95000"/>
                    <a:alpha val="56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scene3d>
                  <a:camera prst="orthographicFront">
                    <a:rot lat="0" lon="0" rev="0"/>
                  </a:camera>
                  <a:lightRig rig="threePt" dir="t"/>
                </a:scene3d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-110" charset="0"/>
                    <a:ea typeface="ＭＳ Ｐゴシック" pitchFamily="-110" charset="-128"/>
                    <a:cs typeface="ＭＳ Ｐゴシック" pitchFamily="-110" charset="-128"/>
                  </a:endParaRPr>
                </a:p>
              </p:txBody>
            </p:sp>
            <p:cxnSp>
              <p:nvCxnSpPr>
                <p:cNvPr id="234" name="Straight Arrow Connector 233">
                  <a:extLst>
                    <a:ext uri="{FF2B5EF4-FFF2-40B4-BE49-F238E27FC236}">
                      <a16:creationId xmlns:a16="http://schemas.microsoft.com/office/drawing/2014/main" id="{EC17ABC4-F4A4-0C01-E79D-1ADFCE52F07A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280796">
                  <a:off x="5321928" y="1381917"/>
                  <a:ext cx="0" cy="2702868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/>
                </a:ln>
                <a:effectLst/>
              </p:spPr>
            </p:cxnSp>
            <p:cxnSp>
              <p:nvCxnSpPr>
                <p:cNvPr id="235" name="Straight Arrow Connector 234">
                  <a:extLst>
                    <a:ext uri="{FF2B5EF4-FFF2-40B4-BE49-F238E27FC236}">
                      <a16:creationId xmlns:a16="http://schemas.microsoft.com/office/drawing/2014/main" id="{7D426346-6846-5A78-9E6E-14D2132A22F4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280796" flipH="1">
                  <a:off x="4653641" y="2108314"/>
                  <a:ext cx="1202055" cy="1441484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/>
                </a:ln>
                <a:effectLst/>
              </p:spPr>
            </p:cxnSp>
            <p:cxnSp>
              <p:nvCxnSpPr>
                <p:cNvPr id="236" name="Straight Arrow Connector 235">
                  <a:extLst>
                    <a:ext uri="{FF2B5EF4-FFF2-40B4-BE49-F238E27FC236}">
                      <a16:creationId xmlns:a16="http://schemas.microsoft.com/office/drawing/2014/main" id="{A42A62C8-8ACD-666B-6D76-DB9EA0282958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280796">
                  <a:off x="5959631" y="919986"/>
                  <a:ext cx="0" cy="2685441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37" name="TextBox 236">
                      <a:extLst>
                        <a:ext uri="{FF2B5EF4-FFF2-40B4-BE49-F238E27FC236}">
                          <a16:creationId xmlns:a16="http://schemas.microsoft.com/office/drawing/2014/main" id="{2C34AFC6-5D2D-E833-DE6B-5EAD2CA4C9B7}"/>
                        </a:ext>
                      </a:extLst>
                    </p:cNvPr>
                    <p:cNvSpPr txBox="1"/>
                    <p:nvPr/>
                  </p:nvSpPr>
                  <p:spPr>
                    <a:xfrm rot="5680796">
                      <a:off x="5421761" y="2322969"/>
                      <a:ext cx="1272336" cy="26161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1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rows indexed by </a:t>
                      </a:r>
                      <a14:m>
                        <m:oMath xmlns:m="http://schemas.openxmlformats.org/officeDocument/2006/math">
                          <m:r>
                            <a:rPr lang="en-US" sz="11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oMath>
                      </a14:m>
                      <a:endParaRPr lang="en-US" sz="1100" dirty="0">
                        <a:solidFill>
                          <a:srgbClr val="FF0000"/>
                        </a:solidFill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37" name="TextBox 236">
                      <a:extLst>
                        <a:ext uri="{FF2B5EF4-FFF2-40B4-BE49-F238E27FC236}">
                          <a16:creationId xmlns:a16="http://schemas.microsoft.com/office/drawing/2014/main" id="{2C34AFC6-5D2D-E833-DE6B-5EAD2CA4C9B7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 rot="5680796">
                      <a:off x="5421761" y="2322969"/>
                      <a:ext cx="1272336" cy="261610"/>
                    </a:xfrm>
                    <a:prstGeom prst="rect">
                      <a:avLst/>
                    </a:prstGeom>
                    <a:blipFill>
                      <a:blip r:embed="rId3"/>
                      <a:stretch>
                        <a:fillRect l="-14286" r="-4762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38" name="TextBox 237">
                      <a:extLst>
                        <a:ext uri="{FF2B5EF4-FFF2-40B4-BE49-F238E27FC236}">
                          <a16:creationId xmlns:a16="http://schemas.microsoft.com/office/drawing/2014/main" id="{944B7190-3225-79E7-C954-180B7843E5D5}"/>
                        </a:ext>
                      </a:extLst>
                    </p:cNvPr>
                    <p:cNvSpPr txBox="1"/>
                    <p:nvPr/>
                  </p:nvSpPr>
                  <p:spPr>
                    <a:xfrm rot="19261974">
                      <a:off x="4489558" y="1195715"/>
                      <a:ext cx="1354089" cy="26161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1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channels index by </a:t>
                      </a:r>
                      <a14:m>
                        <m:oMath xmlns:m="http://schemas.openxmlformats.org/officeDocument/2006/math">
                          <m:r>
                            <a:rPr lang="en-US" sz="11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oMath>
                      </a14:m>
                      <a:r>
                        <a:rPr lang="en-US" sz="11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100" dirty="0">
                        <a:solidFill>
                          <a:srgbClr val="FF0000"/>
                        </a:solidFill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38" name="TextBox 237">
                      <a:extLst>
                        <a:ext uri="{FF2B5EF4-FFF2-40B4-BE49-F238E27FC236}">
                          <a16:creationId xmlns:a16="http://schemas.microsoft.com/office/drawing/2014/main" id="{944B7190-3225-79E7-C954-180B7843E5D5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 rot="19261974">
                      <a:off x="4489558" y="1195715"/>
                      <a:ext cx="1354089" cy="261610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 b="-224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239" name="Straight Arrow Connector 238">
                  <a:extLst>
                    <a:ext uri="{FF2B5EF4-FFF2-40B4-BE49-F238E27FC236}">
                      <a16:creationId xmlns:a16="http://schemas.microsoft.com/office/drawing/2014/main" id="{E65F782E-3481-DA3A-BE8F-FA0CE7D206EE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280796" flipH="1">
                  <a:off x="4719274" y="806144"/>
                  <a:ext cx="1190550" cy="1164729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  <p:grpSp>
            <p:nvGrpSpPr>
              <p:cNvPr id="207" name="Group 206">
                <a:extLst>
                  <a:ext uri="{FF2B5EF4-FFF2-40B4-BE49-F238E27FC236}">
                    <a16:creationId xmlns:a16="http://schemas.microsoft.com/office/drawing/2014/main" id="{BB5825D1-923F-FD61-46FB-EA9833DE4FA6}"/>
                  </a:ext>
                </a:extLst>
              </p:cNvPr>
              <p:cNvGrpSpPr/>
              <p:nvPr/>
            </p:nvGrpSpPr>
            <p:grpSpPr>
              <a:xfrm>
                <a:off x="4565225" y="2929451"/>
                <a:ext cx="1085803" cy="1467452"/>
                <a:chOff x="4541890" y="2922955"/>
                <a:chExt cx="1085803" cy="1467452"/>
              </a:xfrm>
            </p:grpSpPr>
            <p:cxnSp>
              <p:nvCxnSpPr>
                <p:cNvPr id="229" name="Straight Arrow Connector 228">
                  <a:extLst>
                    <a:ext uri="{FF2B5EF4-FFF2-40B4-BE49-F238E27FC236}">
                      <a16:creationId xmlns:a16="http://schemas.microsoft.com/office/drawing/2014/main" id="{C8AECDAE-F798-C3DA-BCD5-3DD3DDCA1EF9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 flipV="1">
                  <a:off x="5280744" y="2926799"/>
                  <a:ext cx="5355" cy="1463608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stealth" w="sm" len="lg"/>
                  <a:tailEnd type="none" w="sm" len="sm"/>
                </a:ln>
                <a:effectLst/>
              </p:spPr>
            </p:cxnSp>
            <p:cxnSp>
              <p:nvCxnSpPr>
                <p:cNvPr id="230" name="Straight Arrow Connector 229">
                  <a:extLst>
                    <a:ext uri="{FF2B5EF4-FFF2-40B4-BE49-F238E27FC236}">
                      <a16:creationId xmlns:a16="http://schemas.microsoft.com/office/drawing/2014/main" id="{5BFFB1E5-BEDD-909E-453F-7AFC552BB883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4541890" y="2922955"/>
                  <a:ext cx="734881" cy="915886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stealth" w="sm" len="lg"/>
                  <a:tailEnd type="none" w="sm" len="sm"/>
                </a:ln>
                <a:effectLst/>
              </p:spPr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31" name="TextBox 230">
                      <a:extLst>
                        <a:ext uri="{FF2B5EF4-FFF2-40B4-BE49-F238E27FC236}">
                          <a16:creationId xmlns:a16="http://schemas.microsoft.com/office/drawing/2014/main" id="{59AA0FAB-98CC-775F-B091-4738E10D86F1}"/>
                        </a:ext>
                      </a:extLst>
                    </p:cNvPr>
                    <p:cNvSpPr txBox="1"/>
                    <p:nvPr/>
                  </p:nvSpPr>
                  <p:spPr>
                    <a:xfrm rot="18694461">
                      <a:off x="4723279" y="3020163"/>
                      <a:ext cx="361701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200" b="0" i="1" dirty="0" smtClean="0">
                                <a:latin typeface="Cambria Math" panose="02040503050406030204" pitchFamily="18" charset="0"/>
                                <a:cs typeface="Consolas" panose="020B0609020204030204" pitchFamily="49" charset="0"/>
                              </a:rPr>
                              <m:t>𝑢</m:t>
                            </m:r>
                          </m:oMath>
                        </m:oMathPara>
                      </a14:m>
                      <a:endParaRPr lang="en-US" sz="12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31" name="TextBox 230">
                      <a:extLst>
                        <a:ext uri="{FF2B5EF4-FFF2-40B4-BE49-F238E27FC236}">
                          <a16:creationId xmlns:a16="http://schemas.microsoft.com/office/drawing/2014/main" id="{59AA0FAB-98CC-775F-B091-4738E10D86F1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 rot="18694461">
                      <a:off x="4723279" y="3020163"/>
                      <a:ext cx="361701" cy="276999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32" name="TextBox 231">
                      <a:extLst>
                        <a:ext uri="{FF2B5EF4-FFF2-40B4-BE49-F238E27FC236}">
                          <a16:creationId xmlns:a16="http://schemas.microsoft.com/office/drawing/2014/main" id="{AA8A6F1F-7894-5192-44EC-1B7643BD223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270224" y="3322969"/>
                      <a:ext cx="357469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200" b="0" i="1" dirty="0" smtClean="0">
                                <a:latin typeface="Cambria Math" panose="02040503050406030204" pitchFamily="18" charset="0"/>
                                <a:cs typeface="Consolas" panose="020B0609020204030204" pitchFamily="49" charset="0"/>
                              </a:rPr>
                              <m:t>𝑣</m:t>
                            </m:r>
                          </m:oMath>
                        </m:oMathPara>
                      </a14:m>
                      <a:endParaRPr lang="en-US" sz="12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32" name="TextBox 231">
                      <a:extLst>
                        <a:ext uri="{FF2B5EF4-FFF2-40B4-BE49-F238E27FC236}">
                          <a16:creationId xmlns:a16="http://schemas.microsoft.com/office/drawing/2014/main" id="{AA8A6F1F-7894-5192-44EC-1B7643BD2236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270224" y="3322969"/>
                      <a:ext cx="357469" cy="276999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cxnSp>
            <p:nvCxnSpPr>
              <p:cNvPr id="209" name="Straight Arrow Connector 208">
                <a:extLst>
                  <a:ext uri="{FF2B5EF4-FFF2-40B4-BE49-F238E27FC236}">
                    <a16:creationId xmlns:a16="http://schemas.microsoft.com/office/drawing/2014/main" id="{D8D9EB07-22B3-2544-29BD-98545B81584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5296348" y="2700266"/>
                <a:ext cx="79201" cy="238446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10" name="TextBox 209">
                    <a:extLst>
                      <a:ext uri="{FF2B5EF4-FFF2-40B4-BE49-F238E27FC236}">
                        <a16:creationId xmlns:a16="http://schemas.microsoft.com/office/drawing/2014/main" id="{93952B4E-908E-DF91-3360-8F0C00BFCE42}"/>
                      </a:ext>
                    </a:extLst>
                  </p:cNvPr>
                  <p:cNvSpPr txBox="1"/>
                  <p:nvPr/>
                </p:nvSpPr>
                <p:spPr>
                  <a:xfrm>
                    <a:off x="4495477" y="2435676"/>
                    <a:ext cx="1075807" cy="32079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ctrlPr>
                                <a:rPr lang="en-US" sz="1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cs typeface="Consolas" panose="020B0609020204030204" pitchFamily="49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sz="1200" b="0" i="0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cs typeface="Consolas" panose="020B0609020204030204" pitchFamily="49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cs typeface="Consolas" panose="020B0609020204030204" pitchFamily="49" charset="0"/>
                                    </a:rPr>
                                    <m:t>Δ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cs typeface="Consolas" panose="020B0609020204030204" pitchFamily="49" charset="0"/>
                                    </a:rPr>
                                    <m:t>𝑢</m:t>
                                  </m:r>
                                </m:sub>
                                <m:sup>
                                  <m:r>
                                    <a:rPr lang="en-US" sz="12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cs typeface="Consolas" panose="020B0609020204030204" pitchFamily="49" charset="0"/>
                                    </a:rPr>
                                    <m:t>𝑗𝑎𝑥</m:t>
                                  </m:r>
                                </m:sup>
                              </m:sSubSup>
                              <m:r>
                                <a:rPr lang="en-US" sz="12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cs typeface="Consolas" panose="020B0609020204030204" pitchFamily="49" charset="0"/>
                                </a:rPr>
                                <m:t>,</m:t>
                              </m:r>
                              <m:sSubSup>
                                <m:sSubSupPr>
                                  <m:ctrlPr>
                                    <a:rPr lang="en-US" sz="1200" b="0" i="0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cs typeface="Consolas" panose="020B0609020204030204" pitchFamily="49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cs typeface="Consolas" panose="020B0609020204030204" pitchFamily="49" charset="0"/>
                                    </a:rPr>
                                    <m:t>Δ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cs typeface="Consolas" panose="020B0609020204030204" pitchFamily="49" charset="0"/>
                                    </a:rPr>
                                    <m:t>𝑣</m:t>
                                  </m:r>
                                </m:sub>
                                <m:sup>
                                  <m:r>
                                    <a:rPr lang="en-US" sz="12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cs typeface="Consolas" panose="020B0609020204030204" pitchFamily="49" charset="0"/>
                                    </a:rPr>
                                    <m:t>𝑗𝑎𝑥</m:t>
                                  </m:r>
                                </m:sup>
                              </m:sSubSup>
                            </m:e>
                          </m:d>
                          <m: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cs typeface="Consolas" panose="020B0609020204030204" pitchFamily="49" charset="0"/>
                            </a:rPr>
                            <m:t> </m:t>
                          </m:r>
                        </m:oMath>
                      </m:oMathPara>
                    </a14:m>
                    <a:endParaRPr lang="en-US" sz="1200" dirty="0">
                      <a:solidFill>
                        <a:srgbClr val="00B050"/>
                      </a:solidFill>
                      <a:latin typeface="Consolas" panose="020B0609020204030204" pitchFamily="49" charset="0"/>
                      <a:cs typeface="Consolas" panose="020B0609020204030204" pitchFamily="49" charset="0"/>
                    </a:endParaRPr>
                  </a:p>
                </p:txBody>
              </p:sp>
            </mc:Choice>
            <mc:Fallback>
              <p:sp>
                <p:nvSpPr>
                  <p:cNvPr id="210" name="TextBox 209">
                    <a:extLst>
                      <a:ext uri="{FF2B5EF4-FFF2-40B4-BE49-F238E27FC236}">
                        <a16:creationId xmlns:a16="http://schemas.microsoft.com/office/drawing/2014/main" id="{93952B4E-908E-DF91-3360-8F0C00BFCE4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495477" y="2435676"/>
                    <a:ext cx="1075807" cy="320793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b="-370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213" name="Group 212">
                <a:extLst>
                  <a:ext uri="{FF2B5EF4-FFF2-40B4-BE49-F238E27FC236}">
                    <a16:creationId xmlns:a16="http://schemas.microsoft.com/office/drawing/2014/main" id="{4F015405-1B1B-A403-763F-D97E449A5B5D}"/>
                  </a:ext>
                </a:extLst>
              </p:cNvPr>
              <p:cNvGrpSpPr/>
              <p:nvPr/>
            </p:nvGrpSpPr>
            <p:grpSpPr>
              <a:xfrm>
                <a:off x="5334787" y="2660409"/>
                <a:ext cx="1910378" cy="398955"/>
                <a:chOff x="7126279" y="2146735"/>
                <a:chExt cx="1910378" cy="398955"/>
              </a:xfrm>
            </p:grpSpPr>
            <p:sp>
              <p:nvSpPr>
                <p:cNvPr id="219" name="Oval 218">
                  <a:extLst>
                    <a:ext uri="{FF2B5EF4-FFF2-40B4-BE49-F238E27FC236}">
                      <a16:creationId xmlns:a16="http://schemas.microsoft.com/office/drawing/2014/main" id="{EFC9EF82-3078-E4BB-9663-27C069B770BF}"/>
                    </a:ext>
                  </a:extLst>
                </p:cNvPr>
                <p:cNvSpPr/>
                <p:nvPr/>
              </p:nvSpPr>
              <p:spPr bwMode="auto">
                <a:xfrm rot="5400000">
                  <a:off x="7126279" y="2156398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scene3d>
                  <a:camera prst="orthographicFront">
                    <a:rot lat="3000000" lon="0" rev="0"/>
                  </a:camera>
                  <a:lightRig rig="threePt" dir="t"/>
                </a:scene3d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-110" charset="0"/>
                    <a:ea typeface="ＭＳ Ｐゴシック" pitchFamily="-110" charset="-128"/>
                    <a:cs typeface="ＭＳ Ｐゴシック" pitchFamily="-110" charset="-128"/>
                  </a:endParaRPr>
                </a:p>
              </p:txBody>
            </p:sp>
            <p:cxnSp>
              <p:nvCxnSpPr>
                <p:cNvPr id="220" name="Straight Arrow Connector 219">
                  <a:extLst>
                    <a:ext uri="{FF2B5EF4-FFF2-40B4-BE49-F238E27FC236}">
                      <a16:creationId xmlns:a16="http://schemas.microsoft.com/office/drawing/2014/main" id="{8D6C364F-39B4-622D-1903-5B7C9B08AE42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 flipV="1">
                  <a:off x="7177533" y="2202252"/>
                  <a:ext cx="965439" cy="60684"/>
                </a:xfrm>
                <a:prstGeom prst="straightConnector1">
                  <a:avLst/>
                </a:prstGeom>
                <a:solidFill>
                  <a:schemeClr val="accent1"/>
                </a:solidFill>
                <a:ln w="6350" cap="flat" cmpd="sng" algn="ctr">
                  <a:solidFill>
                    <a:schemeClr val="accent4"/>
                  </a:solidFill>
                  <a:prstDash val="solid"/>
                  <a:round/>
                  <a:headEnd type="none" w="med" len="med"/>
                  <a:tailEnd type="stealth" w="sm" len="lg"/>
                </a:ln>
                <a:effectLst/>
              </p:spPr>
            </p:cxnSp>
            <p:sp>
              <p:nvSpPr>
                <p:cNvPr id="221" name="TextBox 220">
                  <a:extLst>
                    <a:ext uri="{FF2B5EF4-FFF2-40B4-BE49-F238E27FC236}">
                      <a16:creationId xmlns:a16="http://schemas.microsoft.com/office/drawing/2014/main" id="{48D60436-6203-9026-4F84-C1813ABE685B}"/>
                    </a:ext>
                  </a:extLst>
                </p:cNvPr>
                <p:cNvSpPr txBox="1"/>
                <p:nvPr/>
              </p:nvSpPr>
              <p:spPr>
                <a:xfrm>
                  <a:off x="7970796" y="2146735"/>
                  <a:ext cx="1065861" cy="3989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60000"/>
                    </a:lnSpc>
                  </a:pPr>
                  <a:r>
                    <a:rPr lang="en-U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detector center</a:t>
                  </a:r>
                </a:p>
              </p:txBody>
            </p:sp>
          </p:grpSp>
          <p:grpSp>
            <p:nvGrpSpPr>
              <p:cNvPr id="214" name="Group 213">
                <a:extLst>
                  <a:ext uri="{FF2B5EF4-FFF2-40B4-BE49-F238E27FC236}">
                    <a16:creationId xmlns:a16="http://schemas.microsoft.com/office/drawing/2014/main" id="{D51A9172-9090-6349-6CB0-7A997BBA177F}"/>
                  </a:ext>
                </a:extLst>
              </p:cNvPr>
              <p:cNvGrpSpPr/>
              <p:nvPr/>
            </p:nvGrpSpPr>
            <p:grpSpPr>
              <a:xfrm>
                <a:off x="5754822" y="917679"/>
                <a:ext cx="1524776" cy="695938"/>
                <a:chOff x="5854302" y="956793"/>
                <a:chExt cx="1524776" cy="695938"/>
              </a:xfrm>
            </p:grpSpPr>
            <p:grpSp>
              <p:nvGrpSpPr>
                <p:cNvPr id="215" name="Group 214">
                  <a:extLst>
                    <a:ext uri="{FF2B5EF4-FFF2-40B4-BE49-F238E27FC236}">
                      <a16:creationId xmlns:a16="http://schemas.microsoft.com/office/drawing/2014/main" id="{4DEA639E-B725-509F-9F2D-9E253E9BC122}"/>
                    </a:ext>
                  </a:extLst>
                </p:cNvPr>
                <p:cNvGrpSpPr/>
                <p:nvPr/>
              </p:nvGrpSpPr>
              <p:grpSpPr>
                <a:xfrm>
                  <a:off x="5854302" y="1012986"/>
                  <a:ext cx="1524776" cy="639745"/>
                  <a:chOff x="659781" y="1004956"/>
                  <a:chExt cx="1524776" cy="639745"/>
                </a:xfrm>
              </p:grpSpPr>
              <p:sp>
                <p:nvSpPr>
                  <p:cNvPr id="217" name="TextBox 216">
                    <a:extLst>
                      <a:ext uri="{FF2B5EF4-FFF2-40B4-BE49-F238E27FC236}">
                        <a16:creationId xmlns:a16="http://schemas.microsoft.com/office/drawing/2014/main" id="{FB6B7023-757B-B3CB-0501-0667C0EC2CC9}"/>
                      </a:ext>
                    </a:extLst>
                  </p:cNvPr>
                  <p:cNvSpPr txBox="1"/>
                  <p:nvPr/>
                </p:nvSpPr>
                <p:spPr>
                  <a:xfrm>
                    <a:off x="659781" y="1244591"/>
                    <a:ext cx="1524776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dirty="0" err="1">
                        <a:latin typeface="Consolas" panose="020B0609020204030204" pitchFamily="49" charset="0"/>
                        <a:cs typeface="Consolas" panose="020B0609020204030204" pitchFamily="49" charset="0"/>
                      </a:rPr>
                      <a:t>sino</a:t>
                    </a:r>
                    <a:r>
                      <a:rPr lang="en-US" sz="1000" dirty="0">
                        <a:latin typeface="Consolas" panose="020B0609020204030204" pitchFamily="49" charset="0"/>
                        <a:cs typeface="Consolas" panose="020B0609020204030204" pitchFamily="49" charset="0"/>
                      </a:rPr>
                      <a:t>[0,0,0]: center</a:t>
                    </a:r>
                  </a:p>
                  <a:p>
                    <a:r>
                      <a:rPr lang="en-US" sz="1000" dirty="0">
                        <a:latin typeface="Consolas" panose="020B0609020204030204" pitchFamily="49" charset="0"/>
                        <a:cs typeface="Consolas" panose="020B0609020204030204" pitchFamily="49" charset="0"/>
                      </a:rPr>
                      <a:t>of corner pixel</a:t>
                    </a:r>
                    <a:endParaRPr lang="en-US" sz="10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cxnSp>
                <p:nvCxnSpPr>
                  <p:cNvPr id="218" name="Straight Arrow Connector 217">
                    <a:extLst>
                      <a:ext uri="{FF2B5EF4-FFF2-40B4-BE49-F238E27FC236}">
                        <a16:creationId xmlns:a16="http://schemas.microsoft.com/office/drawing/2014/main" id="{673D041C-DE26-173E-884B-410F89C42E39}"/>
                      </a:ext>
                    </a:extLst>
                  </p:cNvPr>
                  <p:cNvCxnSpPr>
                    <a:cxnSpLocks/>
                    <a:endCxn id="216" idx="5"/>
                  </p:cNvCxnSpPr>
                  <p:nvPr/>
                </p:nvCxnSpPr>
                <p:spPr bwMode="auto">
                  <a:xfrm flipH="1" flipV="1">
                    <a:off x="812212" y="1004956"/>
                    <a:ext cx="532757" cy="418075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arrow" w="sm" len="lg"/>
                  </a:ln>
                  <a:effectLst/>
                </p:spPr>
              </p:cxnSp>
            </p:grpSp>
            <p:sp>
              <p:nvSpPr>
                <p:cNvPr id="216" name="Oval 215">
                  <a:extLst>
                    <a:ext uri="{FF2B5EF4-FFF2-40B4-BE49-F238E27FC236}">
                      <a16:creationId xmlns:a16="http://schemas.microsoft.com/office/drawing/2014/main" id="{4D36ECF1-6E6C-A6EF-4592-0A468DC723EC}"/>
                    </a:ext>
                  </a:extLst>
                </p:cNvPr>
                <p:cNvSpPr/>
                <p:nvPr/>
              </p:nvSpPr>
              <p:spPr bwMode="auto">
                <a:xfrm rot="21333849">
                  <a:off x="5927701" y="956793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-110" charset="0"/>
                    <a:ea typeface="ＭＳ Ｐゴシック" pitchFamily="-110" charset="-128"/>
                    <a:cs typeface="ＭＳ Ｐゴシック" pitchFamily="-110" charset="-128"/>
                  </a:endParaRPr>
                </a:p>
              </p:txBody>
            </p:sp>
          </p:grpSp>
        </p:grp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DBD77DAE-9681-A8A2-C006-FCF3CEDB927C}"/>
              </a:ext>
            </a:extLst>
          </p:cNvPr>
          <p:cNvSpPr txBox="1"/>
          <p:nvPr/>
        </p:nvSpPr>
        <p:spPr>
          <a:xfrm>
            <a:off x="528807" y="554506"/>
            <a:ext cx="29162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sz="2400" b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Assume detector is aligned with rotation axis.</a:t>
            </a:r>
            <a:endParaRPr lang="en-US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2339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256F6-2E3D-B6F1-5427-F6AF1976F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71500"/>
          </a:xfrm>
        </p:spPr>
        <p:txBody>
          <a:bodyPr/>
          <a:lstStyle/>
          <a:p>
            <a:r>
              <a:rPr lang="en-US" sz="2400" dirty="0"/>
              <a:t>Conversion from MBIRJAX to MBIRCONE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383ED4B-ED43-7EC1-C33F-0ED58CB2B08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96380" y="4140308"/>
                <a:ext cx="8790751" cy="1507119"/>
              </a:xfrm>
            </p:spPr>
            <p:txBody>
              <a:bodyPr/>
              <a:lstStyle/>
              <a:p>
                <a:r>
                  <a:rPr lang="en-US" sz="1400" dirty="0"/>
                  <a:t>Key discrepancies in MBIRCONE and MBIRJAX geometry:</a:t>
                </a:r>
              </a:p>
              <a:p>
                <a:pPr lvl="2"/>
                <a:r>
                  <a:rPr lang="en-US" sz="1050" dirty="0">
                    <a:solidFill>
                      <a:srgbClr val="FF0000"/>
                    </a:solidFill>
                  </a:rPr>
                  <a:t>MBIRJAX: source-detector line passes through iso.</a:t>
                </a:r>
              </a:p>
              <a:p>
                <a:pPr lvl="2"/>
                <a:r>
                  <a:rPr lang="en-US" sz="1050" dirty="0">
                    <a:solidFill>
                      <a:srgbClr val="0070C0"/>
                    </a:solidFill>
                  </a:rPr>
                  <a:t>MBIRCONE: source-detector line does not pass through iso. Distance between iso and source-detector line is defined by the rotation offset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5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5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105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𝑟𝑜𝑡</m:t>
                        </m:r>
                      </m:sub>
                    </m:sSub>
                  </m:oMath>
                </a14:m>
                <a:r>
                  <a:rPr lang="en-US" sz="1050" dirty="0">
                    <a:solidFill>
                      <a:srgbClr val="0070C0"/>
                    </a:solidFill>
                  </a:rPr>
                  <a:t>).</a:t>
                </a:r>
                <a:endParaRPr lang="en-US" sz="105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400" dirty="0"/>
                  <a:t>Convert detector offsets from MBIRCONE to MBIRJAX:</a:t>
                </a:r>
              </a:p>
              <a:p>
                <a:pPr lvl="2" eaLnBrk="1" hangingPunct="1"/>
                <a:r>
                  <a:rPr lang="en-US" sz="1050" dirty="0"/>
                  <a:t>Detector channel offset conversion: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05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05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US" sz="105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  <m:sup>
                        <m:r>
                          <a:rPr lang="en-US" sz="105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𝑗𝑎𝑥</m:t>
                        </m:r>
                      </m:sup>
                    </m:sSubSup>
                    <m:r>
                      <a:rPr lang="en-US" sz="1050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105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05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US" sz="105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  <m:sup>
                        <m:r>
                          <a:rPr lang="en-US" sz="105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𝑐𝑜𝑛𝑒</m:t>
                        </m:r>
                      </m:sup>
                    </m:sSubSup>
                    <m:r>
                      <a:rPr lang="en-US" sz="105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050" i="1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1050" i="1"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en-US" sz="105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5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105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𝑟𝑜𝑡</m:t>
                        </m:r>
                      </m:sub>
                    </m:sSub>
                  </m:oMath>
                </a14:m>
                <a:endParaRPr lang="en-US" sz="1050" dirty="0"/>
              </a:p>
              <a:p>
                <a:pPr lvl="2" eaLnBrk="1" hangingPunct="1"/>
                <a:r>
                  <a:rPr lang="en-US" sz="1050" dirty="0"/>
                  <a:t>Detector row offset stays the same: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05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05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US" sz="105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  <m:sup>
                        <m:r>
                          <a:rPr lang="en-US" sz="105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𝑗𝑎𝑥</m:t>
                        </m:r>
                      </m:sup>
                    </m:sSubSup>
                    <m:r>
                      <a:rPr lang="en-US" sz="1050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105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05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US" sz="105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  <m:sup>
                        <m:r>
                          <a:rPr lang="en-US" sz="105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𝑐𝑜𝑛𝑒</m:t>
                        </m:r>
                      </m:sup>
                    </m:sSubSup>
                  </m:oMath>
                </a14:m>
                <a:endParaRPr lang="en-US" sz="105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383ED4B-ED43-7EC1-C33F-0ED58CB2B08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6380" y="4140308"/>
                <a:ext cx="8790751" cy="1507119"/>
              </a:xfrm>
              <a:blipFill>
                <a:blip r:embed="rId2"/>
                <a:stretch>
                  <a:fillRect l="-144" t="-8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0810C-51D5-3E5C-2493-C8DB6B1FF8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94854" y="5349875"/>
            <a:ext cx="649146" cy="365125"/>
          </a:xfrm>
        </p:spPr>
        <p:txBody>
          <a:bodyPr/>
          <a:lstStyle/>
          <a:p>
            <a:fld id="{E2661D55-915B-9148-8609-5AEDA0F27130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18AF6CBA-406F-E772-08B8-1F53CEBC3E8C}"/>
              </a:ext>
            </a:extLst>
          </p:cNvPr>
          <p:cNvGrpSpPr/>
          <p:nvPr/>
        </p:nvGrpSpPr>
        <p:grpSpPr>
          <a:xfrm>
            <a:off x="464364" y="138776"/>
            <a:ext cx="8687568" cy="3935202"/>
            <a:chOff x="470671" y="62576"/>
            <a:chExt cx="8687568" cy="3935202"/>
          </a:xfrm>
        </p:grpSpPr>
        <p:grpSp>
          <p:nvGrpSpPr>
            <p:cNvPr id="203" name="Group 202">
              <a:extLst>
                <a:ext uri="{FF2B5EF4-FFF2-40B4-BE49-F238E27FC236}">
                  <a16:creationId xmlns:a16="http://schemas.microsoft.com/office/drawing/2014/main" id="{E4F949C0-E00D-B2B1-5FED-923C1BA7A953}"/>
                </a:ext>
              </a:extLst>
            </p:cNvPr>
            <p:cNvGrpSpPr/>
            <p:nvPr/>
          </p:nvGrpSpPr>
          <p:grpSpPr>
            <a:xfrm>
              <a:off x="470671" y="924165"/>
              <a:ext cx="6684392" cy="2680201"/>
              <a:chOff x="473673" y="897700"/>
              <a:chExt cx="6684392" cy="2680201"/>
            </a:xfrm>
          </p:grpSpPr>
          <p:grpSp>
            <p:nvGrpSpPr>
              <p:cNvPr id="244" name="Group 243">
                <a:extLst>
                  <a:ext uri="{FF2B5EF4-FFF2-40B4-BE49-F238E27FC236}">
                    <a16:creationId xmlns:a16="http://schemas.microsoft.com/office/drawing/2014/main" id="{5CA9698C-A7A1-B21D-4AE3-7785AB252E9D}"/>
                  </a:ext>
                </a:extLst>
              </p:cNvPr>
              <p:cNvGrpSpPr/>
              <p:nvPr/>
            </p:nvGrpSpPr>
            <p:grpSpPr>
              <a:xfrm>
                <a:off x="3817580" y="897700"/>
                <a:ext cx="1382485" cy="1296309"/>
                <a:chOff x="3817143" y="990025"/>
                <a:chExt cx="1382485" cy="1296309"/>
              </a:xfrm>
            </p:grpSpPr>
            <p:grpSp>
              <p:nvGrpSpPr>
                <p:cNvPr id="283" name="Group 282">
                  <a:extLst>
                    <a:ext uri="{FF2B5EF4-FFF2-40B4-BE49-F238E27FC236}">
                      <a16:creationId xmlns:a16="http://schemas.microsoft.com/office/drawing/2014/main" id="{A518F77B-C637-2A83-6C18-251DCF73CD95}"/>
                    </a:ext>
                  </a:extLst>
                </p:cNvPr>
                <p:cNvGrpSpPr/>
                <p:nvPr/>
              </p:nvGrpSpPr>
              <p:grpSpPr>
                <a:xfrm>
                  <a:off x="3922232" y="990025"/>
                  <a:ext cx="1277396" cy="1280566"/>
                  <a:chOff x="2377686" y="1306487"/>
                  <a:chExt cx="1277396" cy="1280566"/>
                </a:xfrm>
              </p:grpSpPr>
              <p:cxnSp>
                <p:nvCxnSpPr>
                  <p:cNvPr id="287" name="Straight Arrow Connector 286">
                    <a:extLst>
                      <a:ext uri="{FF2B5EF4-FFF2-40B4-BE49-F238E27FC236}">
                        <a16:creationId xmlns:a16="http://schemas.microsoft.com/office/drawing/2014/main" id="{50022616-A78D-9065-C1D9-B8DE3C77616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flipH="1">
                    <a:off x="2377686" y="1599340"/>
                    <a:ext cx="873785" cy="987713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arrow" w="sm" len="lg"/>
                  </a:ln>
                  <a:effectLst/>
                </p:spPr>
              </p:cxnSp>
              <p:sp>
                <p:nvSpPr>
                  <p:cNvPr id="288" name="TextBox 287">
                    <a:extLst>
                      <a:ext uri="{FF2B5EF4-FFF2-40B4-BE49-F238E27FC236}">
                        <a16:creationId xmlns:a16="http://schemas.microsoft.com/office/drawing/2014/main" id="{0453938E-7E78-5475-432A-85082BD02936}"/>
                      </a:ext>
                    </a:extLst>
                  </p:cNvPr>
                  <p:cNvSpPr txBox="1"/>
                  <p:nvPr/>
                </p:nvSpPr>
                <p:spPr>
                  <a:xfrm>
                    <a:off x="3129885" y="1306487"/>
                    <a:ext cx="525197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iso</a:t>
                    </a:r>
                  </a:p>
                </p:txBody>
              </p:sp>
            </p:grpSp>
            <p:grpSp>
              <p:nvGrpSpPr>
                <p:cNvPr id="284" name="Group 283">
                  <a:extLst>
                    <a:ext uri="{FF2B5EF4-FFF2-40B4-BE49-F238E27FC236}">
                      <a16:creationId xmlns:a16="http://schemas.microsoft.com/office/drawing/2014/main" id="{077FDCC9-D2B5-6DD5-471D-1E9631098385}"/>
                    </a:ext>
                  </a:extLst>
                </p:cNvPr>
                <p:cNvGrpSpPr/>
                <p:nvPr/>
              </p:nvGrpSpPr>
              <p:grpSpPr>
                <a:xfrm>
                  <a:off x="3817143" y="2194894"/>
                  <a:ext cx="91440" cy="91440"/>
                  <a:chOff x="3276600" y="838053"/>
                  <a:chExt cx="91440" cy="91440"/>
                </a:xfrm>
              </p:grpSpPr>
              <p:cxnSp>
                <p:nvCxnSpPr>
                  <p:cNvPr id="285" name="Straight Connector 284">
                    <a:extLst>
                      <a:ext uri="{FF2B5EF4-FFF2-40B4-BE49-F238E27FC236}">
                        <a16:creationId xmlns:a16="http://schemas.microsoft.com/office/drawing/2014/main" id="{88D44F3C-7EC1-0BDE-E17D-A5296EA7C60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3276600" y="838053"/>
                    <a:ext cx="0" cy="9144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86" name="Straight Connector 285">
                    <a:extLst>
                      <a:ext uri="{FF2B5EF4-FFF2-40B4-BE49-F238E27FC236}">
                        <a16:creationId xmlns:a16="http://schemas.microsoft.com/office/drawing/2014/main" id="{A0C6B466-4C01-E3CD-9917-568A7D2EF7F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3276600" y="838053"/>
                    <a:ext cx="91440" cy="1524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</p:grpSp>
          <p:grpSp>
            <p:nvGrpSpPr>
              <p:cNvPr id="245" name="Group 244">
                <a:extLst>
                  <a:ext uri="{FF2B5EF4-FFF2-40B4-BE49-F238E27FC236}">
                    <a16:creationId xmlns:a16="http://schemas.microsoft.com/office/drawing/2014/main" id="{F0540538-6050-3044-0B6A-2629B9982DDA}"/>
                  </a:ext>
                </a:extLst>
              </p:cNvPr>
              <p:cNvGrpSpPr/>
              <p:nvPr/>
            </p:nvGrpSpPr>
            <p:grpSpPr>
              <a:xfrm>
                <a:off x="3764692" y="1082443"/>
                <a:ext cx="1072473" cy="2495458"/>
                <a:chOff x="2117875" y="1028700"/>
                <a:chExt cx="1072473" cy="2495458"/>
              </a:xfrm>
            </p:grpSpPr>
            <p:grpSp>
              <p:nvGrpSpPr>
                <p:cNvPr id="272" name="Group 271">
                  <a:extLst>
                    <a:ext uri="{FF2B5EF4-FFF2-40B4-BE49-F238E27FC236}">
                      <a16:creationId xmlns:a16="http://schemas.microsoft.com/office/drawing/2014/main" id="{0D964D31-C759-C07E-3086-0DB8972D3973}"/>
                    </a:ext>
                  </a:extLst>
                </p:cNvPr>
                <p:cNvGrpSpPr/>
                <p:nvPr/>
              </p:nvGrpSpPr>
              <p:grpSpPr>
                <a:xfrm>
                  <a:off x="2117875" y="1028700"/>
                  <a:ext cx="1072473" cy="2495458"/>
                  <a:chOff x="2346475" y="1936434"/>
                  <a:chExt cx="1072473" cy="2495458"/>
                </a:xfrm>
              </p:grpSpPr>
              <p:cxnSp>
                <p:nvCxnSpPr>
                  <p:cNvPr id="276" name="Straight Arrow Connector 275">
                    <a:extLst>
                      <a:ext uri="{FF2B5EF4-FFF2-40B4-BE49-F238E27FC236}">
                        <a16:creationId xmlns:a16="http://schemas.microsoft.com/office/drawing/2014/main" id="{A7AC8695-ACFF-A4B9-7D57-E5265994259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flipH="1">
                    <a:off x="2496323" y="2503356"/>
                    <a:ext cx="2552" cy="1279657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19050" cap="flat" cmpd="sng" algn="ctr">
                    <a:solidFill>
                      <a:srgbClr val="32A859"/>
                    </a:solidFill>
                    <a:prstDash val="solid"/>
                    <a:round/>
                    <a:headEnd type="none" w="med" len="med"/>
                    <a:tailEnd type="none"/>
                  </a:ln>
                  <a:effectLst/>
                </p:spPr>
              </p:cxnSp>
              <p:sp>
                <p:nvSpPr>
                  <p:cNvPr id="277" name="U-Turn Arrow 276">
                    <a:extLst>
                      <a:ext uri="{FF2B5EF4-FFF2-40B4-BE49-F238E27FC236}">
                        <a16:creationId xmlns:a16="http://schemas.microsoft.com/office/drawing/2014/main" id="{E40266F6-9D04-B4A7-5DCE-48DBFB997C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46475" y="3949393"/>
                    <a:ext cx="381000" cy="284418"/>
                  </a:xfrm>
                  <a:prstGeom prst="uturnArrow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scene3d>
                    <a:camera prst="orthographicFront">
                      <a:rot lat="3600000" lon="0" rev="0"/>
                    </a:camera>
                    <a:lightRig rig="threePt" dir="t"/>
                  </a:scene3d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24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-110" charset="0"/>
                      <a:ea typeface="ＭＳ Ｐゴシック" pitchFamily="-110" charset="-128"/>
                      <a:cs typeface="ＭＳ Ｐゴシック" pitchFamily="-110" charset="-128"/>
                    </a:endParaRPr>
                  </a:p>
                </p:txBody>
              </p:sp>
              <p:sp>
                <p:nvSpPr>
                  <p:cNvPr id="279" name="TextBox 278">
                    <a:extLst>
                      <a:ext uri="{FF2B5EF4-FFF2-40B4-BE49-F238E27FC236}">
                        <a16:creationId xmlns:a16="http://schemas.microsoft.com/office/drawing/2014/main" id="{B07A4238-7411-E2E9-A520-708D99BB960E}"/>
                      </a:ext>
                    </a:extLst>
                  </p:cNvPr>
                  <p:cNvSpPr txBox="1"/>
                  <p:nvPr/>
                </p:nvSpPr>
                <p:spPr>
                  <a:xfrm>
                    <a:off x="2536975" y="4170282"/>
                    <a:ext cx="881973" cy="2616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rotation axis</a:t>
                    </a:r>
                  </a:p>
                </p:txBody>
              </p:sp>
              <p:grpSp>
                <p:nvGrpSpPr>
                  <p:cNvPr id="280" name="Group 279">
                    <a:extLst>
                      <a:ext uri="{FF2B5EF4-FFF2-40B4-BE49-F238E27FC236}">
                        <a16:creationId xmlns:a16="http://schemas.microsoft.com/office/drawing/2014/main" id="{E8CB2E02-61A9-CB6A-E0D6-A0A98E99E245}"/>
                      </a:ext>
                    </a:extLst>
                  </p:cNvPr>
                  <p:cNvGrpSpPr/>
                  <p:nvPr/>
                </p:nvGrpSpPr>
                <p:grpSpPr>
                  <a:xfrm>
                    <a:off x="2492884" y="1936434"/>
                    <a:ext cx="2233" cy="2438400"/>
                    <a:chOff x="4402941" y="1936434"/>
                    <a:chExt cx="2233" cy="2438400"/>
                  </a:xfrm>
                </p:grpSpPr>
                <p:cxnSp>
                  <p:nvCxnSpPr>
                    <p:cNvPr id="281" name="Straight Arrow Connector 280">
                      <a:extLst>
                        <a:ext uri="{FF2B5EF4-FFF2-40B4-BE49-F238E27FC236}">
                          <a16:creationId xmlns:a16="http://schemas.microsoft.com/office/drawing/2014/main" id="{84E3D647-6DF3-DBC3-534D-071A450F3BC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 flipH="1">
                      <a:off x="4402941" y="3771900"/>
                      <a:ext cx="2233" cy="602934"/>
                    </a:xfrm>
                    <a:prstGeom prst="straightConnector1">
                      <a:avLst/>
                    </a:prstGeom>
                    <a:solidFill>
                      <a:schemeClr val="accent1"/>
                    </a:solidFill>
                    <a:ln w="19050" cap="flat" cmpd="sng" algn="ctr">
                      <a:solidFill>
                        <a:srgbClr val="32A859"/>
                      </a:solidFill>
                      <a:prstDash val="solid"/>
                      <a:round/>
                      <a:headEnd type="none" w="med" len="med"/>
                      <a:tailEnd type="arrow"/>
                    </a:ln>
                    <a:effectLst/>
                  </p:spPr>
                </p:cxnSp>
                <p:cxnSp>
                  <p:nvCxnSpPr>
                    <p:cNvPr id="282" name="Straight Arrow Connector 281">
                      <a:extLst>
                        <a:ext uri="{FF2B5EF4-FFF2-40B4-BE49-F238E27FC236}">
                          <a16:creationId xmlns:a16="http://schemas.microsoft.com/office/drawing/2014/main" id="{1166B6FF-F9D0-CD97-C9DF-CF843EFB4CE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>
                      <a:off x="4402941" y="1936434"/>
                      <a:ext cx="2233" cy="540066"/>
                    </a:xfrm>
                    <a:prstGeom prst="straightConnector1">
                      <a:avLst/>
                    </a:prstGeom>
                    <a:solidFill>
                      <a:schemeClr val="accent1"/>
                    </a:solidFill>
                    <a:ln w="19050" cap="flat" cmpd="sng" algn="ctr">
                      <a:solidFill>
                        <a:srgbClr val="32A859"/>
                      </a:solidFill>
                      <a:prstDash val="solid"/>
                      <a:round/>
                      <a:headEnd type="none" w="med" len="med"/>
                      <a:tailEnd type="none"/>
                    </a:ln>
                    <a:effectLst/>
                  </p:spPr>
                </p:cxnSp>
              </p:grpSp>
            </p:grpSp>
            <p:sp>
              <p:nvSpPr>
                <p:cNvPr id="273" name="Oval 272">
                  <a:extLst>
                    <a:ext uri="{FF2B5EF4-FFF2-40B4-BE49-F238E27FC236}">
                      <a16:creationId xmlns:a16="http://schemas.microsoft.com/office/drawing/2014/main" id="{1699E611-487F-50EB-DCDA-BAF5888C0752}"/>
                    </a:ext>
                  </a:extLst>
                </p:cNvPr>
                <p:cNvSpPr/>
                <p:nvPr/>
              </p:nvSpPr>
              <p:spPr bwMode="auto">
                <a:xfrm>
                  <a:off x="2237376" y="1564352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scene3d>
                  <a:camera prst="orthographicFront">
                    <a:rot lat="3000000" lon="0" rev="0"/>
                  </a:camera>
                  <a:lightRig rig="threePt" dir="t"/>
                </a:scene3d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-110" charset="0"/>
                    <a:ea typeface="ＭＳ Ｐゴシック" pitchFamily="-110" charset="-128"/>
                    <a:cs typeface="ＭＳ Ｐゴシック" pitchFamily="-110" charset="-128"/>
                  </a:endParaRPr>
                </a:p>
              </p:txBody>
            </p:sp>
            <p:sp>
              <p:nvSpPr>
                <p:cNvPr id="275" name="Oval 274">
                  <a:extLst>
                    <a:ext uri="{FF2B5EF4-FFF2-40B4-BE49-F238E27FC236}">
                      <a16:creationId xmlns:a16="http://schemas.microsoft.com/office/drawing/2014/main" id="{37456F7A-1880-6169-004B-5CB84197F820}"/>
                    </a:ext>
                  </a:extLst>
                </p:cNvPr>
                <p:cNvSpPr/>
                <p:nvPr/>
              </p:nvSpPr>
              <p:spPr bwMode="auto">
                <a:xfrm>
                  <a:off x="2232175" y="2111905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scene3d>
                  <a:camera prst="orthographicFront">
                    <a:rot lat="3000000" lon="0" rev="0"/>
                  </a:camera>
                  <a:lightRig rig="threePt" dir="t"/>
                </a:scene3d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-110" charset="0"/>
                    <a:ea typeface="ＭＳ Ｐゴシック" pitchFamily="-110" charset="-128"/>
                    <a:cs typeface="ＭＳ Ｐゴシック" pitchFamily="-110" charset="-128"/>
                  </a:endParaRPr>
                </a:p>
              </p:txBody>
            </p:sp>
          </p:grpSp>
          <p:grpSp>
            <p:nvGrpSpPr>
              <p:cNvPr id="246" name="Group 245">
                <a:extLst>
                  <a:ext uri="{FF2B5EF4-FFF2-40B4-BE49-F238E27FC236}">
                    <a16:creationId xmlns:a16="http://schemas.microsoft.com/office/drawing/2014/main" id="{4B0A803F-4E9D-2907-E857-E0203CB29C40}"/>
                  </a:ext>
                </a:extLst>
              </p:cNvPr>
              <p:cNvGrpSpPr/>
              <p:nvPr/>
            </p:nvGrpSpPr>
            <p:grpSpPr>
              <a:xfrm>
                <a:off x="473673" y="1756320"/>
                <a:ext cx="6684392" cy="491965"/>
                <a:chOff x="473236" y="1848645"/>
                <a:chExt cx="6684392" cy="491965"/>
              </a:xfrm>
            </p:grpSpPr>
            <p:sp>
              <p:nvSpPr>
                <p:cNvPr id="263" name="TextBox 262">
                  <a:extLst>
                    <a:ext uri="{FF2B5EF4-FFF2-40B4-BE49-F238E27FC236}">
                      <a16:creationId xmlns:a16="http://schemas.microsoft.com/office/drawing/2014/main" id="{5AEEEB6B-3E8A-C5B8-4B65-9002DE71770F}"/>
                    </a:ext>
                  </a:extLst>
                </p:cNvPr>
                <p:cNvSpPr txBox="1"/>
                <p:nvPr/>
              </p:nvSpPr>
              <p:spPr>
                <a:xfrm>
                  <a:off x="473236" y="1928514"/>
                  <a:ext cx="65434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source</a:t>
                  </a:r>
                </a:p>
              </p:txBody>
            </p:sp>
            <p:grpSp>
              <p:nvGrpSpPr>
                <p:cNvPr id="264" name="Group 263">
                  <a:extLst>
                    <a:ext uri="{FF2B5EF4-FFF2-40B4-BE49-F238E27FC236}">
                      <a16:creationId xmlns:a16="http://schemas.microsoft.com/office/drawing/2014/main" id="{22861A0A-02A1-C5BA-C61E-C6CD0899FB9C}"/>
                    </a:ext>
                  </a:extLst>
                </p:cNvPr>
                <p:cNvGrpSpPr/>
                <p:nvPr/>
              </p:nvGrpSpPr>
              <p:grpSpPr>
                <a:xfrm>
                  <a:off x="762309" y="2255437"/>
                  <a:ext cx="6395319" cy="76200"/>
                  <a:chOff x="762310" y="2302742"/>
                  <a:chExt cx="6395319" cy="76200"/>
                </a:xfrm>
              </p:grpSpPr>
              <p:sp>
                <p:nvSpPr>
                  <p:cNvPr id="269" name="Oval 268">
                    <a:extLst>
                      <a:ext uri="{FF2B5EF4-FFF2-40B4-BE49-F238E27FC236}">
                        <a16:creationId xmlns:a16="http://schemas.microsoft.com/office/drawing/2014/main" id="{34D83A57-8693-92E9-BDF5-F557D0E16A8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62310" y="2302742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24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-110" charset="0"/>
                      <a:ea typeface="ＭＳ Ｐゴシック" pitchFamily="-110" charset="-128"/>
                      <a:cs typeface="ＭＳ Ｐゴシック" pitchFamily="-110" charset="-128"/>
                    </a:endParaRPr>
                  </a:p>
                </p:txBody>
              </p:sp>
              <p:cxnSp>
                <p:nvCxnSpPr>
                  <p:cNvPr id="270" name="Straight Arrow Connector 269">
                    <a:extLst>
                      <a:ext uri="{FF2B5EF4-FFF2-40B4-BE49-F238E27FC236}">
                        <a16:creationId xmlns:a16="http://schemas.microsoft.com/office/drawing/2014/main" id="{430AB269-C395-0637-473A-A7E2838261D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838510" y="2337859"/>
                    <a:ext cx="6319119" cy="0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triangle" w="med" len="lg"/>
                  </a:ln>
                  <a:effectLst/>
                </p:spPr>
              </p:cxnSp>
            </p:grpSp>
            <p:sp>
              <p:nvSpPr>
                <p:cNvPr id="265" name="TextBox 264">
                  <a:extLst>
                    <a:ext uri="{FF2B5EF4-FFF2-40B4-BE49-F238E27FC236}">
                      <a16:creationId xmlns:a16="http://schemas.microsoft.com/office/drawing/2014/main" id="{7CD21794-C9EF-3EFE-B46C-CF7D486AB7B0}"/>
                    </a:ext>
                  </a:extLst>
                </p:cNvPr>
                <p:cNvSpPr txBox="1"/>
                <p:nvPr/>
              </p:nvSpPr>
              <p:spPr>
                <a:xfrm>
                  <a:off x="5177870" y="1909723"/>
                  <a:ext cx="1134820" cy="4308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1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source to detector distance</a:t>
                  </a:r>
                </a:p>
              </p:txBody>
            </p:sp>
            <p:sp>
              <p:nvSpPr>
                <p:cNvPr id="268" name="TextBox 267">
                  <a:extLst>
                    <a:ext uri="{FF2B5EF4-FFF2-40B4-BE49-F238E27FC236}">
                      <a16:creationId xmlns:a16="http://schemas.microsoft.com/office/drawing/2014/main" id="{39C00EE0-BDE7-C77D-C2A7-58C6AA35063E}"/>
                    </a:ext>
                  </a:extLst>
                </p:cNvPr>
                <p:cNvSpPr txBox="1"/>
                <p:nvPr/>
              </p:nvSpPr>
              <p:spPr>
                <a:xfrm>
                  <a:off x="2386692" y="1848645"/>
                  <a:ext cx="1296710" cy="4308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100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source to detector line (JAX)</a:t>
                  </a:r>
                </a:p>
              </p:txBody>
            </p:sp>
          </p:grpSp>
        </p:grpSp>
        <p:grpSp>
          <p:nvGrpSpPr>
            <p:cNvPr id="204" name="Group 203">
              <a:extLst>
                <a:ext uri="{FF2B5EF4-FFF2-40B4-BE49-F238E27FC236}">
                  <a16:creationId xmlns:a16="http://schemas.microsoft.com/office/drawing/2014/main" id="{CCFD7C8A-99A4-FF58-B407-70CDCE44FB20}"/>
                </a:ext>
              </a:extLst>
            </p:cNvPr>
            <p:cNvGrpSpPr/>
            <p:nvPr/>
          </p:nvGrpSpPr>
          <p:grpSpPr>
            <a:xfrm>
              <a:off x="6218382" y="62576"/>
              <a:ext cx="2939857" cy="3935202"/>
              <a:chOff x="4339741" y="786046"/>
              <a:chExt cx="2939857" cy="3935202"/>
            </a:xfrm>
          </p:grpSpPr>
          <p:grpSp>
            <p:nvGrpSpPr>
              <p:cNvPr id="205" name="Group 204">
                <a:extLst>
                  <a:ext uri="{FF2B5EF4-FFF2-40B4-BE49-F238E27FC236}">
                    <a16:creationId xmlns:a16="http://schemas.microsoft.com/office/drawing/2014/main" id="{37A06019-3AA6-82A3-A183-663B5AA17558}"/>
                  </a:ext>
                </a:extLst>
              </p:cNvPr>
              <p:cNvGrpSpPr/>
              <p:nvPr/>
            </p:nvGrpSpPr>
            <p:grpSpPr>
              <a:xfrm>
                <a:off x="5261524" y="2910281"/>
                <a:ext cx="1981385" cy="695076"/>
                <a:chOff x="5239496" y="2899378"/>
                <a:chExt cx="1981385" cy="695076"/>
              </a:xfrm>
            </p:grpSpPr>
            <p:grpSp>
              <p:nvGrpSpPr>
                <p:cNvPr id="240" name="Group 239">
                  <a:extLst>
                    <a:ext uri="{FF2B5EF4-FFF2-40B4-BE49-F238E27FC236}">
                      <a16:creationId xmlns:a16="http://schemas.microsoft.com/office/drawing/2014/main" id="{CF57B1DC-DF9F-3E6A-6D6F-75A2FB9C9021}"/>
                    </a:ext>
                  </a:extLst>
                </p:cNvPr>
                <p:cNvGrpSpPr/>
                <p:nvPr/>
              </p:nvGrpSpPr>
              <p:grpSpPr>
                <a:xfrm>
                  <a:off x="5302255" y="2951001"/>
                  <a:ext cx="1918626" cy="643453"/>
                  <a:chOff x="7200300" y="2201061"/>
                  <a:chExt cx="1918626" cy="643453"/>
                </a:xfrm>
              </p:grpSpPr>
              <p:cxnSp>
                <p:nvCxnSpPr>
                  <p:cNvPr id="242" name="Straight Arrow Connector 241">
                    <a:extLst>
                      <a:ext uri="{FF2B5EF4-FFF2-40B4-BE49-F238E27FC236}">
                        <a16:creationId xmlns:a16="http://schemas.microsoft.com/office/drawing/2014/main" id="{96AF85BA-D9E8-1D94-D756-5FD8F74132F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flipH="1" flipV="1">
                    <a:off x="7200300" y="2201061"/>
                    <a:ext cx="1027197" cy="299836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6350" cap="flat" cmpd="sng" algn="ctr">
                    <a:solidFill>
                      <a:schemeClr val="accent4"/>
                    </a:solidFill>
                    <a:prstDash val="solid"/>
                    <a:round/>
                    <a:headEnd type="none" w="med" len="med"/>
                    <a:tailEnd type="stealth" w="sm" len="lg"/>
                  </a:ln>
                  <a:effectLst/>
                </p:spPr>
              </p:cxnSp>
              <p:sp>
                <p:nvSpPr>
                  <p:cNvPr id="243" name="TextBox 242">
                    <a:extLst>
                      <a:ext uri="{FF2B5EF4-FFF2-40B4-BE49-F238E27FC236}">
                        <a16:creationId xmlns:a16="http://schemas.microsoft.com/office/drawing/2014/main" id="{09EEFE3A-9560-198E-D122-0EAB63359DFA}"/>
                      </a:ext>
                    </a:extLst>
                  </p:cNvPr>
                  <p:cNvSpPr txBox="1"/>
                  <p:nvPr/>
                </p:nvSpPr>
                <p:spPr>
                  <a:xfrm>
                    <a:off x="8053065" y="2445559"/>
                    <a:ext cx="1065861" cy="39895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>
                      <a:lnSpc>
                        <a:spcPct val="60000"/>
                      </a:lnSpc>
                    </a:pPr>
                    <a:r>
                      <a: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detector iso</a:t>
                    </a:r>
                  </a:p>
                </p:txBody>
              </p:sp>
            </p:grpSp>
            <p:sp>
              <p:nvSpPr>
                <p:cNvPr id="241" name="Oval 240">
                  <a:extLst>
                    <a:ext uri="{FF2B5EF4-FFF2-40B4-BE49-F238E27FC236}">
                      <a16:creationId xmlns:a16="http://schemas.microsoft.com/office/drawing/2014/main" id="{184B27C8-86A6-B65D-4260-FBAA7C619B07}"/>
                    </a:ext>
                  </a:extLst>
                </p:cNvPr>
                <p:cNvSpPr/>
                <p:nvPr/>
              </p:nvSpPr>
              <p:spPr bwMode="auto">
                <a:xfrm rot="5400000">
                  <a:off x="5239496" y="2899378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scene3d>
                  <a:camera prst="orthographicFront">
                    <a:rot lat="3000000" lon="0" rev="0"/>
                  </a:camera>
                  <a:lightRig rig="threePt" dir="t"/>
                </a:scene3d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-110" charset="0"/>
                    <a:ea typeface="ＭＳ Ｐゴシック" pitchFamily="-110" charset="-128"/>
                    <a:cs typeface="ＭＳ Ｐゴシック" pitchFamily="-110" charset="-128"/>
                  </a:endParaRPr>
                </a:p>
              </p:txBody>
            </p:sp>
          </p:grpSp>
          <p:grpSp>
            <p:nvGrpSpPr>
              <p:cNvPr id="206" name="Group 205">
                <a:extLst>
                  <a:ext uri="{FF2B5EF4-FFF2-40B4-BE49-F238E27FC236}">
                    <a16:creationId xmlns:a16="http://schemas.microsoft.com/office/drawing/2014/main" id="{060A2C97-B3A0-7716-E213-A4B0E8D152E6}"/>
                  </a:ext>
                </a:extLst>
              </p:cNvPr>
              <p:cNvGrpSpPr/>
              <p:nvPr/>
            </p:nvGrpSpPr>
            <p:grpSpPr>
              <a:xfrm rot="21319204">
                <a:off x="4543755" y="786046"/>
                <a:ext cx="1699176" cy="3935202"/>
                <a:chOff x="4489558" y="806144"/>
                <a:chExt cx="1699176" cy="3935202"/>
              </a:xfrm>
            </p:grpSpPr>
            <p:sp>
              <p:nvSpPr>
                <p:cNvPr id="233" name="Cube 232">
                  <a:extLst>
                    <a:ext uri="{FF2B5EF4-FFF2-40B4-BE49-F238E27FC236}">
                      <a16:creationId xmlns:a16="http://schemas.microsoft.com/office/drawing/2014/main" id="{FED094D6-8E47-7239-73D4-830A0AD97736}"/>
                    </a:ext>
                  </a:extLst>
                </p:cNvPr>
                <p:cNvSpPr/>
                <p:nvPr/>
              </p:nvSpPr>
              <p:spPr bwMode="auto">
                <a:xfrm rot="280796">
                  <a:off x="4636696" y="863030"/>
                  <a:ext cx="1205606" cy="3878316"/>
                </a:xfrm>
                <a:prstGeom prst="cube">
                  <a:avLst>
                    <a:gd name="adj" fmla="val 96784"/>
                  </a:avLst>
                </a:prstGeom>
                <a:solidFill>
                  <a:schemeClr val="bg1">
                    <a:lumMod val="95000"/>
                    <a:alpha val="56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scene3d>
                  <a:camera prst="orthographicFront">
                    <a:rot lat="0" lon="0" rev="0"/>
                  </a:camera>
                  <a:lightRig rig="threePt" dir="t"/>
                </a:scene3d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-110" charset="0"/>
                    <a:ea typeface="ＭＳ Ｐゴシック" pitchFamily="-110" charset="-128"/>
                    <a:cs typeface="ＭＳ Ｐゴシック" pitchFamily="-110" charset="-128"/>
                  </a:endParaRPr>
                </a:p>
              </p:txBody>
            </p:sp>
            <p:cxnSp>
              <p:nvCxnSpPr>
                <p:cNvPr id="234" name="Straight Arrow Connector 233">
                  <a:extLst>
                    <a:ext uri="{FF2B5EF4-FFF2-40B4-BE49-F238E27FC236}">
                      <a16:creationId xmlns:a16="http://schemas.microsoft.com/office/drawing/2014/main" id="{EC17ABC4-F4A4-0C01-E79D-1ADFCE52F07A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280796">
                  <a:off x="5321928" y="1381917"/>
                  <a:ext cx="0" cy="2702868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/>
                </a:ln>
                <a:effectLst/>
              </p:spPr>
            </p:cxnSp>
            <p:cxnSp>
              <p:nvCxnSpPr>
                <p:cNvPr id="235" name="Straight Arrow Connector 234">
                  <a:extLst>
                    <a:ext uri="{FF2B5EF4-FFF2-40B4-BE49-F238E27FC236}">
                      <a16:creationId xmlns:a16="http://schemas.microsoft.com/office/drawing/2014/main" id="{7D426346-6846-5A78-9E6E-14D2132A22F4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280796" flipH="1">
                  <a:off x="4653641" y="2108314"/>
                  <a:ext cx="1202055" cy="1441484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/>
                </a:ln>
                <a:effectLst/>
              </p:spPr>
            </p:cxnSp>
            <p:cxnSp>
              <p:nvCxnSpPr>
                <p:cNvPr id="236" name="Straight Arrow Connector 235">
                  <a:extLst>
                    <a:ext uri="{FF2B5EF4-FFF2-40B4-BE49-F238E27FC236}">
                      <a16:creationId xmlns:a16="http://schemas.microsoft.com/office/drawing/2014/main" id="{A42A62C8-8ACD-666B-6D76-DB9EA0282958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280796">
                  <a:off x="5959631" y="919986"/>
                  <a:ext cx="0" cy="2685441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237" name="TextBox 236">
                      <a:extLst>
                        <a:ext uri="{FF2B5EF4-FFF2-40B4-BE49-F238E27FC236}">
                          <a16:creationId xmlns:a16="http://schemas.microsoft.com/office/drawing/2014/main" id="{2C34AFC6-5D2D-E833-DE6B-5EAD2CA4C9B7}"/>
                        </a:ext>
                      </a:extLst>
                    </p:cNvPr>
                    <p:cNvSpPr txBox="1"/>
                    <p:nvPr/>
                  </p:nvSpPr>
                  <p:spPr>
                    <a:xfrm rot="5680796">
                      <a:off x="5421761" y="2322969"/>
                      <a:ext cx="1272336" cy="26161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1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rows indexed by </a:t>
                      </a:r>
                      <a14:m>
                        <m:oMath xmlns:m="http://schemas.openxmlformats.org/officeDocument/2006/math">
                          <m:r>
                            <a:rPr lang="en-US" sz="11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oMath>
                      </a14:m>
                      <a:endParaRPr lang="en-US" sz="1100" dirty="0">
                        <a:solidFill>
                          <a:srgbClr val="FF0000"/>
                        </a:solidFill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p:txBody>
                </p:sp>
              </mc:Choice>
              <mc:Fallback>
                <p:sp>
                  <p:nvSpPr>
                    <p:cNvPr id="237" name="TextBox 236">
                      <a:extLst>
                        <a:ext uri="{FF2B5EF4-FFF2-40B4-BE49-F238E27FC236}">
                          <a16:creationId xmlns:a16="http://schemas.microsoft.com/office/drawing/2014/main" id="{2C34AFC6-5D2D-E833-DE6B-5EAD2CA4C9B7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 rot="5680796">
                      <a:off x="5421761" y="2322969"/>
                      <a:ext cx="1272336" cy="261610"/>
                    </a:xfrm>
                    <a:prstGeom prst="rect">
                      <a:avLst/>
                    </a:prstGeom>
                    <a:blipFill>
                      <a:blip r:embed="rId3"/>
                      <a:stretch>
                        <a:fillRect l="-14286" r="-4762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238" name="TextBox 237">
                      <a:extLst>
                        <a:ext uri="{FF2B5EF4-FFF2-40B4-BE49-F238E27FC236}">
                          <a16:creationId xmlns:a16="http://schemas.microsoft.com/office/drawing/2014/main" id="{944B7190-3225-79E7-C954-180B7843E5D5}"/>
                        </a:ext>
                      </a:extLst>
                    </p:cNvPr>
                    <p:cNvSpPr txBox="1"/>
                    <p:nvPr/>
                  </p:nvSpPr>
                  <p:spPr>
                    <a:xfrm rot="19261974">
                      <a:off x="4489558" y="1195715"/>
                      <a:ext cx="1354089" cy="26161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1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channels index by </a:t>
                      </a:r>
                      <a14:m>
                        <m:oMath xmlns:m="http://schemas.openxmlformats.org/officeDocument/2006/math">
                          <m:r>
                            <a:rPr lang="en-US" sz="11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oMath>
                      </a14:m>
                      <a:r>
                        <a:rPr lang="en-US" sz="11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100" dirty="0">
                        <a:solidFill>
                          <a:srgbClr val="FF0000"/>
                        </a:solidFill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p:txBody>
                </p:sp>
              </mc:Choice>
              <mc:Fallback>
                <p:sp>
                  <p:nvSpPr>
                    <p:cNvPr id="238" name="TextBox 237">
                      <a:extLst>
                        <a:ext uri="{FF2B5EF4-FFF2-40B4-BE49-F238E27FC236}">
                          <a16:creationId xmlns:a16="http://schemas.microsoft.com/office/drawing/2014/main" id="{944B7190-3225-79E7-C954-180B7843E5D5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 rot="19261974">
                      <a:off x="4489558" y="1195715"/>
                      <a:ext cx="1354089" cy="261610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 b="-224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239" name="Straight Arrow Connector 238">
                  <a:extLst>
                    <a:ext uri="{FF2B5EF4-FFF2-40B4-BE49-F238E27FC236}">
                      <a16:creationId xmlns:a16="http://schemas.microsoft.com/office/drawing/2014/main" id="{E65F782E-3481-DA3A-BE8F-FA0CE7D206EE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280796" flipH="1">
                  <a:off x="4719274" y="806144"/>
                  <a:ext cx="1190550" cy="1164729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  <p:grpSp>
            <p:nvGrpSpPr>
              <p:cNvPr id="207" name="Group 206">
                <a:extLst>
                  <a:ext uri="{FF2B5EF4-FFF2-40B4-BE49-F238E27FC236}">
                    <a16:creationId xmlns:a16="http://schemas.microsoft.com/office/drawing/2014/main" id="{BB5825D1-923F-FD61-46FB-EA9833DE4FA6}"/>
                  </a:ext>
                </a:extLst>
              </p:cNvPr>
              <p:cNvGrpSpPr/>
              <p:nvPr/>
            </p:nvGrpSpPr>
            <p:grpSpPr>
              <a:xfrm>
                <a:off x="4339741" y="2929451"/>
                <a:ext cx="1189974" cy="1727198"/>
                <a:chOff x="4316406" y="2922955"/>
                <a:chExt cx="1189974" cy="1727198"/>
              </a:xfrm>
            </p:grpSpPr>
            <p:cxnSp>
              <p:nvCxnSpPr>
                <p:cNvPr id="229" name="Straight Arrow Connector 228">
                  <a:extLst>
                    <a:ext uri="{FF2B5EF4-FFF2-40B4-BE49-F238E27FC236}">
                      <a16:creationId xmlns:a16="http://schemas.microsoft.com/office/drawing/2014/main" id="{C8AECDAE-F798-C3DA-BCD5-3DD3DDCA1EF9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 flipV="1">
                  <a:off x="5280744" y="2926799"/>
                  <a:ext cx="5355" cy="1463608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stealth" w="sm" len="lg"/>
                  <a:tailEnd type="none" w="sm" len="sm"/>
                </a:ln>
                <a:effectLst/>
              </p:spPr>
            </p:cxnSp>
            <p:cxnSp>
              <p:nvCxnSpPr>
                <p:cNvPr id="230" name="Straight Arrow Connector 229">
                  <a:extLst>
                    <a:ext uri="{FF2B5EF4-FFF2-40B4-BE49-F238E27FC236}">
                      <a16:creationId xmlns:a16="http://schemas.microsoft.com/office/drawing/2014/main" id="{5BFFB1E5-BEDD-909E-453F-7AFC552BB883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4541890" y="2922955"/>
                  <a:ext cx="734881" cy="915886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stealth" w="sm" len="lg"/>
                  <a:tailEnd type="none" w="sm" len="sm"/>
                </a:ln>
                <a:effectLst/>
              </p:spPr>
            </p:cxnSp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231" name="TextBox 230">
                      <a:extLst>
                        <a:ext uri="{FF2B5EF4-FFF2-40B4-BE49-F238E27FC236}">
                          <a16:creationId xmlns:a16="http://schemas.microsoft.com/office/drawing/2014/main" id="{59AA0FAB-98CC-775F-B091-4738E10D86F1}"/>
                        </a:ext>
                      </a:extLst>
                    </p:cNvPr>
                    <p:cNvSpPr txBox="1"/>
                    <p:nvPr/>
                  </p:nvSpPr>
                  <p:spPr>
                    <a:xfrm rot="18694461">
                      <a:off x="4274055" y="3697066"/>
                      <a:ext cx="361701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200" b="0" i="1" dirty="0" smtClean="0">
                                <a:latin typeface="Cambria Math" panose="02040503050406030204" pitchFamily="18" charset="0"/>
                                <a:cs typeface="Consolas" panose="020B0609020204030204" pitchFamily="49" charset="0"/>
                              </a:rPr>
                              <m:t>𝑢</m:t>
                            </m:r>
                          </m:oMath>
                        </m:oMathPara>
                      </a14:m>
                      <a:endParaRPr lang="en-US" sz="12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p:txBody>
                </p:sp>
              </mc:Choice>
              <mc:Fallback>
                <p:sp>
                  <p:nvSpPr>
                    <p:cNvPr id="231" name="TextBox 230">
                      <a:extLst>
                        <a:ext uri="{FF2B5EF4-FFF2-40B4-BE49-F238E27FC236}">
                          <a16:creationId xmlns:a16="http://schemas.microsoft.com/office/drawing/2014/main" id="{59AA0FAB-98CC-775F-B091-4738E10D86F1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 rot="18694461">
                      <a:off x="4274055" y="3697066"/>
                      <a:ext cx="361701" cy="276999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232" name="TextBox 231">
                      <a:extLst>
                        <a:ext uri="{FF2B5EF4-FFF2-40B4-BE49-F238E27FC236}">
                          <a16:creationId xmlns:a16="http://schemas.microsoft.com/office/drawing/2014/main" id="{AA8A6F1F-7894-5192-44EC-1B7643BD223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148911" y="4373154"/>
                      <a:ext cx="357469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200" b="0" i="1" dirty="0" smtClean="0">
                                <a:latin typeface="Cambria Math" panose="02040503050406030204" pitchFamily="18" charset="0"/>
                                <a:cs typeface="Consolas" panose="020B0609020204030204" pitchFamily="49" charset="0"/>
                              </a:rPr>
                              <m:t>𝑣</m:t>
                            </m:r>
                          </m:oMath>
                        </m:oMathPara>
                      </a14:m>
                      <a:endParaRPr lang="en-US" sz="12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p:txBody>
                </p:sp>
              </mc:Choice>
              <mc:Fallback>
                <p:sp>
                  <p:nvSpPr>
                    <p:cNvPr id="232" name="TextBox 231">
                      <a:extLst>
                        <a:ext uri="{FF2B5EF4-FFF2-40B4-BE49-F238E27FC236}">
                          <a16:creationId xmlns:a16="http://schemas.microsoft.com/office/drawing/2014/main" id="{AA8A6F1F-7894-5192-44EC-1B7643BD2236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148911" y="4373154"/>
                      <a:ext cx="357469" cy="276999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cxnSp>
            <p:nvCxnSpPr>
              <p:cNvPr id="209" name="Straight Arrow Connector 208">
                <a:extLst>
                  <a:ext uri="{FF2B5EF4-FFF2-40B4-BE49-F238E27FC236}">
                    <a16:creationId xmlns:a16="http://schemas.microsoft.com/office/drawing/2014/main" id="{D8D9EB07-22B3-2544-29BD-98545B81584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5296348" y="2700266"/>
                <a:ext cx="79201" cy="238446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10" name="TextBox 209">
                    <a:extLst>
                      <a:ext uri="{FF2B5EF4-FFF2-40B4-BE49-F238E27FC236}">
                        <a16:creationId xmlns:a16="http://schemas.microsoft.com/office/drawing/2014/main" id="{93952B4E-908E-DF91-3360-8F0C00BFCE42}"/>
                      </a:ext>
                    </a:extLst>
                  </p:cNvPr>
                  <p:cNvSpPr txBox="1"/>
                  <p:nvPr/>
                </p:nvSpPr>
                <p:spPr>
                  <a:xfrm>
                    <a:off x="4482513" y="2450587"/>
                    <a:ext cx="1075807" cy="32079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ctrlPr>
                                <a:rPr lang="en-US" sz="12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cs typeface="Consolas" panose="020B0609020204030204" pitchFamily="49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sz="1200" b="0" i="0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cs typeface="Consolas" panose="020B0609020204030204" pitchFamily="49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cs typeface="Consolas" panose="020B0609020204030204" pitchFamily="49" charset="0"/>
                                    </a:rPr>
                                    <m:t>Δ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cs typeface="Consolas" panose="020B0609020204030204" pitchFamily="49" charset="0"/>
                                    </a:rPr>
                                    <m:t>𝑢</m:t>
                                  </m:r>
                                </m:sub>
                                <m:sup>
                                  <m:r>
                                    <a:rPr lang="en-US" sz="12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cs typeface="Consolas" panose="020B0609020204030204" pitchFamily="49" charset="0"/>
                                    </a:rPr>
                                    <m:t>𝑗𝑎𝑥</m:t>
                                  </m:r>
                                </m:sup>
                              </m:sSubSup>
                              <m:r>
                                <a:rPr lang="en-US" sz="12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cs typeface="Consolas" panose="020B0609020204030204" pitchFamily="49" charset="0"/>
                                </a:rPr>
                                <m:t>,</m:t>
                              </m:r>
                              <m:sSubSup>
                                <m:sSubSupPr>
                                  <m:ctrlPr>
                                    <a:rPr lang="en-US" sz="12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cs typeface="Consolas" panose="020B0609020204030204" pitchFamily="49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cs typeface="Consolas" panose="020B0609020204030204" pitchFamily="49" charset="0"/>
                                    </a:rPr>
                                    <m:t>Δ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cs typeface="Consolas" panose="020B0609020204030204" pitchFamily="49" charset="0"/>
                                    </a:rPr>
                                    <m:t>𝑣</m:t>
                                  </m:r>
                                </m:sub>
                                <m:sup>
                                  <m:r>
                                    <a:rPr lang="en-US" sz="12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cs typeface="Consolas" panose="020B0609020204030204" pitchFamily="49" charset="0"/>
                                    </a:rPr>
                                    <m:t>𝑗𝑎𝑥</m:t>
                                  </m:r>
                                </m:sup>
                              </m:sSubSup>
                            </m:e>
                          </m:d>
                          <m: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cs typeface="Consolas" panose="020B0609020204030204" pitchFamily="49" charset="0"/>
                            </a:rPr>
                            <m:t> </m:t>
                          </m:r>
                        </m:oMath>
                      </m:oMathPara>
                    </a14:m>
                    <a:endParaRPr lang="en-US" sz="1200" dirty="0">
                      <a:solidFill>
                        <a:srgbClr val="00B050"/>
                      </a:solidFill>
                      <a:latin typeface="Consolas" panose="020B0609020204030204" pitchFamily="49" charset="0"/>
                      <a:cs typeface="Consolas" panose="020B0609020204030204" pitchFamily="49" charset="0"/>
                    </a:endParaRPr>
                  </a:p>
                </p:txBody>
              </p:sp>
            </mc:Choice>
            <mc:Fallback>
              <p:sp>
                <p:nvSpPr>
                  <p:cNvPr id="210" name="TextBox 209">
                    <a:extLst>
                      <a:ext uri="{FF2B5EF4-FFF2-40B4-BE49-F238E27FC236}">
                        <a16:creationId xmlns:a16="http://schemas.microsoft.com/office/drawing/2014/main" id="{93952B4E-908E-DF91-3360-8F0C00BFCE4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482513" y="2450587"/>
                    <a:ext cx="1075807" cy="320793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b="-384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213" name="Group 212">
                <a:extLst>
                  <a:ext uri="{FF2B5EF4-FFF2-40B4-BE49-F238E27FC236}">
                    <a16:creationId xmlns:a16="http://schemas.microsoft.com/office/drawing/2014/main" id="{4F015405-1B1B-A403-763F-D97E449A5B5D}"/>
                  </a:ext>
                </a:extLst>
              </p:cNvPr>
              <p:cNvGrpSpPr/>
              <p:nvPr/>
            </p:nvGrpSpPr>
            <p:grpSpPr>
              <a:xfrm>
                <a:off x="5334787" y="2660409"/>
                <a:ext cx="1910378" cy="398955"/>
                <a:chOff x="7126279" y="2146735"/>
                <a:chExt cx="1910378" cy="398955"/>
              </a:xfrm>
            </p:grpSpPr>
            <p:sp>
              <p:nvSpPr>
                <p:cNvPr id="219" name="Oval 218">
                  <a:extLst>
                    <a:ext uri="{FF2B5EF4-FFF2-40B4-BE49-F238E27FC236}">
                      <a16:creationId xmlns:a16="http://schemas.microsoft.com/office/drawing/2014/main" id="{EFC9EF82-3078-E4BB-9663-27C069B770BF}"/>
                    </a:ext>
                  </a:extLst>
                </p:cNvPr>
                <p:cNvSpPr/>
                <p:nvPr/>
              </p:nvSpPr>
              <p:spPr bwMode="auto">
                <a:xfrm rot="5400000">
                  <a:off x="7126279" y="2156398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scene3d>
                  <a:camera prst="orthographicFront">
                    <a:rot lat="3000000" lon="0" rev="0"/>
                  </a:camera>
                  <a:lightRig rig="threePt" dir="t"/>
                </a:scene3d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-110" charset="0"/>
                    <a:ea typeface="ＭＳ Ｐゴシック" pitchFamily="-110" charset="-128"/>
                    <a:cs typeface="ＭＳ Ｐゴシック" pitchFamily="-110" charset="-128"/>
                  </a:endParaRPr>
                </a:p>
              </p:txBody>
            </p:sp>
            <p:cxnSp>
              <p:nvCxnSpPr>
                <p:cNvPr id="220" name="Straight Arrow Connector 219">
                  <a:extLst>
                    <a:ext uri="{FF2B5EF4-FFF2-40B4-BE49-F238E27FC236}">
                      <a16:creationId xmlns:a16="http://schemas.microsoft.com/office/drawing/2014/main" id="{8D6C364F-39B4-622D-1903-5B7C9B08AE42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 flipV="1">
                  <a:off x="7177533" y="2202252"/>
                  <a:ext cx="965439" cy="60684"/>
                </a:xfrm>
                <a:prstGeom prst="straightConnector1">
                  <a:avLst/>
                </a:prstGeom>
                <a:solidFill>
                  <a:schemeClr val="accent1"/>
                </a:solidFill>
                <a:ln w="6350" cap="flat" cmpd="sng" algn="ctr">
                  <a:solidFill>
                    <a:schemeClr val="accent4"/>
                  </a:solidFill>
                  <a:prstDash val="solid"/>
                  <a:round/>
                  <a:headEnd type="none" w="med" len="med"/>
                  <a:tailEnd type="stealth" w="sm" len="lg"/>
                </a:ln>
                <a:effectLst/>
              </p:spPr>
            </p:cxnSp>
            <p:sp>
              <p:nvSpPr>
                <p:cNvPr id="221" name="TextBox 220">
                  <a:extLst>
                    <a:ext uri="{FF2B5EF4-FFF2-40B4-BE49-F238E27FC236}">
                      <a16:creationId xmlns:a16="http://schemas.microsoft.com/office/drawing/2014/main" id="{48D60436-6203-9026-4F84-C1813ABE685B}"/>
                    </a:ext>
                  </a:extLst>
                </p:cNvPr>
                <p:cNvSpPr txBox="1"/>
                <p:nvPr/>
              </p:nvSpPr>
              <p:spPr>
                <a:xfrm>
                  <a:off x="7970796" y="2146735"/>
                  <a:ext cx="1065861" cy="3989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60000"/>
                    </a:lnSpc>
                  </a:pPr>
                  <a:r>
                    <a:rPr lang="en-U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detector center</a:t>
                  </a:r>
                </a:p>
              </p:txBody>
            </p:sp>
          </p:grpSp>
          <p:grpSp>
            <p:nvGrpSpPr>
              <p:cNvPr id="214" name="Group 213">
                <a:extLst>
                  <a:ext uri="{FF2B5EF4-FFF2-40B4-BE49-F238E27FC236}">
                    <a16:creationId xmlns:a16="http://schemas.microsoft.com/office/drawing/2014/main" id="{D51A9172-9090-6349-6CB0-7A997BBA177F}"/>
                  </a:ext>
                </a:extLst>
              </p:cNvPr>
              <p:cNvGrpSpPr/>
              <p:nvPr/>
            </p:nvGrpSpPr>
            <p:grpSpPr>
              <a:xfrm>
                <a:off x="5754822" y="917679"/>
                <a:ext cx="1524776" cy="695938"/>
                <a:chOff x="5854302" y="956793"/>
                <a:chExt cx="1524776" cy="695938"/>
              </a:xfrm>
            </p:grpSpPr>
            <p:grpSp>
              <p:nvGrpSpPr>
                <p:cNvPr id="215" name="Group 214">
                  <a:extLst>
                    <a:ext uri="{FF2B5EF4-FFF2-40B4-BE49-F238E27FC236}">
                      <a16:creationId xmlns:a16="http://schemas.microsoft.com/office/drawing/2014/main" id="{4DEA639E-B725-509F-9F2D-9E253E9BC122}"/>
                    </a:ext>
                  </a:extLst>
                </p:cNvPr>
                <p:cNvGrpSpPr/>
                <p:nvPr/>
              </p:nvGrpSpPr>
              <p:grpSpPr>
                <a:xfrm>
                  <a:off x="5854302" y="1012986"/>
                  <a:ext cx="1524776" cy="639745"/>
                  <a:chOff x="659781" y="1004956"/>
                  <a:chExt cx="1524776" cy="639745"/>
                </a:xfrm>
              </p:grpSpPr>
              <p:sp>
                <p:nvSpPr>
                  <p:cNvPr id="217" name="TextBox 216">
                    <a:extLst>
                      <a:ext uri="{FF2B5EF4-FFF2-40B4-BE49-F238E27FC236}">
                        <a16:creationId xmlns:a16="http://schemas.microsoft.com/office/drawing/2014/main" id="{FB6B7023-757B-B3CB-0501-0667C0EC2CC9}"/>
                      </a:ext>
                    </a:extLst>
                  </p:cNvPr>
                  <p:cNvSpPr txBox="1"/>
                  <p:nvPr/>
                </p:nvSpPr>
                <p:spPr>
                  <a:xfrm>
                    <a:off x="659781" y="1244591"/>
                    <a:ext cx="1524776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dirty="0" err="1">
                        <a:latin typeface="Consolas" panose="020B0609020204030204" pitchFamily="49" charset="0"/>
                        <a:cs typeface="Consolas" panose="020B0609020204030204" pitchFamily="49" charset="0"/>
                      </a:rPr>
                      <a:t>sino</a:t>
                    </a:r>
                    <a:r>
                      <a:rPr lang="en-US" sz="1000" dirty="0">
                        <a:latin typeface="Consolas" panose="020B0609020204030204" pitchFamily="49" charset="0"/>
                        <a:cs typeface="Consolas" panose="020B0609020204030204" pitchFamily="49" charset="0"/>
                      </a:rPr>
                      <a:t>[0,0,0]: center</a:t>
                    </a:r>
                  </a:p>
                  <a:p>
                    <a:r>
                      <a:rPr lang="en-US" sz="1000" dirty="0">
                        <a:latin typeface="Consolas" panose="020B0609020204030204" pitchFamily="49" charset="0"/>
                        <a:cs typeface="Consolas" panose="020B0609020204030204" pitchFamily="49" charset="0"/>
                      </a:rPr>
                      <a:t>of corner pixel</a:t>
                    </a:r>
                    <a:endParaRPr lang="en-US" sz="10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cxnSp>
                <p:nvCxnSpPr>
                  <p:cNvPr id="218" name="Straight Arrow Connector 217">
                    <a:extLst>
                      <a:ext uri="{FF2B5EF4-FFF2-40B4-BE49-F238E27FC236}">
                        <a16:creationId xmlns:a16="http://schemas.microsoft.com/office/drawing/2014/main" id="{673D041C-DE26-173E-884B-410F89C42E39}"/>
                      </a:ext>
                    </a:extLst>
                  </p:cNvPr>
                  <p:cNvCxnSpPr>
                    <a:cxnSpLocks/>
                    <a:endCxn id="216" idx="5"/>
                  </p:cNvCxnSpPr>
                  <p:nvPr/>
                </p:nvCxnSpPr>
                <p:spPr bwMode="auto">
                  <a:xfrm flipH="1" flipV="1">
                    <a:off x="812212" y="1004956"/>
                    <a:ext cx="532757" cy="418075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arrow" w="sm" len="lg"/>
                  </a:ln>
                  <a:effectLst/>
                </p:spPr>
              </p:cxnSp>
            </p:grpSp>
            <p:sp>
              <p:nvSpPr>
                <p:cNvPr id="216" name="Oval 215">
                  <a:extLst>
                    <a:ext uri="{FF2B5EF4-FFF2-40B4-BE49-F238E27FC236}">
                      <a16:creationId xmlns:a16="http://schemas.microsoft.com/office/drawing/2014/main" id="{4D36ECF1-6E6C-A6EF-4592-0A468DC723EC}"/>
                    </a:ext>
                  </a:extLst>
                </p:cNvPr>
                <p:cNvSpPr/>
                <p:nvPr/>
              </p:nvSpPr>
              <p:spPr bwMode="auto">
                <a:xfrm rot="21333849">
                  <a:off x="5927701" y="956793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-110" charset="0"/>
                    <a:ea typeface="ＭＳ Ｐゴシック" pitchFamily="-110" charset="-128"/>
                    <a:cs typeface="ＭＳ Ｐゴシック" pitchFamily="-110" charset="-128"/>
                  </a:endParaRPr>
                </a:p>
              </p:txBody>
            </p:sp>
          </p:grpSp>
        </p:grpSp>
      </p:grp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2AF2A07-5FCE-4D6C-3EB5-06A3072FACDE}"/>
              </a:ext>
            </a:extLst>
          </p:cNvPr>
          <p:cNvCxnSpPr>
            <a:cxnSpLocks/>
          </p:cNvCxnSpPr>
          <p:nvPr/>
        </p:nvCxnSpPr>
        <p:spPr bwMode="auto">
          <a:xfrm>
            <a:off x="809022" y="2311917"/>
            <a:ext cx="6166608" cy="22505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74A6587-ECC7-B5B9-1660-4122B89BEA9A}"/>
              </a:ext>
            </a:extLst>
          </p:cNvPr>
          <p:cNvSpPr txBox="1"/>
          <p:nvPr/>
        </p:nvSpPr>
        <p:spPr>
          <a:xfrm rot="203540">
            <a:off x="2251041" y="2341866"/>
            <a:ext cx="12967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source to detector line (Cone)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946AF36-8103-1EB6-235B-FC4F3BA4719D}"/>
              </a:ext>
            </a:extLst>
          </p:cNvPr>
          <p:cNvCxnSpPr>
            <a:cxnSpLocks/>
          </p:cNvCxnSpPr>
          <p:nvPr/>
        </p:nvCxnSpPr>
        <p:spPr bwMode="auto">
          <a:xfrm flipH="1">
            <a:off x="3781882" y="2319541"/>
            <a:ext cx="113650" cy="11860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7FE7670-DA71-D110-24ED-63A9EBBF9DF4}"/>
                  </a:ext>
                </a:extLst>
              </p:cNvPr>
              <p:cNvSpPr txBox="1"/>
              <p:nvPr/>
            </p:nvSpPr>
            <p:spPr>
              <a:xfrm>
                <a:off x="3534713" y="2361843"/>
                <a:ext cx="46326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11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𝑟𝑜𝑡</m:t>
                          </m:r>
                        </m:sub>
                      </m:sSub>
                    </m:oMath>
                  </m:oMathPara>
                </a14:m>
                <a:endParaRPr lang="en-US" sz="11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7FE7670-DA71-D110-24ED-63A9EBBF9D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4713" y="2361843"/>
                <a:ext cx="463268" cy="26161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51D8C09-EB58-4375-6386-4CA828754686}"/>
              </a:ext>
            </a:extLst>
          </p:cNvPr>
          <p:cNvCxnSpPr>
            <a:cxnSpLocks/>
          </p:cNvCxnSpPr>
          <p:nvPr/>
        </p:nvCxnSpPr>
        <p:spPr bwMode="auto">
          <a:xfrm flipH="1">
            <a:off x="6975630" y="2059802"/>
            <a:ext cx="271590" cy="47716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1FDD296-49AD-0AD8-7BE5-5E9125926D91}"/>
                  </a:ext>
                </a:extLst>
              </p:cNvPr>
              <p:cNvSpPr txBox="1"/>
              <p:nvPr/>
            </p:nvSpPr>
            <p:spPr>
              <a:xfrm>
                <a:off x="6802790" y="2498184"/>
                <a:ext cx="11935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1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cs typeface="Consolas" panose="020B0609020204030204" pitchFamily="49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1200" b="0" i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cs typeface="Consolas" panose="020B0609020204030204" pitchFamily="49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120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cs typeface="Consolas" panose="020B0609020204030204" pitchFamily="49" charset="0"/>
                                </a:rPr>
                                <m:t>Δ</m:t>
                              </m:r>
                            </m:e>
                            <m:sub>
                              <m:r>
                                <a:rPr lang="en-US" sz="12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cs typeface="Consolas" panose="020B0609020204030204" pitchFamily="49" charset="0"/>
                                </a:rPr>
                                <m:t>𝑢</m:t>
                              </m:r>
                            </m:sub>
                            <m:sup>
                              <m:r>
                                <a:rPr lang="en-US" sz="12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cs typeface="Consolas" panose="020B0609020204030204" pitchFamily="49" charset="0"/>
                                </a:rPr>
                                <m:t>𝑐𝑜𝑛𝑒</m:t>
                              </m:r>
                            </m:sup>
                          </m:sSubSup>
                          <m:r>
                            <a:rPr lang="en-US" sz="120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cs typeface="Consolas" panose="020B0609020204030204" pitchFamily="49" charset="0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en-US" sz="12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cs typeface="Consolas" panose="020B0609020204030204" pitchFamily="49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120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cs typeface="Consolas" panose="020B0609020204030204" pitchFamily="49" charset="0"/>
                                </a:rPr>
                                <m:t>Δ</m:t>
                              </m:r>
                            </m:e>
                            <m:sub>
                              <m:r>
                                <a:rPr lang="en-US" sz="12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cs typeface="Consolas" panose="020B0609020204030204" pitchFamily="49" charset="0"/>
                                </a:rPr>
                                <m:t>𝑣</m:t>
                              </m:r>
                            </m:sub>
                            <m:sup>
                              <m:r>
                                <a:rPr lang="en-US" sz="12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cs typeface="Consolas" panose="020B0609020204030204" pitchFamily="49" charset="0"/>
                                </a:rPr>
                                <m:t>𝑐𝑜𝑛𝑒</m:t>
                              </m:r>
                            </m:sup>
                          </m:sSubSup>
                        </m:e>
                      </m:d>
                      <m:r>
                        <a:rPr lang="en-US" sz="1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Consolas" panose="020B0609020204030204" pitchFamily="49" charset="0"/>
                        </a:rPr>
                        <m:t> </m:t>
                      </m:r>
                    </m:oMath>
                  </m:oMathPara>
                </a14:m>
                <a:endParaRPr lang="en-US" sz="1200" dirty="0">
                  <a:solidFill>
                    <a:srgbClr val="0070C0"/>
                  </a:solidFill>
                  <a:latin typeface="Consolas" panose="020B0609020204030204" pitchFamily="49" charset="0"/>
                  <a:cs typeface="Consolas" panose="020B0609020204030204" pitchFamily="49" charset="0"/>
                </a:endParaRPr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1FDD296-49AD-0AD8-7BE5-5E9125926D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2790" y="2498184"/>
                <a:ext cx="1193532" cy="276999"/>
              </a:xfrm>
              <a:prstGeom prst="rect">
                <a:avLst/>
              </a:prstGeom>
              <a:blipFill>
                <a:blip r:embed="rId9"/>
                <a:stretch>
                  <a:fillRect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5511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id="{EC57BB46-D1C2-17DA-F940-B8D7CC745FED}"/>
              </a:ext>
            </a:extLst>
          </p:cNvPr>
          <p:cNvSpPr txBox="1">
            <a:spLocks/>
          </p:cNvSpPr>
          <p:nvPr/>
        </p:nvSpPr>
        <p:spPr bwMode="auto">
          <a:xfrm>
            <a:off x="0" y="0"/>
            <a:ext cx="9144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266436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266436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10" charset="0"/>
              </a:defRPr>
            </a:lvl2pPr>
            <a:lvl3pPr algn="l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266436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10" charset="0"/>
              </a:defRPr>
            </a:lvl3pPr>
            <a:lvl4pPr algn="l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266436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10" charset="0"/>
              </a:defRPr>
            </a:lvl4pPr>
            <a:lvl5pPr algn="l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266436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10" charset="0"/>
              </a:defRPr>
            </a:lvl5pPr>
            <a:lvl6pPr marL="380985" algn="l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266436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10" charset="0"/>
              </a:defRPr>
            </a:lvl6pPr>
            <a:lvl7pPr marL="761970" algn="l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266436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10" charset="0"/>
              </a:defRPr>
            </a:lvl7pPr>
            <a:lvl8pPr marL="1142954" algn="l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266436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10" charset="0"/>
              </a:defRPr>
            </a:lvl8pPr>
            <a:lvl9pPr marL="1523939" algn="l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266436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10" charset="0"/>
              </a:defRPr>
            </a:lvl9pPr>
          </a:lstStyle>
          <a:p>
            <a:pPr eaLnBrk="1" hangingPunct="1"/>
            <a:r>
              <a:rPr lang="en-US" sz="2400" kern="0" dirty="0"/>
              <a:t>Next steps</a:t>
            </a:r>
          </a:p>
        </p:txBody>
      </p:sp>
      <p:sp>
        <p:nvSpPr>
          <p:cNvPr id="29" name="Slide Number Placeholder 3">
            <a:extLst>
              <a:ext uri="{FF2B5EF4-FFF2-40B4-BE49-F238E27FC236}">
                <a16:creationId xmlns:a16="http://schemas.microsoft.com/office/drawing/2014/main" id="{109E0944-F4CD-B2D6-7433-F014D20ADF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94854" y="5349875"/>
            <a:ext cx="649146" cy="365125"/>
          </a:xfrm>
        </p:spPr>
        <p:txBody>
          <a:bodyPr/>
          <a:lstStyle/>
          <a:p>
            <a:fld id="{EDAA8DDF-16D2-2643-9B9F-0B179C21FD82}" type="slidenum">
              <a:rPr lang="en-US" smtClean="0"/>
              <a:t>4</a:t>
            </a:fld>
            <a:endParaRPr lang="en-US" dirty="0"/>
          </a:p>
        </p:txBody>
      </p:sp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3F9ECC8E-63E8-CBC9-A5A9-4F5A4927CE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" y="571500"/>
            <a:ext cx="9067800" cy="4823885"/>
          </a:xfrm>
        </p:spPr>
        <p:txBody>
          <a:bodyPr/>
          <a:lstStyle/>
          <a:p>
            <a:pPr marL="285750" indent="-285750"/>
            <a:r>
              <a:rPr lang="en-US" sz="1733" dirty="0"/>
              <a:t>Write a function (or script) that converts MBIRCONE params to MBIRJAX params.</a:t>
            </a:r>
          </a:p>
          <a:p>
            <a:pPr marL="285750" indent="-285750"/>
            <a:r>
              <a:rPr lang="en-US" sz="1733" dirty="0"/>
              <a:t>Discuss how to parameters should be saved (example: save as an hdf5 file). </a:t>
            </a:r>
            <a:endParaRPr lang="en-US" sz="1233" dirty="0"/>
          </a:p>
          <a:p>
            <a:pPr marL="285750" indent="-285750"/>
            <a:r>
              <a:rPr lang="en-US" sz="1733" dirty="0"/>
              <a:t>Test MBIRJAX with actual cone-beam scans.</a:t>
            </a:r>
            <a:endParaRPr lang="en-US" sz="1400" dirty="0">
              <a:solidFill>
                <a:srgbClr val="00B050"/>
              </a:solidFill>
            </a:endParaRPr>
          </a:p>
          <a:p>
            <a:pPr marL="621757" marR="0" lvl="1" indent="-285750" algn="l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rgbClr val="004880"/>
              </a:buClr>
              <a:buSzTx/>
              <a:buFontTx/>
              <a:buChar char="•"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ＭＳ Ｐゴシック" pitchFamily="-110" charset="-128"/>
              <a:cs typeface="Times New Roman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15A7EF5-57D5-6C29-C3EF-D49791DAF17E}"/>
              </a:ext>
            </a:extLst>
          </p:cNvPr>
          <p:cNvSpPr txBox="1"/>
          <p:nvPr/>
        </p:nvSpPr>
        <p:spPr>
          <a:xfrm>
            <a:off x="6981600" y="9075"/>
            <a:ext cx="18149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rgbClr val="32A85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*Completed tasks in Green</a:t>
            </a:r>
          </a:p>
          <a:p>
            <a:pPr algn="ctr"/>
            <a:endParaRPr lang="en-US" sz="11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3196555"/>
      </p:ext>
    </p:extLst>
  </p:cSld>
  <p:clrMapOvr>
    <a:masterClrMapping/>
  </p:clrMapOvr>
</p:sld>
</file>

<file path=ppt/theme/theme1.xml><?xml version="1.0" encoding="utf-8"?>
<a:theme xmlns:a="http://schemas.openxmlformats.org/drawingml/2006/main" name="GE Healthcare">
  <a:themeElements>
    <a:clrScheme name="GE Healthcare 15">
      <a:dk1>
        <a:srgbClr val="000000"/>
      </a:dk1>
      <a:lt1>
        <a:srgbClr val="FFFFFF"/>
      </a:lt1>
      <a:dk2>
        <a:srgbClr val="004880"/>
      </a:dk2>
      <a:lt2>
        <a:srgbClr val="CECECE"/>
      </a:lt2>
      <a:accent1>
        <a:srgbClr val="004880"/>
      </a:accent1>
      <a:accent2>
        <a:srgbClr val="B3D7E8"/>
      </a:accent2>
      <a:accent3>
        <a:srgbClr val="FFFFFF"/>
      </a:accent3>
      <a:accent4>
        <a:srgbClr val="000000"/>
      </a:accent4>
      <a:accent5>
        <a:srgbClr val="AAB1C0"/>
      </a:accent5>
      <a:accent6>
        <a:srgbClr val="A2C3D2"/>
      </a:accent6>
      <a:hlink>
        <a:srgbClr val="094CAD"/>
      </a:hlink>
      <a:folHlink>
        <a:srgbClr val="4393C3"/>
      </a:folHlink>
    </a:clrScheme>
    <a:fontScheme name="GE Healthca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0" charset="0"/>
            <a:ea typeface="ＭＳ Ｐゴシック" pitchFamily="-110" charset="-128"/>
            <a:cs typeface="ＭＳ Ｐゴシック" pitchFamily="-11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0" charset="0"/>
            <a:ea typeface="ＭＳ Ｐゴシック" pitchFamily="-110" charset="-128"/>
            <a:cs typeface="ＭＳ Ｐゴシック" pitchFamily="-110" charset="-128"/>
          </a:defRPr>
        </a:defPPr>
      </a:lstStyle>
    </a:lnDef>
  </a:objectDefaults>
  <a:extraClrSchemeLst>
    <a:extraClrScheme>
      <a:clrScheme name="GE Healthca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 Healthcar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 Healthcar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 Healthcar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 Healthcar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 Healthcar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 Healthcar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 Healthcar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 Healthcar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 Healthcar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 Healthcar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 Healthcar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 Healthcare 13">
        <a:dk1>
          <a:srgbClr val="000000"/>
        </a:dk1>
        <a:lt1>
          <a:srgbClr val="FFFFFF"/>
        </a:lt1>
        <a:dk2>
          <a:srgbClr val="004880"/>
        </a:dk2>
        <a:lt2>
          <a:srgbClr val="808080"/>
        </a:lt2>
        <a:accent1>
          <a:srgbClr val="008BF6"/>
        </a:accent1>
        <a:accent2>
          <a:srgbClr val="0074CC"/>
        </a:accent2>
        <a:accent3>
          <a:srgbClr val="FFFFFF"/>
        </a:accent3>
        <a:accent4>
          <a:srgbClr val="000000"/>
        </a:accent4>
        <a:accent5>
          <a:srgbClr val="AAC4FA"/>
        </a:accent5>
        <a:accent6>
          <a:srgbClr val="0068B9"/>
        </a:accent6>
        <a:hlink>
          <a:srgbClr val="004880"/>
        </a:hlink>
        <a:folHlink>
          <a:srgbClr val="4CB2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 Healthcare 14">
        <a:dk1>
          <a:srgbClr val="000000"/>
        </a:dk1>
        <a:lt1>
          <a:srgbClr val="FFFFFF"/>
        </a:lt1>
        <a:dk2>
          <a:srgbClr val="094CAD"/>
        </a:dk2>
        <a:lt2>
          <a:srgbClr val="CECECE"/>
        </a:lt2>
        <a:accent1>
          <a:srgbClr val="094CAD"/>
        </a:accent1>
        <a:accent2>
          <a:srgbClr val="B3D7E8"/>
        </a:accent2>
        <a:accent3>
          <a:srgbClr val="FFFFFF"/>
        </a:accent3>
        <a:accent4>
          <a:srgbClr val="000000"/>
        </a:accent4>
        <a:accent5>
          <a:srgbClr val="AAB2D3"/>
        </a:accent5>
        <a:accent6>
          <a:srgbClr val="A2C3D2"/>
        </a:accent6>
        <a:hlink>
          <a:srgbClr val="053061"/>
        </a:hlink>
        <a:folHlink>
          <a:srgbClr val="4393C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 Healthcare 15">
        <a:dk1>
          <a:srgbClr val="000000"/>
        </a:dk1>
        <a:lt1>
          <a:srgbClr val="FFFFFF"/>
        </a:lt1>
        <a:dk2>
          <a:srgbClr val="004880"/>
        </a:dk2>
        <a:lt2>
          <a:srgbClr val="CECECE"/>
        </a:lt2>
        <a:accent1>
          <a:srgbClr val="004880"/>
        </a:accent1>
        <a:accent2>
          <a:srgbClr val="B3D7E8"/>
        </a:accent2>
        <a:accent3>
          <a:srgbClr val="FFFFFF"/>
        </a:accent3>
        <a:accent4>
          <a:srgbClr val="000000"/>
        </a:accent4>
        <a:accent5>
          <a:srgbClr val="AAB1C0"/>
        </a:accent5>
        <a:accent6>
          <a:srgbClr val="A2C3D2"/>
        </a:accent6>
        <a:hlink>
          <a:srgbClr val="094CAD"/>
        </a:hlink>
        <a:folHlink>
          <a:srgbClr val="4393C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2004:Templates:Presentations:Designs:Blank Presentation</Template>
  <TotalTime>18108</TotalTime>
  <Words>706</Words>
  <Application>Microsoft Macintosh PowerPoint</Application>
  <PresentationFormat>On-screen Show (16:10)</PresentationFormat>
  <Paragraphs>109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Cambria Math</vt:lpstr>
      <vt:lpstr>Consolas</vt:lpstr>
      <vt:lpstr>Times</vt:lpstr>
      <vt:lpstr>Times New Roman</vt:lpstr>
      <vt:lpstr>Wingdings</vt:lpstr>
      <vt:lpstr>GE Healthcare</vt:lpstr>
      <vt:lpstr>Geometric parameter conversion between MBIRCONE and MBIRJAX</vt:lpstr>
      <vt:lpstr>Geometry Parameter Overview</vt:lpstr>
      <vt:lpstr>Cone Beam Geometry, MBIRJAX</vt:lpstr>
      <vt:lpstr>Conversion from MBIRJAX to MBIRCONE</vt:lpstr>
      <vt:lpstr>PowerPoint Presentation</vt:lpstr>
    </vt:vector>
  </TitlesOfParts>
  <Company>Purdue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Statistical Image Reconstruction: The Challenges and Potential</dc:title>
  <cp:lastModifiedBy>Yang, Diyu</cp:lastModifiedBy>
  <cp:revision>2111</cp:revision>
  <cp:lastPrinted>2024-05-07T23:40:01Z</cp:lastPrinted>
  <dcterms:created xsi:type="dcterms:W3CDTF">2010-12-13T09:46:28Z</dcterms:created>
  <dcterms:modified xsi:type="dcterms:W3CDTF">2024-05-30T19:40:54Z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4044bd30-2ed7-4c9d-9d12-46200872a97b_Enabled">
    <vt:lpwstr>true</vt:lpwstr>
  </property>
  <property fmtid="{D5CDD505-2E9C-101B-9397-08002B2CF9AE}" pid="3" name="MSIP_Label_4044bd30-2ed7-4c9d-9d12-46200872a97b_SetDate">
    <vt:lpwstr>2023-05-12T17:17:35Z</vt:lpwstr>
  </property>
  <property fmtid="{D5CDD505-2E9C-101B-9397-08002B2CF9AE}" pid="4" name="MSIP_Label_4044bd30-2ed7-4c9d-9d12-46200872a97b_Method">
    <vt:lpwstr>Standard</vt:lpwstr>
  </property>
  <property fmtid="{D5CDD505-2E9C-101B-9397-08002B2CF9AE}" pid="5" name="MSIP_Label_4044bd30-2ed7-4c9d-9d12-46200872a97b_Name">
    <vt:lpwstr>defa4170-0d19-0005-0004-bc88714345d2</vt:lpwstr>
  </property>
  <property fmtid="{D5CDD505-2E9C-101B-9397-08002B2CF9AE}" pid="6" name="MSIP_Label_4044bd30-2ed7-4c9d-9d12-46200872a97b_SiteId">
    <vt:lpwstr>4130bd39-7c53-419c-b1e5-8758d6d63f21</vt:lpwstr>
  </property>
  <property fmtid="{D5CDD505-2E9C-101B-9397-08002B2CF9AE}" pid="7" name="MSIP_Label_4044bd30-2ed7-4c9d-9d12-46200872a97b_ActionId">
    <vt:lpwstr>9d37be3b-2b6f-4be8-831a-a115e9badbae</vt:lpwstr>
  </property>
  <property fmtid="{D5CDD505-2E9C-101B-9397-08002B2CF9AE}" pid="8" name="MSIP_Label_4044bd30-2ed7-4c9d-9d12-46200872a97b_ContentBits">
    <vt:lpwstr>0</vt:lpwstr>
  </property>
</Properties>
</file>