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trictFirstAndLastChars="0" saveSubsetFonts="1" autoCompressPictures="0">
  <p:sldMasterIdLst>
    <p:sldMasterId id="2147483649" r:id="rId1"/>
  </p:sldMasterIdLst>
  <p:notesMasterIdLst>
    <p:notesMasterId r:id="rId18"/>
  </p:notesMasterIdLst>
  <p:sldIdLst>
    <p:sldId id="2582" r:id="rId2"/>
    <p:sldId id="2571" r:id="rId3"/>
    <p:sldId id="2572" r:id="rId4"/>
    <p:sldId id="2586" r:id="rId5"/>
    <p:sldId id="2575" r:id="rId6"/>
    <p:sldId id="2589" r:id="rId7"/>
    <p:sldId id="2590" r:id="rId8"/>
    <p:sldId id="2622" r:id="rId9"/>
    <p:sldId id="2617" r:id="rId10"/>
    <p:sldId id="2609" r:id="rId11"/>
    <p:sldId id="2612" r:id="rId12"/>
    <p:sldId id="2614" r:id="rId13"/>
    <p:sldId id="2613" r:id="rId14"/>
    <p:sldId id="2619" r:id="rId15"/>
    <p:sldId id="2620" r:id="rId16"/>
    <p:sldId id="2621" r:id="rId17"/>
  </p:sldIdLst>
  <p:sldSz cx="9144000" cy="5715000" type="screen16x10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-110" charset="0"/>
        <a:ea typeface="ＭＳ Ｐゴシック" pitchFamily="-110" charset="-128"/>
        <a:cs typeface="ＭＳ Ｐゴシック" pitchFamily="-110" charset="-128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-110" charset="0"/>
        <a:ea typeface="ＭＳ Ｐゴシック" pitchFamily="-110" charset="-128"/>
        <a:cs typeface="ＭＳ Ｐゴシック" pitchFamily="-110" charset="-128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-110" charset="0"/>
        <a:ea typeface="ＭＳ Ｐゴシック" pitchFamily="-110" charset="-128"/>
        <a:cs typeface="ＭＳ Ｐゴシック" pitchFamily="-110" charset="-128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-110" charset="0"/>
        <a:ea typeface="ＭＳ Ｐゴシック" pitchFamily="-110" charset="-128"/>
        <a:cs typeface="ＭＳ Ｐゴシック" pitchFamily="-110" charset="-128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-110" charset="0"/>
        <a:ea typeface="ＭＳ Ｐゴシック" pitchFamily="-110" charset="-128"/>
        <a:cs typeface="ＭＳ Ｐゴシック" pitchFamily="-110" charset="-128"/>
      </a:defRPr>
    </a:lvl5pPr>
    <a:lvl6pPr marL="2286000" algn="l" defTabSz="457200" rtl="0" eaLnBrk="1" latinLnBrk="0" hangingPunct="1">
      <a:defRPr sz="2400" kern="1200">
        <a:solidFill>
          <a:schemeClr val="tx1"/>
        </a:solidFill>
        <a:latin typeface="Arial" pitchFamily="-110" charset="0"/>
        <a:ea typeface="ＭＳ Ｐゴシック" pitchFamily="-110" charset="-128"/>
        <a:cs typeface="ＭＳ Ｐゴシック" pitchFamily="-110" charset="-128"/>
      </a:defRPr>
    </a:lvl6pPr>
    <a:lvl7pPr marL="2743200" algn="l" defTabSz="457200" rtl="0" eaLnBrk="1" latinLnBrk="0" hangingPunct="1">
      <a:defRPr sz="2400" kern="1200">
        <a:solidFill>
          <a:schemeClr val="tx1"/>
        </a:solidFill>
        <a:latin typeface="Arial" pitchFamily="-110" charset="0"/>
        <a:ea typeface="ＭＳ Ｐゴシック" pitchFamily="-110" charset="-128"/>
        <a:cs typeface="ＭＳ Ｐゴシック" pitchFamily="-110" charset="-128"/>
      </a:defRPr>
    </a:lvl7pPr>
    <a:lvl8pPr marL="3200400" algn="l" defTabSz="457200" rtl="0" eaLnBrk="1" latinLnBrk="0" hangingPunct="1">
      <a:defRPr sz="2400" kern="1200">
        <a:solidFill>
          <a:schemeClr val="tx1"/>
        </a:solidFill>
        <a:latin typeface="Arial" pitchFamily="-110" charset="0"/>
        <a:ea typeface="ＭＳ Ｐゴシック" pitchFamily="-110" charset="-128"/>
        <a:cs typeface="ＭＳ Ｐゴシック" pitchFamily="-110" charset="-128"/>
      </a:defRPr>
    </a:lvl8pPr>
    <a:lvl9pPr marL="3657600" algn="l" defTabSz="457200" rtl="0" eaLnBrk="1" latinLnBrk="0" hangingPunct="1">
      <a:defRPr sz="2400" kern="1200">
        <a:solidFill>
          <a:schemeClr val="tx1"/>
        </a:solidFill>
        <a:latin typeface="Arial" pitchFamily="-110" charset="0"/>
        <a:ea typeface="ＭＳ Ｐゴシック" pitchFamily="-110" charset="-128"/>
        <a:cs typeface="ＭＳ Ｐゴシック" pitchFamily="-110" charset="-128"/>
      </a:defRPr>
    </a:lvl9pPr>
  </p:defaultTextStyle>
  <p:extLst>
    <p:ext uri="{521415D9-36F7-43E2-AB2F-B90AF26B5E84}">
      <p14:sectionLst xmlns:p14="http://schemas.microsoft.com/office/powerpoint/2010/main">
        <p14:section name="Intro" id="{A1D205F2-923C-6643-816B-FF787651FCFF}">
          <p14:sldIdLst>
            <p14:sldId id="2582"/>
          </p14:sldIdLst>
        </p14:section>
        <p14:section name="Parameter Transformation Theory" id="{C3EC6177-2908-C044-AD79-46FF70E84FC9}">
          <p14:sldIdLst>
            <p14:sldId id="2571"/>
            <p14:sldId id="2572"/>
            <p14:sldId id="2586"/>
            <p14:sldId id="2575"/>
            <p14:sldId id="2589"/>
            <p14:sldId id="2590"/>
            <p14:sldId id="2622"/>
            <p14:sldId id="2617"/>
          </p14:sldIdLst>
        </p14:section>
        <p14:section name="Parameter Transformation Experiments" id="{CFFDCF0B-5FA7-3048-8824-E5DC10B813DB}">
          <p14:sldIdLst>
            <p14:sldId id="2609"/>
            <p14:sldId id="2612"/>
            <p14:sldId id="2614"/>
            <p14:sldId id="2613"/>
            <p14:sldId id="2619"/>
            <p14:sldId id="2620"/>
            <p14:sldId id="2621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80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Wenrui Li" initials="WL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400"/>
    <a:srgbClr val="FF4700"/>
    <a:srgbClr val="FF0066"/>
    <a:srgbClr val="3FC942"/>
    <a:srgbClr val="009AFF"/>
    <a:srgbClr val="00FF9A"/>
    <a:srgbClr val="FFCD00"/>
    <a:srgbClr val="F9B2FF"/>
    <a:srgbClr val="C7FF00"/>
    <a:srgbClr val="DEE56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5266"/>
    <p:restoredTop sz="97840"/>
  </p:normalViewPr>
  <p:slideViewPr>
    <p:cSldViewPr>
      <p:cViewPr varScale="1">
        <p:scale>
          <a:sx n="153" d="100"/>
          <a:sy n="153" d="100"/>
        </p:scale>
        <p:origin x="1640" y="168"/>
      </p:cViewPr>
      <p:guideLst>
        <p:guide orient="horz" pos="180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685800" y="685800"/>
            <a:ext cx="54864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AA181826-9109-7443-AAE9-BA5426934A3E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27923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-110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-110" charset="0"/>
        <a:ea typeface="ＭＳ Ｐゴシック" pitchFamily="-110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-110" charset="0"/>
        <a:ea typeface="ＭＳ Ｐゴシック" pitchFamily="-110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-110" charset="0"/>
        <a:ea typeface="ＭＳ Ｐゴシック" pitchFamily="-110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-110" charset="0"/>
        <a:ea typeface="ＭＳ Ｐゴシック" pitchFamily="-110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A256F05-0B4F-544B-A825-8527533E0513}" type="slidenum">
              <a:rPr lang="en-US"/>
              <a:pPr/>
              <a:t>0</a:t>
            </a:fld>
            <a:endParaRPr lang="en-US"/>
          </a:p>
        </p:txBody>
      </p:sp>
      <p:sp>
        <p:nvSpPr>
          <p:cNvPr id="530434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738188" y="681038"/>
            <a:ext cx="5443537" cy="34036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3043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82650" y="4357688"/>
            <a:ext cx="5080000" cy="4084637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lIns="84408" tIns="42204" rIns="84408" bIns="42204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993790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136D7B-AB72-8747-933B-5C2C1151E001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426482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136D7B-AB72-8747-933B-5C2C1151E001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9415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136D7B-AB72-8747-933B-5C2C1151E001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01563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Rectangle 3"/>
          <p:cNvSpPr>
            <a:spLocks noGrp="1" noChangeArrowheads="1"/>
          </p:cNvSpPr>
          <p:nvPr>
            <p:ph type="ctrTitle" sz="quarter"/>
          </p:nvPr>
        </p:nvSpPr>
        <p:spPr>
          <a:xfrm>
            <a:off x="228600" y="254000"/>
            <a:ext cx="7772400" cy="9525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7652" name="Rectangle 4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228600" y="3238500"/>
            <a:ext cx="4724400" cy="1460500"/>
          </a:xfrm>
        </p:spPr>
        <p:txBody>
          <a:bodyPr/>
          <a:lstStyle>
            <a:lvl1pPr>
              <a:lnSpc>
                <a:spcPct val="100000"/>
              </a:lnSpc>
              <a:spcBef>
                <a:spcPct val="0"/>
              </a:spcBef>
              <a:defRPr sz="2333"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Slide Number Placeholder 1">
            <a:extLst>
              <a:ext uri="{FF2B5EF4-FFF2-40B4-BE49-F238E27FC236}">
                <a16:creationId xmlns:a16="http://schemas.microsoft.com/office/drawing/2014/main" id="{788975B9-C560-9941-9AF0-5DBFCA59A41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480438" y="5349875"/>
            <a:ext cx="64914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661D55-915B-9148-8609-5AEDA0F2713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48450" y="190500"/>
            <a:ext cx="2076450" cy="4953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19100" y="190500"/>
            <a:ext cx="6076950" cy="4953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 and 2 Content ov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9100" y="190500"/>
            <a:ext cx="8305800" cy="5715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19100" y="1333500"/>
            <a:ext cx="4076700" cy="18415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333500"/>
            <a:ext cx="4076700" cy="18415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half" idx="3"/>
          </p:nvPr>
        </p:nvSpPr>
        <p:spPr>
          <a:xfrm>
            <a:off x="419100" y="3302000"/>
            <a:ext cx="8305800" cy="18415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9100" y="190500"/>
            <a:ext cx="8305800" cy="5715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19100" y="1333500"/>
            <a:ext cx="4076700" cy="3810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333500"/>
            <a:ext cx="4076700" cy="18415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302000"/>
            <a:ext cx="4076700" cy="18415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419100" y="190500"/>
            <a:ext cx="8305800" cy="5715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19100" y="1333500"/>
            <a:ext cx="4076700" cy="18415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333500"/>
            <a:ext cx="4076700" cy="18415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19100" y="3302000"/>
            <a:ext cx="4076700" cy="18415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8200" y="3302000"/>
            <a:ext cx="4076700" cy="18415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9100" y="190500"/>
            <a:ext cx="8305800" cy="5715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19100" y="1333500"/>
            <a:ext cx="8305800" cy="381000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9100" y="190500"/>
            <a:ext cx="8305800" cy="5715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19100" y="1333500"/>
            <a:ext cx="4076700" cy="3810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333500"/>
            <a:ext cx="4076700" cy="3810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04800" y="800100"/>
            <a:ext cx="8610600" cy="4343400"/>
          </a:xfrm>
        </p:spPr>
        <p:txBody>
          <a:bodyPr/>
          <a:lstStyle/>
          <a:p>
            <a:pPr lvl="0"/>
            <a:r>
              <a:rPr lang="en-US" dirty="0"/>
              <a:t> 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Slide Number Placeholder 1">
            <a:extLst>
              <a:ext uri="{FF2B5EF4-FFF2-40B4-BE49-F238E27FC236}">
                <a16:creationId xmlns:a16="http://schemas.microsoft.com/office/drawing/2014/main" id="{F4D1D013-5478-874E-9EE0-90DA2338AE2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494854" y="5349875"/>
            <a:ext cx="64914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661D55-915B-9148-8609-5AEDA0F2713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672417"/>
            <a:ext cx="7772400" cy="1135063"/>
          </a:xfrm>
        </p:spPr>
        <p:txBody>
          <a:bodyPr anchor="t"/>
          <a:lstStyle>
            <a:lvl1pPr algn="l">
              <a:defRPr sz="3333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422261"/>
            <a:ext cx="7772400" cy="1250156"/>
          </a:xfrm>
        </p:spPr>
        <p:txBody>
          <a:bodyPr anchor="b"/>
          <a:lstStyle>
            <a:lvl1pPr marL="0" indent="0">
              <a:buNone/>
              <a:defRPr sz="1667"/>
            </a:lvl1pPr>
            <a:lvl2pPr marL="380985" indent="0">
              <a:buNone/>
              <a:defRPr sz="1500"/>
            </a:lvl2pPr>
            <a:lvl3pPr marL="761970" indent="0">
              <a:buNone/>
              <a:defRPr sz="1333"/>
            </a:lvl3pPr>
            <a:lvl4pPr marL="1142954" indent="0">
              <a:buNone/>
              <a:defRPr sz="1167"/>
            </a:lvl4pPr>
            <a:lvl5pPr marL="1523939" indent="0">
              <a:buNone/>
              <a:defRPr sz="1167"/>
            </a:lvl5pPr>
            <a:lvl6pPr marL="1904924" indent="0">
              <a:buNone/>
              <a:defRPr sz="1167"/>
            </a:lvl6pPr>
            <a:lvl7pPr marL="2285909" indent="0">
              <a:buNone/>
              <a:defRPr sz="1167"/>
            </a:lvl7pPr>
            <a:lvl8pPr marL="2666893" indent="0">
              <a:buNone/>
              <a:defRPr sz="1167"/>
            </a:lvl8pPr>
            <a:lvl9pPr marL="3047878" indent="0">
              <a:buNone/>
              <a:defRPr sz="1167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19100" y="1333500"/>
            <a:ext cx="4076700" cy="3810000"/>
          </a:xfrm>
        </p:spPr>
        <p:txBody>
          <a:bodyPr/>
          <a:lstStyle>
            <a:lvl1pPr>
              <a:defRPr sz="2333"/>
            </a:lvl1pPr>
            <a:lvl2pPr>
              <a:defRPr sz="2000"/>
            </a:lvl2pPr>
            <a:lvl3pPr>
              <a:defRPr sz="1667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333500"/>
            <a:ext cx="4076700" cy="3810000"/>
          </a:xfrm>
        </p:spPr>
        <p:txBody>
          <a:bodyPr/>
          <a:lstStyle>
            <a:lvl1pPr>
              <a:defRPr sz="2333"/>
            </a:lvl1pPr>
            <a:lvl2pPr>
              <a:defRPr sz="2000"/>
            </a:lvl2pPr>
            <a:lvl3pPr>
              <a:defRPr sz="1667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9525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79261"/>
            <a:ext cx="4040188" cy="533135"/>
          </a:xfrm>
        </p:spPr>
        <p:txBody>
          <a:bodyPr anchor="b"/>
          <a:lstStyle>
            <a:lvl1pPr marL="0" indent="0">
              <a:buNone/>
              <a:defRPr sz="2000" b="1"/>
            </a:lvl1pPr>
            <a:lvl2pPr marL="380985" indent="0">
              <a:buNone/>
              <a:defRPr sz="1667" b="1"/>
            </a:lvl2pPr>
            <a:lvl3pPr marL="761970" indent="0">
              <a:buNone/>
              <a:defRPr sz="1500" b="1"/>
            </a:lvl3pPr>
            <a:lvl4pPr marL="1142954" indent="0">
              <a:buNone/>
              <a:defRPr sz="1333" b="1"/>
            </a:lvl4pPr>
            <a:lvl5pPr marL="1523939" indent="0">
              <a:buNone/>
              <a:defRPr sz="1333" b="1"/>
            </a:lvl5pPr>
            <a:lvl6pPr marL="1904924" indent="0">
              <a:buNone/>
              <a:defRPr sz="1333" b="1"/>
            </a:lvl6pPr>
            <a:lvl7pPr marL="2285909" indent="0">
              <a:buNone/>
              <a:defRPr sz="1333" b="1"/>
            </a:lvl7pPr>
            <a:lvl8pPr marL="2666893" indent="0">
              <a:buNone/>
              <a:defRPr sz="1333" b="1"/>
            </a:lvl8pPr>
            <a:lvl9pPr marL="3047878" indent="0">
              <a:buNone/>
              <a:defRPr sz="133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812396"/>
            <a:ext cx="4040188" cy="3292740"/>
          </a:xfrm>
        </p:spPr>
        <p:txBody>
          <a:bodyPr/>
          <a:lstStyle>
            <a:lvl1pPr>
              <a:defRPr sz="2000"/>
            </a:lvl1pPr>
            <a:lvl2pPr>
              <a:defRPr sz="1667"/>
            </a:lvl2pPr>
            <a:lvl3pPr>
              <a:defRPr sz="1500"/>
            </a:lvl3pPr>
            <a:lvl4pPr>
              <a:defRPr sz="1333"/>
            </a:lvl4pPr>
            <a:lvl5pPr>
              <a:defRPr sz="1333"/>
            </a:lvl5pPr>
            <a:lvl6pPr>
              <a:defRPr sz="1333"/>
            </a:lvl6pPr>
            <a:lvl7pPr>
              <a:defRPr sz="1333"/>
            </a:lvl7pPr>
            <a:lvl8pPr>
              <a:defRPr sz="1333"/>
            </a:lvl8pPr>
            <a:lvl9pPr>
              <a:defRPr sz="13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279261"/>
            <a:ext cx="4041775" cy="533135"/>
          </a:xfrm>
        </p:spPr>
        <p:txBody>
          <a:bodyPr anchor="b"/>
          <a:lstStyle>
            <a:lvl1pPr marL="0" indent="0">
              <a:buNone/>
              <a:defRPr sz="2000" b="1"/>
            </a:lvl1pPr>
            <a:lvl2pPr marL="380985" indent="0">
              <a:buNone/>
              <a:defRPr sz="1667" b="1"/>
            </a:lvl2pPr>
            <a:lvl3pPr marL="761970" indent="0">
              <a:buNone/>
              <a:defRPr sz="1500" b="1"/>
            </a:lvl3pPr>
            <a:lvl4pPr marL="1142954" indent="0">
              <a:buNone/>
              <a:defRPr sz="1333" b="1"/>
            </a:lvl4pPr>
            <a:lvl5pPr marL="1523939" indent="0">
              <a:buNone/>
              <a:defRPr sz="1333" b="1"/>
            </a:lvl5pPr>
            <a:lvl6pPr marL="1904924" indent="0">
              <a:buNone/>
              <a:defRPr sz="1333" b="1"/>
            </a:lvl6pPr>
            <a:lvl7pPr marL="2285909" indent="0">
              <a:buNone/>
              <a:defRPr sz="1333" b="1"/>
            </a:lvl7pPr>
            <a:lvl8pPr marL="2666893" indent="0">
              <a:buNone/>
              <a:defRPr sz="1333" b="1"/>
            </a:lvl8pPr>
            <a:lvl9pPr marL="3047878" indent="0">
              <a:buNone/>
              <a:defRPr sz="133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812396"/>
            <a:ext cx="4041775" cy="3292740"/>
          </a:xfrm>
        </p:spPr>
        <p:txBody>
          <a:bodyPr/>
          <a:lstStyle>
            <a:lvl1pPr>
              <a:defRPr sz="2000"/>
            </a:lvl1pPr>
            <a:lvl2pPr>
              <a:defRPr sz="1667"/>
            </a:lvl2pPr>
            <a:lvl3pPr>
              <a:defRPr sz="1500"/>
            </a:lvl3pPr>
            <a:lvl4pPr>
              <a:defRPr sz="1333"/>
            </a:lvl4pPr>
            <a:lvl5pPr>
              <a:defRPr sz="1333"/>
            </a:lvl5pPr>
            <a:lvl6pPr>
              <a:defRPr sz="1333"/>
            </a:lvl6pPr>
            <a:lvl7pPr>
              <a:defRPr sz="1333"/>
            </a:lvl7pPr>
            <a:lvl8pPr>
              <a:defRPr sz="1333"/>
            </a:lvl8pPr>
            <a:lvl9pPr>
              <a:defRPr sz="13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27542"/>
            <a:ext cx="3008313" cy="968375"/>
          </a:xfrm>
        </p:spPr>
        <p:txBody>
          <a:bodyPr anchor="b"/>
          <a:lstStyle>
            <a:lvl1pPr algn="l">
              <a:defRPr sz="1667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27542"/>
            <a:ext cx="5111750" cy="4877594"/>
          </a:xfrm>
        </p:spPr>
        <p:txBody>
          <a:bodyPr/>
          <a:lstStyle>
            <a:lvl1pPr>
              <a:defRPr sz="2667"/>
            </a:lvl1pPr>
            <a:lvl2pPr>
              <a:defRPr sz="2333"/>
            </a:lvl2pPr>
            <a:lvl3pPr>
              <a:defRPr sz="2000"/>
            </a:lvl3pPr>
            <a:lvl4pPr>
              <a:defRPr sz="1667"/>
            </a:lvl4pPr>
            <a:lvl5pPr>
              <a:defRPr sz="1667"/>
            </a:lvl5pPr>
            <a:lvl6pPr>
              <a:defRPr sz="1667"/>
            </a:lvl6pPr>
            <a:lvl7pPr>
              <a:defRPr sz="1667"/>
            </a:lvl7pPr>
            <a:lvl8pPr>
              <a:defRPr sz="1667"/>
            </a:lvl8pPr>
            <a:lvl9pPr>
              <a:defRPr sz="166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195917"/>
            <a:ext cx="3008313" cy="3909219"/>
          </a:xfrm>
        </p:spPr>
        <p:txBody>
          <a:bodyPr/>
          <a:lstStyle>
            <a:lvl1pPr marL="0" indent="0">
              <a:buNone/>
              <a:defRPr sz="1167"/>
            </a:lvl1pPr>
            <a:lvl2pPr marL="380985" indent="0">
              <a:buNone/>
              <a:defRPr sz="1000"/>
            </a:lvl2pPr>
            <a:lvl3pPr marL="761970" indent="0">
              <a:buNone/>
              <a:defRPr sz="833"/>
            </a:lvl3pPr>
            <a:lvl4pPr marL="1142954" indent="0">
              <a:buNone/>
              <a:defRPr sz="750"/>
            </a:lvl4pPr>
            <a:lvl5pPr marL="1523939" indent="0">
              <a:buNone/>
              <a:defRPr sz="750"/>
            </a:lvl5pPr>
            <a:lvl6pPr marL="1904924" indent="0">
              <a:buNone/>
              <a:defRPr sz="750"/>
            </a:lvl6pPr>
            <a:lvl7pPr marL="2285909" indent="0">
              <a:buNone/>
              <a:defRPr sz="750"/>
            </a:lvl7pPr>
            <a:lvl8pPr marL="2666893" indent="0">
              <a:buNone/>
              <a:defRPr sz="750"/>
            </a:lvl8pPr>
            <a:lvl9pPr marL="3047878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000500"/>
            <a:ext cx="5486400" cy="472282"/>
          </a:xfrm>
        </p:spPr>
        <p:txBody>
          <a:bodyPr anchor="b"/>
          <a:lstStyle>
            <a:lvl1pPr algn="l">
              <a:defRPr sz="1667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510646"/>
            <a:ext cx="5486400" cy="3429000"/>
          </a:xfrm>
        </p:spPr>
        <p:txBody>
          <a:bodyPr/>
          <a:lstStyle>
            <a:lvl1pPr marL="0" indent="0">
              <a:buNone/>
              <a:defRPr sz="2667"/>
            </a:lvl1pPr>
            <a:lvl2pPr marL="380985" indent="0">
              <a:buNone/>
              <a:defRPr sz="2333"/>
            </a:lvl2pPr>
            <a:lvl3pPr marL="761970" indent="0">
              <a:buNone/>
              <a:defRPr sz="2000"/>
            </a:lvl3pPr>
            <a:lvl4pPr marL="1142954" indent="0">
              <a:buNone/>
              <a:defRPr sz="1667"/>
            </a:lvl4pPr>
            <a:lvl5pPr marL="1523939" indent="0">
              <a:buNone/>
              <a:defRPr sz="1667"/>
            </a:lvl5pPr>
            <a:lvl6pPr marL="1904924" indent="0">
              <a:buNone/>
              <a:defRPr sz="1667"/>
            </a:lvl6pPr>
            <a:lvl7pPr marL="2285909" indent="0">
              <a:buNone/>
              <a:defRPr sz="1667"/>
            </a:lvl7pPr>
            <a:lvl8pPr marL="2666893" indent="0">
              <a:buNone/>
              <a:defRPr sz="1667"/>
            </a:lvl8pPr>
            <a:lvl9pPr marL="3047878" indent="0">
              <a:buNone/>
              <a:defRPr sz="1667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472782"/>
            <a:ext cx="5486400" cy="670718"/>
          </a:xfrm>
        </p:spPr>
        <p:txBody>
          <a:bodyPr/>
          <a:lstStyle>
            <a:lvl1pPr marL="0" indent="0">
              <a:buNone/>
              <a:defRPr sz="1167"/>
            </a:lvl1pPr>
            <a:lvl2pPr marL="380985" indent="0">
              <a:buNone/>
              <a:defRPr sz="1000"/>
            </a:lvl2pPr>
            <a:lvl3pPr marL="761970" indent="0">
              <a:buNone/>
              <a:defRPr sz="833"/>
            </a:lvl3pPr>
            <a:lvl4pPr marL="1142954" indent="0">
              <a:buNone/>
              <a:defRPr sz="750"/>
            </a:lvl4pPr>
            <a:lvl5pPr marL="1523939" indent="0">
              <a:buNone/>
              <a:defRPr sz="750"/>
            </a:lvl5pPr>
            <a:lvl6pPr marL="1904924" indent="0">
              <a:buNone/>
              <a:defRPr sz="750"/>
            </a:lvl6pPr>
            <a:lvl7pPr marL="2285909" indent="0">
              <a:buNone/>
              <a:defRPr sz="750"/>
            </a:lvl7pPr>
            <a:lvl8pPr marL="2666893" indent="0">
              <a:buNone/>
              <a:defRPr sz="750"/>
            </a:lvl8pPr>
            <a:lvl9pPr marL="3047878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0" y="0"/>
            <a:ext cx="91440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19100" y="1333500"/>
            <a:ext cx="83058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Slide Number Placeholder 1">
            <a:extLst>
              <a:ext uri="{FF2B5EF4-FFF2-40B4-BE49-F238E27FC236}">
                <a16:creationId xmlns:a16="http://schemas.microsoft.com/office/drawing/2014/main" id="{C4A6772F-151E-F443-B39F-0AD2EEABEBD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494854" y="5349875"/>
            <a:ext cx="64914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661D55-915B-9148-8609-5AEDA0F27130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  <p:sldLayoutId id="2147483661" r:id="rId12"/>
    <p:sldLayoutId id="2147483662" r:id="rId13"/>
    <p:sldLayoutId id="2147483663" r:id="rId14"/>
    <p:sldLayoutId id="2147483664" r:id="rId15"/>
    <p:sldLayoutId id="2147483665" r:id="rId16"/>
  </p:sldLayoutIdLst>
  <p:hf hdr="0" ftr="0" dt="0"/>
  <p:txStyles>
    <p:titleStyle>
      <a:lvl1pPr algn="l" rtl="0" fontAlgn="base">
        <a:lnSpc>
          <a:spcPct val="95000"/>
        </a:lnSpc>
        <a:spcBef>
          <a:spcPct val="0"/>
        </a:spcBef>
        <a:spcAft>
          <a:spcPct val="0"/>
        </a:spcAft>
        <a:defRPr sz="3000" b="1">
          <a:solidFill>
            <a:srgbClr val="266436"/>
          </a:solidFill>
          <a:effectLst>
            <a:outerShdw blurRad="38100" dist="38100" dir="2700000" algn="tl">
              <a:srgbClr val="DDDDDD"/>
            </a:outerShdw>
          </a:effectLst>
          <a:latin typeface="+mj-lt"/>
          <a:ea typeface="+mj-ea"/>
          <a:cs typeface="+mj-cs"/>
        </a:defRPr>
      </a:lvl1pPr>
      <a:lvl2pPr algn="l" rtl="0" fontAlgn="base">
        <a:lnSpc>
          <a:spcPct val="95000"/>
        </a:lnSpc>
        <a:spcBef>
          <a:spcPct val="0"/>
        </a:spcBef>
        <a:spcAft>
          <a:spcPct val="0"/>
        </a:spcAft>
        <a:defRPr sz="3000" b="1">
          <a:solidFill>
            <a:srgbClr val="266436"/>
          </a:solidFill>
          <a:effectLst>
            <a:outerShdw blurRad="38100" dist="38100" dir="2700000" algn="tl">
              <a:srgbClr val="DDDDDD"/>
            </a:outerShdw>
          </a:effectLst>
          <a:latin typeface="Arial" pitchFamily="-110" charset="0"/>
        </a:defRPr>
      </a:lvl2pPr>
      <a:lvl3pPr algn="l" rtl="0" fontAlgn="base">
        <a:lnSpc>
          <a:spcPct val="95000"/>
        </a:lnSpc>
        <a:spcBef>
          <a:spcPct val="0"/>
        </a:spcBef>
        <a:spcAft>
          <a:spcPct val="0"/>
        </a:spcAft>
        <a:defRPr sz="3000" b="1">
          <a:solidFill>
            <a:srgbClr val="266436"/>
          </a:solidFill>
          <a:effectLst>
            <a:outerShdw blurRad="38100" dist="38100" dir="2700000" algn="tl">
              <a:srgbClr val="DDDDDD"/>
            </a:outerShdw>
          </a:effectLst>
          <a:latin typeface="Arial" pitchFamily="-110" charset="0"/>
        </a:defRPr>
      </a:lvl3pPr>
      <a:lvl4pPr algn="l" rtl="0" fontAlgn="base">
        <a:lnSpc>
          <a:spcPct val="95000"/>
        </a:lnSpc>
        <a:spcBef>
          <a:spcPct val="0"/>
        </a:spcBef>
        <a:spcAft>
          <a:spcPct val="0"/>
        </a:spcAft>
        <a:defRPr sz="3000" b="1">
          <a:solidFill>
            <a:srgbClr val="266436"/>
          </a:solidFill>
          <a:effectLst>
            <a:outerShdw blurRad="38100" dist="38100" dir="2700000" algn="tl">
              <a:srgbClr val="DDDDDD"/>
            </a:outerShdw>
          </a:effectLst>
          <a:latin typeface="Arial" pitchFamily="-110" charset="0"/>
        </a:defRPr>
      </a:lvl4pPr>
      <a:lvl5pPr algn="l" rtl="0" fontAlgn="base">
        <a:lnSpc>
          <a:spcPct val="95000"/>
        </a:lnSpc>
        <a:spcBef>
          <a:spcPct val="0"/>
        </a:spcBef>
        <a:spcAft>
          <a:spcPct val="0"/>
        </a:spcAft>
        <a:defRPr sz="3000" b="1">
          <a:solidFill>
            <a:srgbClr val="266436"/>
          </a:solidFill>
          <a:effectLst>
            <a:outerShdw blurRad="38100" dist="38100" dir="2700000" algn="tl">
              <a:srgbClr val="DDDDDD"/>
            </a:outerShdw>
          </a:effectLst>
          <a:latin typeface="Arial" pitchFamily="-110" charset="0"/>
        </a:defRPr>
      </a:lvl5pPr>
      <a:lvl6pPr marL="380985" algn="l" rtl="0" fontAlgn="base">
        <a:lnSpc>
          <a:spcPct val="95000"/>
        </a:lnSpc>
        <a:spcBef>
          <a:spcPct val="0"/>
        </a:spcBef>
        <a:spcAft>
          <a:spcPct val="0"/>
        </a:spcAft>
        <a:defRPr sz="3000" b="1">
          <a:solidFill>
            <a:srgbClr val="266436"/>
          </a:solidFill>
          <a:effectLst>
            <a:outerShdw blurRad="38100" dist="38100" dir="2700000" algn="tl">
              <a:srgbClr val="DDDDDD"/>
            </a:outerShdw>
          </a:effectLst>
          <a:latin typeface="Arial" pitchFamily="-110" charset="0"/>
        </a:defRPr>
      </a:lvl6pPr>
      <a:lvl7pPr marL="761970" algn="l" rtl="0" fontAlgn="base">
        <a:lnSpc>
          <a:spcPct val="95000"/>
        </a:lnSpc>
        <a:spcBef>
          <a:spcPct val="0"/>
        </a:spcBef>
        <a:spcAft>
          <a:spcPct val="0"/>
        </a:spcAft>
        <a:defRPr sz="3000" b="1">
          <a:solidFill>
            <a:srgbClr val="266436"/>
          </a:solidFill>
          <a:effectLst>
            <a:outerShdw blurRad="38100" dist="38100" dir="2700000" algn="tl">
              <a:srgbClr val="DDDDDD"/>
            </a:outerShdw>
          </a:effectLst>
          <a:latin typeface="Arial" pitchFamily="-110" charset="0"/>
        </a:defRPr>
      </a:lvl7pPr>
      <a:lvl8pPr marL="1142954" algn="l" rtl="0" fontAlgn="base">
        <a:lnSpc>
          <a:spcPct val="95000"/>
        </a:lnSpc>
        <a:spcBef>
          <a:spcPct val="0"/>
        </a:spcBef>
        <a:spcAft>
          <a:spcPct val="0"/>
        </a:spcAft>
        <a:defRPr sz="3000" b="1">
          <a:solidFill>
            <a:srgbClr val="266436"/>
          </a:solidFill>
          <a:effectLst>
            <a:outerShdw blurRad="38100" dist="38100" dir="2700000" algn="tl">
              <a:srgbClr val="DDDDDD"/>
            </a:outerShdw>
          </a:effectLst>
          <a:latin typeface="Arial" pitchFamily="-110" charset="0"/>
        </a:defRPr>
      </a:lvl8pPr>
      <a:lvl9pPr marL="1523939" algn="l" rtl="0" fontAlgn="base">
        <a:lnSpc>
          <a:spcPct val="95000"/>
        </a:lnSpc>
        <a:spcBef>
          <a:spcPct val="0"/>
        </a:spcBef>
        <a:spcAft>
          <a:spcPct val="0"/>
        </a:spcAft>
        <a:defRPr sz="3000" b="1">
          <a:solidFill>
            <a:srgbClr val="266436"/>
          </a:solidFill>
          <a:effectLst>
            <a:outerShdw blurRad="38100" dist="38100" dir="2700000" algn="tl">
              <a:srgbClr val="DDDDDD"/>
            </a:outerShdw>
          </a:effectLst>
          <a:latin typeface="Arial" pitchFamily="-110" charset="0"/>
        </a:defRPr>
      </a:lvl9pPr>
    </p:titleStyle>
    <p:bodyStyle>
      <a:lvl1pPr algn="l" rtl="0" fontAlgn="base">
        <a:lnSpc>
          <a:spcPct val="95000"/>
        </a:lnSpc>
        <a:spcBef>
          <a:spcPct val="50000"/>
        </a:spcBef>
        <a:spcAft>
          <a:spcPct val="0"/>
        </a:spcAft>
        <a:buClr>
          <a:srgbClr val="004880"/>
        </a:buClr>
        <a:buFont typeface="Wingdings" pitchFamily="-110" charset="2"/>
        <a:buChar char="§"/>
        <a:defRPr sz="2500">
          <a:solidFill>
            <a:schemeClr val="tx1"/>
          </a:solidFill>
          <a:latin typeface="Times New Roman"/>
          <a:ea typeface="+mn-ea"/>
          <a:cs typeface="Times New Roman"/>
        </a:defRPr>
      </a:lvl1pPr>
      <a:lvl2pPr marL="336007" indent="-240761" algn="l" rtl="0" fontAlgn="base">
        <a:lnSpc>
          <a:spcPct val="95000"/>
        </a:lnSpc>
        <a:spcBef>
          <a:spcPct val="30000"/>
        </a:spcBef>
        <a:spcAft>
          <a:spcPct val="0"/>
        </a:spcAft>
        <a:buClr>
          <a:srgbClr val="004880"/>
        </a:buClr>
        <a:buChar char="•"/>
        <a:defRPr sz="2167">
          <a:solidFill>
            <a:schemeClr val="tx1"/>
          </a:solidFill>
          <a:latin typeface="Times New Roman"/>
          <a:ea typeface="ＭＳ Ｐゴシック" pitchFamily="-110" charset="-128"/>
          <a:cs typeface="Times New Roman"/>
        </a:defRPr>
      </a:lvl2pPr>
      <a:lvl3pPr marL="714346" indent="-231502" algn="l" rtl="0" fontAlgn="base">
        <a:lnSpc>
          <a:spcPct val="95000"/>
        </a:lnSpc>
        <a:spcBef>
          <a:spcPct val="20000"/>
        </a:spcBef>
        <a:spcAft>
          <a:spcPct val="0"/>
        </a:spcAft>
        <a:buClr>
          <a:srgbClr val="004880"/>
        </a:buClr>
        <a:buChar char="–"/>
        <a:defRPr sz="2000">
          <a:solidFill>
            <a:schemeClr val="tx1"/>
          </a:solidFill>
          <a:latin typeface="Times New Roman"/>
          <a:ea typeface="ＭＳ Ｐゴシック" pitchFamily="-110" charset="-128"/>
          <a:cs typeface="Times New Roman"/>
        </a:defRPr>
      </a:lvl3pPr>
      <a:lvl4pPr marL="1046386" indent="-236793" algn="l" rtl="0" fontAlgn="base">
        <a:lnSpc>
          <a:spcPct val="95000"/>
        </a:lnSpc>
        <a:spcBef>
          <a:spcPct val="10000"/>
        </a:spcBef>
        <a:spcAft>
          <a:spcPct val="0"/>
        </a:spcAft>
        <a:buClr>
          <a:srgbClr val="004880"/>
        </a:buClr>
        <a:buFont typeface="Times" pitchFamily="-110" charset="0"/>
        <a:buChar char="•"/>
        <a:defRPr sz="2000">
          <a:solidFill>
            <a:schemeClr val="tx1"/>
          </a:solidFill>
          <a:latin typeface="Times New Roman"/>
          <a:ea typeface="ＭＳ Ｐゴシック" pitchFamily="-110" charset="-128"/>
          <a:cs typeface="Times New Roman"/>
        </a:defRPr>
      </a:lvl4pPr>
      <a:lvl5pPr marL="1382393" indent="-240761" algn="l" rtl="0" fontAlgn="base">
        <a:lnSpc>
          <a:spcPct val="95000"/>
        </a:lnSpc>
        <a:spcBef>
          <a:spcPct val="40000"/>
        </a:spcBef>
        <a:spcAft>
          <a:spcPct val="0"/>
        </a:spcAft>
        <a:buClr>
          <a:srgbClr val="004880"/>
        </a:buClr>
        <a:buFont typeface="Wingdings" pitchFamily="-110" charset="2"/>
        <a:buChar char="ù"/>
        <a:defRPr sz="2000">
          <a:solidFill>
            <a:schemeClr val="tx1"/>
          </a:solidFill>
          <a:latin typeface="Times New Roman"/>
          <a:ea typeface="ＭＳ Ｐゴシック" pitchFamily="-110" charset="-128"/>
          <a:cs typeface="Times New Roman"/>
        </a:defRPr>
      </a:lvl5pPr>
      <a:lvl6pPr marL="1763378" indent="-240761" algn="l" rtl="0" fontAlgn="base">
        <a:lnSpc>
          <a:spcPct val="95000"/>
        </a:lnSpc>
        <a:spcBef>
          <a:spcPct val="40000"/>
        </a:spcBef>
        <a:spcAft>
          <a:spcPct val="0"/>
        </a:spcAft>
        <a:buClr>
          <a:srgbClr val="004880"/>
        </a:buClr>
        <a:buFont typeface="Wingdings" pitchFamily="-110" charset="2"/>
        <a:buChar char="ù"/>
        <a:defRPr sz="2000">
          <a:solidFill>
            <a:schemeClr val="tx1"/>
          </a:solidFill>
          <a:latin typeface="+mn-lt"/>
          <a:ea typeface="ＭＳ Ｐゴシック" pitchFamily="-110" charset="-128"/>
        </a:defRPr>
      </a:lvl6pPr>
      <a:lvl7pPr marL="2144363" indent="-240761" algn="l" rtl="0" fontAlgn="base">
        <a:lnSpc>
          <a:spcPct val="95000"/>
        </a:lnSpc>
        <a:spcBef>
          <a:spcPct val="40000"/>
        </a:spcBef>
        <a:spcAft>
          <a:spcPct val="0"/>
        </a:spcAft>
        <a:buClr>
          <a:srgbClr val="004880"/>
        </a:buClr>
        <a:buFont typeface="Wingdings" pitchFamily="-110" charset="2"/>
        <a:buChar char="ù"/>
        <a:defRPr sz="2000">
          <a:solidFill>
            <a:schemeClr val="tx1"/>
          </a:solidFill>
          <a:latin typeface="+mn-lt"/>
          <a:ea typeface="ＭＳ Ｐゴシック" pitchFamily="-110" charset="-128"/>
        </a:defRPr>
      </a:lvl7pPr>
      <a:lvl8pPr marL="2525347" indent="-240761" algn="l" rtl="0" fontAlgn="base">
        <a:lnSpc>
          <a:spcPct val="95000"/>
        </a:lnSpc>
        <a:spcBef>
          <a:spcPct val="40000"/>
        </a:spcBef>
        <a:spcAft>
          <a:spcPct val="0"/>
        </a:spcAft>
        <a:buClr>
          <a:srgbClr val="004880"/>
        </a:buClr>
        <a:buFont typeface="Wingdings" pitchFamily="-110" charset="2"/>
        <a:buChar char="ù"/>
        <a:defRPr sz="2000">
          <a:solidFill>
            <a:schemeClr val="tx1"/>
          </a:solidFill>
          <a:latin typeface="+mn-lt"/>
          <a:ea typeface="ＭＳ Ｐゴシック" pitchFamily="-110" charset="-128"/>
        </a:defRPr>
      </a:lvl8pPr>
      <a:lvl9pPr marL="2906332" indent="-240761" algn="l" rtl="0" fontAlgn="base">
        <a:lnSpc>
          <a:spcPct val="95000"/>
        </a:lnSpc>
        <a:spcBef>
          <a:spcPct val="40000"/>
        </a:spcBef>
        <a:spcAft>
          <a:spcPct val="0"/>
        </a:spcAft>
        <a:buClr>
          <a:srgbClr val="004880"/>
        </a:buClr>
        <a:buFont typeface="Wingdings" pitchFamily="-110" charset="2"/>
        <a:buChar char="ù"/>
        <a:defRPr sz="2000">
          <a:solidFill>
            <a:schemeClr val="tx1"/>
          </a:solidFill>
          <a:latin typeface="+mn-lt"/>
          <a:ea typeface="ＭＳ Ｐゴシック" pitchFamily="-110" charset="-128"/>
        </a:defRPr>
      </a:lvl9pPr>
    </p:bodyStyle>
    <p:otherStyle>
      <a:defPPr>
        <a:defRPr lang="en-US"/>
      </a:defPPr>
      <a:lvl1pPr marL="0" algn="l" defTabSz="38098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380985" algn="l" defTabSz="38098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761970" algn="l" defTabSz="38098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142954" algn="l" defTabSz="38098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23939" algn="l" defTabSz="38098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904924" algn="l" defTabSz="38098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85909" algn="l" defTabSz="38098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666893" algn="l" defTabSz="38098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047878" algn="l" defTabSz="38098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png"/><Relationship Id="rId13" Type="http://schemas.openxmlformats.org/officeDocument/2006/relationships/image" Target="../media/image64.png"/><Relationship Id="rId3" Type="http://schemas.openxmlformats.org/officeDocument/2006/relationships/image" Target="../media/image70.png"/><Relationship Id="rId7" Type="http://schemas.openxmlformats.org/officeDocument/2006/relationships/image" Target="../media/image58.png"/><Relationship Id="rId12" Type="http://schemas.openxmlformats.org/officeDocument/2006/relationships/image" Target="../media/image63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3.png"/><Relationship Id="rId11" Type="http://schemas.openxmlformats.org/officeDocument/2006/relationships/image" Target="../media/image62.png"/><Relationship Id="rId5" Type="http://schemas.openxmlformats.org/officeDocument/2006/relationships/image" Target="../media/image72.png"/><Relationship Id="rId10" Type="http://schemas.openxmlformats.org/officeDocument/2006/relationships/image" Target="../media/image61.png"/><Relationship Id="rId4" Type="http://schemas.openxmlformats.org/officeDocument/2006/relationships/image" Target="../media/image71.png"/><Relationship Id="rId9" Type="http://schemas.openxmlformats.org/officeDocument/2006/relationships/image" Target="../media/image60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7.png"/><Relationship Id="rId13" Type="http://schemas.openxmlformats.org/officeDocument/2006/relationships/image" Target="../media/image71.png"/><Relationship Id="rId3" Type="http://schemas.openxmlformats.org/officeDocument/2006/relationships/image" Target="../media/image65.png"/><Relationship Id="rId7" Type="http://schemas.openxmlformats.org/officeDocument/2006/relationships/image" Target="../media/image76.png"/><Relationship Id="rId12" Type="http://schemas.openxmlformats.org/officeDocument/2006/relationships/image" Target="../media/image70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5.png"/><Relationship Id="rId11" Type="http://schemas.openxmlformats.org/officeDocument/2006/relationships/image" Target="../media/image73.png"/><Relationship Id="rId5" Type="http://schemas.openxmlformats.org/officeDocument/2006/relationships/image" Target="../media/image74.png"/><Relationship Id="rId10" Type="http://schemas.openxmlformats.org/officeDocument/2006/relationships/image" Target="../media/image72.png"/><Relationship Id="rId4" Type="http://schemas.openxmlformats.org/officeDocument/2006/relationships/image" Target="../media/image66.png"/><Relationship Id="rId9" Type="http://schemas.openxmlformats.org/officeDocument/2006/relationships/image" Target="../media/image78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png"/><Relationship Id="rId13" Type="http://schemas.openxmlformats.org/officeDocument/2006/relationships/image" Target="../media/image96.png"/><Relationship Id="rId3" Type="http://schemas.openxmlformats.org/officeDocument/2006/relationships/image" Target="../media/image80.png"/><Relationship Id="rId7" Type="http://schemas.openxmlformats.org/officeDocument/2006/relationships/image" Target="../media/image84.png"/><Relationship Id="rId12" Type="http://schemas.openxmlformats.org/officeDocument/2006/relationships/image" Target="../media/image95.png"/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3.png"/><Relationship Id="rId11" Type="http://schemas.openxmlformats.org/officeDocument/2006/relationships/image" Target="../media/image71.png"/><Relationship Id="rId5" Type="http://schemas.openxmlformats.org/officeDocument/2006/relationships/image" Target="../media/image82.png"/><Relationship Id="rId10" Type="http://schemas.openxmlformats.org/officeDocument/2006/relationships/image" Target="../media/image70.png"/><Relationship Id="rId4" Type="http://schemas.openxmlformats.org/officeDocument/2006/relationships/image" Target="../media/image81.png"/><Relationship Id="rId9" Type="http://schemas.openxmlformats.org/officeDocument/2006/relationships/image" Target="../media/image8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png"/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png"/><Relationship Id="rId13" Type="http://schemas.openxmlformats.org/officeDocument/2006/relationships/image" Target="../media/image90.png"/><Relationship Id="rId3" Type="http://schemas.openxmlformats.org/officeDocument/2006/relationships/image" Target="../media/image99.png"/><Relationship Id="rId7" Type="http://schemas.openxmlformats.org/officeDocument/2006/relationships/image" Target="../media/image61.png"/><Relationship Id="rId12" Type="http://schemas.openxmlformats.org/officeDocument/2006/relationships/image" Target="../media/image89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9.png"/><Relationship Id="rId11" Type="http://schemas.openxmlformats.org/officeDocument/2006/relationships/image" Target="../media/image88.png"/><Relationship Id="rId5" Type="http://schemas.openxmlformats.org/officeDocument/2006/relationships/image" Target="../media/image58.png"/><Relationship Id="rId10" Type="http://schemas.openxmlformats.org/officeDocument/2006/relationships/image" Target="../media/image87.png"/><Relationship Id="rId4" Type="http://schemas.openxmlformats.org/officeDocument/2006/relationships/image" Target="../media/image100.png"/><Relationship Id="rId9" Type="http://schemas.openxmlformats.org/officeDocument/2006/relationships/image" Target="../media/image86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0.png"/><Relationship Id="rId13" Type="http://schemas.openxmlformats.org/officeDocument/2006/relationships/image" Target="../media/image106.png"/><Relationship Id="rId26" Type="http://schemas.openxmlformats.org/officeDocument/2006/relationships/image" Target="../media/image114.png"/><Relationship Id="rId3" Type="http://schemas.openxmlformats.org/officeDocument/2006/relationships/image" Target="../media/image340.png"/><Relationship Id="rId21" Type="http://schemas.openxmlformats.org/officeDocument/2006/relationships/image" Target="../media/image109.png"/><Relationship Id="rId7" Type="http://schemas.openxmlformats.org/officeDocument/2006/relationships/image" Target="../media/image380.png"/><Relationship Id="rId12" Type="http://schemas.openxmlformats.org/officeDocument/2006/relationships/image" Target="../media/image430.png"/><Relationship Id="rId25" Type="http://schemas.openxmlformats.org/officeDocument/2006/relationships/image" Target="../media/image113.png"/><Relationship Id="rId20" Type="http://schemas.openxmlformats.org/officeDocument/2006/relationships/image" Target="../media/image108.png"/><Relationship Id="rId29" Type="http://schemas.openxmlformats.org/officeDocument/2006/relationships/image" Target="../media/image1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0.png"/><Relationship Id="rId24" Type="http://schemas.openxmlformats.org/officeDocument/2006/relationships/image" Target="../media/image112.png"/><Relationship Id="rId5" Type="http://schemas.openxmlformats.org/officeDocument/2006/relationships/image" Target="../media/image360.png"/><Relationship Id="rId23" Type="http://schemas.openxmlformats.org/officeDocument/2006/relationships/image" Target="../media/image111.png"/><Relationship Id="rId28" Type="http://schemas.openxmlformats.org/officeDocument/2006/relationships/image" Target="../media/image116.png"/><Relationship Id="rId10" Type="http://schemas.openxmlformats.org/officeDocument/2006/relationships/image" Target="../media/image410.png"/><Relationship Id="rId19" Type="http://schemas.openxmlformats.org/officeDocument/2006/relationships/image" Target="../media/image500.png"/><Relationship Id="rId4" Type="http://schemas.openxmlformats.org/officeDocument/2006/relationships/image" Target="../media/image350.png"/><Relationship Id="rId9" Type="http://schemas.openxmlformats.org/officeDocument/2006/relationships/image" Target="../media/image400.png"/><Relationship Id="rId14" Type="http://schemas.openxmlformats.org/officeDocument/2006/relationships/image" Target="../media/image107.png"/><Relationship Id="rId22" Type="http://schemas.openxmlformats.org/officeDocument/2006/relationships/image" Target="../media/image1100.png"/><Relationship Id="rId27" Type="http://schemas.openxmlformats.org/officeDocument/2006/relationships/image" Target="../media/image115.png"/><Relationship Id="rId30" Type="http://schemas.openxmlformats.org/officeDocument/2006/relationships/image" Target="../media/image118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13" Type="http://schemas.openxmlformats.org/officeDocument/2006/relationships/image" Target="../media/image180.png"/><Relationship Id="rId18" Type="http://schemas.openxmlformats.org/officeDocument/2006/relationships/image" Target="../media/image25.png"/><Relationship Id="rId26" Type="http://schemas.openxmlformats.org/officeDocument/2006/relationships/image" Target="../media/image9.png"/><Relationship Id="rId3" Type="http://schemas.openxmlformats.org/officeDocument/2006/relationships/image" Target="../media/image110.png"/><Relationship Id="rId21" Type="http://schemas.openxmlformats.org/officeDocument/2006/relationships/image" Target="../media/image4.png"/><Relationship Id="rId7" Type="http://schemas.openxmlformats.org/officeDocument/2006/relationships/image" Target="../media/image16.png"/><Relationship Id="rId12" Type="http://schemas.openxmlformats.org/officeDocument/2006/relationships/image" Target="../media/image170.png"/><Relationship Id="rId17" Type="http://schemas.openxmlformats.org/officeDocument/2006/relationships/image" Target="../media/image24.png"/><Relationship Id="rId25" Type="http://schemas.openxmlformats.org/officeDocument/2006/relationships/image" Target="../media/image8.png"/><Relationship Id="rId2" Type="http://schemas.openxmlformats.org/officeDocument/2006/relationships/image" Target="../media/image13.png"/><Relationship Id="rId16" Type="http://schemas.openxmlformats.org/officeDocument/2006/relationships/image" Target="../media/image23.png"/><Relationship Id="rId20" Type="http://schemas.openxmlformats.org/officeDocument/2006/relationships/image" Target="../media/image250.png"/><Relationship Id="rId29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11" Type="http://schemas.openxmlformats.org/officeDocument/2006/relationships/image" Target="../media/image20.png"/><Relationship Id="rId24" Type="http://schemas.openxmlformats.org/officeDocument/2006/relationships/image" Target="../media/image7.png"/><Relationship Id="rId5" Type="http://schemas.openxmlformats.org/officeDocument/2006/relationships/image" Target="../media/image14.png"/><Relationship Id="rId15" Type="http://schemas.openxmlformats.org/officeDocument/2006/relationships/image" Target="../media/image22.png"/><Relationship Id="rId23" Type="http://schemas.openxmlformats.org/officeDocument/2006/relationships/image" Target="../media/image6.png"/><Relationship Id="rId28" Type="http://schemas.openxmlformats.org/officeDocument/2006/relationships/image" Target="../media/image11.png"/><Relationship Id="rId10" Type="http://schemas.openxmlformats.org/officeDocument/2006/relationships/image" Target="../media/image19.png"/><Relationship Id="rId19" Type="http://schemas.openxmlformats.org/officeDocument/2006/relationships/image" Target="../media/image26.png"/><Relationship Id="rId4" Type="http://schemas.openxmlformats.org/officeDocument/2006/relationships/image" Target="../media/image27.png"/><Relationship Id="rId9" Type="http://schemas.openxmlformats.org/officeDocument/2006/relationships/image" Target="../media/image18.png"/><Relationship Id="rId14" Type="http://schemas.openxmlformats.org/officeDocument/2006/relationships/image" Target="../media/image21.png"/><Relationship Id="rId22" Type="http://schemas.openxmlformats.org/officeDocument/2006/relationships/image" Target="../media/image5.png"/><Relationship Id="rId27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280.png"/><Relationship Id="rId7" Type="http://schemas.openxmlformats.org/officeDocument/2006/relationships/image" Target="../media/image3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13" Type="http://schemas.openxmlformats.org/officeDocument/2006/relationships/image" Target="../media/image44.png"/><Relationship Id="rId18" Type="http://schemas.openxmlformats.org/officeDocument/2006/relationships/image" Target="../media/image49.png"/><Relationship Id="rId26" Type="http://schemas.openxmlformats.org/officeDocument/2006/relationships/image" Target="../media/image57.png"/><Relationship Id="rId3" Type="http://schemas.openxmlformats.org/officeDocument/2006/relationships/image" Target="../media/image34.png"/><Relationship Id="rId21" Type="http://schemas.openxmlformats.org/officeDocument/2006/relationships/image" Target="../media/image52.png"/><Relationship Id="rId7" Type="http://schemas.openxmlformats.org/officeDocument/2006/relationships/image" Target="../media/image38.png"/><Relationship Id="rId12" Type="http://schemas.openxmlformats.org/officeDocument/2006/relationships/image" Target="../media/image43.png"/><Relationship Id="rId17" Type="http://schemas.openxmlformats.org/officeDocument/2006/relationships/image" Target="../media/image48.png"/><Relationship Id="rId25" Type="http://schemas.openxmlformats.org/officeDocument/2006/relationships/image" Target="../media/image56.png"/><Relationship Id="rId2" Type="http://schemas.openxmlformats.org/officeDocument/2006/relationships/notesSlide" Target="../notesSlides/notesSlide4.xml"/><Relationship Id="rId16" Type="http://schemas.openxmlformats.org/officeDocument/2006/relationships/image" Target="../media/image47.png"/><Relationship Id="rId20" Type="http://schemas.openxmlformats.org/officeDocument/2006/relationships/image" Target="../media/image5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7.png"/><Relationship Id="rId11" Type="http://schemas.openxmlformats.org/officeDocument/2006/relationships/image" Target="../media/image42.png"/><Relationship Id="rId24" Type="http://schemas.openxmlformats.org/officeDocument/2006/relationships/image" Target="../media/image55.png"/><Relationship Id="rId5" Type="http://schemas.openxmlformats.org/officeDocument/2006/relationships/image" Target="../media/image36.png"/><Relationship Id="rId15" Type="http://schemas.openxmlformats.org/officeDocument/2006/relationships/image" Target="../media/image46.png"/><Relationship Id="rId23" Type="http://schemas.openxmlformats.org/officeDocument/2006/relationships/image" Target="../media/image54.png"/><Relationship Id="rId10" Type="http://schemas.openxmlformats.org/officeDocument/2006/relationships/image" Target="../media/image41.png"/><Relationship Id="rId19" Type="http://schemas.openxmlformats.org/officeDocument/2006/relationships/image" Target="../media/image50.png"/><Relationship Id="rId4" Type="http://schemas.openxmlformats.org/officeDocument/2006/relationships/image" Target="../media/image35.png"/><Relationship Id="rId9" Type="http://schemas.openxmlformats.org/officeDocument/2006/relationships/image" Target="../media/image40.png"/><Relationship Id="rId14" Type="http://schemas.openxmlformats.org/officeDocument/2006/relationships/image" Target="../media/image45.png"/><Relationship Id="rId22" Type="http://schemas.openxmlformats.org/officeDocument/2006/relationships/image" Target="../media/image53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0.png"/><Relationship Id="rId13" Type="http://schemas.openxmlformats.org/officeDocument/2006/relationships/image" Target="../media/image310.png"/><Relationship Id="rId18" Type="http://schemas.openxmlformats.org/officeDocument/2006/relationships/image" Target="../media/image490.png"/><Relationship Id="rId26" Type="http://schemas.openxmlformats.org/officeDocument/2006/relationships/image" Target="../media/image119.png"/><Relationship Id="rId3" Type="http://schemas.openxmlformats.org/officeDocument/2006/relationships/image" Target="../media/image340.png"/><Relationship Id="rId21" Type="http://schemas.openxmlformats.org/officeDocument/2006/relationships/image" Target="../media/image520.png"/><Relationship Id="rId7" Type="http://schemas.openxmlformats.org/officeDocument/2006/relationships/image" Target="../media/image380.png"/><Relationship Id="rId12" Type="http://schemas.openxmlformats.org/officeDocument/2006/relationships/image" Target="../media/image430.png"/><Relationship Id="rId17" Type="http://schemas.openxmlformats.org/officeDocument/2006/relationships/image" Target="../media/image480.png"/><Relationship Id="rId25" Type="http://schemas.openxmlformats.org/officeDocument/2006/relationships/image" Target="../media/image101.png"/><Relationship Id="rId16" Type="http://schemas.openxmlformats.org/officeDocument/2006/relationships/image" Target="../media/image470.png"/><Relationship Id="rId20" Type="http://schemas.openxmlformats.org/officeDocument/2006/relationships/image" Target="../media/image6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0.png"/><Relationship Id="rId11" Type="http://schemas.openxmlformats.org/officeDocument/2006/relationships/image" Target="../media/image420.png"/><Relationship Id="rId24" Type="http://schemas.openxmlformats.org/officeDocument/2006/relationships/image" Target="../media/image91.png"/><Relationship Id="rId5" Type="http://schemas.openxmlformats.org/officeDocument/2006/relationships/image" Target="../media/image360.png"/><Relationship Id="rId15" Type="http://schemas.openxmlformats.org/officeDocument/2006/relationships/image" Target="../media/image460.png"/><Relationship Id="rId23" Type="http://schemas.openxmlformats.org/officeDocument/2006/relationships/image" Target="../media/image810.png"/><Relationship Id="rId28" Type="http://schemas.openxmlformats.org/officeDocument/2006/relationships/image" Target="../media/image130.png"/><Relationship Id="rId10" Type="http://schemas.openxmlformats.org/officeDocument/2006/relationships/image" Target="../media/image410.png"/><Relationship Id="rId19" Type="http://schemas.openxmlformats.org/officeDocument/2006/relationships/image" Target="../media/image510.png"/><Relationship Id="rId4" Type="http://schemas.openxmlformats.org/officeDocument/2006/relationships/image" Target="../media/image350.png"/><Relationship Id="rId9" Type="http://schemas.openxmlformats.org/officeDocument/2006/relationships/image" Target="../media/image400.png"/><Relationship Id="rId14" Type="http://schemas.openxmlformats.org/officeDocument/2006/relationships/image" Target="../media/image411.png"/><Relationship Id="rId22" Type="http://schemas.openxmlformats.org/officeDocument/2006/relationships/image" Target="../media/image710.png"/><Relationship Id="rId27" Type="http://schemas.openxmlformats.org/officeDocument/2006/relationships/image" Target="../media/image120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0.png"/><Relationship Id="rId13" Type="http://schemas.openxmlformats.org/officeDocument/2006/relationships/image" Target="../media/image251.png"/><Relationship Id="rId3" Type="http://schemas.openxmlformats.org/officeDocument/2006/relationships/image" Target="../media/image150.png"/><Relationship Id="rId7" Type="http://schemas.openxmlformats.org/officeDocument/2006/relationships/image" Target="../media/image190.png"/><Relationship Id="rId12" Type="http://schemas.openxmlformats.org/officeDocument/2006/relationships/image" Target="../media/image8.png"/><Relationship Id="rId2" Type="http://schemas.openxmlformats.org/officeDocument/2006/relationships/image" Target="../media/image14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1.png"/><Relationship Id="rId11" Type="http://schemas.openxmlformats.org/officeDocument/2006/relationships/image" Target="../media/image230.png"/><Relationship Id="rId5" Type="http://schemas.openxmlformats.org/officeDocument/2006/relationships/image" Target="../media/image171.png"/><Relationship Id="rId10" Type="http://schemas.openxmlformats.org/officeDocument/2006/relationships/image" Target="../media/image220.png"/><Relationship Id="rId4" Type="http://schemas.openxmlformats.org/officeDocument/2006/relationships/image" Target="../media/image160.png"/><Relationship Id="rId9" Type="http://schemas.openxmlformats.org/officeDocument/2006/relationships/image" Target="../media/image210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0.png"/><Relationship Id="rId3" Type="http://schemas.openxmlformats.org/officeDocument/2006/relationships/image" Target="../media/image270.png"/><Relationship Id="rId7" Type="http://schemas.openxmlformats.org/officeDocument/2006/relationships/image" Target="../media/image311.png"/><Relationship Id="rId12" Type="http://schemas.openxmlformats.org/officeDocument/2006/relationships/image" Target="../media/image501.png"/><Relationship Id="rId2" Type="http://schemas.openxmlformats.org/officeDocument/2006/relationships/image" Target="../media/image26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0.png"/><Relationship Id="rId11" Type="http://schemas.openxmlformats.org/officeDocument/2006/relationships/image" Target="../media/image450.png"/><Relationship Id="rId5" Type="http://schemas.openxmlformats.org/officeDocument/2006/relationships/image" Target="../media/image290.png"/><Relationship Id="rId10" Type="http://schemas.openxmlformats.org/officeDocument/2006/relationships/image" Target="../media/image440.png"/><Relationship Id="rId4" Type="http://schemas.openxmlformats.org/officeDocument/2006/relationships/image" Target="../media/image281.png"/><Relationship Id="rId9" Type="http://schemas.openxmlformats.org/officeDocument/2006/relationships/image" Target="../media/image33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9410" name="Rectangle 1026"/>
          <p:cNvSpPr>
            <a:spLocks noGrp="1" noChangeArrowheads="1"/>
          </p:cNvSpPr>
          <p:nvPr>
            <p:ph type="ctrTitle"/>
          </p:nvPr>
        </p:nvSpPr>
        <p:spPr>
          <a:xfrm>
            <a:off x="0" y="1143000"/>
            <a:ext cx="9144000" cy="1651000"/>
          </a:xfrm>
        </p:spPr>
        <p:txBody>
          <a:bodyPr/>
          <a:lstStyle/>
          <a:p>
            <a:pPr algn="ctr"/>
            <a:r>
              <a:rPr lang="en-US" altLang="zh-CN" sz="4000" i="1" dirty="0"/>
              <a:t>Parameter Conversion between NSI and MBIRCONE</a:t>
            </a:r>
            <a:endParaRPr lang="en-US" sz="4000" i="1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7400" y="4500562"/>
            <a:ext cx="2159000" cy="121443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C4D9746-B845-2744-89DA-3D270954833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400" y="4840465"/>
            <a:ext cx="1700252" cy="534631"/>
          </a:xfrm>
          <a:prstGeom prst="rect">
            <a:avLst/>
          </a:prstGeom>
        </p:spPr>
      </p:pic>
      <p:sp>
        <p:nvSpPr>
          <p:cNvPr id="7" name="Slide Number Placeholder 2">
            <a:extLst>
              <a:ext uri="{FF2B5EF4-FFF2-40B4-BE49-F238E27FC236}">
                <a16:creationId xmlns:a16="http://schemas.microsoft.com/office/drawing/2014/main" id="{E0C419AA-991D-5646-A73C-90D25AA5B8F1}"/>
              </a:ext>
            </a:extLst>
          </p:cNvPr>
          <p:cNvSpPr txBox="1">
            <a:spLocks/>
          </p:cNvSpPr>
          <p:nvPr/>
        </p:nvSpPr>
        <p:spPr>
          <a:xfrm>
            <a:off x="8494854" y="5349875"/>
            <a:ext cx="64914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>
                    <a:tint val="75000"/>
                  </a:schemeClr>
                </a:solidFill>
                <a:latin typeface="Arial" pitchFamily="-110" charset="0"/>
                <a:ea typeface="ＭＳ Ｐゴシック" pitchFamily="-110" charset="-128"/>
                <a:cs typeface="ＭＳ Ｐゴシック" pitchFamily="-110" charset="-128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itchFamily="-110" charset="0"/>
                <a:ea typeface="ＭＳ Ｐゴシック" pitchFamily="-110" charset="-128"/>
                <a:cs typeface="ＭＳ Ｐゴシック" pitchFamily="-110" charset="-128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itchFamily="-110" charset="0"/>
                <a:ea typeface="ＭＳ Ｐゴシック" pitchFamily="-110" charset="-128"/>
                <a:cs typeface="ＭＳ Ｐゴシック" pitchFamily="-110" charset="-128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itchFamily="-110" charset="0"/>
                <a:ea typeface="ＭＳ Ｐゴシック" pitchFamily="-110" charset="-128"/>
                <a:cs typeface="ＭＳ Ｐゴシック" pitchFamily="-110" charset="-128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itchFamily="-110" charset="0"/>
                <a:ea typeface="ＭＳ Ｐゴシック" pitchFamily="-110" charset="-128"/>
                <a:cs typeface="ＭＳ Ｐゴシック" pitchFamily="-110" charset="-128"/>
              </a:defRPr>
            </a:lvl5pPr>
            <a:lvl6pPr marL="2286000" algn="l" defTabSz="457200" rtl="0" eaLnBrk="1" latinLnBrk="0" hangingPunct="1">
              <a:defRPr sz="2400" kern="1200">
                <a:solidFill>
                  <a:schemeClr val="tx1"/>
                </a:solidFill>
                <a:latin typeface="Arial" pitchFamily="-110" charset="0"/>
                <a:ea typeface="ＭＳ Ｐゴシック" pitchFamily="-110" charset="-128"/>
                <a:cs typeface="ＭＳ Ｐゴシック" pitchFamily="-110" charset="-128"/>
              </a:defRPr>
            </a:lvl6pPr>
            <a:lvl7pPr marL="2743200" algn="l" defTabSz="457200" rtl="0" eaLnBrk="1" latinLnBrk="0" hangingPunct="1">
              <a:defRPr sz="2400" kern="1200">
                <a:solidFill>
                  <a:schemeClr val="tx1"/>
                </a:solidFill>
                <a:latin typeface="Arial" pitchFamily="-110" charset="0"/>
                <a:ea typeface="ＭＳ Ｐゴシック" pitchFamily="-110" charset="-128"/>
                <a:cs typeface="ＭＳ Ｐゴシック" pitchFamily="-110" charset="-128"/>
              </a:defRPr>
            </a:lvl7pPr>
            <a:lvl8pPr marL="3200400" algn="l" defTabSz="457200" rtl="0" eaLnBrk="1" latinLnBrk="0" hangingPunct="1">
              <a:defRPr sz="2400" kern="1200">
                <a:solidFill>
                  <a:schemeClr val="tx1"/>
                </a:solidFill>
                <a:latin typeface="Arial" pitchFamily="-110" charset="0"/>
                <a:ea typeface="ＭＳ Ｐゴシック" pitchFamily="-110" charset="-128"/>
                <a:cs typeface="ＭＳ Ｐゴシック" pitchFamily="-110" charset="-128"/>
              </a:defRPr>
            </a:lvl8pPr>
            <a:lvl9pPr marL="3657600" algn="l" defTabSz="457200" rtl="0" eaLnBrk="1" latinLnBrk="0" hangingPunct="1">
              <a:defRPr sz="2400" kern="1200">
                <a:solidFill>
                  <a:schemeClr val="tx1"/>
                </a:solidFill>
                <a:latin typeface="Arial" pitchFamily="-110" charset="0"/>
                <a:ea typeface="ＭＳ Ｐゴシック" pitchFamily="-110" charset="-128"/>
                <a:cs typeface="ＭＳ Ｐゴシック" pitchFamily="-110" charset="-128"/>
              </a:defRPr>
            </a:lvl9pPr>
          </a:lstStyle>
          <a:p>
            <a:fld id="{E2661D55-915B-9148-8609-5AEDA0F27130}" type="slidenum">
              <a:rPr lang="en-US" smtClean="0"/>
              <a:pPr/>
              <a:t>0</a:t>
            </a:fld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760471E-D37F-2764-E5B9-84BDADB3C508}"/>
              </a:ext>
            </a:extLst>
          </p:cNvPr>
          <p:cNvSpPr txBox="1"/>
          <p:nvPr/>
        </p:nvSpPr>
        <p:spPr>
          <a:xfrm>
            <a:off x="2743201" y="3162300"/>
            <a:ext cx="3733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04/09/2025</a:t>
            </a:r>
          </a:p>
        </p:txBody>
      </p:sp>
    </p:spTree>
    <p:extLst>
      <p:ext uri="{BB962C8B-B14F-4D97-AF65-F5344CB8AC3E}">
        <p14:creationId xmlns:p14="http://schemas.microsoft.com/office/powerpoint/2010/main" val="3092227910"/>
      </p:ext>
    </p:ext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5">
            <a:extLst>
              <a:ext uri="{FF2B5EF4-FFF2-40B4-BE49-F238E27FC236}">
                <a16:creationId xmlns:a16="http://schemas.microsoft.com/office/drawing/2014/main" id="{EC57BB46-D1C2-17DA-F940-B8D7CC745FED}"/>
              </a:ext>
            </a:extLst>
          </p:cNvPr>
          <p:cNvSpPr txBox="1">
            <a:spLocks/>
          </p:cNvSpPr>
          <p:nvPr/>
        </p:nvSpPr>
        <p:spPr bwMode="auto">
          <a:xfrm>
            <a:off x="0" y="146585"/>
            <a:ext cx="9144000" cy="4249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266436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j-lt"/>
                <a:ea typeface="+mj-ea"/>
                <a:cs typeface="+mj-cs"/>
              </a:defRPr>
            </a:lvl1pPr>
            <a:lvl2pPr algn="l" rtl="0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266436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Arial" pitchFamily="-110" charset="0"/>
              </a:defRPr>
            </a:lvl2pPr>
            <a:lvl3pPr algn="l" rtl="0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266436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Arial" pitchFamily="-110" charset="0"/>
              </a:defRPr>
            </a:lvl3pPr>
            <a:lvl4pPr algn="l" rtl="0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266436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Arial" pitchFamily="-110" charset="0"/>
              </a:defRPr>
            </a:lvl4pPr>
            <a:lvl5pPr algn="l" rtl="0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266436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Arial" pitchFamily="-110" charset="0"/>
              </a:defRPr>
            </a:lvl5pPr>
            <a:lvl6pPr marL="380985" algn="l" rtl="0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266436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Arial" pitchFamily="-110" charset="0"/>
              </a:defRPr>
            </a:lvl6pPr>
            <a:lvl7pPr marL="761970" algn="l" rtl="0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266436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Arial" pitchFamily="-110" charset="0"/>
              </a:defRPr>
            </a:lvl7pPr>
            <a:lvl8pPr marL="1142954" algn="l" rtl="0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266436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Arial" pitchFamily="-110" charset="0"/>
              </a:defRPr>
            </a:lvl8pPr>
            <a:lvl9pPr marL="1523939" algn="l" rtl="0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266436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Arial" pitchFamily="-110" charset="0"/>
              </a:defRPr>
            </a:lvl9pPr>
          </a:lstStyle>
          <a:p>
            <a:pPr eaLnBrk="1" hangingPunct="1"/>
            <a:r>
              <a:rPr lang="en-US" sz="2400" kern="0" dirty="0"/>
              <a:t>Experiment: Compare recon quality with and without the correction of (0,0) detector pixel</a:t>
            </a:r>
          </a:p>
        </p:txBody>
      </p:sp>
      <p:sp>
        <p:nvSpPr>
          <p:cNvPr id="29" name="Slide Number Placeholder 3">
            <a:extLst>
              <a:ext uri="{FF2B5EF4-FFF2-40B4-BE49-F238E27FC236}">
                <a16:creationId xmlns:a16="http://schemas.microsoft.com/office/drawing/2014/main" id="{109E0944-F4CD-B2D6-7433-F014D20ADF3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494854" y="5349875"/>
            <a:ext cx="649146" cy="365125"/>
          </a:xfrm>
        </p:spPr>
        <p:txBody>
          <a:bodyPr/>
          <a:lstStyle/>
          <a:p>
            <a:fld id="{EDAA8DDF-16D2-2643-9B9F-0B179C21FD82}" type="slidenum">
              <a:rPr lang="en-US" smtClean="0"/>
              <a:t>9</a:t>
            </a:fld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Content Placeholder 6">
                <a:extLst>
                  <a:ext uri="{FF2B5EF4-FFF2-40B4-BE49-F238E27FC236}">
                    <a16:creationId xmlns:a16="http://schemas.microsoft.com/office/drawing/2014/main" id="{26438888-2924-1211-D9A0-AB3224172823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38100" y="800100"/>
                <a:ext cx="8953500" cy="1755067"/>
              </a:xfrm>
            </p:spPr>
            <p:txBody>
              <a:bodyPr/>
              <a:lstStyle/>
              <a:p>
                <a:pPr marL="285750" indent="-285750"/>
                <a:r>
                  <a:rPr lang="en-US" sz="1600" dirty="0">
                    <a:solidFill>
                      <a:schemeClr val="tx1"/>
                    </a:solidFill>
                  </a:rPr>
                  <a:t>Goal: Compare the recon quality with MBIR parameters calculated with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𝑟</m:t>
                        </m:r>
                      </m:e>
                      <m:sub>
                        <m:r>
                          <a:rPr lang="en-US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𝑟</m:t>
                        </m:r>
                      </m:sub>
                    </m:sSub>
                  </m:oMath>
                </a14:m>
                <a:r>
                  <a:rPr lang="en-US" sz="1600" dirty="0">
                    <a:solidFill>
                      <a:schemeClr val="tx1"/>
                    </a:solidFill>
                  </a:rPr>
                  <a:t> and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𝑟</m:t>
                        </m:r>
                      </m:e>
                      <m:sub>
                        <m:r>
                          <a:rPr lang="en-US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𝑟</m:t>
                        </m:r>
                      </m:sub>
                      <m:sup>
                        <m:r>
                          <a:rPr lang="en-US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′</m:t>
                        </m:r>
                      </m:sup>
                    </m:sSubSup>
                  </m:oMath>
                </a14:m>
                <a:r>
                  <a:rPr lang="en-US" sz="1600" dirty="0">
                    <a:solidFill>
                      <a:schemeClr val="tx1"/>
                    </a:solidFill>
                  </a:rPr>
                  <a:t> respectively.</a:t>
                </a:r>
              </a:p>
              <a:p>
                <a:pPr marL="621757" lvl="1" indent="-285750"/>
                <a14:m>
                  <m:oMath xmlns:m="http://schemas.openxmlformats.org/officeDocument/2006/math">
                    <m:sSub>
                      <m:sSubPr>
                        <m:ctrlPr>
                          <a:rPr lang="en-US" sz="1267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267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𝑟</m:t>
                        </m:r>
                      </m:e>
                      <m:sub>
                        <m:r>
                          <a:rPr lang="en-US" sz="1267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𝑟</m:t>
                        </m:r>
                      </m:sub>
                    </m:sSub>
                  </m:oMath>
                </a14:m>
                <a:r>
                  <a:rPr lang="en-US" sz="1267" dirty="0">
                    <a:solidFill>
                      <a:schemeClr val="tx1"/>
                    </a:solidFill>
                  </a:rPr>
                  <a:t>: vector from origin to the “virtual” detector pixel.</a:t>
                </a:r>
              </a:p>
              <a:p>
                <a:pPr marL="621757" lvl="1" indent="-285750"/>
                <a14:m>
                  <m:oMath xmlns:m="http://schemas.openxmlformats.org/officeDocument/2006/math">
                    <m:sSubSup>
                      <m:sSubSupPr>
                        <m:ctrlPr>
                          <a:rPr lang="en-US" sz="1267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sz="1267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𝑟</m:t>
                        </m:r>
                      </m:e>
                      <m:sub>
                        <m:r>
                          <a:rPr lang="en-US" sz="1267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𝑟</m:t>
                        </m:r>
                      </m:sub>
                      <m:sup>
                        <m:r>
                          <a:rPr lang="en-US" sz="1267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′</m:t>
                        </m:r>
                      </m:sup>
                    </m:sSubSup>
                  </m:oMath>
                </a14:m>
                <a:r>
                  <a:rPr lang="en-US" sz="1267" dirty="0">
                    <a:solidFill>
                      <a:schemeClr val="tx1"/>
                    </a:solidFill>
                  </a:rPr>
                  <a:t>: vector from origin to the “true” detector pixel.</a:t>
                </a:r>
              </a:p>
              <a:p>
                <a:pPr marL="285750" indent="-285750"/>
                <a:r>
                  <a:rPr lang="en-US" sz="1600" dirty="0">
                    <a:solidFill>
                      <a:schemeClr val="tx1"/>
                    </a:solidFill>
                  </a:rPr>
                  <a:t>Criteria:</a:t>
                </a:r>
              </a:p>
              <a:p>
                <a:pPr marL="621757" lvl="1" indent="-285750"/>
                <a:r>
                  <a:rPr lang="en-US" sz="1267" dirty="0">
                    <a:solidFill>
                      <a:schemeClr val="tx1"/>
                    </a:solidFill>
                  </a:rPr>
                  <a:t>Expect higher image resolution with the correct approach.</a:t>
                </a:r>
              </a:p>
              <a:p>
                <a:pPr marL="621757" lvl="1" indent="-285750"/>
                <a:r>
                  <a:rPr lang="en-US" sz="1267" dirty="0"/>
                  <a:t>Expect less structural noise in </a:t>
                </a:r>
                <a:r>
                  <a:rPr lang="en-US" sz="1267" dirty="0" err="1"/>
                  <a:t>sino</a:t>
                </a:r>
                <a:r>
                  <a:rPr lang="en-US" sz="1267" dirty="0"/>
                  <a:t> error with the correct approach.</a:t>
                </a:r>
                <a:endParaRPr lang="en-US" sz="1267" dirty="0">
                  <a:solidFill>
                    <a:schemeClr val="tx1"/>
                  </a:solidFill>
                </a:endParaRPr>
              </a:p>
              <a:p>
                <a:pPr marL="285750" indent="-285750"/>
                <a:r>
                  <a:rPr lang="en-US" sz="1600" dirty="0">
                    <a:solidFill>
                      <a:schemeClr val="tx1"/>
                    </a:solidFill>
                  </a:rPr>
                  <a:t>Datasets:</a:t>
                </a:r>
              </a:p>
              <a:p>
                <a:pPr marL="621757" lvl="1" indent="-285750"/>
                <a:r>
                  <a:rPr lang="en-US" sz="1267" dirty="0"/>
                  <a:t>MAR phantom, vertical scan</a:t>
                </a:r>
              </a:p>
              <a:p>
                <a:pPr marL="621757" lvl="1" indent="-285750"/>
                <a:r>
                  <a:rPr lang="en-US" sz="1267" dirty="0"/>
                  <a:t>MAR phantom, horizontal scan</a:t>
                </a:r>
              </a:p>
              <a:p>
                <a:pPr marL="621757" lvl="1" indent="-285750"/>
                <a:r>
                  <a:rPr lang="en-US" sz="1267" dirty="0"/>
                  <a:t>Reservoir scan</a:t>
                </a:r>
              </a:p>
              <a:p>
                <a:pPr marL="285750" indent="-285750"/>
                <a:r>
                  <a:rPr lang="en-US" sz="1600" dirty="0"/>
                  <a:t>Experiment details:</a:t>
                </a:r>
              </a:p>
              <a:p>
                <a:pPr marL="621757" lvl="1" indent="-285750"/>
                <a:r>
                  <a:rPr lang="en-US" sz="1267" dirty="0"/>
                  <a:t>Half of </a:t>
                </a:r>
                <a:r>
                  <a:rPr lang="en-US" sz="1267" dirty="0" err="1"/>
                  <a:t>sino</a:t>
                </a:r>
                <a:r>
                  <a:rPr lang="en-US" sz="1267" dirty="0"/>
                  <a:t> views are used.</a:t>
                </a:r>
              </a:p>
              <a:p>
                <a:pPr marL="621757" lvl="1" indent="-285750"/>
                <a:r>
                  <a:rPr lang="en-US" sz="1267" dirty="0"/>
                  <a:t>Only reconstructed the central slices.</a:t>
                </a:r>
                <a:endParaRPr lang="en-US" sz="1600" dirty="0"/>
              </a:p>
              <a:p>
                <a:pPr marL="285750" indent="-285750"/>
                <a:r>
                  <a:rPr lang="en-US" sz="1600" dirty="0"/>
                  <a:t>Results:</a:t>
                </a:r>
              </a:p>
              <a:p>
                <a:pPr marL="621757" lvl="1" indent="-285750"/>
                <a:r>
                  <a:rPr lang="en-US" sz="1267" dirty="0">
                    <a:solidFill>
                      <a:schemeClr val="tx1"/>
                    </a:solidFill>
                  </a:rPr>
                  <a:t>In all cases the recon resolution using the corrected pixel location (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sz="1267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sz="1267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𝑟</m:t>
                        </m:r>
                      </m:e>
                      <m:sub>
                        <m:r>
                          <a:rPr lang="en-US" sz="1267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𝑟</m:t>
                        </m:r>
                      </m:sub>
                      <m:sup>
                        <m:r>
                          <a:rPr lang="en-US" sz="1267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′</m:t>
                        </m:r>
                      </m:sup>
                    </m:sSubSup>
                  </m:oMath>
                </a14:m>
                <a:r>
                  <a:rPr lang="en-US" sz="1267" dirty="0">
                    <a:solidFill>
                      <a:schemeClr val="tx1"/>
                    </a:solidFill>
                  </a:rPr>
                  <a:t>) is better with sharper edges.</a:t>
                </a:r>
              </a:p>
              <a:p>
                <a:pPr marL="621757" lvl="1" indent="-285750"/>
                <a:r>
                  <a:rPr lang="en-US" sz="1267" dirty="0"/>
                  <a:t>The sinogram error using </a:t>
                </a:r>
                <a:r>
                  <a:rPr lang="en-US" sz="1267" dirty="0">
                    <a:solidFill>
                      <a:schemeClr val="tx1"/>
                    </a:solidFill>
                  </a:rPr>
                  <a:t>the corrected pixel location (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sz="1267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sz="1267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𝑟</m:t>
                        </m:r>
                      </m:e>
                      <m:sub>
                        <m:r>
                          <a:rPr lang="en-US" sz="1267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𝑟</m:t>
                        </m:r>
                      </m:sub>
                      <m:sup>
                        <m:r>
                          <a:rPr lang="en-US" sz="1267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′</m:t>
                        </m:r>
                      </m:sup>
                    </m:sSubSup>
                  </m:oMath>
                </a14:m>
                <a:r>
                  <a:rPr lang="en-US" sz="1267" dirty="0">
                    <a:solidFill>
                      <a:schemeClr val="tx1"/>
                    </a:solidFill>
                  </a:rPr>
                  <a:t>) have less structural noise.</a:t>
                </a:r>
              </a:p>
              <a:p>
                <a:pPr marL="621757" lvl="1" indent="-285750"/>
                <a:endParaRPr lang="en-US" sz="1267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7" name="Content Placeholder 6">
                <a:extLst>
                  <a:ext uri="{FF2B5EF4-FFF2-40B4-BE49-F238E27FC236}">
                    <a16:creationId xmlns:a16="http://schemas.microsoft.com/office/drawing/2014/main" id="{26438888-2924-1211-D9A0-AB3224172823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8100" y="800100"/>
                <a:ext cx="8953500" cy="1755067"/>
              </a:xfrm>
              <a:blipFill>
                <a:blip r:embed="rId2"/>
                <a:stretch>
                  <a:fillRect l="-283" t="-1429" b="-15142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Subtitle 7">
                <a:extLst>
                  <a:ext uri="{FF2B5EF4-FFF2-40B4-BE49-F238E27FC236}">
                    <a16:creationId xmlns:a16="http://schemas.microsoft.com/office/drawing/2014/main" id="{5AFAA367-200F-42FF-B4F7-A25DC67AAAE4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5227015" y="1181100"/>
                <a:ext cx="3878885" cy="2438400"/>
              </a:xfrm>
              <a:prstGeom prst="rect">
                <a:avLst/>
              </a:prstGeom>
              <a:noFill/>
              <a:ln w="9525">
                <a:solidFill>
                  <a:srgbClr val="0070C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lvl1pPr algn="l" rtl="0" fontAlgn="base">
                  <a:lnSpc>
                    <a:spcPct val="95000"/>
                  </a:lnSpc>
                  <a:spcBef>
                    <a:spcPct val="50000"/>
                  </a:spcBef>
                  <a:spcAft>
                    <a:spcPct val="0"/>
                  </a:spcAft>
                  <a:buClr>
                    <a:srgbClr val="004880"/>
                  </a:buClr>
                  <a:buFont typeface="Wingdings" pitchFamily="-110" charset="2"/>
                  <a:buChar char="§"/>
                  <a:defRPr sz="2500">
                    <a:solidFill>
                      <a:schemeClr val="tx1"/>
                    </a:solidFill>
                    <a:latin typeface="Times New Roman"/>
                    <a:ea typeface="+mn-ea"/>
                    <a:cs typeface="Times New Roman"/>
                  </a:defRPr>
                </a:lvl1pPr>
                <a:lvl2pPr marL="336007" indent="-240761" algn="l" rtl="0" fontAlgn="base">
                  <a:lnSpc>
                    <a:spcPct val="95000"/>
                  </a:lnSpc>
                  <a:spcBef>
                    <a:spcPct val="30000"/>
                  </a:spcBef>
                  <a:spcAft>
                    <a:spcPct val="0"/>
                  </a:spcAft>
                  <a:buClr>
                    <a:srgbClr val="004880"/>
                  </a:buClr>
                  <a:buChar char="•"/>
                  <a:defRPr sz="2167">
                    <a:solidFill>
                      <a:schemeClr val="tx1"/>
                    </a:solidFill>
                    <a:latin typeface="Times New Roman"/>
                    <a:ea typeface="ＭＳ Ｐゴシック" pitchFamily="-110" charset="-128"/>
                    <a:cs typeface="Times New Roman"/>
                  </a:defRPr>
                </a:lvl2pPr>
                <a:lvl3pPr marL="714346" indent="-231502" algn="l" rtl="0" fontAlgn="base">
                  <a:lnSpc>
                    <a:spcPct val="95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4880"/>
                  </a:buClr>
                  <a:buChar char="–"/>
                  <a:defRPr sz="2000">
                    <a:solidFill>
                      <a:schemeClr val="tx1"/>
                    </a:solidFill>
                    <a:latin typeface="Times New Roman"/>
                    <a:ea typeface="ＭＳ Ｐゴシック" pitchFamily="-110" charset="-128"/>
                    <a:cs typeface="Times New Roman"/>
                  </a:defRPr>
                </a:lvl3pPr>
                <a:lvl4pPr marL="1046386" indent="-236793" algn="l" rtl="0" fontAlgn="base">
                  <a:lnSpc>
                    <a:spcPct val="95000"/>
                  </a:lnSpc>
                  <a:spcBef>
                    <a:spcPct val="10000"/>
                  </a:spcBef>
                  <a:spcAft>
                    <a:spcPct val="0"/>
                  </a:spcAft>
                  <a:buClr>
                    <a:srgbClr val="004880"/>
                  </a:buClr>
                  <a:buFont typeface="Times" pitchFamily="-110" charset="0"/>
                  <a:buChar char="•"/>
                  <a:defRPr sz="2000">
                    <a:solidFill>
                      <a:schemeClr val="tx1"/>
                    </a:solidFill>
                    <a:latin typeface="Times New Roman"/>
                    <a:ea typeface="ＭＳ Ｐゴシック" pitchFamily="-110" charset="-128"/>
                    <a:cs typeface="Times New Roman"/>
                  </a:defRPr>
                </a:lvl4pPr>
                <a:lvl5pPr marL="1382393" indent="-240761" algn="l" rtl="0" fontAlgn="base">
                  <a:lnSpc>
                    <a:spcPct val="95000"/>
                  </a:lnSpc>
                  <a:spcBef>
                    <a:spcPct val="40000"/>
                  </a:spcBef>
                  <a:spcAft>
                    <a:spcPct val="0"/>
                  </a:spcAft>
                  <a:buClr>
                    <a:srgbClr val="004880"/>
                  </a:buClr>
                  <a:buFont typeface="Wingdings" pitchFamily="-110" charset="2"/>
                  <a:buChar char="ù"/>
                  <a:defRPr sz="2000">
                    <a:solidFill>
                      <a:schemeClr val="tx1"/>
                    </a:solidFill>
                    <a:latin typeface="Times New Roman"/>
                    <a:ea typeface="ＭＳ Ｐゴシック" pitchFamily="-110" charset="-128"/>
                    <a:cs typeface="Times New Roman"/>
                  </a:defRPr>
                </a:lvl5pPr>
                <a:lvl6pPr marL="1763378" indent="-240761" algn="l" rtl="0" fontAlgn="base">
                  <a:lnSpc>
                    <a:spcPct val="95000"/>
                  </a:lnSpc>
                  <a:spcBef>
                    <a:spcPct val="40000"/>
                  </a:spcBef>
                  <a:spcAft>
                    <a:spcPct val="0"/>
                  </a:spcAft>
                  <a:buClr>
                    <a:srgbClr val="004880"/>
                  </a:buClr>
                  <a:buFont typeface="Wingdings" pitchFamily="-110" charset="2"/>
                  <a:buChar char="ù"/>
                  <a:defRPr sz="2000">
                    <a:solidFill>
                      <a:schemeClr val="tx1"/>
                    </a:solidFill>
                    <a:latin typeface="+mn-lt"/>
                    <a:ea typeface="ＭＳ Ｐゴシック" pitchFamily="-110" charset="-128"/>
                  </a:defRPr>
                </a:lvl6pPr>
                <a:lvl7pPr marL="2144363" indent="-240761" algn="l" rtl="0" fontAlgn="base">
                  <a:lnSpc>
                    <a:spcPct val="95000"/>
                  </a:lnSpc>
                  <a:spcBef>
                    <a:spcPct val="40000"/>
                  </a:spcBef>
                  <a:spcAft>
                    <a:spcPct val="0"/>
                  </a:spcAft>
                  <a:buClr>
                    <a:srgbClr val="004880"/>
                  </a:buClr>
                  <a:buFont typeface="Wingdings" pitchFamily="-110" charset="2"/>
                  <a:buChar char="ù"/>
                  <a:defRPr sz="2000">
                    <a:solidFill>
                      <a:schemeClr val="tx1"/>
                    </a:solidFill>
                    <a:latin typeface="+mn-lt"/>
                    <a:ea typeface="ＭＳ Ｐゴシック" pitchFamily="-110" charset="-128"/>
                  </a:defRPr>
                </a:lvl7pPr>
                <a:lvl8pPr marL="2525347" indent="-240761" algn="l" rtl="0" fontAlgn="base">
                  <a:lnSpc>
                    <a:spcPct val="95000"/>
                  </a:lnSpc>
                  <a:spcBef>
                    <a:spcPct val="40000"/>
                  </a:spcBef>
                  <a:spcAft>
                    <a:spcPct val="0"/>
                  </a:spcAft>
                  <a:buClr>
                    <a:srgbClr val="004880"/>
                  </a:buClr>
                  <a:buFont typeface="Wingdings" pitchFamily="-110" charset="2"/>
                  <a:buChar char="ù"/>
                  <a:defRPr sz="2000">
                    <a:solidFill>
                      <a:schemeClr val="tx1"/>
                    </a:solidFill>
                    <a:latin typeface="+mn-lt"/>
                    <a:ea typeface="ＭＳ Ｐゴシック" pitchFamily="-110" charset="-128"/>
                  </a:defRPr>
                </a:lvl8pPr>
                <a:lvl9pPr marL="2906332" indent="-240761" algn="l" rtl="0" fontAlgn="base">
                  <a:lnSpc>
                    <a:spcPct val="95000"/>
                  </a:lnSpc>
                  <a:spcBef>
                    <a:spcPct val="40000"/>
                  </a:spcBef>
                  <a:spcAft>
                    <a:spcPct val="0"/>
                  </a:spcAft>
                  <a:buClr>
                    <a:srgbClr val="004880"/>
                  </a:buClr>
                  <a:buFont typeface="Wingdings" pitchFamily="-110" charset="2"/>
                  <a:buChar char="ù"/>
                  <a:defRPr sz="2000">
                    <a:solidFill>
                      <a:schemeClr val="tx1"/>
                    </a:solidFill>
                    <a:latin typeface="+mn-lt"/>
                    <a:ea typeface="ＭＳ Ｐゴシック" pitchFamily="-110" charset="-128"/>
                  </a:defRPr>
                </a:lvl9pPr>
              </a:lstStyle>
              <a:p>
                <a:pPr marL="4763" eaLnBrk="1" hangingPunct="1">
                  <a:spcBef>
                    <a:spcPts val="0"/>
                  </a:spcBef>
                  <a:buFont typeface="Wingdings" pitchFamily="-110" charset="2"/>
                  <a:buNone/>
                </a:pPr>
                <a:r>
                  <a:rPr lang="en-US" sz="800" kern="0" dirty="0"/>
                  <a:t>calc</a:t>
                </a:r>
                <a:r>
                  <a:rPr lang="en-US" sz="800" kern="0" dirty="0" err="1"/>
                  <a:t>_row_channel_params</a:t>
                </a:r>
                <a:r>
                  <a:rPr lang="en-US" sz="800" kern="0" dirty="0"/>
                  <a:t>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800" i="1" ker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800" i="1" kern="0">
                            <a:latin typeface="Cambria Math" panose="02040503050406030204" pitchFamily="18" charset="0"/>
                          </a:rPr>
                          <m:t>𝑟</m:t>
                        </m:r>
                      </m:e>
                      <m:sub>
                        <m:r>
                          <a:rPr lang="en-US" sz="800" i="1" kern="0">
                            <a:latin typeface="Cambria Math" panose="02040503050406030204" pitchFamily="18" charset="0"/>
                          </a:rPr>
                          <m:t>𝑎</m:t>
                        </m:r>
                      </m:sub>
                    </m:sSub>
                  </m:oMath>
                </a14:m>
                <a:r>
                  <a:rPr lang="en-US" sz="800" kern="0" dirty="0"/>
                  <a:t>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800" i="1" ker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800" i="1" kern="0">
                            <a:latin typeface="Cambria Math" panose="02040503050406030204" pitchFamily="18" charset="0"/>
                          </a:rPr>
                          <m:t>𝑟</m:t>
                        </m:r>
                      </m:e>
                      <m:sub>
                        <m:r>
                          <a:rPr lang="en-US" sz="800" i="1" kern="0">
                            <a:latin typeface="Cambria Math" panose="02040503050406030204" pitchFamily="18" charset="0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en-US" sz="800" kern="0" dirty="0"/>
                  <a:t>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800" i="1" ker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800" i="1" kern="0">
                            <a:latin typeface="Cambria Math" panose="02040503050406030204" pitchFamily="18" charset="0"/>
                          </a:rPr>
                          <m:t>𝑟</m:t>
                        </m:r>
                      </m:e>
                      <m:sub>
                        <m:r>
                          <a:rPr lang="en-US" sz="800" i="1" kern="0">
                            <a:latin typeface="Cambria Math" panose="02040503050406030204" pitchFamily="18" charset="0"/>
                          </a:rPr>
                          <m:t>h</m:t>
                        </m:r>
                      </m:sub>
                    </m:sSub>
                  </m:oMath>
                </a14:m>
                <a:r>
                  <a:rPr lang="en-US" sz="800" kern="0" dirty="0"/>
                  <a:t>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800" i="1" ker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800" i="1" kern="0">
                            <a:latin typeface="Cambria Math" panose="02040503050406030204" pitchFamily="18" charset="0"/>
                          </a:rPr>
                          <m:t>𝑟</m:t>
                        </m:r>
                      </m:e>
                      <m:sub>
                        <m:r>
                          <a:rPr lang="en-US" sz="800" i="1" kern="0">
                            <a:latin typeface="Cambria Math" panose="02040503050406030204" pitchFamily="18" charset="0"/>
                          </a:rPr>
                          <m:t>𝑠</m:t>
                        </m:r>
                      </m:sub>
                    </m:sSub>
                  </m:oMath>
                </a14:m>
                <a:r>
                  <a:rPr lang="en-US" sz="800" kern="0" dirty="0"/>
                  <a:t>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800" b="1" i="1" kern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800" b="1" i="1" ker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𝒓</m:t>
                        </m:r>
                      </m:e>
                      <m:sub>
                        <m:r>
                          <a:rPr lang="en-US" sz="800" b="1" i="1" ker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𝒓</m:t>
                        </m:r>
                      </m:sub>
                    </m:sSub>
                  </m:oMath>
                </a14:m>
                <a:r>
                  <a:rPr lang="en-US" sz="800" kern="0" dirty="0"/>
                  <a:t>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800" i="1" ker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sz="800" kern="0">
                            <a:latin typeface="Cambria Math" panose="02040503050406030204" pitchFamily="18" charset="0"/>
                          </a:rPr>
                          <m:t>Δ</m:t>
                        </m:r>
                      </m:e>
                      <m:sub>
                        <m:r>
                          <a:rPr lang="en-US" sz="800" i="1" kern="0">
                            <a:latin typeface="Cambria Math" panose="02040503050406030204" pitchFamily="18" charset="0"/>
                          </a:rPr>
                          <m:t>𝑐</m:t>
                        </m:r>
                      </m:sub>
                    </m:sSub>
                  </m:oMath>
                </a14:m>
                <a:r>
                  <a:rPr lang="en-US" sz="800" kern="0" dirty="0">
                    <a:latin typeface="+mj-lt"/>
                  </a:rPr>
                  <a:t>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800" i="1" ker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sz="800" kern="0">
                            <a:latin typeface="Cambria Math" panose="02040503050406030204" pitchFamily="18" charset="0"/>
                          </a:rPr>
                          <m:t>Δ</m:t>
                        </m:r>
                      </m:e>
                      <m:sub>
                        <m:r>
                          <a:rPr lang="en-US" sz="800" i="1" kern="0">
                            <a:latin typeface="Cambria Math" panose="02040503050406030204" pitchFamily="18" charset="0"/>
                          </a:rPr>
                          <m:t>𝑟</m:t>
                        </m:r>
                      </m:sub>
                    </m:sSub>
                  </m:oMath>
                </a14:m>
                <a:r>
                  <a:rPr lang="en-US" sz="800" kern="0" dirty="0"/>
                  <a:t>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800" i="1" ker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800" i="1" kern="0">
                            <a:latin typeface="Cambria Math" panose="02040503050406030204" pitchFamily="18" charset="0"/>
                          </a:rPr>
                          <m:t>𝑁</m:t>
                        </m:r>
                      </m:e>
                      <m:sub>
                        <m:r>
                          <a:rPr lang="en-US" sz="800" i="1" kern="0">
                            <a:latin typeface="Cambria Math" panose="02040503050406030204" pitchFamily="18" charset="0"/>
                          </a:rPr>
                          <m:t>𝑐</m:t>
                        </m:r>
                      </m:sub>
                    </m:sSub>
                  </m:oMath>
                </a14:m>
                <a:r>
                  <a:rPr lang="en-US" sz="800" kern="0" dirty="0"/>
                  <a:t>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800" i="1" ker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800" i="1" kern="0">
                            <a:latin typeface="Cambria Math" panose="02040503050406030204" pitchFamily="18" charset="0"/>
                          </a:rPr>
                          <m:t>𝑁</m:t>
                        </m:r>
                      </m:e>
                      <m:sub>
                        <m:r>
                          <a:rPr lang="en-US" sz="800" i="1" kern="0">
                            <a:latin typeface="Cambria Math" panose="02040503050406030204" pitchFamily="18" charset="0"/>
                          </a:rPr>
                          <m:t>𝑟</m:t>
                        </m:r>
                      </m:sub>
                    </m:sSub>
                  </m:oMath>
                </a14:m>
                <a:r>
                  <a:rPr lang="en-US" sz="800" kern="0" dirty="0"/>
                  <a:t>):</a:t>
                </a:r>
              </a:p>
              <a:p>
                <a:pPr marL="347663" eaLnBrk="1" hangingPunct="1">
                  <a:spcBef>
                    <a:spcPts val="0"/>
                  </a:spcBef>
                  <a:buFont typeface="Wingdings" pitchFamily="-110" charset="2"/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800" i="1" kern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800" i="1" kern="0">
                            <a:latin typeface="Cambria Math" panose="02040503050406030204" pitchFamily="18" charset="0"/>
                          </a:rPr>
                          <m:t>𝑟</m:t>
                        </m:r>
                      </m:e>
                      <m:sub>
                        <m:r>
                          <a:rPr lang="en-US" sz="800" i="1" kern="0">
                            <a:latin typeface="Cambria Math" panose="02040503050406030204" pitchFamily="18" charset="0"/>
                          </a:rPr>
                          <m:t>𝑛</m:t>
                        </m:r>
                      </m:sub>
                    </m:sSub>
                    <m:r>
                      <a:rPr lang="en-US" sz="800" i="1" kern="0" smtClean="0">
                        <a:latin typeface="Cambria Math" panose="02040503050406030204" pitchFamily="18" charset="0"/>
                      </a:rPr>
                      <m:t>←</m:t>
                    </m:r>
                    <m:f>
                      <m:fPr>
                        <m:ctrlPr>
                          <a:rPr lang="en-US" sz="800" i="1" kern="0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sz="800" i="1" kern="0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800" i="1" kern="0" smtClean="0">
                                <a:latin typeface="Cambria Math" panose="02040503050406030204" pitchFamily="18" charset="0"/>
                              </a:rPr>
                              <m:t>𝑟</m:t>
                            </m:r>
                          </m:e>
                          <m:sub>
                            <m:r>
                              <a:rPr lang="en-US" sz="800" i="1" kern="0" smtClean="0"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b>
                        </m:sSub>
                      </m:num>
                      <m:den>
                        <m:d>
                          <m:dPr>
                            <m:begChr m:val="‖"/>
                            <m:endChr m:val="‖"/>
                            <m:ctrlPr>
                              <a:rPr lang="en-US" sz="800" i="1" kern="0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sz="800" i="1" kern="0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800" i="1" kern="0" smtClean="0">
                                    <a:latin typeface="Cambria Math" panose="02040503050406030204" pitchFamily="18" charset="0"/>
                                  </a:rPr>
                                  <m:t>𝑟</m:t>
                                </m:r>
                              </m:e>
                              <m:sub>
                                <m:r>
                                  <a:rPr lang="en-US" sz="800" i="1" kern="0" smtClean="0">
                                    <a:latin typeface="Cambria Math" panose="02040503050406030204" pitchFamily="18" charset="0"/>
                                  </a:rPr>
                                  <m:t>𝑛</m:t>
                                </m:r>
                              </m:sub>
                            </m:sSub>
                          </m:e>
                        </m:d>
                      </m:den>
                    </m:f>
                  </m:oMath>
                </a14:m>
                <a:r>
                  <a:rPr lang="en-US" sz="800" i="1" kern="0" dirty="0">
                    <a:latin typeface="Cambria Math" panose="02040503050406030204" pitchFamily="18" charset="0"/>
                  </a:rPr>
                  <a:t>	</a:t>
                </a:r>
                <a:r>
                  <a:rPr lang="en-US" sz="800" kern="0" dirty="0">
                    <a:latin typeface="Cambria Math" panose="02040503050406030204" pitchFamily="18" charset="0"/>
                  </a:rPr>
                  <a:t>//Make sure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800" i="1" ker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sz="800" kern="0">
                            <a:latin typeface="Cambria Math" panose="02040503050406030204" pitchFamily="18" charset="0"/>
                          </a:rPr>
                          <m:t>r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sz="800" kern="0">
                            <a:latin typeface="Cambria Math" panose="02040503050406030204" pitchFamily="18" charset="0"/>
                          </a:rPr>
                          <m:t>n</m:t>
                        </m:r>
                      </m:sub>
                    </m:sSub>
                  </m:oMath>
                </a14:m>
                <a:r>
                  <a:rPr lang="en-US" sz="800" kern="0" dirty="0">
                    <a:latin typeface="Cambria Math" panose="02040503050406030204" pitchFamily="18" charset="0"/>
                  </a:rPr>
                  <a:t> is normalized</a:t>
                </a:r>
                <a:endParaRPr lang="en-US" sz="800" i="1" kern="0" dirty="0">
                  <a:latin typeface="Cambria Math" panose="02040503050406030204" pitchFamily="18" charset="0"/>
                </a:endParaRPr>
              </a:p>
              <a:p>
                <a:pPr marL="347663" eaLnBrk="1" hangingPunct="1">
                  <a:spcBef>
                    <a:spcPts val="0"/>
                  </a:spcBef>
                  <a:buFont typeface="Wingdings" pitchFamily="-110" charset="2"/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800" i="1" ker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800" i="1" kern="0">
                            <a:latin typeface="Cambria Math" panose="02040503050406030204" pitchFamily="18" charset="0"/>
                          </a:rPr>
                          <m:t>𝑟</m:t>
                        </m:r>
                      </m:e>
                      <m:sub>
                        <m:r>
                          <a:rPr lang="en-US" sz="800" i="1" kern="0" smtClean="0">
                            <a:latin typeface="Cambria Math" panose="02040503050406030204" pitchFamily="18" charset="0"/>
                          </a:rPr>
                          <m:t>h</m:t>
                        </m:r>
                      </m:sub>
                    </m:sSub>
                    <m:r>
                      <a:rPr lang="en-US" sz="800" i="1" kern="0" smtClean="0">
                        <a:latin typeface="Cambria Math" panose="02040503050406030204" pitchFamily="18" charset="0"/>
                      </a:rPr>
                      <m:t>←</m:t>
                    </m:r>
                  </m:oMath>
                </a14:m>
                <a:r>
                  <a:rPr lang="en-US" sz="800" kern="0" dirty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800" i="1" ker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800" i="1" kern="0">
                            <a:latin typeface="Cambria Math" panose="02040503050406030204" pitchFamily="18" charset="0"/>
                          </a:rPr>
                          <m:t>𝑟</m:t>
                        </m:r>
                      </m:e>
                      <m:sub>
                        <m:r>
                          <a:rPr lang="en-US" sz="800" i="1" kern="0" smtClean="0">
                            <a:latin typeface="Cambria Math" panose="02040503050406030204" pitchFamily="18" charset="0"/>
                          </a:rPr>
                          <m:t>h</m:t>
                        </m:r>
                      </m:sub>
                    </m:sSub>
                    <m:r>
                      <a:rPr lang="en-US" sz="800" i="1" kern="0">
                        <a:latin typeface="Cambria Math" panose="02040503050406030204" pitchFamily="18" charset="0"/>
                      </a:rPr>
                      <m:t>−</m:t>
                    </m:r>
                    <m:d>
                      <m:dPr>
                        <m:begChr m:val="⟨"/>
                        <m:endChr m:val="⟩"/>
                        <m:ctrlPr>
                          <a:rPr lang="en-US" sz="800" i="1" ker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800" i="1" ker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800" i="1" kern="0">
                                <a:latin typeface="Cambria Math" panose="02040503050406030204" pitchFamily="18" charset="0"/>
                              </a:rPr>
                              <m:t>𝑟</m:t>
                            </m:r>
                          </m:e>
                          <m:sub>
                            <m:r>
                              <a:rPr lang="en-US" sz="800" i="1" kern="0" smtClean="0">
                                <a:latin typeface="Cambria Math" panose="02040503050406030204" pitchFamily="18" charset="0"/>
                              </a:rPr>
                              <m:t>h</m:t>
                            </m:r>
                          </m:sub>
                        </m:sSub>
                      </m:e>
                      <m:e>
                        <m:sSub>
                          <m:sSubPr>
                            <m:ctrlPr>
                              <a:rPr lang="en-US" sz="800" i="1" ker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800" i="1" kern="0">
                                <a:latin typeface="Cambria Math" panose="02040503050406030204" pitchFamily="18" charset="0"/>
                              </a:rPr>
                              <m:t>𝑟</m:t>
                            </m:r>
                          </m:e>
                          <m:sub>
                            <m:r>
                              <a:rPr lang="en-US" sz="800" i="1" kern="0"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sz="800" kern="0" dirty="0"/>
                  <a:t>;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800" i="1" ker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800" i="1" kern="0">
                            <a:latin typeface="Cambria Math" panose="02040503050406030204" pitchFamily="18" charset="0"/>
                          </a:rPr>
                          <m:t>𝑟</m:t>
                        </m:r>
                      </m:e>
                      <m:sub>
                        <m:r>
                          <a:rPr lang="en-US" sz="800" i="1" kern="0">
                            <a:latin typeface="Cambria Math" panose="02040503050406030204" pitchFamily="18" charset="0"/>
                          </a:rPr>
                          <m:t>h</m:t>
                        </m:r>
                      </m:sub>
                    </m:sSub>
                    <m:r>
                      <a:rPr lang="en-US" sz="800" i="1" kern="0">
                        <a:latin typeface="Cambria Math" panose="02040503050406030204" pitchFamily="18" charset="0"/>
                      </a:rPr>
                      <m:t>←</m:t>
                    </m:r>
                    <m:f>
                      <m:fPr>
                        <m:ctrlPr>
                          <a:rPr lang="en-US" sz="800" i="1" ker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sz="800" i="1" ker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800" i="1" kern="0">
                                <a:latin typeface="Cambria Math" panose="02040503050406030204" pitchFamily="18" charset="0"/>
                              </a:rPr>
                              <m:t>𝑟</m:t>
                            </m:r>
                          </m:e>
                          <m:sub>
                            <m:r>
                              <a:rPr lang="en-US" sz="800" i="1" kern="0" smtClean="0">
                                <a:latin typeface="Cambria Math" panose="02040503050406030204" pitchFamily="18" charset="0"/>
                              </a:rPr>
                              <m:t>h</m:t>
                            </m:r>
                          </m:sub>
                        </m:sSub>
                      </m:num>
                      <m:den>
                        <m:d>
                          <m:dPr>
                            <m:begChr m:val="‖"/>
                            <m:endChr m:val="‖"/>
                            <m:ctrlPr>
                              <a:rPr lang="en-US" sz="800" i="1" ker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sz="800" i="1" ker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800" i="1" kern="0">
                                    <a:latin typeface="Cambria Math" panose="02040503050406030204" pitchFamily="18" charset="0"/>
                                  </a:rPr>
                                  <m:t>𝑟</m:t>
                                </m:r>
                              </m:e>
                              <m:sub>
                                <m:r>
                                  <a:rPr lang="en-US" sz="800" i="1" kern="0" smtClean="0">
                                    <a:latin typeface="Cambria Math" panose="02040503050406030204" pitchFamily="18" charset="0"/>
                                  </a:rPr>
                                  <m:t>h</m:t>
                                </m:r>
                              </m:sub>
                            </m:sSub>
                          </m:e>
                        </m:d>
                      </m:den>
                    </m:f>
                  </m:oMath>
                </a14:m>
                <a:r>
                  <a:rPr lang="en-US" sz="800" kern="0" dirty="0"/>
                  <a:t> </a:t>
                </a:r>
                <a:r>
                  <a:rPr lang="en-US" sz="800" kern="0" dirty="0">
                    <a:latin typeface="Cambria Math" panose="02040503050406030204" pitchFamily="18" charset="0"/>
                  </a:rPr>
                  <a:t>//Make sure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800" i="1" ker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sz="800" kern="0">
                            <a:latin typeface="Cambria Math" panose="02040503050406030204" pitchFamily="18" charset="0"/>
                          </a:rPr>
                          <m:t>r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sz="800" kern="0" smtClean="0">
                            <a:latin typeface="Cambria Math" panose="02040503050406030204" pitchFamily="18" charset="0"/>
                          </a:rPr>
                          <m:t>h</m:t>
                        </m:r>
                      </m:sub>
                    </m:sSub>
                  </m:oMath>
                </a14:m>
                <a:r>
                  <a:rPr lang="en-US" sz="800" kern="0" dirty="0">
                    <a:latin typeface="Cambria Math" panose="02040503050406030204" pitchFamily="18" charset="0"/>
                  </a:rPr>
                  <a:t> is  perpendicular to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800" i="1" ker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sz="800" kern="0">
                            <a:latin typeface="Cambria Math" panose="02040503050406030204" pitchFamily="18" charset="0"/>
                          </a:rPr>
                          <m:t>r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sz="800" kern="0">
                            <a:latin typeface="Cambria Math" panose="02040503050406030204" pitchFamily="18" charset="0"/>
                          </a:rPr>
                          <m:t>n</m:t>
                        </m:r>
                      </m:sub>
                    </m:sSub>
                  </m:oMath>
                </a14:m>
                <a:r>
                  <a:rPr lang="en-US" sz="800" kern="0" dirty="0">
                    <a:latin typeface="Cambria Math" panose="02040503050406030204" pitchFamily="18" charset="0"/>
                  </a:rPr>
                  <a:t> and normal</a:t>
                </a:r>
                <a:endParaRPr lang="en-US" sz="800" kern="0" dirty="0"/>
              </a:p>
              <a:p>
                <a:pPr marL="347663" eaLnBrk="1" hangingPunct="1">
                  <a:spcBef>
                    <a:spcPts val="0"/>
                  </a:spcBef>
                  <a:buFont typeface="Wingdings" pitchFamily="-110" charset="2"/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800" i="1" ker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800" i="1" kern="0">
                            <a:latin typeface="Cambria Math" panose="02040503050406030204" pitchFamily="18" charset="0"/>
                          </a:rPr>
                          <m:t>𝑟</m:t>
                        </m:r>
                      </m:e>
                      <m:sub>
                        <m:r>
                          <a:rPr lang="en-US" sz="800" i="1" kern="0" smtClean="0">
                            <a:latin typeface="Cambria Math" panose="02040503050406030204" pitchFamily="18" charset="0"/>
                          </a:rPr>
                          <m:t>𝑣</m:t>
                        </m:r>
                      </m:sub>
                    </m:sSub>
                    <m:r>
                      <a:rPr lang="en-US" sz="800" i="1" kern="0" smtClean="0">
                        <a:latin typeface="Cambria Math" panose="02040503050406030204" pitchFamily="18" charset="0"/>
                      </a:rPr>
                      <m:t>←</m:t>
                    </m:r>
                  </m:oMath>
                </a14:m>
                <a:r>
                  <a:rPr lang="en-US" sz="800" kern="0" dirty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800" i="1" ker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800" i="1" kern="0">
                            <a:latin typeface="Cambria Math" panose="02040503050406030204" pitchFamily="18" charset="0"/>
                          </a:rPr>
                          <m:t>𝑟</m:t>
                        </m:r>
                      </m:e>
                      <m:sub>
                        <m:r>
                          <a:rPr lang="en-US" sz="800" i="1" kern="0" smtClean="0">
                            <a:latin typeface="Cambria Math" panose="02040503050406030204" pitchFamily="18" charset="0"/>
                          </a:rPr>
                          <m:t>𝑛</m:t>
                        </m:r>
                      </m:sub>
                    </m:sSub>
                    <m:r>
                      <a:rPr lang="en-US" sz="800" i="1" kern="0" smtClean="0">
                        <a:latin typeface="Cambria Math" panose="02040503050406030204" pitchFamily="18" charset="0"/>
                      </a:rPr>
                      <m:t>×</m:t>
                    </m:r>
                    <m:sSub>
                      <m:sSubPr>
                        <m:ctrlPr>
                          <a:rPr lang="en-US" sz="800" i="1" kern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800" i="1" kern="0" smtClean="0">
                            <a:latin typeface="Cambria Math" panose="02040503050406030204" pitchFamily="18" charset="0"/>
                          </a:rPr>
                          <m:t>𝑟</m:t>
                        </m:r>
                      </m:e>
                      <m:sub>
                        <m:r>
                          <a:rPr lang="en-US" sz="800" i="1" kern="0" smtClean="0">
                            <a:latin typeface="Cambria Math" panose="02040503050406030204" pitchFamily="18" charset="0"/>
                          </a:rPr>
                          <m:t>h</m:t>
                        </m:r>
                      </m:sub>
                    </m:sSub>
                  </m:oMath>
                </a14:m>
                <a:endParaRPr lang="en-US" sz="800" i="1" kern="0" dirty="0">
                  <a:latin typeface="Cambria Math" panose="02040503050406030204" pitchFamily="18" charset="0"/>
                </a:endParaRPr>
              </a:p>
              <a:p>
                <a:pPr marL="347663" eaLnBrk="1" hangingPunct="1">
                  <a:spcBef>
                    <a:spcPts val="0"/>
                  </a:spcBef>
                  <a:buFont typeface="Wingdings" pitchFamily="-110" charset="2"/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800" i="1" kern="0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800" i="1" kern="0" smtClean="0">
                              <a:latin typeface="Cambria Math" panose="02040503050406030204" pitchFamily="18" charset="0"/>
                            </a:rPr>
                            <m:t>𝑐</m:t>
                          </m:r>
                        </m:e>
                        <m:sub>
                          <m:r>
                            <a:rPr lang="en-US" sz="800" i="1" kern="0" smtClean="0">
                              <a:latin typeface="Cambria Math" panose="02040503050406030204" pitchFamily="18" charset="0"/>
                            </a:rPr>
                            <m:t>𝑣</m:t>
                          </m:r>
                        </m:sub>
                      </m:sSub>
                      <m:r>
                        <a:rPr lang="en-US" sz="800" i="1" kern="0" smtClean="0">
                          <a:latin typeface="Cambria Math" panose="02040503050406030204" pitchFamily="18" charset="0"/>
                        </a:rPr>
                        <m:t>←−</m:t>
                      </m:r>
                      <m:f>
                        <m:fPr>
                          <m:ctrlPr>
                            <a:rPr lang="en-US" sz="800" i="1" kern="0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sz="800" i="1" kern="0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800" i="1" kern="0" smtClean="0">
                                  <a:latin typeface="Cambria Math" panose="02040503050406030204" pitchFamily="18" charset="0"/>
                                </a:rPr>
                                <m:t>𝑁</m:t>
                              </m:r>
                            </m:e>
                            <m:sub>
                              <m:r>
                                <a:rPr lang="en-US" sz="800" i="1" kern="0" smtClean="0">
                                  <a:latin typeface="Cambria Math" panose="02040503050406030204" pitchFamily="18" charset="0"/>
                                </a:rPr>
                                <m:t>𝑟</m:t>
                              </m:r>
                            </m:sub>
                          </m:sSub>
                          <m:r>
                            <a:rPr lang="en-US" sz="800" i="1" kern="0" smtClean="0">
                              <a:latin typeface="Cambria Math" panose="02040503050406030204" pitchFamily="18" charset="0"/>
                            </a:rPr>
                            <m:t>−1</m:t>
                          </m:r>
                        </m:num>
                        <m:den>
                          <m:r>
                            <a:rPr lang="en-US" sz="800" i="1" kern="0" smtClean="0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sSub>
                        <m:sSubPr>
                          <m:ctrlPr>
                            <a:rPr lang="en-US" sz="800" i="1" kern="0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n-US" sz="800" kern="0" smtClean="0">
                              <a:latin typeface="Cambria Math" panose="02040503050406030204" pitchFamily="18" charset="0"/>
                            </a:rPr>
                            <m:t>Δ</m:t>
                          </m:r>
                        </m:e>
                        <m:sub>
                          <m:r>
                            <a:rPr lang="en-US" sz="800" i="1" kern="0" smtClean="0">
                              <a:latin typeface="Cambria Math" panose="02040503050406030204" pitchFamily="18" charset="0"/>
                            </a:rPr>
                            <m:t>𝑟</m:t>
                          </m:r>
                        </m:sub>
                      </m:sSub>
                      <m:r>
                        <a:rPr lang="en-US" sz="800" i="1" kern="0" smtClean="0">
                          <a:latin typeface="Cambria Math" panose="02040503050406030204" pitchFamily="18" charset="0"/>
                        </a:rPr>
                        <m:t> </m:t>
                      </m:r>
                      <m:sSub>
                        <m:sSubPr>
                          <m:ctrlPr>
                            <a:rPr lang="en-US" sz="800" i="1" kern="0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800" i="1" kern="0" smtClean="0">
                              <a:latin typeface="Cambria Math" panose="02040503050406030204" pitchFamily="18" charset="0"/>
                            </a:rPr>
                            <m:t>𝑟</m:t>
                          </m:r>
                        </m:e>
                        <m:sub>
                          <m:r>
                            <a:rPr lang="en-US" sz="800" i="1" kern="0" smtClean="0">
                              <a:latin typeface="Cambria Math" panose="02040503050406030204" pitchFamily="18" charset="0"/>
                            </a:rPr>
                            <m:t>𝑣</m:t>
                          </m:r>
                        </m:sub>
                      </m:sSub>
                      <m:r>
                        <a:rPr lang="en-US" sz="800" i="1" kern="0" smtClean="0">
                          <a:latin typeface="Cambria Math" panose="02040503050406030204" pitchFamily="18" charset="0"/>
                        </a:rPr>
                        <m:t> </m:t>
                      </m:r>
                    </m:oMath>
                  </m:oMathPara>
                </a14:m>
                <a:endParaRPr lang="en-US" sz="800" kern="0" dirty="0"/>
              </a:p>
              <a:p>
                <a:pPr marL="347663" eaLnBrk="1" hangingPunct="1">
                  <a:spcBef>
                    <a:spcPts val="0"/>
                  </a:spcBef>
                  <a:buFont typeface="Wingdings" pitchFamily="-110" charset="2"/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800" i="1" kern="0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800" i="1" kern="0" smtClean="0">
                              <a:latin typeface="Cambria Math" panose="02040503050406030204" pitchFamily="18" charset="0"/>
                            </a:rPr>
                            <m:t>𝑐</m:t>
                          </m:r>
                        </m:e>
                        <m:sub>
                          <m:r>
                            <a:rPr lang="en-US" sz="800" i="1" kern="0" smtClean="0">
                              <a:latin typeface="Cambria Math" panose="02040503050406030204" pitchFamily="18" charset="0"/>
                            </a:rPr>
                            <m:t>h</m:t>
                          </m:r>
                        </m:sub>
                      </m:sSub>
                      <m:r>
                        <a:rPr lang="en-US" sz="800" i="1" kern="0" smtClean="0">
                          <a:latin typeface="Cambria Math" panose="02040503050406030204" pitchFamily="18" charset="0"/>
                        </a:rPr>
                        <m:t>←−</m:t>
                      </m:r>
                      <m:f>
                        <m:fPr>
                          <m:ctrlPr>
                            <a:rPr lang="en-US" sz="800" i="1" ker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sz="800" i="1" ker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800" i="1" kern="0">
                                  <a:latin typeface="Cambria Math" panose="02040503050406030204" pitchFamily="18" charset="0"/>
                                </a:rPr>
                                <m:t>𝑁</m:t>
                              </m:r>
                            </m:e>
                            <m:sub>
                              <m:r>
                                <a:rPr lang="en-US" sz="800" i="1" kern="0" smtClean="0">
                                  <a:latin typeface="Cambria Math" panose="02040503050406030204" pitchFamily="18" charset="0"/>
                                </a:rPr>
                                <m:t>𝑐</m:t>
                              </m:r>
                            </m:sub>
                          </m:sSub>
                          <m:r>
                            <a:rPr lang="en-US" sz="800" i="1" kern="0">
                              <a:latin typeface="Cambria Math" panose="02040503050406030204" pitchFamily="18" charset="0"/>
                            </a:rPr>
                            <m:t>−1</m:t>
                          </m:r>
                        </m:num>
                        <m:den>
                          <m:r>
                            <a:rPr lang="en-US" sz="800" i="1" kern="0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sSub>
                        <m:sSubPr>
                          <m:ctrlPr>
                            <a:rPr lang="en-US" sz="800" i="1" ker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n-US" sz="800" kern="0">
                              <a:latin typeface="Cambria Math" panose="02040503050406030204" pitchFamily="18" charset="0"/>
                            </a:rPr>
                            <m:t>Δ</m:t>
                          </m:r>
                        </m:e>
                        <m:sub>
                          <m:r>
                            <a:rPr lang="en-US" sz="800" i="1" kern="0" smtClean="0">
                              <a:latin typeface="Cambria Math" panose="02040503050406030204" pitchFamily="18" charset="0"/>
                            </a:rPr>
                            <m:t>𝑐</m:t>
                          </m:r>
                        </m:sub>
                      </m:sSub>
                      <m:r>
                        <a:rPr lang="en-US" sz="800" i="1" kern="0" smtClean="0">
                          <a:latin typeface="Cambria Math" panose="02040503050406030204" pitchFamily="18" charset="0"/>
                        </a:rPr>
                        <m:t> </m:t>
                      </m:r>
                      <m:sSub>
                        <m:sSubPr>
                          <m:ctrlPr>
                            <a:rPr lang="en-US" sz="800" i="1" ker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800" i="1" kern="0">
                              <a:latin typeface="Cambria Math" panose="02040503050406030204" pitchFamily="18" charset="0"/>
                            </a:rPr>
                            <m:t>𝑟</m:t>
                          </m:r>
                        </m:e>
                        <m:sub>
                          <m:r>
                            <a:rPr lang="en-US" sz="800" i="1" kern="0" smtClean="0">
                              <a:latin typeface="Cambria Math" panose="02040503050406030204" pitchFamily="18" charset="0"/>
                            </a:rPr>
                            <m:t>h</m:t>
                          </m:r>
                        </m:sub>
                      </m:sSub>
                    </m:oMath>
                  </m:oMathPara>
                </a14:m>
                <a:endParaRPr lang="en-US" sz="800" i="1" kern="0" dirty="0">
                  <a:latin typeface="Cambria Math" panose="02040503050406030204" pitchFamily="18" charset="0"/>
                </a:endParaRPr>
              </a:p>
              <a:p>
                <a:pPr marL="347663" eaLnBrk="1" hangingPunct="1">
                  <a:spcBef>
                    <a:spcPts val="0"/>
                  </a:spcBef>
                  <a:buFont typeface="Wingdings" pitchFamily="-110" charset="2"/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800" i="1" kern="0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800" i="1" kern="0" smtClean="0">
                              <a:latin typeface="Cambria Math" panose="02040503050406030204" pitchFamily="18" charset="0"/>
                            </a:rPr>
                            <m:t>𝑟</m:t>
                          </m:r>
                        </m:e>
                        <m:sub>
                          <m:r>
                            <a:rPr lang="en-US" sz="800" i="1" kern="0" smtClean="0">
                              <a:latin typeface="Cambria Math" panose="02040503050406030204" pitchFamily="18" charset="0"/>
                            </a:rPr>
                            <m:t>𝑠</m:t>
                          </m:r>
                          <m:r>
                            <a:rPr lang="en-US" sz="800" i="1" kern="0" smtClean="0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n-US" sz="800" i="1" kern="0" smtClean="0">
                              <a:latin typeface="Cambria Math" panose="02040503050406030204" pitchFamily="18" charset="0"/>
                            </a:rPr>
                            <m:t>𝑟</m:t>
                          </m:r>
                        </m:sub>
                      </m:sSub>
                      <m:r>
                        <a:rPr lang="en-US" sz="800" i="1" kern="0" smtClean="0">
                          <a:latin typeface="Cambria Math" panose="02040503050406030204" pitchFamily="18" charset="0"/>
                        </a:rPr>
                        <m:t>←</m:t>
                      </m:r>
                      <m:sSub>
                        <m:sSubPr>
                          <m:ctrlPr>
                            <a:rPr lang="en-US" sz="800" i="1" kern="0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800" i="1" kern="0" smtClean="0">
                              <a:latin typeface="Cambria Math" panose="02040503050406030204" pitchFamily="18" charset="0"/>
                            </a:rPr>
                            <m:t>𝑟</m:t>
                          </m:r>
                        </m:e>
                        <m:sub>
                          <m:r>
                            <a:rPr lang="en-US" sz="800" i="1" kern="0" smtClean="0">
                              <a:latin typeface="Cambria Math" panose="02040503050406030204" pitchFamily="18" charset="0"/>
                            </a:rPr>
                            <m:t>𝑟</m:t>
                          </m:r>
                        </m:sub>
                      </m:sSub>
                      <m:r>
                        <a:rPr lang="en-US" sz="800" i="1" kern="0" smtClean="0">
                          <a:latin typeface="Cambria Math" panose="02040503050406030204" pitchFamily="18" charset="0"/>
                        </a:rPr>
                        <m:t>−</m:t>
                      </m:r>
                      <m:sSub>
                        <m:sSubPr>
                          <m:ctrlPr>
                            <a:rPr lang="en-US" sz="800" i="1" kern="0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800" i="1" kern="0" smtClean="0">
                              <a:latin typeface="Cambria Math" panose="02040503050406030204" pitchFamily="18" charset="0"/>
                            </a:rPr>
                            <m:t>𝑟</m:t>
                          </m:r>
                        </m:e>
                        <m:sub>
                          <m:r>
                            <a:rPr lang="en-US" sz="800" i="1" kern="0" smtClean="0">
                              <a:latin typeface="Cambria Math" panose="02040503050406030204" pitchFamily="18" charset="0"/>
                            </a:rPr>
                            <m:t>𝑠</m:t>
                          </m:r>
                        </m:sub>
                      </m:sSub>
                    </m:oMath>
                  </m:oMathPara>
                </a14:m>
                <a:endParaRPr lang="en-US" sz="800" i="1" kern="0" dirty="0">
                  <a:latin typeface="Cambria Math" panose="02040503050406030204" pitchFamily="18" charset="0"/>
                </a:endParaRPr>
              </a:p>
              <a:p>
                <a:pPr marL="347663" eaLnBrk="1" hangingPunct="1">
                  <a:spcBef>
                    <a:spcPts val="0"/>
                  </a:spcBef>
                  <a:buFont typeface="Wingdings" pitchFamily="-110" charset="2"/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800" i="1" kern="0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800" i="1" kern="0" smtClean="0">
                              <a:latin typeface="Cambria Math" panose="02040503050406030204" pitchFamily="18" charset="0"/>
                            </a:rPr>
                            <m:t>𝑟</m:t>
                          </m:r>
                        </m:e>
                        <m:sub>
                          <m:r>
                            <a:rPr lang="en-US" sz="800" i="1" kern="0" smtClean="0">
                              <a:latin typeface="Cambria Math" panose="02040503050406030204" pitchFamily="18" charset="0"/>
                            </a:rPr>
                            <m:t>𝛿</m:t>
                          </m:r>
                        </m:sub>
                      </m:sSub>
                      <m:r>
                        <a:rPr lang="en-US" sz="800" i="1" kern="0" smtClean="0">
                          <a:latin typeface="Cambria Math" panose="02040503050406030204" pitchFamily="18" charset="0"/>
                        </a:rPr>
                        <m:t>←</m:t>
                      </m:r>
                      <m:d>
                        <m:dPr>
                          <m:begChr m:val="["/>
                          <m:endChr m:val="]"/>
                          <m:ctrlPr>
                            <a:rPr lang="en-US" sz="800" i="1" kern="0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sz="800" i="1" ker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800" i="1" kern="0">
                                  <a:latin typeface="Cambria Math" panose="02040503050406030204" pitchFamily="18" charset="0"/>
                                </a:rPr>
                                <m:t>𝑟</m:t>
                              </m:r>
                            </m:e>
                            <m:sub>
                              <m:r>
                                <a:rPr lang="en-US" sz="800" i="1" kern="0">
                                  <a:latin typeface="Cambria Math" panose="02040503050406030204" pitchFamily="18" charset="0"/>
                                </a:rPr>
                                <m:t>𝑠</m:t>
                              </m:r>
                              <m:r>
                                <a:rPr lang="en-US" sz="800" i="1" kern="0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en-US" sz="800" i="1" kern="0">
                                  <a:latin typeface="Cambria Math" panose="02040503050406030204" pitchFamily="18" charset="0"/>
                                </a:rPr>
                                <m:t>𝑟</m:t>
                              </m:r>
                            </m:sub>
                          </m:sSub>
                          <m:r>
                            <a:rPr lang="en-US" sz="800" i="1" kern="0">
                              <a:latin typeface="Cambria Math" panose="02040503050406030204" pitchFamily="18" charset="0"/>
                            </a:rPr>
                            <m:t>−</m:t>
                          </m:r>
                          <m:d>
                            <m:dPr>
                              <m:begChr m:val="⟨"/>
                              <m:endChr m:val="⟩"/>
                              <m:ctrlPr>
                                <a:rPr lang="en-US" sz="800" i="1" ker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sz="800" i="1" ker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800" i="1" kern="0">
                                      <a:latin typeface="Cambria Math" panose="02040503050406030204" pitchFamily="18" charset="0"/>
                                    </a:rPr>
                                    <m:t>𝑟</m:t>
                                  </m:r>
                                </m:e>
                                <m:sub>
                                  <m:r>
                                    <a:rPr lang="en-US" sz="800" i="1" kern="0">
                                      <a:latin typeface="Cambria Math" panose="02040503050406030204" pitchFamily="18" charset="0"/>
                                    </a:rPr>
                                    <m:t>𝑠</m:t>
                                  </m:r>
                                  <m:r>
                                    <a:rPr lang="en-US" sz="800" i="1" kern="0">
                                      <a:latin typeface="Cambria Math" panose="02040503050406030204" pitchFamily="18" charset="0"/>
                                    </a:rPr>
                                    <m:t>,</m:t>
                                  </m:r>
                                  <m:r>
                                    <a:rPr lang="en-US" sz="800" i="1" kern="0">
                                      <a:latin typeface="Cambria Math" panose="02040503050406030204" pitchFamily="18" charset="0"/>
                                    </a:rPr>
                                    <m:t>𝑟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lang="en-US" sz="800" i="1" ker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800" i="1" kern="0">
                                      <a:latin typeface="Cambria Math" panose="02040503050406030204" pitchFamily="18" charset="0"/>
                                    </a:rPr>
                                    <m:t>𝑟</m:t>
                                  </m:r>
                                </m:e>
                                <m:sub>
                                  <m:r>
                                    <a:rPr lang="en-US" sz="800" i="1" kern="0">
                                      <a:latin typeface="Cambria Math" panose="02040503050406030204" pitchFamily="18" charset="0"/>
                                    </a:rPr>
                                    <m:t>𝑛</m:t>
                                  </m:r>
                                </m:sub>
                              </m:sSub>
                            </m:e>
                          </m:d>
                        </m:e>
                      </m:d>
                      <m:r>
                        <a:rPr lang="en-US" sz="800" i="1" kern="0" smtClean="0">
                          <a:latin typeface="Cambria Math" panose="02040503050406030204" pitchFamily="18" charset="0"/>
                        </a:rPr>
                        <m:t>−</m:t>
                      </m:r>
                      <m:d>
                        <m:dPr>
                          <m:ctrlPr>
                            <a:rPr lang="en-US" sz="800" i="1" kern="0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sz="800" i="1" kern="0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800" i="1" kern="0" smtClean="0">
                                  <a:latin typeface="Cambria Math" panose="02040503050406030204" pitchFamily="18" charset="0"/>
                                </a:rPr>
                                <m:t>𝑐</m:t>
                              </m:r>
                            </m:e>
                            <m:sub>
                              <m:r>
                                <a:rPr lang="en-US" sz="800" i="1" kern="0" smtClean="0">
                                  <a:latin typeface="Cambria Math" panose="02040503050406030204" pitchFamily="18" charset="0"/>
                                </a:rPr>
                                <m:t>𝑣</m:t>
                              </m:r>
                            </m:sub>
                          </m:sSub>
                          <m:r>
                            <a:rPr lang="en-US" sz="800" i="1" kern="0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sSub>
                            <m:sSubPr>
                              <m:ctrlPr>
                                <a:rPr lang="en-US" sz="800" i="1" kern="0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800" i="1" kern="0" smtClean="0">
                                  <a:latin typeface="Cambria Math" panose="02040503050406030204" pitchFamily="18" charset="0"/>
                                </a:rPr>
                                <m:t>𝑐</m:t>
                              </m:r>
                            </m:e>
                            <m:sub>
                              <m:r>
                                <a:rPr lang="en-US" sz="800" i="1" kern="0" smtClean="0">
                                  <a:latin typeface="Cambria Math" panose="02040503050406030204" pitchFamily="18" charset="0"/>
                                </a:rPr>
                                <m:t>h</m:t>
                              </m:r>
                            </m:sub>
                          </m:sSub>
                        </m:e>
                      </m:d>
                    </m:oMath>
                  </m:oMathPara>
                </a14:m>
                <a:endParaRPr lang="en-US" sz="800" i="1" kern="0" dirty="0">
                  <a:latin typeface="Cambria Math" panose="02040503050406030204" pitchFamily="18" charset="0"/>
                </a:endParaRPr>
              </a:p>
              <a:p>
                <a:pPr marL="347663" eaLnBrk="1" hangingPunct="1">
                  <a:spcBef>
                    <a:spcPts val="0"/>
                  </a:spcBef>
                  <a:buFont typeface="Wingdings" pitchFamily="-110" charset="2"/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800" i="1" kern="0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800" i="1" kern="0" smtClean="0">
                              <a:latin typeface="Cambria Math" panose="02040503050406030204" pitchFamily="18" charset="0"/>
                            </a:rPr>
                            <m:t>𝛿</m:t>
                          </m:r>
                        </m:e>
                        <m:sub>
                          <m:r>
                            <a:rPr lang="en-US" sz="800" i="1" kern="0" smtClean="0">
                              <a:latin typeface="Cambria Math" panose="02040503050406030204" pitchFamily="18" charset="0"/>
                            </a:rPr>
                            <m:t>𝑐</m:t>
                          </m:r>
                        </m:sub>
                      </m:sSub>
                      <m:r>
                        <a:rPr lang="en-US" sz="800" i="1" kern="0" smtClean="0">
                          <a:latin typeface="Cambria Math" panose="02040503050406030204" pitchFamily="18" charset="0"/>
                        </a:rPr>
                        <m:t>=−</m:t>
                      </m:r>
                      <m:d>
                        <m:dPr>
                          <m:begChr m:val="⟨"/>
                          <m:endChr m:val="⟩"/>
                          <m:ctrlPr>
                            <a:rPr lang="en-US" sz="800" i="1" ker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sz="800" i="1" ker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800" i="1" kern="0">
                                  <a:latin typeface="Cambria Math" panose="02040503050406030204" pitchFamily="18" charset="0"/>
                                </a:rPr>
                                <m:t>𝑟</m:t>
                              </m:r>
                            </m:e>
                            <m:sub>
                              <m:r>
                                <a:rPr lang="en-US" sz="800" i="1" kern="0">
                                  <a:latin typeface="Cambria Math" panose="02040503050406030204" pitchFamily="18" charset="0"/>
                                </a:rPr>
                                <m:t>𝛿</m:t>
                              </m:r>
                            </m:sub>
                          </m:sSub>
                        </m:e>
                        <m:e>
                          <m:sSub>
                            <m:sSubPr>
                              <m:ctrlPr>
                                <a:rPr lang="en-US" sz="800" i="1" ker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800" i="1" kern="0">
                                  <a:latin typeface="Cambria Math" panose="02040503050406030204" pitchFamily="18" charset="0"/>
                                </a:rPr>
                                <m:t>𝑟</m:t>
                              </m:r>
                            </m:e>
                            <m:sub>
                              <m:r>
                                <a:rPr lang="en-US" sz="800" i="1" kern="0">
                                  <a:latin typeface="Cambria Math" panose="02040503050406030204" pitchFamily="18" charset="0"/>
                                </a:rPr>
                                <m:t>h</m:t>
                              </m:r>
                            </m:sub>
                          </m:sSub>
                        </m:e>
                      </m:d>
                    </m:oMath>
                  </m:oMathPara>
                </a14:m>
                <a:endParaRPr lang="en-US" sz="800" i="1" kern="0" dirty="0">
                  <a:latin typeface="Cambria Math" panose="02040503050406030204" pitchFamily="18" charset="0"/>
                </a:endParaRPr>
              </a:p>
              <a:p>
                <a:pPr marL="347663" eaLnBrk="1" hangingPunct="1">
                  <a:spcBef>
                    <a:spcPts val="0"/>
                  </a:spcBef>
                  <a:buFont typeface="Wingdings" pitchFamily="-110" charset="2"/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800" i="1" ker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800" i="1" kern="0">
                              <a:latin typeface="Cambria Math" panose="02040503050406030204" pitchFamily="18" charset="0"/>
                            </a:rPr>
                            <m:t>𝛿</m:t>
                          </m:r>
                        </m:e>
                        <m:sub>
                          <m:r>
                            <a:rPr lang="en-US" sz="800" i="1" kern="0" smtClean="0">
                              <a:latin typeface="Cambria Math" panose="02040503050406030204" pitchFamily="18" charset="0"/>
                            </a:rPr>
                            <m:t>𝑟</m:t>
                          </m:r>
                        </m:sub>
                      </m:sSub>
                      <m:r>
                        <a:rPr lang="en-US" sz="800" i="1" ker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800" i="1" kern="0" smtClean="0">
                          <a:latin typeface="Cambria Math" panose="02040503050406030204" pitchFamily="18" charset="0"/>
                        </a:rPr>
                        <m:t>−</m:t>
                      </m:r>
                      <m:d>
                        <m:dPr>
                          <m:begChr m:val="⟨"/>
                          <m:endChr m:val="⟩"/>
                          <m:ctrlPr>
                            <a:rPr lang="en-US" sz="800" i="1" ker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sz="800" i="1" ker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800" i="1" kern="0">
                                  <a:latin typeface="Cambria Math" panose="02040503050406030204" pitchFamily="18" charset="0"/>
                                </a:rPr>
                                <m:t>𝑟</m:t>
                              </m:r>
                            </m:e>
                            <m:sub>
                              <m:r>
                                <a:rPr lang="en-US" sz="800" i="1" kern="0">
                                  <a:latin typeface="Cambria Math" panose="02040503050406030204" pitchFamily="18" charset="0"/>
                                </a:rPr>
                                <m:t>𝛿</m:t>
                              </m:r>
                            </m:sub>
                          </m:sSub>
                        </m:e>
                        <m:e>
                          <m:sSub>
                            <m:sSubPr>
                              <m:ctrlPr>
                                <a:rPr lang="en-US" sz="800" i="1" ker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800" i="1" kern="0">
                                  <a:latin typeface="Cambria Math" panose="02040503050406030204" pitchFamily="18" charset="0"/>
                                </a:rPr>
                                <m:t>𝑟</m:t>
                              </m:r>
                            </m:e>
                            <m:sub>
                              <m:r>
                                <a:rPr lang="en-US" sz="800" i="1" kern="0" smtClean="0">
                                  <a:latin typeface="Cambria Math" panose="02040503050406030204" pitchFamily="18" charset="0"/>
                                </a:rPr>
                                <m:t>𝑣</m:t>
                              </m:r>
                            </m:sub>
                          </m:sSub>
                        </m:e>
                      </m:d>
                    </m:oMath>
                  </m:oMathPara>
                </a14:m>
                <a:endParaRPr lang="en-US" sz="800" kern="0" dirty="0">
                  <a:latin typeface="Cambria Math" panose="02040503050406030204" pitchFamily="18" charset="0"/>
                </a:endParaRPr>
              </a:p>
              <a:p>
                <a:pPr marL="347663" eaLnBrk="1" hangingPunct="1">
                  <a:spcBef>
                    <a:spcPts val="0"/>
                  </a:spcBef>
                  <a:buFont typeface="Wingdings" pitchFamily="-110" charset="2"/>
                  <a:buNone/>
                </a:pPr>
                <a:endParaRPr lang="en-US" sz="800" kern="0" dirty="0">
                  <a:latin typeface="Cambria Math" panose="02040503050406030204" pitchFamily="18" charset="0"/>
                </a:endParaRPr>
              </a:p>
              <a:p>
                <a:pPr marL="347663" eaLnBrk="1" hangingPunct="1">
                  <a:spcBef>
                    <a:spcPts val="0"/>
                  </a:spcBef>
                  <a:buFont typeface="Wingdings" pitchFamily="-110" charset="2"/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800" i="1" ker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800" i="1" kern="0">
                            <a:latin typeface="Cambria Math" panose="02040503050406030204" pitchFamily="18" charset="0"/>
                          </a:rPr>
                          <m:t>𝑟</m:t>
                        </m:r>
                      </m:e>
                      <m:sub>
                        <m:r>
                          <a:rPr lang="en-US" sz="800" i="1" kern="0" smtClean="0">
                            <a:latin typeface="Cambria Math" panose="02040503050406030204" pitchFamily="18" charset="0"/>
                          </a:rPr>
                          <m:t>𝑎</m:t>
                        </m:r>
                      </m:sub>
                    </m:sSub>
                    <m:r>
                      <a:rPr lang="en-US" sz="800" i="1" kern="0">
                        <a:latin typeface="Cambria Math" panose="02040503050406030204" pitchFamily="18" charset="0"/>
                      </a:rPr>
                      <m:t>←</m:t>
                    </m:r>
                    <m:f>
                      <m:fPr>
                        <m:ctrlPr>
                          <a:rPr lang="en-US" sz="800" i="1" ker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sz="800" i="1" ker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800" i="1" kern="0">
                                <a:latin typeface="Cambria Math" panose="02040503050406030204" pitchFamily="18" charset="0"/>
                              </a:rPr>
                              <m:t>𝑟</m:t>
                            </m:r>
                          </m:e>
                          <m:sub>
                            <m:r>
                              <a:rPr lang="en-US" sz="800" i="1" kern="0" smtClean="0">
                                <a:latin typeface="Cambria Math" panose="02040503050406030204" pitchFamily="18" charset="0"/>
                              </a:rPr>
                              <m:t>𝑎</m:t>
                            </m:r>
                          </m:sub>
                        </m:sSub>
                      </m:num>
                      <m:den>
                        <m:d>
                          <m:dPr>
                            <m:begChr m:val="‖"/>
                            <m:endChr m:val="‖"/>
                            <m:ctrlPr>
                              <a:rPr lang="en-US" sz="800" i="1" ker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sz="800" i="1" ker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800" i="1" kern="0">
                                    <a:latin typeface="Cambria Math" panose="02040503050406030204" pitchFamily="18" charset="0"/>
                                  </a:rPr>
                                  <m:t>𝑟</m:t>
                                </m:r>
                              </m:e>
                              <m:sub>
                                <m:r>
                                  <a:rPr lang="en-US" sz="800" i="1" kern="0" smtClean="0">
                                    <a:latin typeface="Cambria Math" panose="02040503050406030204" pitchFamily="18" charset="0"/>
                                  </a:rPr>
                                  <m:t>𝑎</m:t>
                                </m:r>
                              </m:sub>
                            </m:sSub>
                          </m:e>
                        </m:d>
                      </m:den>
                    </m:f>
                  </m:oMath>
                </a14:m>
                <a:r>
                  <a:rPr lang="en-US" sz="800" i="1" kern="0" dirty="0">
                    <a:latin typeface="Cambria Math" panose="02040503050406030204" pitchFamily="18" charset="0"/>
                  </a:rPr>
                  <a:t>	</a:t>
                </a:r>
                <a:r>
                  <a:rPr lang="en-US" sz="800" kern="0" dirty="0">
                    <a:latin typeface="Cambria Math" panose="02040503050406030204" pitchFamily="18" charset="0"/>
                  </a:rPr>
                  <a:t>//Make sure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800" i="1" ker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sz="800" kern="0">
                            <a:latin typeface="Cambria Math" panose="02040503050406030204" pitchFamily="18" charset="0"/>
                          </a:rPr>
                          <m:t>r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sz="800" kern="0" smtClean="0">
                            <a:latin typeface="Cambria Math" panose="02040503050406030204" pitchFamily="18" charset="0"/>
                          </a:rPr>
                          <m:t>a</m:t>
                        </m:r>
                      </m:sub>
                    </m:sSub>
                  </m:oMath>
                </a14:m>
                <a:r>
                  <a:rPr lang="en-US" sz="800" kern="0" dirty="0">
                    <a:latin typeface="Cambria Math" panose="02040503050406030204" pitchFamily="18" charset="0"/>
                  </a:rPr>
                  <a:t> is normalized</a:t>
                </a:r>
                <a:endParaRPr lang="en-US" sz="800" i="1" kern="0" dirty="0">
                  <a:latin typeface="Cambria Math" panose="02040503050406030204" pitchFamily="18" charset="0"/>
                </a:endParaRPr>
              </a:p>
              <a:p>
                <a:pPr marL="347663" eaLnBrk="1" hangingPunct="1">
                  <a:spcBef>
                    <a:spcPts val="0"/>
                  </a:spcBef>
                  <a:buFont typeface="Wingdings" pitchFamily="-110" charset="2"/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800" i="1" ker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800" i="1" kern="0">
                              <a:latin typeface="Cambria Math" panose="02040503050406030204" pitchFamily="18" charset="0"/>
                            </a:rPr>
                            <m:t>𝛿</m:t>
                          </m:r>
                        </m:e>
                        <m:sub>
                          <m:r>
                            <a:rPr lang="en-US" sz="800" i="1" kern="0" smtClean="0">
                              <a:latin typeface="Cambria Math" panose="02040503050406030204" pitchFamily="18" charset="0"/>
                            </a:rPr>
                            <m:t>𝑠𝑜𝑢𝑟𝑐𝑒</m:t>
                          </m:r>
                        </m:sub>
                      </m:sSub>
                      <m:r>
                        <a:rPr lang="en-US" sz="800" i="1" ker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US" sz="800" i="1" kern="0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sz="800" i="1" ker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800" i="1" kern="0">
                                  <a:latin typeface="Cambria Math" panose="02040503050406030204" pitchFamily="18" charset="0"/>
                                </a:rPr>
                                <m:t>𝑟</m:t>
                              </m:r>
                            </m:e>
                            <m:sub>
                              <m:r>
                                <a:rPr lang="en-US" sz="800" i="1" kern="0">
                                  <a:latin typeface="Cambria Math" panose="02040503050406030204" pitchFamily="18" charset="0"/>
                                </a:rPr>
                                <m:t>𝑠</m:t>
                              </m:r>
                            </m:sub>
                          </m:sSub>
                          <m:r>
                            <a:rPr lang="en-US" sz="800" i="1" kern="0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d>
                            <m:dPr>
                              <m:begChr m:val="⟨"/>
                              <m:endChr m:val="⟩"/>
                              <m:ctrlPr>
                                <a:rPr lang="en-US" sz="800" i="1" ker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sz="800" i="1" ker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800" i="1" kern="0">
                                      <a:latin typeface="Cambria Math" panose="02040503050406030204" pitchFamily="18" charset="0"/>
                                    </a:rPr>
                                    <m:t>𝑟</m:t>
                                  </m:r>
                                </m:e>
                                <m:sub>
                                  <m:r>
                                    <a:rPr lang="en-US" sz="800" i="1" kern="0">
                                      <a:latin typeface="Cambria Math" panose="02040503050406030204" pitchFamily="18" charset="0"/>
                                    </a:rPr>
                                    <m:t>𝑠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lang="en-US" sz="800" i="1" ker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800" i="1" kern="0">
                                      <a:latin typeface="Cambria Math" panose="02040503050406030204" pitchFamily="18" charset="0"/>
                                    </a:rPr>
                                    <m:t>𝑟</m:t>
                                  </m:r>
                                </m:e>
                                <m:sub>
                                  <m:r>
                                    <a:rPr lang="en-US" sz="800" i="1" kern="0">
                                      <a:latin typeface="Cambria Math" panose="02040503050406030204" pitchFamily="18" charset="0"/>
                                    </a:rPr>
                                    <m:t>𝑛</m:t>
                                  </m:r>
                                </m:sub>
                              </m:sSub>
                            </m:e>
                          </m:d>
                        </m:e>
                      </m:d>
                    </m:oMath>
                  </m:oMathPara>
                </a14:m>
                <a:endParaRPr lang="en-US" sz="800" i="1" kern="0" dirty="0">
                  <a:latin typeface="Cambria Math" panose="02040503050406030204" pitchFamily="18" charset="0"/>
                </a:endParaRPr>
              </a:p>
              <a:p>
                <a:pPr marL="347663" eaLnBrk="1" hangingPunct="1">
                  <a:spcBef>
                    <a:spcPts val="0"/>
                  </a:spcBef>
                  <a:buFont typeface="Wingdings" pitchFamily="-110" charset="2"/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800" i="1" ker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800" i="1" kern="0">
                              <a:latin typeface="Cambria Math" panose="02040503050406030204" pitchFamily="18" charset="0"/>
                            </a:rPr>
                            <m:t>𝛿</m:t>
                          </m:r>
                        </m:e>
                        <m:sub>
                          <m:r>
                            <a:rPr lang="en-US" sz="800" i="1" kern="0" smtClean="0">
                              <a:latin typeface="Cambria Math" panose="02040503050406030204" pitchFamily="18" charset="0"/>
                            </a:rPr>
                            <m:t>𝑟𝑜𝑡</m:t>
                          </m:r>
                        </m:sub>
                      </m:sSub>
                      <m:r>
                        <a:rPr lang="en-US" sz="800" i="1" ker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⟨"/>
                          <m:endChr m:val="⟩"/>
                          <m:ctrlPr>
                            <a:rPr lang="en-US" sz="800" i="1" kern="0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d>
                            <m:dPr>
                              <m:ctrlPr>
                                <a:rPr lang="en-US" sz="800" i="1" ker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sz="800" i="1" ker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800" i="1" kern="0">
                                      <a:latin typeface="Cambria Math" panose="02040503050406030204" pitchFamily="18" charset="0"/>
                                    </a:rPr>
                                    <m:t>𝛿</m:t>
                                  </m:r>
                                </m:e>
                                <m:sub>
                                  <m:r>
                                    <a:rPr lang="en-US" sz="800" i="1" kern="0">
                                      <a:latin typeface="Cambria Math" panose="02040503050406030204" pitchFamily="18" charset="0"/>
                                    </a:rPr>
                                    <m:t>𝑠𝑜𝑢𝑟𝑐𝑒</m:t>
                                  </m:r>
                                </m:sub>
                              </m:sSub>
                              <m:r>
                                <a:rPr lang="en-US" sz="800" i="1" kern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d>
                                <m:dPr>
                                  <m:begChr m:val="⟨"/>
                                  <m:endChr m:val="⟩"/>
                                  <m:ctrlPr>
                                    <a:rPr lang="en-US" sz="800" i="1" kern="0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en-US" sz="800" i="1" ker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800" i="1" kern="0">
                                          <a:latin typeface="Cambria Math" panose="02040503050406030204" pitchFamily="18" charset="0"/>
                                        </a:rPr>
                                        <m:t>𝛿</m:t>
                                      </m:r>
                                    </m:e>
                                    <m:sub>
                                      <m:r>
                                        <a:rPr lang="en-US" sz="800" i="1" kern="0">
                                          <a:latin typeface="Cambria Math" panose="02040503050406030204" pitchFamily="18" charset="0"/>
                                        </a:rPr>
                                        <m:t>𝑠𝑜𝑢𝑟𝑐𝑒</m:t>
                                      </m:r>
                                    </m:sub>
                                  </m:sSub>
                                </m:e>
                                <m:e>
                                  <m:sSub>
                                    <m:sSubPr>
                                      <m:ctrlPr>
                                        <a:rPr lang="en-US" sz="800" i="1" ker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800" i="1" kern="0">
                                          <a:latin typeface="Cambria Math" panose="02040503050406030204" pitchFamily="18" charset="0"/>
                                        </a:rPr>
                                        <m:t>𝑟</m:t>
                                      </m:r>
                                    </m:e>
                                    <m:sub>
                                      <m:r>
                                        <a:rPr lang="en-US" sz="800" i="1" kern="0">
                                          <a:latin typeface="Cambria Math" panose="02040503050406030204" pitchFamily="18" charset="0"/>
                                        </a:rPr>
                                        <m:t>𝑎</m:t>
                                      </m:r>
                                    </m:sub>
                                  </m:sSub>
                                </m:e>
                              </m:d>
                            </m:e>
                          </m:d>
                          <m:r>
                            <a:rPr lang="en-US" sz="800" i="1" kern="0" smtClean="0">
                              <a:latin typeface="Cambria Math" panose="02040503050406030204" pitchFamily="18" charset="0"/>
                            </a:rPr>
                            <m:t>,</m:t>
                          </m:r>
                          <m:d>
                            <m:dPr>
                              <m:ctrlPr>
                                <a:rPr lang="en-US" sz="800" i="1" ker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sz="800" i="1" ker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800" i="1" kern="0">
                                      <a:latin typeface="Cambria Math" panose="02040503050406030204" pitchFamily="18" charset="0"/>
                                    </a:rPr>
                                    <m:t>𝑟</m:t>
                                  </m:r>
                                </m:e>
                                <m:sub>
                                  <m:r>
                                    <a:rPr lang="en-US" sz="800" i="1" kern="0">
                                      <a:latin typeface="Cambria Math" panose="02040503050406030204" pitchFamily="18" charset="0"/>
                                    </a:rPr>
                                    <m:t>𝑛</m:t>
                                  </m:r>
                                </m:sub>
                              </m:sSub>
                              <m:r>
                                <a:rPr lang="en-US" sz="800" i="1" kern="0">
                                  <a:latin typeface="Cambria Math" panose="02040503050406030204" pitchFamily="18" charset="0"/>
                                </a:rPr>
                                <m:t>×</m:t>
                              </m:r>
                              <m:sSub>
                                <m:sSubPr>
                                  <m:ctrlPr>
                                    <a:rPr lang="en-US" sz="800" i="1" ker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800" i="1" kern="0">
                                      <a:latin typeface="Cambria Math" panose="02040503050406030204" pitchFamily="18" charset="0"/>
                                    </a:rPr>
                                    <m:t>𝑟</m:t>
                                  </m:r>
                                </m:e>
                                <m:sub>
                                  <m:r>
                                    <a:rPr lang="en-US" sz="800" i="1" kern="0">
                                      <a:latin typeface="Cambria Math" panose="02040503050406030204" pitchFamily="18" charset="0"/>
                                    </a:rPr>
                                    <m:t>𝑎</m:t>
                                  </m:r>
                                </m:sub>
                              </m:sSub>
                            </m:e>
                          </m:d>
                        </m:e>
                      </m:d>
                    </m:oMath>
                  </m:oMathPara>
                </a14:m>
                <a:endParaRPr lang="en-US" sz="800" kern="0" dirty="0">
                  <a:latin typeface="Cambria Math" panose="02040503050406030204" pitchFamily="18" charset="0"/>
                </a:endParaRPr>
              </a:p>
              <a:p>
                <a:pPr marL="347663" eaLnBrk="1" hangingPunct="1">
                  <a:spcBef>
                    <a:spcPts val="0"/>
                  </a:spcBef>
                  <a:buFont typeface="Wingdings" pitchFamily="-110" charset="2"/>
                  <a:buNone/>
                </a:pPr>
                <a:endParaRPr lang="en-US" sz="800" kern="0" dirty="0">
                  <a:latin typeface="Cambria Math" panose="02040503050406030204" pitchFamily="18" charset="0"/>
                </a:endParaRPr>
              </a:p>
              <a:p>
                <a:pPr marL="347663" eaLnBrk="1" hangingPunct="1">
                  <a:spcBef>
                    <a:spcPts val="0"/>
                  </a:spcBef>
                  <a:buFont typeface="Wingdings" pitchFamily="-110" charset="2"/>
                  <a:buNone/>
                </a:pPr>
                <a:r>
                  <a:rPr lang="en-US" sz="800" kern="0" dirty="0"/>
                  <a:t>Return(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800" i="1" ker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800" i="1" kern="0">
                            <a:latin typeface="Cambria Math" panose="02040503050406030204" pitchFamily="18" charset="0"/>
                          </a:rPr>
                          <m:t>𝛿</m:t>
                        </m:r>
                      </m:e>
                      <m:sub>
                        <m:r>
                          <a:rPr lang="en-US" sz="800" i="1" kern="0">
                            <a:latin typeface="Cambria Math" panose="02040503050406030204" pitchFamily="18" charset="0"/>
                          </a:rPr>
                          <m:t>𝑐</m:t>
                        </m:r>
                      </m:sub>
                    </m:sSub>
                  </m:oMath>
                </a14:m>
                <a:r>
                  <a:rPr lang="en-US" sz="800" kern="0" dirty="0"/>
                  <a:t>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800" i="1" ker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800" i="1" kern="0">
                            <a:latin typeface="Cambria Math" panose="02040503050406030204" pitchFamily="18" charset="0"/>
                          </a:rPr>
                          <m:t>𝛿</m:t>
                        </m:r>
                      </m:e>
                      <m:sub>
                        <m:r>
                          <a:rPr lang="en-US" sz="800" i="1" kern="0">
                            <a:latin typeface="Cambria Math" panose="02040503050406030204" pitchFamily="18" charset="0"/>
                          </a:rPr>
                          <m:t>𝑟</m:t>
                        </m:r>
                      </m:sub>
                    </m:sSub>
                  </m:oMath>
                </a14:m>
                <a:r>
                  <a:rPr lang="en-US" sz="800" kern="0" dirty="0"/>
                  <a:t>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800" i="1" ker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800" i="1" kern="0">
                            <a:latin typeface="Cambria Math" panose="02040503050406030204" pitchFamily="18" charset="0"/>
                          </a:rPr>
                          <m:t>𝛿</m:t>
                        </m:r>
                      </m:e>
                      <m:sub>
                        <m:r>
                          <a:rPr lang="en-US" sz="800" i="1" kern="0">
                            <a:latin typeface="Cambria Math" panose="02040503050406030204" pitchFamily="18" charset="0"/>
                          </a:rPr>
                          <m:t>𝑟𝑜𝑡</m:t>
                        </m:r>
                      </m:sub>
                    </m:sSub>
                  </m:oMath>
                </a14:m>
                <a:r>
                  <a:rPr lang="en-US" sz="800" kern="0" dirty="0"/>
                  <a:t>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800" i="1" ker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sz="800" kern="0">
                            <a:latin typeface="Cambria Math" panose="02040503050406030204" pitchFamily="18" charset="0"/>
                          </a:rPr>
                          <m:t>Δ</m:t>
                        </m:r>
                      </m:e>
                      <m:sub>
                        <m:r>
                          <a:rPr lang="en-US" sz="800" i="1" kern="0">
                            <a:latin typeface="Cambria Math" panose="02040503050406030204" pitchFamily="18" charset="0"/>
                          </a:rPr>
                          <m:t>𝑐</m:t>
                        </m:r>
                      </m:sub>
                    </m:sSub>
                  </m:oMath>
                </a14:m>
                <a:r>
                  <a:rPr lang="en-US" sz="800" kern="0" dirty="0"/>
                  <a:t>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800" i="1" ker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sz="800" kern="0">
                            <a:latin typeface="Cambria Math" panose="02040503050406030204" pitchFamily="18" charset="0"/>
                          </a:rPr>
                          <m:t>Δ</m:t>
                        </m:r>
                      </m:e>
                      <m:sub>
                        <m:r>
                          <a:rPr lang="en-US" sz="800" i="1" kern="0">
                            <a:latin typeface="Cambria Math" panose="02040503050406030204" pitchFamily="18" charset="0"/>
                          </a:rPr>
                          <m:t>𝑟</m:t>
                        </m:r>
                      </m:sub>
                    </m:sSub>
                  </m:oMath>
                </a14:m>
                <a:r>
                  <a:rPr lang="en-US" sz="800" kern="0" dirty="0"/>
                  <a:t>)</a:t>
                </a:r>
              </a:p>
              <a:p>
                <a:pPr eaLnBrk="1" hangingPunct="1">
                  <a:buFont typeface="Wingdings" pitchFamily="-110" charset="2"/>
                  <a:buNone/>
                </a:pPr>
                <a:endParaRPr lang="en-US" sz="1100" kern="0" dirty="0"/>
              </a:p>
            </p:txBody>
          </p:sp>
        </mc:Choice>
        <mc:Fallback xmlns="">
          <p:sp>
            <p:nvSpPr>
              <p:cNvPr id="2" name="Subtitle 7">
                <a:extLst>
                  <a:ext uri="{FF2B5EF4-FFF2-40B4-BE49-F238E27FC236}">
                    <a16:creationId xmlns:a16="http://schemas.microsoft.com/office/drawing/2014/main" id="{5AFAA367-200F-42FF-B4F7-A25DC67AAAE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227015" y="1181100"/>
                <a:ext cx="3878885" cy="243840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 w="9525">
                <a:solidFill>
                  <a:srgbClr val="0070C0"/>
                </a:solidFill>
                <a:miter lim="800000"/>
                <a:headEnd/>
                <a:tailEnd/>
              </a:ln>
              <a:effectLst/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19872683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BF5F09-1E7D-794B-4F66-21A56E8113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lide Number Placeholder 3">
            <a:extLst>
              <a:ext uri="{FF2B5EF4-FFF2-40B4-BE49-F238E27FC236}">
                <a16:creationId xmlns:a16="http://schemas.microsoft.com/office/drawing/2014/main" id="{A83E2DDE-58E6-1185-68A1-D982F25CB75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494854" y="5349875"/>
            <a:ext cx="649146" cy="365125"/>
          </a:xfrm>
        </p:spPr>
        <p:txBody>
          <a:bodyPr/>
          <a:lstStyle/>
          <a:p>
            <a:fld id="{EDAA8DDF-16D2-2643-9B9F-0B179C21FD82}" type="slidenum">
              <a:rPr lang="en-US" smtClean="0"/>
              <a:t>10</a:t>
            </a:fld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24DD598F-C23C-B36E-E193-92F00736D25B}"/>
                  </a:ext>
                </a:extLst>
              </p:cNvPr>
              <p:cNvSpPr txBox="1"/>
              <p:nvPr/>
            </p:nvSpPr>
            <p:spPr>
              <a:xfrm>
                <a:off x="838200" y="5438001"/>
                <a:ext cx="133985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1200" b="0" i="1" smtClean="0">
                        <a:latin typeface="Cambria Math" panose="02040503050406030204" pitchFamily="18" charset="0"/>
                      </a:rPr>
                      <m:t>𝑦</m:t>
                    </m:r>
                  </m:oMath>
                </a14:m>
                <a:r>
                  <a:rPr lang="en-US" sz="1200" dirty="0"/>
                  <a:t>: sinogram view</a:t>
                </a:r>
              </a:p>
            </p:txBody>
          </p:sp>
        </mc:Choice>
        <mc:Fallback xmlns=""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24DD598F-C23C-B36E-E193-92F00736D25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8200" y="5438001"/>
                <a:ext cx="1339854" cy="276999"/>
              </a:xfrm>
              <a:prstGeom prst="rect">
                <a:avLst/>
              </a:prstGeom>
              <a:blipFill>
                <a:blip r:embed="rId2"/>
                <a:stretch>
                  <a:fillRect b="-1739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itle 5">
            <a:extLst>
              <a:ext uri="{FF2B5EF4-FFF2-40B4-BE49-F238E27FC236}">
                <a16:creationId xmlns:a16="http://schemas.microsoft.com/office/drawing/2014/main" id="{1C94E277-C679-FCDC-A9EA-A8D8288887D6}"/>
              </a:ext>
            </a:extLst>
          </p:cNvPr>
          <p:cNvSpPr txBox="1">
            <a:spLocks/>
          </p:cNvSpPr>
          <p:nvPr/>
        </p:nvSpPr>
        <p:spPr bwMode="auto">
          <a:xfrm>
            <a:off x="0" y="0"/>
            <a:ext cx="9144000" cy="4249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266436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j-lt"/>
                <a:ea typeface="+mj-ea"/>
                <a:cs typeface="+mj-cs"/>
              </a:defRPr>
            </a:lvl1pPr>
            <a:lvl2pPr algn="l" rtl="0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266436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Arial" pitchFamily="-110" charset="0"/>
              </a:defRPr>
            </a:lvl2pPr>
            <a:lvl3pPr algn="l" rtl="0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266436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Arial" pitchFamily="-110" charset="0"/>
              </a:defRPr>
            </a:lvl3pPr>
            <a:lvl4pPr algn="l" rtl="0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266436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Arial" pitchFamily="-110" charset="0"/>
              </a:defRPr>
            </a:lvl4pPr>
            <a:lvl5pPr algn="l" rtl="0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266436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Arial" pitchFamily="-110" charset="0"/>
              </a:defRPr>
            </a:lvl5pPr>
            <a:lvl6pPr marL="380985" algn="l" rtl="0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266436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Arial" pitchFamily="-110" charset="0"/>
              </a:defRPr>
            </a:lvl6pPr>
            <a:lvl7pPr marL="761970" algn="l" rtl="0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266436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Arial" pitchFamily="-110" charset="0"/>
              </a:defRPr>
            </a:lvl7pPr>
            <a:lvl8pPr marL="1142954" algn="l" rtl="0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266436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Arial" pitchFamily="-110" charset="0"/>
              </a:defRPr>
            </a:lvl8pPr>
            <a:lvl9pPr marL="1523939" algn="l" rtl="0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266436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Arial" pitchFamily="-110" charset="0"/>
              </a:defRPr>
            </a:lvl9pPr>
          </a:lstStyle>
          <a:p>
            <a:pPr eaLnBrk="1" hangingPunct="1"/>
            <a:r>
              <a:rPr lang="en-US" sz="2400" kern="0" dirty="0"/>
              <a:t>Result comparison, MAR vertical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22AE62E1-2A44-4098-F232-FDCC07595727}"/>
                  </a:ext>
                </a:extLst>
              </p:cNvPr>
              <p:cNvSpPr txBox="1"/>
              <p:nvPr/>
            </p:nvSpPr>
            <p:spPr>
              <a:xfrm>
                <a:off x="3276600" y="5431339"/>
                <a:ext cx="2648289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1200" b="0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sz="1200" b="0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−</m:t>
                    </m:r>
                    <m:r>
                      <a:rPr lang="en-US" sz="1200" b="0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𝐴𝑥</m:t>
                    </m:r>
                  </m:oMath>
                </a14:m>
                <a:r>
                  <a:rPr lang="en-US" sz="1200" dirty="0">
                    <a:solidFill>
                      <a:srgbClr val="0070C0"/>
                    </a:solidFill>
                  </a:rPr>
                  <a:t>: </a:t>
                </a:r>
                <a:r>
                  <a:rPr lang="en-US" sz="1200" dirty="0" err="1">
                    <a:solidFill>
                      <a:srgbClr val="0070C0"/>
                    </a:solidFill>
                  </a:rPr>
                  <a:t>sino</a:t>
                </a:r>
                <a:r>
                  <a:rPr lang="en-US" sz="1200" dirty="0">
                    <a:solidFill>
                      <a:srgbClr val="0070C0"/>
                    </a:solidFill>
                  </a:rPr>
                  <a:t> error with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sz="1200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sz="1200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𝑟</m:t>
                        </m:r>
                      </m:e>
                      <m:sub>
                        <m:r>
                          <a:rPr lang="en-US" sz="1200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𝑟</m:t>
                        </m:r>
                      </m:sub>
                      <m:sup>
                        <m:r>
                          <a:rPr lang="en-US" sz="1200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′</m:t>
                        </m:r>
                      </m:sup>
                    </m:sSubSup>
                  </m:oMath>
                </a14:m>
                <a:r>
                  <a:rPr lang="en-US" sz="1200" dirty="0">
                    <a:solidFill>
                      <a:srgbClr val="0070C0"/>
                    </a:solidFill>
                  </a:rPr>
                  <a:t> (corrected)</a:t>
                </a:r>
              </a:p>
            </p:txBody>
          </p:sp>
        </mc:Choice>
        <mc:Fallback xmlns=""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22AE62E1-2A44-4098-F232-FDCC0759572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76600" y="5431339"/>
                <a:ext cx="2648289" cy="276999"/>
              </a:xfrm>
              <a:prstGeom prst="rect">
                <a:avLst/>
              </a:prstGeom>
              <a:blipFill>
                <a:blip r:embed="rId3"/>
                <a:stretch>
                  <a:fillRect b="-1739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26458CF1-321C-6F11-18C0-F0F791BBA7D2}"/>
                  </a:ext>
                </a:extLst>
              </p:cNvPr>
              <p:cNvSpPr txBox="1"/>
              <p:nvPr/>
            </p:nvSpPr>
            <p:spPr>
              <a:xfrm>
                <a:off x="6160105" y="5429794"/>
                <a:ext cx="280801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1200" b="0" i="1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sz="1200" b="0" i="1" smtClean="0">
                        <a:latin typeface="Cambria Math" panose="02040503050406030204" pitchFamily="18" charset="0"/>
                      </a:rPr>
                      <m:t>−</m:t>
                    </m:r>
                    <m:r>
                      <a:rPr lang="en-US" sz="1200" b="0" i="1" smtClean="0">
                        <a:latin typeface="Cambria Math" panose="02040503050406030204" pitchFamily="18" charset="0"/>
                      </a:rPr>
                      <m:t>𝐴𝑥</m:t>
                    </m:r>
                  </m:oMath>
                </a14:m>
                <a:r>
                  <a:rPr lang="en-US" sz="1200" dirty="0"/>
                  <a:t>: </a:t>
                </a:r>
                <a:r>
                  <a:rPr lang="en-US" sz="1200" dirty="0" err="1"/>
                  <a:t>sino</a:t>
                </a:r>
                <a:r>
                  <a:rPr lang="en-US" sz="1200" dirty="0"/>
                  <a:t> error with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200" i="1">
                            <a:latin typeface="Cambria Math" panose="02040503050406030204" pitchFamily="18" charset="0"/>
                          </a:rPr>
                          <m:t>𝑟</m:t>
                        </m:r>
                      </m:e>
                      <m:sub>
                        <m:r>
                          <a:rPr lang="en-US" sz="1200" i="1">
                            <a:latin typeface="Cambria Math" panose="02040503050406030204" pitchFamily="18" charset="0"/>
                          </a:rPr>
                          <m:t>𝑟</m:t>
                        </m:r>
                      </m:sub>
                    </m:sSub>
                  </m:oMath>
                </a14:m>
                <a:r>
                  <a:rPr lang="en-US" sz="1200" dirty="0"/>
                  <a:t> (uncorrected)</a:t>
                </a:r>
              </a:p>
            </p:txBody>
          </p:sp>
        </mc:Choice>
        <mc:Fallback xmlns=""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26458CF1-321C-6F11-18C0-F0F791BBA7D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60105" y="5429794"/>
                <a:ext cx="2808013" cy="276999"/>
              </a:xfrm>
              <a:prstGeom prst="rect">
                <a:avLst/>
              </a:prstGeom>
              <a:blipFill>
                <a:blip r:embed="rId4"/>
                <a:stretch>
                  <a:fillRect b="-1739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7D6F90D0-459D-CB3F-6D1C-D7349A9C34C9}"/>
                  </a:ext>
                </a:extLst>
              </p:cNvPr>
              <p:cNvSpPr txBox="1"/>
              <p:nvPr/>
            </p:nvSpPr>
            <p:spPr>
              <a:xfrm>
                <a:off x="3648104" y="2808108"/>
                <a:ext cx="1899366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200" dirty="0">
                    <a:solidFill>
                      <a:srgbClr val="0070C0"/>
                    </a:solidFill>
                  </a:rPr>
                  <a:t>Recon with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sz="1200" b="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sz="1200" b="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𝑟</m:t>
                        </m:r>
                      </m:e>
                      <m:sub>
                        <m:r>
                          <a:rPr lang="en-US" sz="1200" b="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𝑟</m:t>
                        </m:r>
                      </m:sub>
                      <m:sup>
                        <m:r>
                          <a:rPr lang="en-US" sz="1200" b="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′</m:t>
                        </m:r>
                      </m:sup>
                    </m:sSubSup>
                  </m:oMath>
                </a14:m>
                <a:r>
                  <a:rPr lang="en-US" sz="1200" dirty="0">
                    <a:solidFill>
                      <a:srgbClr val="0070C0"/>
                    </a:solidFill>
                  </a:rPr>
                  <a:t> (corrected)</a:t>
                </a:r>
              </a:p>
            </p:txBody>
          </p:sp>
        </mc:Choice>
        <mc:Fallback xmlns=""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7D6F90D0-459D-CB3F-6D1C-D7349A9C34C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48104" y="2808108"/>
                <a:ext cx="1899366" cy="276999"/>
              </a:xfrm>
              <a:prstGeom prst="rect">
                <a:avLst/>
              </a:prstGeom>
              <a:blipFill>
                <a:blip r:embed="rId5"/>
                <a:stretch>
                  <a:fillRect t="-4545" b="-1818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id="{F2D52C08-62A0-144B-67D8-88F3253AD221}"/>
                  </a:ext>
                </a:extLst>
              </p:cNvPr>
              <p:cNvSpPr txBox="1"/>
              <p:nvPr/>
            </p:nvSpPr>
            <p:spPr>
              <a:xfrm>
                <a:off x="6629400" y="2809765"/>
                <a:ext cx="2059090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200" dirty="0">
                    <a:solidFill>
                      <a:schemeClr val="tx1"/>
                    </a:solidFill>
                  </a:rPr>
                  <a:t>Recon with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2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2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𝑟</m:t>
                        </m:r>
                      </m:e>
                      <m:sub>
                        <m:r>
                          <a:rPr lang="en-US" sz="12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𝑟</m:t>
                        </m:r>
                      </m:sub>
                    </m:sSub>
                  </m:oMath>
                </a14:m>
                <a:r>
                  <a:rPr lang="en-US" sz="1200" dirty="0">
                    <a:solidFill>
                      <a:schemeClr val="tx1"/>
                    </a:solidFill>
                  </a:rPr>
                  <a:t> (uncorrected)</a:t>
                </a:r>
              </a:p>
            </p:txBody>
          </p:sp>
        </mc:Choice>
        <mc:Fallback xmlns=""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id="{F2D52C08-62A0-144B-67D8-88F3253AD22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29400" y="2809765"/>
                <a:ext cx="2059090" cy="276999"/>
              </a:xfrm>
              <a:prstGeom prst="rect">
                <a:avLst/>
              </a:prstGeom>
              <a:blipFill>
                <a:blip r:embed="rId6"/>
                <a:stretch>
                  <a:fillRect l="-617" b="-2272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9" name="Picture 48" descr="A blurry image of a fire hydrant&#10;&#10;Description automatically generated">
            <a:extLst>
              <a:ext uri="{FF2B5EF4-FFF2-40B4-BE49-F238E27FC236}">
                <a16:creationId xmlns:a16="http://schemas.microsoft.com/office/drawing/2014/main" id="{B7CBA26B-A077-2C35-F660-3057F0B9850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33400" y="3162300"/>
            <a:ext cx="2159112" cy="2327225"/>
          </a:xfrm>
          <a:prstGeom prst="rect">
            <a:avLst/>
          </a:prstGeom>
        </p:spPr>
      </p:pic>
      <p:pic>
        <p:nvPicPr>
          <p:cNvPr id="51" name="Picture 50" descr="A close-up of a screen&#10;&#10;Description automatically generated">
            <a:extLst>
              <a:ext uri="{FF2B5EF4-FFF2-40B4-BE49-F238E27FC236}">
                <a16:creationId xmlns:a16="http://schemas.microsoft.com/office/drawing/2014/main" id="{A5BA89FF-7BA3-5766-3769-8E6AB4085FB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854383" y="3390900"/>
            <a:ext cx="3081119" cy="1936677"/>
          </a:xfrm>
          <a:prstGeom prst="rect">
            <a:avLst/>
          </a:prstGeom>
        </p:spPr>
      </p:pic>
      <p:pic>
        <p:nvPicPr>
          <p:cNvPr id="53" name="Picture 52" descr="A close-up of a screen&#10;&#10;Description automatically generated">
            <a:extLst>
              <a:ext uri="{FF2B5EF4-FFF2-40B4-BE49-F238E27FC236}">
                <a16:creationId xmlns:a16="http://schemas.microsoft.com/office/drawing/2014/main" id="{93AC67D1-6DA4-09DD-F39C-C16F7BF1276A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943600" y="3390900"/>
            <a:ext cx="3081116" cy="1936676"/>
          </a:xfrm>
          <a:prstGeom prst="rect">
            <a:avLst/>
          </a:prstGeom>
        </p:spPr>
      </p:pic>
      <p:pic>
        <p:nvPicPr>
          <p:cNvPr id="55" name="Picture 54" descr="A black and white image of a rectangular object&#10;&#10;Description automatically generated">
            <a:extLst>
              <a:ext uri="{FF2B5EF4-FFF2-40B4-BE49-F238E27FC236}">
                <a16:creationId xmlns:a16="http://schemas.microsoft.com/office/drawing/2014/main" id="{693883E4-7ACE-4B2C-1850-14EDB2151319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854383" y="1108281"/>
            <a:ext cx="3089217" cy="1435987"/>
          </a:xfrm>
          <a:prstGeom prst="rect">
            <a:avLst/>
          </a:prstGeom>
        </p:spPr>
      </p:pic>
      <p:pic>
        <p:nvPicPr>
          <p:cNvPr id="57" name="Picture 56" descr="A black and white image of a rectangular object&#10;&#10;Description automatically generated">
            <a:extLst>
              <a:ext uri="{FF2B5EF4-FFF2-40B4-BE49-F238E27FC236}">
                <a16:creationId xmlns:a16="http://schemas.microsoft.com/office/drawing/2014/main" id="{9A2CA65E-507C-D24E-1238-F1A7EB1D6011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978583" y="1104900"/>
            <a:ext cx="3089217" cy="1435987"/>
          </a:xfrm>
          <a:prstGeom prst="rect">
            <a:avLst/>
          </a:prstGeom>
        </p:spPr>
      </p:pic>
      <p:pic>
        <p:nvPicPr>
          <p:cNvPr id="59" name="Picture 58" descr="A close-up of a grey fabric&#10;&#10;Description automatically generated">
            <a:extLst>
              <a:ext uri="{FF2B5EF4-FFF2-40B4-BE49-F238E27FC236}">
                <a16:creationId xmlns:a16="http://schemas.microsoft.com/office/drawing/2014/main" id="{4E8FB31C-1459-29B6-6569-6D5D74569702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921474" y="447214"/>
            <a:ext cx="1181309" cy="2429643"/>
          </a:xfrm>
          <a:prstGeom prst="rect">
            <a:avLst/>
          </a:prstGeom>
          <a:ln>
            <a:solidFill>
              <a:srgbClr val="FF0000"/>
            </a:solidFill>
          </a:ln>
        </p:spPr>
      </p:pic>
      <p:pic>
        <p:nvPicPr>
          <p:cNvPr id="61" name="Picture 60" descr="A close-up of a black line&#10;&#10;Description automatically generated">
            <a:extLst>
              <a:ext uri="{FF2B5EF4-FFF2-40B4-BE49-F238E27FC236}">
                <a16:creationId xmlns:a16="http://schemas.microsoft.com/office/drawing/2014/main" id="{373493A6-84E4-AFB4-90F2-053263BEB10E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4762291" y="447214"/>
            <a:ext cx="1181309" cy="2429643"/>
          </a:xfrm>
          <a:prstGeom prst="rect">
            <a:avLst/>
          </a:prstGeom>
          <a:ln>
            <a:solidFill>
              <a:srgbClr val="FF0000"/>
            </a:solidFill>
          </a:ln>
        </p:spPr>
      </p:pic>
      <p:sp>
        <p:nvSpPr>
          <p:cNvPr id="62" name="Oval 61">
            <a:extLst>
              <a:ext uri="{FF2B5EF4-FFF2-40B4-BE49-F238E27FC236}">
                <a16:creationId xmlns:a16="http://schemas.microsoft.com/office/drawing/2014/main" id="{03DDDDCA-D1EE-C2DB-1A9F-6040CA9642D9}"/>
              </a:ext>
            </a:extLst>
          </p:cNvPr>
          <p:cNvSpPr/>
          <p:nvPr/>
        </p:nvSpPr>
        <p:spPr bwMode="auto">
          <a:xfrm>
            <a:off x="4083278" y="1555583"/>
            <a:ext cx="183922" cy="311317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110" charset="0"/>
              <a:ea typeface="ＭＳ Ｐゴシック" pitchFamily="-110" charset="-128"/>
              <a:cs typeface="ＭＳ Ｐゴシック" pitchFamily="-110" charset="-128"/>
            </a:endParaRPr>
          </a:p>
        </p:txBody>
      </p:sp>
      <p:sp>
        <p:nvSpPr>
          <p:cNvPr id="63" name="Oval 62">
            <a:extLst>
              <a:ext uri="{FF2B5EF4-FFF2-40B4-BE49-F238E27FC236}">
                <a16:creationId xmlns:a16="http://schemas.microsoft.com/office/drawing/2014/main" id="{E0D818F7-75FB-9349-2DDC-50A0D661B8E7}"/>
              </a:ext>
            </a:extLst>
          </p:cNvPr>
          <p:cNvSpPr/>
          <p:nvPr/>
        </p:nvSpPr>
        <p:spPr bwMode="auto">
          <a:xfrm>
            <a:off x="7191548" y="1555718"/>
            <a:ext cx="183922" cy="311317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110" charset="0"/>
              <a:ea typeface="ＭＳ Ｐゴシック" pitchFamily="-110" charset="-128"/>
              <a:cs typeface="ＭＳ Ｐゴシック" pitchFamily="-11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10383675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9E85BF-8200-BEB1-5A0C-1EC383E56E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lide Number Placeholder 3">
            <a:extLst>
              <a:ext uri="{FF2B5EF4-FFF2-40B4-BE49-F238E27FC236}">
                <a16:creationId xmlns:a16="http://schemas.microsoft.com/office/drawing/2014/main" id="{FBFC6731-3EA5-F587-A7DE-4B8A01F4BD5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494854" y="5349875"/>
            <a:ext cx="649146" cy="365125"/>
          </a:xfrm>
        </p:spPr>
        <p:txBody>
          <a:bodyPr/>
          <a:lstStyle/>
          <a:p>
            <a:fld id="{EDAA8DDF-16D2-2643-9B9F-0B179C21FD82}" type="slidenum">
              <a:rPr lang="en-US" smtClean="0"/>
              <a:t>11</a:t>
            </a:fld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47DAF4CD-D5D5-D9D8-B97A-A9309F26BE7A}"/>
                  </a:ext>
                </a:extLst>
              </p:cNvPr>
              <p:cNvSpPr txBox="1"/>
              <p:nvPr/>
            </p:nvSpPr>
            <p:spPr>
              <a:xfrm>
                <a:off x="838200" y="5438001"/>
                <a:ext cx="133985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1200" b="0" i="1" smtClean="0">
                        <a:latin typeface="Cambria Math" panose="02040503050406030204" pitchFamily="18" charset="0"/>
                      </a:rPr>
                      <m:t>𝑦</m:t>
                    </m:r>
                  </m:oMath>
                </a14:m>
                <a:r>
                  <a:rPr lang="en-US" sz="1200" dirty="0"/>
                  <a:t>: sinogram view</a:t>
                </a:r>
              </a:p>
            </p:txBody>
          </p:sp>
        </mc:Choice>
        <mc:Fallback xmlns=""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47DAF4CD-D5D5-D9D8-B97A-A9309F26BE7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8200" y="5438001"/>
                <a:ext cx="1339854" cy="276999"/>
              </a:xfrm>
              <a:prstGeom prst="rect">
                <a:avLst/>
              </a:prstGeom>
              <a:blipFill>
                <a:blip r:embed="rId2"/>
                <a:stretch>
                  <a:fillRect b="-1739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itle 5">
            <a:extLst>
              <a:ext uri="{FF2B5EF4-FFF2-40B4-BE49-F238E27FC236}">
                <a16:creationId xmlns:a16="http://schemas.microsoft.com/office/drawing/2014/main" id="{272E0A7D-D15C-FF49-2F69-BB58AC39BEFF}"/>
              </a:ext>
            </a:extLst>
          </p:cNvPr>
          <p:cNvSpPr txBox="1">
            <a:spLocks/>
          </p:cNvSpPr>
          <p:nvPr/>
        </p:nvSpPr>
        <p:spPr bwMode="auto">
          <a:xfrm>
            <a:off x="0" y="0"/>
            <a:ext cx="9144000" cy="4249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266436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j-lt"/>
                <a:ea typeface="+mj-ea"/>
                <a:cs typeface="+mj-cs"/>
              </a:defRPr>
            </a:lvl1pPr>
            <a:lvl2pPr algn="l" rtl="0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266436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Arial" pitchFamily="-110" charset="0"/>
              </a:defRPr>
            </a:lvl2pPr>
            <a:lvl3pPr algn="l" rtl="0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266436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Arial" pitchFamily="-110" charset="0"/>
              </a:defRPr>
            </a:lvl3pPr>
            <a:lvl4pPr algn="l" rtl="0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266436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Arial" pitchFamily="-110" charset="0"/>
              </a:defRPr>
            </a:lvl4pPr>
            <a:lvl5pPr algn="l" rtl="0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266436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Arial" pitchFamily="-110" charset="0"/>
              </a:defRPr>
            </a:lvl5pPr>
            <a:lvl6pPr marL="380985" algn="l" rtl="0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266436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Arial" pitchFamily="-110" charset="0"/>
              </a:defRPr>
            </a:lvl6pPr>
            <a:lvl7pPr marL="761970" algn="l" rtl="0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266436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Arial" pitchFamily="-110" charset="0"/>
              </a:defRPr>
            </a:lvl7pPr>
            <a:lvl8pPr marL="1142954" algn="l" rtl="0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266436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Arial" pitchFamily="-110" charset="0"/>
              </a:defRPr>
            </a:lvl8pPr>
            <a:lvl9pPr marL="1523939" algn="l" rtl="0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266436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Arial" pitchFamily="-110" charset="0"/>
              </a:defRPr>
            </a:lvl9pPr>
          </a:lstStyle>
          <a:p>
            <a:pPr eaLnBrk="1" hangingPunct="1"/>
            <a:r>
              <a:rPr lang="en-US" sz="2400" kern="0" dirty="0"/>
              <a:t>Result comparison, MAR horizontal</a:t>
            </a:r>
          </a:p>
        </p:txBody>
      </p:sp>
      <p:pic>
        <p:nvPicPr>
          <p:cNvPr id="4" name="Picture 3" descr="A close-up of a kite&#10;&#10;Description automatically generated">
            <a:extLst>
              <a:ext uri="{FF2B5EF4-FFF2-40B4-BE49-F238E27FC236}">
                <a16:creationId xmlns:a16="http://schemas.microsoft.com/office/drawing/2014/main" id="{2CC41958-9229-30EF-0543-EA6B79DCF5E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95600" y="1567451"/>
            <a:ext cx="3214546" cy="1208455"/>
          </a:xfrm>
          <a:prstGeom prst="rect">
            <a:avLst/>
          </a:prstGeom>
        </p:spPr>
      </p:pic>
      <p:pic>
        <p:nvPicPr>
          <p:cNvPr id="7" name="Picture 6" descr="A close-up of a plane&#10;&#10;Description automatically generated">
            <a:extLst>
              <a:ext uri="{FF2B5EF4-FFF2-40B4-BE49-F238E27FC236}">
                <a16:creationId xmlns:a16="http://schemas.microsoft.com/office/drawing/2014/main" id="{856CB966-3C6A-26EC-BC57-B191771F404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29454" y="1572846"/>
            <a:ext cx="3214546" cy="1208454"/>
          </a:xfrm>
          <a:prstGeom prst="rect">
            <a:avLst/>
          </a:prstGeom>
        </p:spPr>
      </p:pic>
      <p:pic>
        <p:nvPicPr>
          <p:cNvPr id="10" name="Picture 9" descr="A blurry image of a cylinder&#10;&#10;Description automatically generated">
            <a:extLst>
              <a:ext uri="{FF2B5EF4-FFF2-40B4-BE49-F238E27FC236}">
                <a16:creationId xmlns:a16="http://schemas.microsoft.com/office/drawing/2014/main" id="{C832B0F4-79A7-9157-65C7-DE25ED2E6DC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065" y="3238500"/>
            <a:ext cx="3060292" cy="2202271"/>
          </a:xfrm>
          <a:prstGeom prst="rect">
            <a:avLst/>
          </a:prstGeom>
        </p:spPr>
      </p:pic>
      <p:pic>
        <p:nvPicPr>
          <p:cNvPr id="13" name="Picture 12" descr="A close-up of a computer screen&#10;&#10;Description automatically generated">
            <a:extLst>
              <a:ext uri="{FF2B5EF4-FFF2-40B4-BE49-F238E27FC236}">
                <a16:creationId xmlns:a16="http://schemas.microsoft.com/office/drawing/2014/main" id="{218944AB-2BB9-4A23-302C-6E4A811AA04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028545" y="3243894"/>
            <a:ext cx="3091234" cy="2194107"/>
          </a:xfrm>
          <a:prstGeom prst="rect">
            <a:avLst/>
          </a:prstGeom>
        </p:spPr>
      </p:pic>
      <p:pic>
        <p:nvPicPr>
          <p:cNvPr id="17" name="Picture 16" descr="A black and white image of a plane&#10;&#10;Description automatically generated">
            <a:extLst>
              <a:ext uri="{FF2B5EF4-FFF2-40B4-BE49-F238E27FC236}">
                <a16:creationId xmlns:a16="http://schemas.microsoft.com/office/drawing/2014/main" id="{D0BF3D94-DA24-7663-6F0B-5A2DB725CA3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900365" y="3243892"/>
            <a:ext cx="3091235" cy="2194107"/>
          </a:xfrm>
          <a:prstGeom prst="rect">
            <a:avLst/>
          </a:prstGeom>
        </p:spPr>
      </p:pic>
      <p:sp>
        <p:nvSpPr>
          <p:cNvPr id="18" name="Oval 17">
            <a:extLst>
              <a:ext uri="{FF2B5EF4-FFF2-40B4-BE49-F238E27FC236}">
                <a16:creationId xmlns:a16="http://schemas.microsoft.com/office/drawing/2014/main" id="{14D71729-03EA-F97F-D0C3-0A7B8B37C71C}"/>
              </a:ext>
            </a:extLst>
          </p:cNvPr>
          <p:cNvSpPr/>
          <p:nvPr/>
        </p:nvSpPr>
        <p:spPr bwMode="auto">
          <a:xfrm rot="653192">
            <a:off x="7838321" y="3911246"/>
            <a:ext cx="393078" cy="1063367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110" charset="0"/>
              <a:ea typeface="ＭＳ Ｐゴシック" pitchFamily="-110" charset="-128"/>
              <a:cs typeface="ＭＳ Ｐゴシック" pitchFamily="-110" charset="-128"/>
            </a:endParaRP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EC63A518-DEA5-F2F5-5A6E-986F28B95E41}"/>
              </a:ext>
            </a:extLst>
          </p:cNvPr>
          <p:cNvSpPr/>
          <p:nvPr/>
        </p:nvSpPr>
        <p:spPr bwMode="auto">
          <a:xfrm rot="653192">
            <a:off x="4973680" y="3911247"/>
            <a:ext cx="393078" cy="1063367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110" charset="0"/>
              <a:ea typeface="ＭＳ Ｐゴシック" pitchFamily="-110" charset="-128"/>
              <a:cs typeface="ＭＳ Ｐゴシック" pitchFamily="-110" charset="-128"/>
            </a:endParaRPr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AB701767-013E-5467-7430-FD63D62446D1}"/>
              </a:ext>
            </a:extLst>
          </p:cNvPr>
          <p:cNvSpPr/>
          <p:nvPr/>
        </p:nvSpPr>
        <p:spPr bwMode="auto">
          <a:xfrm>
            <a:off x="4251960" y="2069492"/>
            <a:ext cx="243840" cy="140923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110" charset="0"/>
              <a:ea typeface="ＭＳ Ｐゴシック" pitchFamily="-110" charset="-128"/>
              <a:cs typeface="ＭＳ Ｐゴシック" pitchFamily="-110" charset="-128"/>
            </a:endParaRPr>
          </a:p>
        </p:txBody>
      </p:sp>
      <p:pic>
        <p:nvPicPr>
          <p:cNvPr id="44" name="Picture 43" descr="A close-up of a black line&#10;&#10;Description automatically generated">
            <a:extLst>
              <a:ext uri="{FF2B5EF4-FFF2-40B4-BE49-F238E27FC236}">
                <a16:creationId xmlns:a16="http://schemas.microsoft.com/office/drawing/2014/main" id="{AF09A0DA-06C5-DC12-B915-F3223BF26B1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140556" y="379398"/>
            <a:ext cx="2543942" cy="1440130"/>
          </a:xfrm>
          <a:prstGeom prst="rect">
            <a:avLst/>
          </a:prstGeom>
          <a:ln>
            <a:solidFill>
              <a:srgbClr val="FF0000"/>
            </a:solidFill>
          </a:ln>
        </p:spPr>
      </p:pic>
      <p:pic>
        <p:nvPicPr>
          <p:cNvPr id="46" name="Picture 45" descr="A close-up of a grey road&#10;&#10;Description automatically generated">
            <a:extLst>
              <a:ext uri="{FF2B5EF4-FFF2-40B4-BE49-F238E27FC236}">
                <a16:creationId xmlns:a16="http://schemas.microsoft.com/office/drawing/2014/main" id="{86C7EE70-8991-F390-9AF5-B0268A85A089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219057" y="379398"/>
            <a:ext cx="2543943" cy="1440130"/>
          </a:xfrm>
          <a:prstGeom prst="rect">
            <a:avLst/>
          </a:prstGeom>
          <a:ln>
            <a:solidFill>
              <a:srgbClr val="FF0000"/>
            </a:solidFill>
          </a:ln>
        </p:spPr>
      </p:pic>
      <p:sp>
        <p:nvSpPr>
          <p:cNvPr id="47" name="Oval 46">
            <a:extLst>
              <a:ext uri="{FF2B5EF4-FFF2-40B4-BE49-F238E27FC236}">
                <a16:creationId xmlns:a16="http://schemas.microsoft.com/office/drawing/2014/main" id="{3DE2BFC2-FA77-76CA-6645-96EF087F2824}"/>
              </a:ext>
            </a:extLst>
          </p:cNvPr>
          <p:cNvSpPr/>
          <p:nvPr/>
        </p:nvSpPr>
        <p:spPr bwMode="auto">
          <a:xfrm>
            <a:off x="7276217" y="2069492"/>
            <a:ext cx="243840" cy="140923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110" charset="0"/>
              <a:ea typeface="ＭＳ Ｐゴシック" pitchFamily="-110" charset="-128"/>
              <a:cs typeface="ＭＳ Ｐゴシック" pitchFamily="-110" charset="-128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35FEA648-EE17-7B6E-78C1-CD02C837A1BF}"/>
                  </a:ext>
                </a:extLst>
              </p:cNvPr>
              <p:cNvSpPr txBox="1"/>
              <p:nvPr/>
            </p:nvSpPr>
            <p:spPr>
              <a:xfrm>
                <a:off x="3648104" y="2808108"/>
                <a:ext cx="1899366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200" dirty="0">
                    <a:solidFill>
                      <a:srgbClr val="0070C0"/>
                    </a:solidFill>
                  </a:rPr>
                  <a:t>Recon with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sz="1200" b="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sz="1200" b="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𝑟</m:t>
                        </m:r>
                      </m:e>
                      <m:sub>
                        <m:r>
                          <a:rPr lang="en-US" sz="1200" b="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𝑟</m:t>
                        </m:r>
                      </m:sub>
                      <m:sup>
                        <m:r>
                          <a:rPr lang="en-US" sz="1200" b="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′</m:t>
                        </m:r>
                      </m:sup>
                    </m:sSubSup>
                  </m:oMath>
                </a14:m>
                <a:r>
                  <a:rPr lang="en-US" sz="1200" dirty="0">
                    <a:solidFill>
                      <a:srgbClr val="0070C0"/>
                    </a:solidFill>
                  </a:rPr>
                  <a:t> (corrected)</a:t>
                </a:r>
              </a:p>
            </p:txBody>
          </p:sp>
        </mc:Choice>
        <mc:Fallback xmlns="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35FEA648-EE17-7B6E-78C1-CD02C837A1B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48104" y="2808108"/>
                <a:ext cx="1899366" cy="276999"/>
              </a:xfrm>
              <a:prstGeom prst="rect">
                <a:avLst/>
              </a:prstGeom>
              <a:blipFill>
                <a:blip r:embed="rId10"/>
                <a:stretch>
                  <a:fillRect t="-4545" b="-1818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4705875F-135A-4B05-46A1-54905F6E7F4A}"/>
                  </a:ext>
                </a:extLst>
              </p:cNvPr>
              <p:cNvSpPr txBox="1"/>
              <p:nvPr/>
            </p:nvSpPr>
            <p:spPr>
              <a:xfrm>
                <a:off x="6629400" y="2809765"/>
                <a:ext cx="2059090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200" dirty="0">
                    <a:solidFill>
                      <a:schemeClr val="tx1"/>
                    </a:solidFill>
                  </a:rPr>
                  <a:t>Recon with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2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2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𝑟</m:t>
                        </m:r>
                      </m:e>
                      <m:sub>
                        <m:r>
                          <a:rPr lang="en-US" sz="12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𝑟</m:t>
                        </m:r>
                      </m:sub>
                    </m:sSub>
                  </m:oMath>
                </a14:m>
                <a:r>
                  <a:rPr lang="en-US" sz="1200" dirty="0">
                    <a:solidFill>
                      <a:schemeClr val="tx1"/>
                    </a:solidFill>
                  </a:rPr>
                  <a:t> (uncorrected)</a:t>
                </a:r>
              </a:p>
            </p:txBody>
          </p:sp>
        </mc:Choice>
        <mc:Fallback xmlns="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4705875F-135A-4B05-46A1-54905F6E7F4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29400" y="2809765"/>
                <a:ext cx="2059090" cy="276999"/>
              </a:xfrm>
              <a:prstGeom prst="rect">
                <a:avLst/>
              </a:prstGeom>
              <a:blipFill>
                <a:blip r:embed="rId11"/>
                <a:stretch>
                  <a:fillRect l="-617" b="-2272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16BF10A5-15C7-78E7-E864-9192894DEDB9}"/>
                  </a:ext>
                </a:extLst>
              </p:cNvPr>
              <p:cNvSpPr txBox="1"/>
              <p:nvPr/>
            </p:nvSpPr>
            <p:spPr>
              <a:xfrm>
                <a:off x="3276600" y="5431339"/>
                <a:ext cx="2648289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1200" b="0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sz="1200" b="0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−</m:t>
                    </m:r>
                    <m:r>
                      <a:rPr lang="en-US" sz="1200" b="0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𝐴𝑥</m:t>
                    </m:r>
                  </m:oMath>
                </a14:m>
                <a:r>
                  <a:rPr lang="en-US" sz="1200" dirty="0">
                    <a:solidFill>
                      <a:srgbClr val="0070C0"/>
                    </a:solidFill>
                  </a:rPr>
                  <a:t>: </a:t>
                </a:r>
                <a:r>
                  <a:rPr lang="en-US" sz="1200" dirty="0" err="1">
                    <a:solidFill>
                      <a:srgbClr val="0070C0"/>
                    </a:solidFill>
                  </a:rPr>
                  <a:t>sino</a:t>
                </a:r>
                <a:r>
                  <a:rPr lang="en-US" sz="1200" dirty="0">
                    <a:solidFill>
                      <a:srgbClr val="0070C0"/>
                    </a:solidFill>
                  </a:rPr>
                  <a:t> error with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sz="1200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sz="1200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𝑟</m:t>
                        </m:r>
                      </m:e>
                      <m:sub>
                        <m:r>
                          <a:rPr lang="en-US" sz="1200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𝑟</m:t>
                        </m:r>
                      </m:sub>
                      <m:sup>
                        <m:r>
                          <a:rPr lang="en-US" sz="1200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′</m:t>
                        </m:r>
                      </m:sup>
                    </m:sSubSup>
                  </m:oMath>
                </a14:m>
                <a:r>
                  <a:rPr lang="en-US" sz="1200" dirty="0">
                    <a:solidFill>
                      <a:srgbClr val="0070C0"/>
                    </a:solidFill>
                  </a:rPr>
                  <a:t> (corrected)</a:t>
                </a:r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16BF10A5-15C7-78E7-E864-9192894DEDB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76600" y="5431339"/>
                <a:ext cx="2648289" cy="276999"/>
              </a:xfrm>
              <a:prstGeom prst="rect">
                <a:avLst/>
              </a:prstGeom>
              <a:blipFill>
                <a:blip r:embed="rId12"/>
                <a:stretch>
                  <a:fillRect b="-1739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8775E0D8-B59D-04AF-94CB-90040941B30D}"/>
                  </a:ext>
                </a:extLst>
              </p:cNvPr>
              <p:cNvSpPr txBox="1"/>
              <p:nvPr/>
            </p:nvSpPr>
            <p:spPr>
              <a:xfrm>
                <a:off x="6160105" y="5429794"/>
                <a:ext cx="280801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1200" b="0" i="1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sz="1200" b="0" i="1" smtClean="0">
                        <a:latin typeface="Cambria Math" panose="02040503050406030204" pitchFamily="18" charset="0"/>
                      </a:rPr>
                      <m:t>−</m:t>
                    </m:r>
                    <m:r>
                      <a:rPr lang="en-US" sz="1200" b="0" i="1" smtClean="0">
                        <a:latin typeface="Cambria Math" panose="02040503050406030204" pitchFamily="18" charset="0"/>
                      </a:rPr>
                      <m:t>𝐴𝑥</m:t>
                    </m:r>
                  </m:oMath>
                </a14:m>
                <a:r>
                  <a:rPr lang="en-US" sz="1200" dirty="0"/>
                  <a:t>: </a:t>
                </a:r>
                <a:r>
                  <a:rPr lang="en-US" sz="1200" dirty="0" err="1"/>
                  <a:t>sino</a:t>
                </a:r>
                <a:r>
                  <a:rPr lang="en-US" sz="1200" dirty="0"/>
                  <a:t> error with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200" i="1">
                            <a:latin typeface="Cambria Math" panose="02040503050406030204" pitchFamily="18" charset="0"/>
                          </a:rPr>
                          <m:t>𝑟</m:t>
                        </m:r>
                      </m:e>
                      <m:sub>
                        <m:r>
                          <a:rPr lang="en-US" sz="1200" i="1">
                            <a:latin typeface="Cambria Math" panose="02040503050406030204" pitchFamily="18" charset="0"/>
                          </a:rPr>
                          <m:t>𝑟</m:t>
                        </m:r>
                      </m:sub>
                    </m:sSub>
                  </m:oMath>
                </a14:m>
                <a:r>
                  <a:rPr lang="en-US" sz="1200" dirty="0"/>
                  <a:t> (uncorrected)</a:t>
                </a:r>
              </a:p>
            </p:txBody>
          </p:sp>
        </mc:Choice>
        <mc:Fallback xmlns="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8775E0D8-B59D-04AF-94CB-90040941B30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60105" y="5429794"/>
                <a:ext cx="2808013" cy="276999"/>
              </a:xfrm>
              <a:prstGeom prst="rect">
                <a:avLst/>
              </a:prstGeom>
              <a:blipFill>
                <a:blip r:embed="rId13"/>
                <a:stretch>
                  <a:fillRect b="-1739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17453497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6AF803A-280C-BCAB-ACD4-9AD7BE336A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lide Number Placeholder 3">
            <a:extLst>
              <a:ext uri="{FF2B5EF4-FFF2-40B4-BE49-F238E27FC236}">
                <a16:creationId xmlns:a16="http://schemas.microsoft.com/office/drawing/2014/main" id="{58239A19-3EE5-5B50-2A38-B9010D9C7CA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494854" y="5349875"/>
            <a:ext cx="649146" cy="365125"/>
          </a:xfrm>
        </p:spPr>
        <p:txBody>
          <a:bodyPr/>
          <a:lstStyle/>
          <a:p>
            <a:fld id="{EDAA8DDF-16D2-2643-9B9F-0B179C21FD82}" type="slidenum">
              <a:rPr lang="en-US" smtClean="0"/>
              <a:t>12</a:t>
            </a:fld>
            <a:endParaRPr lang="en-US" dirty="0"/>
          </a:p>
        </p:txBody>
      </p:sp>
      <p:pic>
        <p:nvPicPr>
          <p:cNvPr id="6" name="Picture 5" descr="A screen shot of a black background&#10;&#10;Description automatically generated">
            <a:extLst>
              <a:ext uri="{FF2B5EF4-FFF2-40B4-BE49-F238E27FC236}">
                <a16:creationId xmlns:a16="http://schemas.microsoft.com/office/drawing/2014/main" id="{B9EDB00E-960E-C368-CA27-2229C207E2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565" y="893240"/>
            <a:ext cx="2342835" cy="2051352"/>
          </a:xfrm>
          <a:prstGeom prst="rect">
            <a:avLst/>
          </a:prstGeom>
        </p:spPr>
      </p:pic>
      <p:sp>
        <p:nvSpPr>
          <p:cNvPr id="8" name="Oval 7">
            <a:extLst>
              <a:ext uri="{FF2B5EF4-FFF2-40B4-BE49-F238E27FC236}">
                <a16:creationId xmlns:a16="http://schemas.microsoft.com/office/drawing/2014/main" id="{0F3AA5C8-3172-F788-F8AE-8B8AF8DD24D0}"/>
              </a:ext>
            </a:extLst>
          </p:cNvPr>
          <p:cNvSpPr/>
          <p:nvPr/>
        </p:nvSpPr>
        <p:spPr bwMode="auto">
          <a:xfrm>
            <a:off x="4876800" y="1954745"/>
            <a:ext cx="115791" cy="131613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110" charset="0"/>
              <a:ea typeface="ＭＳ Ｐゴシック" pitchFamily="-110" charset="-128"/>
              <a:cs typeface="ＭＳ Ｐゴシック" pitchFamily="-110" charset="-128"/>
            </a:endParaRPr>
          </a:p>
        </p:txBody>
      </p:sp>
      <p:pic>
        <p:nvPicPr>
          <p:cNvPr id="12" name="Picture 11" descr="A black and white photo of a black and white photo of a black and white photo of a black and white photo of a black and white photo of a black and white photo of a black and&#10;&#10;Description automatically generated">
            <a:extLst>
              <a:ext uri="{FF2B5EF4-FFF2-40B4-BE49-F238E27FC236}">
                <a16:creationId xmlns:a16="http://schemas.microsoft.com/office/drawing/2014/main" id="{F3150E08-643D-C26E-8003-8C6FC8625F3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83218" y="342900"/>
            <a:ext cx="1603182" cy="1437905"/>
          </a:xfrm>
          <a:prstGeom prst="rect">
            <a:avLst/>
          </a:prstGeom>
          <a:ln>
            <a:solidFill>
              <a:srgbClr val="FF0000"/>
            </a:solidFill>
          </a:ln>
        </p:spPr>
      </p:pic>
      <p:pic>
        <p:nvPicPr>
          <p:cNvPr id="14" name="Picture 13" descr="A screen shot of a black background&#10;&#10;Description automatically generated">
            <a:extLst>
              <a:ext uri="{FF2B5EF4-FFF2-40B4-BE49-F238E27FC236}">
                <a16:creationId xmlns:a16="http://schemas.microsoft.com/office/drawing/2014/main" id="{C67C0D4A-2C84-7F8E-A9FC-9DE103D5BCC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72200" y="893238"/>
            <a:ext cx="2342835" cy="2051353"/>
          </a:xfrm>
          <a:prstGeom prst="rect">
            <a:avLst/>
          </a:prstGeom>
        </p:spPr>
      </p:pic>
      <p:pic>
        <p:nvPicPr>
          <p:cNvPr id="16" name="Picture 15" descr="A black and white photo of a black and white photo of a black and white photo of a black and white photo of a black and white photo of a black and white photo of a black and&#10;&#10;Description automatically generated">
            <a:extLst>
              <a:ext uri="{FF2B5EF4-FFF2-40B4-BE49-F238E27FC236}">
                <a16:creationId xmlns:a16="http://schemas.microsoft.com/office/drawing/2014/main" id="{D687B467-7B0F-F9D5-56C7-49C2C24CBF2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31218" y="342900"/>
            <a:ext cx="1603182" cy="1437905"/>
          </a:xfrm>
          <a:prstGeom prst="rect">
            <a:avLst/>
          </a:prstGeom>
          <a:ln>
            <a:solidFill>
              <a:srgbClr val="FF0000"/>
            </a:solidFill>
          </a:ln>
        </p:spPr>
      </p:pic>
      <p:pic>
        <p:nvPicPr>
          <p:cNvPr id="20" name="Picture 19" descr="A close-up of a bullet shaped object&#10;&#10;Description automatically generated">
            <a:extLst>
              <a:ext uri="{FF2B5EF4-FFF2-40B4-BE49-F238E27FC236}">
                <a16:creationId xmlns:a16="http://schemas.microsoft.com/office/drawing/2014/main" id="{1F0FC61E-4150-F6F2-C5B0-8789A9B15EE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48400" y="3230572"/>
            <a:ext cx="2147870" cy="2267393"/>
          </a:xfrm>
          <a:prstGeom prst="rect">
            <a:avLst/>
          </a:prstGeom>
        </p:spPr>
      </p:pic>
      <p:sp>
        <p:nvSpPr>
          <p:cNvPr id="21" name="Oval 20">
            <a:extLst>
              <a:ext uri="{FF2B5EF4-FFF2-40B4-BE49-F238E27FC236}">
                <a16:creationId xmlns:a16="http://schemas.microsoft.com/office/drawing/2014/main" id="{EEA4D712-F423-B057-468B-2E40ACCA3D8E}"/>
              </a:ext>
            </a:extLst>
          </p:cNvPr>
          <p:cNvSpPr/>
          <p:nvPr/>
        </p:nvSpPr>
        <p:spPr bwMode="auto">
          <a:xfrm>
            <a:off x="7924800" y="1954744"/>
            <a:ext cx="115791" cy="131613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110" charset="0"/>
              <a:ea typeface="ＭＳ Ｐゴシック" pitchFamily="-110" charset="-128"/>
              <a:cs typeface="ＭＳ Ｐゴシック" pitchFamily="-110" charset="-128"/>
            </a:endParaRPr>
          </a:p>
        </p:txBody>
      </p:sp>
      <p:pic>
        <p:nvPicPr>
          <p:cNvPr id="24" name="Picture 23" descr="A close-up of a bullet&#10;&#10;Description automatically generated">
            <a:extLst>
              <a:ext uri="{FF2B5EF4-FFF2-40B4-BE49-F238E27FC236}">
                <a16:creationId xmlns:a16="http://schemas.microsoft.com/office/drawing/2014/main" id="{2631DC5D-CC7B-7BA1-6DCF-B9E1B9C8731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6197" y="3230572"/>
            <a:ext cx="2103603" cy="2267393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D040F004-C03C-D0BC-FF35-74CA161C05E6}"/>
                  </a:ext>
                </a:extLst>
              </p:cNvPr>
              <p:cNvSpPr txBox="1"/>
              <p:nvPr/>
            </p:nvSpPr>
            <p:spPr>
              <a:xfrm>
                <a:off x="381000" y="5438001"/>
                <a:ext cx="133985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1200" b="0" i="1" smtClean="0">
                        <a:latin typeface="Cambria Math" panose="02040503050406030204" pitchFamily="18" charset="0"/>
                      </a:rPr>
                      <m:t>𝑦</m:t>
                    </m:r>
                  </m:oMath>
                </a14:m>
                <a:r>
                  <a:rPr lang="en-US" sz="1200" dirty="0"/>
                  <a:t>: sinogram view</a:t>
                </a:r>
              </a:p>
            </p:txBody>
          </p:sp>
        </mc:Choice>
        <mc:Fallback xmlns=""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D040F004-C03C-D0BC-FF35-74CA161C05E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1000" y="5438001"/>
                <a:ext cx="1339854" cy="276999"/>
              </a:xfrm>
              <a:prstGeom prst="rect">
                <a:avLst/>
              </a:prstGeom>
              <a:blipFill>
                <a:blip r:embed="rId8"/>
                <a:stretch>
                  <a:fillRect b="-1739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itle 5">
            <a:extLst>
              <a:ext uri="{FF2B5EF4-FFF2-40B4-BE49-F238E27FC236}">
                <a16:creationId xmlns:a16="http://schemas.microsoft.com/office/drawing/2014/main" id="{9812B551-8C60-7519-CC61-FF869F8EF072}"/>
              </a:ext>
            </a:extLst>
          </p:cNvPr>
          <p:cNvSpPr txBox="1">
            <a:spLocks/>
          </p:cNvSpPr>
          <p:nvPr/>
        </p:nvSpPr>
        <p:spPr bwMode="auto">
          <a:xfrm>
            <a:off x="0" y="0"/>
            <a:ext cx="9144000" cy="4249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266436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j-lt"/>
                <a:ea typeface="+mj-ea"/>
                <a:cs typeface="+mj-cs"/>
              </a:defRPr>
            </a:lvl1pPr>
            <a:lvl2pPr algn="l" rtl="0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266436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Arial" pitchFamily="-110" charset="0"/>
              </a:defRPr>
            </a:lvl2pPr>
            <a:lvl3pPr algn="l" rtl="0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266436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Arial" pitchFamily="-110" charset="0"/>
              </a:defRPr>
            </a:lvl3pPr>
            <a:lvl4pPr algn="l" rtl="0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266436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Arial" pitchFamily="-110" charset="0"/>
              </a:defRPr>
            </a:lvl4pPr>
            <a:lvl5pPr algn="l" rtl="0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266436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Arial" pitchFamily="-110" charset="0"/>
              </a:defRPr>
            </a:lvl5pPr>
            <a:lvl6pPr marL="380985" algn="l" rtl="0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266436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Arial" pitchFamily="-110" charset="0"/>
              </a:defRPr>
            </a:lvl6pPr>
            <a:lvl7pPr marL="761970" algn="l" rtl="0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266436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Arial" pitchFamily="-110" charset="0"/>
              </a:defRPr>
            </a:lvl7pPr>
            <a:lvl8pPr marL="1142954" algn="l" rtl="0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266436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Arial" pitchFamily="-110" charset="0"/>
              </a:defRPr>
            </a:lvl8pPr>
            <a:lvl9pPr marL="1523939" algn="l" rtl="0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266436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Arial" pitchFamily="-110" charset="0"/>
              </a:defRPr>
            </a:lvl9pPr>
          </a:lstStyle>
          <a:p>
            <a:pPr eaLnBrk="1" hangingPunct="1"/>
            <a:r>
              <a:rPr lang="en-US" sz="2400" kern="0" dirty="0"/>
              <a:t>Result comparison, Reservoir</a:t>
            </a:r>
          </a:p>
        </p:txBody>
      </p:sp>
      <p:pic>
        <p:nvPicPr>
          <p:cNvPr id="30" name="Picture 29" descr="A close-up of a bullet&#10;&#10;Description automatically generated">
            <a:extLst>
              <a:ext uri="{FF2B5EF4-FFF2-40B4-BE49-F238E27FC236}">
                <a16:creationId xmlns:a16="http://schemas.microsoft.com/office/drawing/2014/main" id="{A3AB940A-7845-A2B8-73AA-48A8E0E9028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276600" y="3230572"/>
            <a:ext cx="2147870" cy="2267393"/>
          </a:xfrm>
          <a:prstGeom prst="rect">
            <a:avLst/>
          </a:prstGeom>
        </p:spPr>
      </p:pic>
      <p:sp>
        <p:nvSpPr>
          <p:cNvPr id="38" name="Oval 37">
            <a:extLst>
              <a:ext uri="{FF2B5EF4-FFF2-40B4-BE49-F238E27FC236}">
                <a16:creationId xmlns:a16="http://schemas.microsoft.com/office/drawing/2014/main" id="{D06BB6D4-D6A6-4141-FC63-5EB84E1BA0D4}"/>
              </a:ext>
            </a:extLst>
          </p:cNvPr>
          <p:cNvSpPr/>
          <p:nvPr/>
        </p:nvSpPr>
        <p:spPr bwMode="auto">
          <a:xfrm rot="20826050">
            <a:off x="3876081" y="4202520"/>
            <a:ext cx="155281" cy="609600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110" charset="0"/>
              <a:ea typeface="ＭＳ Ｐゴシック" pitchFamily="-110" charset="-128"/>
              <a:cs typeface="ＭＳ Ｐゴシック" pitchFamily="-110" charset="-128"/>
            </a:endParaRPr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id="{88B806EE-30BD-A47A-A833-9165C1CC20A2}"/>
              </a:ext>
            </a:extLst>
          </p:cNvPr>
          <p:cNvSpPr/>
          <p:nvPr/>
        </p:nvSpPr>
        <p:spPr bwMode="auto">
          <a:xfrm rot="20826050">
            <a:off x="4414837" y="4026156"/>
            <a:ext cx="155281" cy="609600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110" charset="0"/>
              <a:ea typeface="ＭＳ Ｐゴシック" pitchFamily="-110" charset="-128"/>
              <a:cs typeface="ＭＳ Ｐゴシック" pitchFamily="-110" charset="-128"/>
            </a:endParaRPr>
          </a:p>
        </p:txBody>
      </p:sp>
      <p:sp>
        <p:nvSpPr>
          <p:cNvPr id="41" name="Oval 40">
            <a:extLst>
              <a:ext uri="{FF2B5EF4-FFF2-40B4-BE49-F238E27FC236}">
                <a16:creationId xmlns:a16="http://schemas.microsoft.com/office/drawing/2014/main" id="{2A4ACD5C-8598-2DE2-7838-6851DBF45C37}"/>
              </a:ext>
            </a:extLst>
          </p:cNvPr>
          <p:cNvSpPr/>
          <p:nvPr/>
        </p:nvSpPr>
        <p:spPr bwMode="auto">
          <a:xfrm rot="20826050">
            <a:off x="6842527" y="4202520"/>
            <a:ext cx="155281" cy="609600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110" charset="0"/>
              <a:ea typeface="ＭＳ Ｐゴシック" pitchFamily="-110" charset="-128"/>
              <a:cs typeface="ＭＳ Ｐゴシック" pitchFamily="-110" charset="-128"/>
            </a:endParaRPr>
          </a:p>
        </p:txBody>
      </p:sp>
      <p:sp>
        <p:nvSpPr>
          <p:cNvPr id="42" name="Oval 41">
            <a:extLst>
              <a:ext uri="{FF2B5EF4-FFF2-40B4-BE49-F238E27FC236}">
                <a16:creationId xmlns:a16="http://schemas.microsoft.com/office/drawing/2014/main" id="{EC3A1124-C9D9-D390-546B-2A4002EBADB6}"/>
              </a:ext>
            </a:extLst>
          </p:cNvPr>
          <p:cNvSpPr/>
          <p:nvPr/>
        </p:nvSpPr>
        <p:spPr bwMode="auto">
          <a:xfrm rot="20826050">
            <a:off x="7381283" y="4026156"/>
            <a:ext cx="155281" cy="609600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110" charset="0"/>
              <a:ea typeface="ＭＳ Ｐゴシック" pitchFamily="-110" charset="-128"/>
              <a:cs typeface="ＭＳ Ｐゴシック" pitchFamily="-110" charset="-128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2C76D781-CAA0-32F9-2DEF-82D96352419A}"/>
                  </a:ext>
                </a:extLst>
              </p:cNvPr>
              <p:cNvSpPr txBox="1"/>
              <p:nvPr/>
            </p:nvSpPr>
            <p:spPr>
              <a:xfrm>
                <a:off x="3276600" y="5431339"/>
                <a:ext cx="2648289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1200" b="0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sz="1200" b="0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−</m:t>
                    </m:r>
                    <m:r>
                      <a:rPr lang="en-US" sz="1200" b="0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𝐴𝑥</m:t>
                    </m:r>
                  </m:oMath>
                </a14:m>
                <a:r>
                  <a:rPr lang="en-US" sz="1200" dirty="0">
                    <a:solidFill>
                      <a:srgbClr val="0070C0"/>
                    </a:solidFill>
                  </a:rPr>
                  <a:t>: </a:t>
                </a:r>
                <a:r>
                  <a:rPr lang="en-US" sz="1200" dirty="0" err="1">
                    <a:solidFill>
                      <a:srgbClr val="0070C0"/>
                    </a:solidFill>
                  </a:rPr>
                  <a:t>sino</a:t>
                </a:r>
                <a:r>
                  <a:rPr lang="en-US" sz="1200" dirty="0">
                    <a:solidFill>
                      <a:srgbClr val="0070C0"/>
                    </a:solidFill>
                  </a:rPr>
                  <a:t> error with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sz="1200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sz="1200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𝑟</m:t>
                        </m:r>
                      </m:e>
                      <m:sub>
                        <m:r>
                          <a:rPr lang="en-US" sz="1200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𝑟</m:t>
                        </m:r>
                      </m:sub>
                      <m:sup>
                        <m:r>
                          <a:rPr lang="en-US" sz="1200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′</m:t>
                        </m:r>
                      </m:sup>
                    </m:sSubSup>
                  </m:oMath>
                </a14:m>
                <a:r>
                  <a:rPr lang="en-US" sz="1200" dirty="0">
                    <a:solidFill>
                      <a:srgbClr val="0070C0"/>
                    </a:solidFill>
                  </a:rPr>
                  <a:t> (corrected)</a:t>
                </a:r>
              </a:p>
            </p:txBody>
          </p:sp>
        </mc:Choice>
        <mc:Fallback xmlns="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2C76D781-CAA0-32F9-2DEF-82D96352419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76600" y="5431339"/>
                <a:ext cx="2648289" cy="276999"/>
              </a:xfrm>
              <a:prstGeom prst="rect">
                <a:avLst/>
              </a:prstGeom>
              <a:blipFill>
                <a:blip r:embed="rId10"/>
                <a:stretch>
                  <a:fillRect b="-1739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BC505EBF-E9FC-BA48-7B72-406E9F8850AB}"/>
                  </a:ext>
                </a:extLst>
              </p:cNvPr>
              <p:cNvSpPr txBox="1"/>
              <p:nvPr/>
            </p:nvSpPr>
            <p:spPr>
              <a:xfrm>
                <a:off x="6160105" y="5429794"/>
                <a:ext cx="280801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1200" b="0" i="1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sz="1200" b="0" i="1" smtClean="0">
                        <a:latin typeface="Cambria Math" panose="02040503050406030204" pitchFamily="18" charset="0"/>
                      </a:rPr>
                      <m:t>−</m:t>
                    </m:r>
                    <m:r>
                      <a:rPr lang="en-US" sz="1200" b="0" i="1" smtClean="0">
                        <a:latin typeface="Cambria Math" panose="02040503050406030204" pitchFamily="18" charset="0"/>
                      </a:rPr>
                      <m:t>𝐴𝑥</m:t>
                    </m:r>
                  </m:oMath>
                </a14:m>
                <a:r>
                  <a:rPr lang="en-US" sz="1200" dirty="0"/>
                  <a:t>: </a:t>
                </a:r>
                <a:r>
                  <a:rPr lang="en-US" sz="1200" dirty="0" err="1"/>
                  <a:t>sino</a:t>
                </a:r>
                <a:r>
                  <a:rPr lang="en-US" sz="1200" dirty="0"/>
                  <a:t> error with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200" i="1">
                            <a:latin typeface="Cambria Math" panose="02040503050406030204" pitchFamily="18" charset="0"/>
                          </a:rPr>
                          <m:t>𝑟</m:t>
                        </m:r>
                      </m:e>
                      <m:sub>
                        <m:r>
                          <a:rPr lang="en-US" sz="1200" i="1">
                            <a:latin typeface="Cambria Math" panose="02040503050406030204" pitchFamily="18" charset="0"/>
                          </a:rPr>
                          <m:t>𝑟</m:t>
                        </m:r>
                      </m:sub>
                    </m:sSub>
                  </m:oMath>
                </a14:m>
                <a:r>
                  <a:rPr lang="en-US" sz="1200" dirty="0"/>
                  <a:t> (uncorrected)</a:t>
                </a:r>
              </a:p>
            </p:txBody>
          </p:sp>
        </mc:Choice>
        <mc:Fallback xmlns="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BC505EBF-E9FC-BA48-7B72-406E9F8850A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60105" y="5429794"/>
                <a:ext cx="2808013" cy="276999"/>
              </a:xfrm>
              <a:prstGeom prst="rect">
                <a:avLst/>
              </a:prstGeom>
              <a:blipFill>
                <a:blip r:embed="rId11"/>
                <a:stretch>
                  <a:fillRect b="-1739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DC552527-14B6-F666-6BE5-C7BE81B51FFA}"/>
                  </a:ext>
                </a:extLst>
              </p:cNvPr>
              <p:cNvSpPr txBox="1"/>
              <p:nvPr/>
            </p:nvSpPr>
            <p:spPr>
              <a:xfrm>
                <a:off x="3429000" y="2884078"/>
                <a:ext cx="1899366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200" dirty="0">
                    <a:solidFill>
                      <a:srgbClr val="0070C0"/>
                    </a:solidFill>
                  </a:rPr>
                  <a:t>Recon with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sz="1200" b="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sz="1200" b="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𝑟</m:t>
                        </m:r>
                      </m:e>
                      <m:sub>
                        <m:r>
                          <a:rPr lang="en-US" sz="1200" b="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𝑟</m:t>
                        </m:r>
                      </m:sub>
                      <m:sup>
                        <m:r>
                          <a:rPr lang="en-US" sz="1200" b="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′</m:t>
                        </m:r>
                      </m:sup>
                    </m:sSubSup>
                  </m:oMath>
                </a14:m>
                <a:r>
                  <a:rPr lang="en-US" sz="1200" dirty="0">
                    <a:solidFill>
                      <a:srgbClr val="0070C0"/>
                    </a:solidFill>
                  </a:rPr>
                  <a:t> (corrected)</a:t>
                </a:r>
              </a:p>
            </p:txBody>
          </p:sp>
        </mc:Choice>
        <mc:Fallback xmlns="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DC552527-14B6-F666-6BE5-C7BE81B51FF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29000" y="2884078"/>
                <a:ext cx="1899366" cy="276999"/>
              </a:xfrm>
              <a:prstGeom prst="rect">
                <a:avLst/>
              </a:prstGeom>
              <a:blipFill>
                <a:blip r:embed="rId12"/>
                <a:stretch>
                  <a:fillRect l="-667" b="-1304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CDCBCDBD-7DCF-E45E-C1E8-2CAC5BF38A9F}"/>
                  </a:ext>
                </a:extLst>
              </p:cNvPr>
              <p:cNvSpPr txBox="1"/>
              <p:nvPr/>
            </p:nvSpPr>
            <p:spPr>
              <a:xfrm>
                <a:off x="6410296" y="2885735"/>
                <a:ext cx="2059090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200" dirty="0">
                    <a:solidFill>
                      <a:schemeClr val="tx1"/>
                    </a:solidFill>
                  </a:rPr>
                  <a:t>Recon with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2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2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𝑟</m:t>
                        </m:r>
                      </m:e>
                      <m:sub>
                        <m:r>
                          <a:rPr lang="en-US" sz="12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𝑟</m:t>
                        </m:r>
                      </m:sub>
                    </m:sSub>
                  </m:oMath>
                </a14:m>
                <a:r>
                  <a:rPr lang="en-US" sz="1200" dirty="0">
                    <a:solidFill>
                      <a:schemeClr val="tx1"/>
                    </a:solidFill>
                  </a:rPr>
                  <a:t> (uncorrected)</a:t>
                </a:r>
              </a:p>
            </p:txBody>
          </p:sp>
        </mc:Choice>
        <mc:Fallback xmlns="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CDCBCDBD-7DCF-E45E-C1E8-2CAC5BF38A9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10296" y="2885735"/>
                <a:ext cx="2059090" cy="276999"/>
              </a:xfrm>
              <a:prstGeom prst="rect">
                <a:avLst/>
              </a:prstGeom>
              <a:blipFill>
                <a:blip r:embed="rId13"/>
                <a:stretch>
                  <a:fillRect b="-1304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01744768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35ECFE-4833-14C4-1517-2FCD825566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5">
            <a:extLst>
              <a:ext uri="{FF2B5EF4-FFF2-40B4-BE49-F238E27FC236}">
                <a16:creationId xmlns:a16="http://schemas.microsoft.com/office/drawing/2014/main" id="{EEBF128C-8B5A-33BC-DC24-F4CBEE612A3D}"/>
              </a:ext>
            </a:extLst>
          </p:cNvPr>
          <p:cNvSpPr txBox="1">
            <a:spLocks/>
          </p:cNvSpPr>
          <p:nvPr/>
        </p:nvSpPr>
        <p:spPr bwMode="auto">
          <a:xfrm>
            <a:off x="0" y="-5815"/>
            <a:ext cx="9144000" cy="4249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266436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j-lt"/>
                <a:ea typeface="+mj-ea"/>
                <a:cs typeface="+mj-cs"/>
              </a:defRPr>
            </a:lvl1pPr>
            <a:lvl2pPr algn="l" rtl="0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266436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Arial" pitchFamily="-110" charset="0"/>
              </a:defRPr>
            </a:lvl2pPr>
            <a:lvl3pPr algn="l" rtl="0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266436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Arial" pitchFamily="-110" charset="0"/>
              </a:defRPr>
            </a:lvl3pPr>
            <a:lvl4pPr algn="l" rtl="0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266436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Arial" pitchFamily="-110" charset="0"/>
              </a:defRPr>
            </a:lvl4pPr>
            <a:lvl5pPr algn="l" rtl="0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266436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Arial" pitchFamily="-110" charset="0"/>
              </a:defRPr>
            </a:lvl5pPr>
            <a:lvl6pPr marL="380985" algn="l" rtl="0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266436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Arial" pitchFamily="-110" charset="0"/>
              </a:defRPr>
            </a:lvl6pPr>
            <a:lvl7pPr marL="761970" algn="l" rtl="0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266436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Arial" pitchFamily="-110" charset="0"/>
              </a:defRPr>
            </a:lvl7pPr>
            <a:lvl8pPr marL="1142954" algn="l" rtl="0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266436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Arial" pitchFamily="-110" charset="0"/>
              </a:defRPr>
            </a:lvl8pPr>
            <a:lvl9pPr marL="1523939" algn="l" rtl="0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266436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Arial" pitchFamily="-110" charset="0"/>
              </a:defRPr>
            </a:lvl9pPr>
          </a:lstStyle>
          <a:p>
            <a:pPr eaLnBrk="1" hangingPunct="1"/>
            <a:r>
              <a:rPr lang="en-US" sz="2400" kern="0" dirty="0"/>
              <a:t>Experiment: Verification of MBIR parameter calculation </a:t>
            </a:r>
          </a:p>
        </p:txBody>
      </p:sp>
      <p:sp>
        <p:nvSpPr>
          <p:cNvPr id="29" name="Slide Number Placeholder 3">
            <a:extLst>
              <a:ext uri="{FF2B5EF4-FFF2-40B4-BE49-F238E27FC236}">
                <a16:creationId xmlns:a16="http://schemas.microsoft.com/office/drawing/2014/main" id="{7B1E5AF0-7BAC-E309-1281-AEBE02F77DE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494854" y="5349875"/>
            <a:ext cx="649146" cy="365125"/>
          </a:xfrm>
        </p:spPr>
        <p:txBody>
          <a:bodyPr/>
          <a:lstStyle/>
          <a:p>
            <a:fld id="{EDAA8DDF-16D2-2643-9B9F-0B179C21FD82}" type="slidenum">
              <a:rPr lang="en-US" smtClean="0"/>
              <a:t>13</a:t>
            </a:fld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Content Placeholder 6">
                <a:extLst>
                  <a:ext uri="{FF2B5EF4-FFF2-40B4-BE49-F238E27FC236}">
                    <a16:creationId xmlns:a16="http://schemas.microsoft.com/office/drawing/2014/main" id="{D731FA97-FDB2-4EDF-8BF2-61653150D90F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38100" y="419100"/>
                <a:ext cx="8953500" cy="1755067"/>
              </a:xfrm>
            </p:spPr>
            <p:txBody>
              <a:bodyPr/>
              <a:lstStyle/>
              <a:p>
                <a:pPr marL="285750" indent="-285750"/>
                <a:r>
                  <a:rPr lang="en-US" sz="1600" dirty="0">
                    <a:solidFill>
                      <a:schemeClr val="tx1"/>
                    </a:solidFill>
                  </a:rPr>
                  <a:t>Goal: Verify that the MBIR parameters calculated from NSI metadata is correct.</a:t>
                </a:r>
              </a:p>
              <a:p>
                <a:pPr marL="285750" indent="-285750"/>
                <a:r>
                  <a:rPr lang="en-US" sz="1600" dirty="0"/>
                  <a:t>Recon to compare:</a:t>
                </a:r>
                <a:endParaRPr lang="en-US" sz="1600" dirty="0">
                  <a:solidFill>
                    <a:schemeClr val="tx1"/>
                  </a:solidFill>
                </a:endParaRPr>
              </a:p>
              <a:p>
                <a:pPr marL="678907" lvl="1" indent="-342900">
                  <a:buFont typeface="+mj-lt"/>
                  <a:buAutoNum type="arabicPeriod"/>
                </a:pPr>
                <a:r>
                  <a:rPr lang="en-US" sz="1267" dirty="0">
                    <a:solidFill>
                      <a:schemeClr val="tx1"/>
                    </a:solidFill>
                  </a:rPr>
                  <a:t>Recon with MBIR calculated from NSI parameters</a:t>
                </a:r>
              </a:p>
              <a:p>
                <a:pPr marL="678907" lvl="1" indent="-342900">
                  <a:buFont typeface="+mj-lt"/>
                  <a:buAutoNum type="arabicPeriod"/>
                </a:pPr>
                <a:r>
                  <a:rPr lang="en-US" sz="1267" dirty="0"/>
                  <a:t>Best recon results found with grid search strategy</a:t>
                </a:r>
              </a:p>
              <a:p>
                <a:pPr marL="1057246" lvl="2" indent="-342900"/>
                <a:r>
                  <a:rPr lang="en-US" sz="1100" dirty="0"/>
                  <a:t>Fix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100" i="1" kern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100" i="1" kern="0">
                            <a:latin typeface="Cambria Math" panose="02040503050406030204" pitchFamily="18" charset="0"/>
                          </a:rPr>
                          <m:t>𝛿</m:t>
                        </m:r>
                      </m:e>
                      <m:sub>
                        <m:r>
                          <a:rPr lang="en-US" sz="1100" i="1" kern="0">
                            <a:latin typeface="Cambria Math" panose="02040503050406030204" pitchFamily="18" charset="0"/>
                          </a:rPr>
                          <m:t>𝑟𝑜𝑡</m:t>
                        </m:r>
                      </m:sub>
                    </m:sSub>
                    <m:r>
                      <a:rPr lang="en-US" sz="1100" b="0" i="1" kern="0" smtClean="0">
                        <a:latin typeface="Cambria Math" panose="02040503050406030204" pitchFamily="18" charset="0"/>
                      </a:rPr>
                      <m:t>=0.0</m:t>
                    </m:r>
                  </m:oMath>
                </a14:m>
                <a:r>
                  <a:rPr lang="en-US" sz="1100" dirty="0">
                    <a:solidFill>
                      <a:schemeClr val="tx1"/>
                    </a:solidFill>
                  </a:rPr>
                  <a:t>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1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1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𝛿</m:t>
                        </m:r>
                      </m:e>
                      <m:sub>
                        <m:r>
                          <a:rPr lang="en-US" sz="11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𝑐</m:t>
                        </m:r>
                      </m:sub>
                    </m:sSub>
                    <m:r>
                      <a:rPr lang="en-US" sz="11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sz="11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1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𝛿</m:t>
                        </m:r>
                      </m:e>
                      <m:sub>
                        <m:r>
                          <a:rPr lang="en-US" sz="11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𝑐</m:t>
                        </m:r>
                        <m:r>
                          <a:rPr lang="en-US" sz="11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11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𝑛𝑜𝑚𝑖𝑛𝑎𝑙</m:t>
                        </m:r>
                      </m:sub>
                    </m:sSub>
                  </m:oMath>
                </a14:m>
                <a:endParaRPr lang="en-US" sz="1100" dirty="0">
                  <a:solidFill>
                    <a:schemeClr val="tx1"/>
                  </a:solidFill>
                </a:endParaRPr>
              </a:p>
              <a:p>
                <a:pPr marL="1057246" lvl="2" indent="-342900"/>
                <a:r>
                  <a:rPr lang="en-US" sz="1100" dirty="0">
                    <a:solidFill>
                      <a:schemeClr val="tx1"/>
                    </a:solidFill>
                  </a:rPr>
                  <a:t>Perform grid search on the channel offset:</a:t>
                </a:r>
              </a:p>
              <a:p>
                <a:pPr marL="1389286" lvl="3" indent="-342900"/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000" b="0" i="1" kern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1000" b="0" i="1" kern="0" smtClean="0">
                            <a:latin typeface="Cambria Math" panose="02040503050406030204" pitchFamily="18" charset="0"/>
                          </a:rPr>
                          <m:t>𝛿</m:t>
                        </m:r>
                      </m:e>
                      <m:sub>
                        <m:r>
                          <a:rPr lang="en-US" altLang="zh-CN" sz="1000" b="0" i="1" kern="0" smtClean="0">
                            <a:latin typeface="Cambria Math" panose="02040503050406030204" pitchFamily="18" charset="0"/>
                          </a:rPr>
                          <m:t>𝑐</m:t>
                        </m:r>
                      </m:sub>
                    </m:sSub>
                    <m:r>
                      <a:rPr lang="en-US" altLang="zh-CN" sz="1000" b="0" i="1" kern="0" smtClean="0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altLang="zh-CN" sz="1000" b="0" i="1" kern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1000" b="0" i="1" kern="0" smtClean="0">
                            <a:latin typeface="Cambria Math" panose="02040503050406030204" pitchFamily="18" charset="0"/>
                          </a:rPr>
                          <m:t>𝛿</m:t>
                        </m:r>
                      </m:e>
                      <m:sub>
                        <m:r>
                          <a:rPr lang="en-US" altLang="zh-CN" sz="1000" b="0" i="1" kern="0" smtClean="0">
                            <a:latin typeface="Cambria Math" panose="02040503050406030204" pitchFamily="18" charset="0"/>
                          </a:rPr>
                          <m:t>𝑐</m:t>
                        </m:r>
                        <m:r>
                          <a:rPr lang="en-US" altLang="zh-CN" sz="1000" b="0" i="1" kern="0" smtClean="0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altLang="zh-CN" sz="1000" b="0" i="1" kern="0" smtClean="0">
                            <a:latin typeface="Cambria Math" panose="02040503050406030204" pitchFamily="18" charset="0"/>
                          </a:rPr>
                          <m:t>𝑛𝑜𝑚𝑖𝑛𝑎𝑙</m:t>
                        </m:r>
                      </m:sub>
                    </m:sSub>
                    <m:r>
                      <a:rPr lang="en-US" altLang="zh-CN" sz="1000" b="0" i="1" kern="0" smtClean="0"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altLang="zh-CN" sz="1000" b="0" i="1" kern="0" smtClean="0">
                        <a:latin typeface="Cambria Math" panose="02040503050406030204" pitchFamily="18" charset="0"/>
                      </a:rPr>
                      <m:t>𝑖</m:t>
                    </m:r>
                    <m:r>
                      <a:rPr lang="en-US" altLang="zh-CN" sz="1000" b="0" i="1" kern="0" smtClean="0">
                        <a:latin typeface="Cambria Math" panose="02040503050406030204" pitchFamily="18" charset="0"/>
                      </a:rPr>
                      <m:t>⋅</m:t>
                    </m:r>
                    <m:sSub>
                      <m:sSubPr>
                        <m:ctrlPr>
                          <a:rPr lang="en-US" altLang="zh-CN" sz="1000" b="0" i="1" kern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000" b="0" i="0" kern="0" smtClean="0">
                            <a:latin typeface="Cambria Math" panose="02040503050406030204" pitchFamily="18" charset="0"/>
                          </a:rPr>
                          <m:t>Δ</m:t>
                        </m:r>
                      </m:e>
                      <m:sub>
                        <m:r>
                          <a:rPr lang="en-US" altLang="zh-CN" sz="1000" b="0" i="1" kern="0" smtClean="0">
                            <a:latin typeface="Cambria Math" panose="02040503050406030204" pitchFamily="18" charset="0"/>
                          </a:rPr>
                          <m:t>𝑐</m:t>
                        </m:r>
                      </m:sub>
                    </m:sSub>
                  </m:oMath>
                </a14:m>
                <a:r>
                  <a:rPr lang="en-US" altLang="zh-CN" sz="1000" kern="0" dirty="0"/>
                  <a:t>, where </a:t>
                </a:r>
                <a14:m>
                  <m:oMath xmlns:m="http://schemas.openxmlformats.org/officeDocument/2006/math">
                    <m:r>
                      <a:rPr lang="en-US" altLang="zh-CN" sz="1000" b="0" i="1" kern="0" smtClean="0">
                        <a:latin typeface="Cambria Math" panose="02040503050406030204" pitchFamily="18" charset="0"/>
                      </a:rPr>
                      <m:t>𝑖</m:t>
                    </m:r>
                    <m:r>
                      <a:rPr lang="en-US" altLang="zh-CN" sz="1000" b="0" i="1" kern="0" smtClean="0">
                        <a:latin typeface="Cambria Math" panose="02040503050406030204" pitchFamily="18" charset="0"/>
                      </a:rPr>
                      <m:t>∈[−2.0,−1.75,−1.5,…,1.5,1.75,2.0]</m:t>
                    </m:r>
                  </m:oMath>
                </a14:m>
                <a:r>
                  <a:rPr lang="en-US" altLang="zh-CN" sz="1000" kern="0" dirty="0"/>
                  <a:t>.</a:t>
                </a:r>
              </a:p>
              <a:p>
                <a:pPr marL="1057246" lvl="2" indent="-342900"/>
                <a:r>
                  <a:rPr lang="en-US" sz="1100" dirty="0">
                    <a:solidFill>
                      <a:schemeClr val="tx1"/>
                    </a:solidFill>
                  </a:rPr>
                  <a:t>Previously: best channel offset: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sz="11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sz="11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𝛿</m:t>
                        </m:r>
                      </m:e>
                      <m:sub>
                        <m:r>
                          <a:rPr lang="en-US" sz="11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𝑐</m:t>
                        </m:r>
                      </m:sub>
                      <m:sup>
                        <m:r>
                          <a:rPr lang="en-US" sz="11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∗</m:t>
                        </m:r>
                      </m:sup>
                    </m:sSubSup>
                    <m:r>
                      <a:rPr lang="en-US" sz="11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altLang="zh-CN" sz="11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1100" i="1">
                            <a:latin typeface="Cambria Math" panose="02040503050406030204" pitchFamily="18" charset="0"/>
                          </a:rPr>
                          <m:t>𝛿</m:t>
                        </m:r>
                      </m:e>
                      <m:sub>
                        <m:r>
                          <a:rPr lang="en-US" altLang="zh-CN" sz="1100" i="1">
                            <a:latin typeface="Cambria Math" panose="02040503050406030204" pitchFamily="18" charset="0"/>
                          </a:rPr>
                          <m:t>𝑐</m:t>
                        </m:r>
                        <m:r>
                          <a:rPr lang="en-US" altLang="zh-CN" sz="1100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altLang="zh-CN" sz="1100" i="1">
                            <a:latin typeface="Cambria Math" panose="02040503050406030204" pitchFamily="18" charset="0"/>
                          </a:rPr>
                          <m:t>𝑛𝑜𝑚𝑖𝑛𝑎𝑙</m:t>
                        </m:r>
                      </m:sub>
                    </m:sSub>
                    <m:r>
                      <a:rPr lang="en-US" altLang="zh-CN" sz="1100" b="0" i="1" smtClean="0">
                        <a:latin typeface="Cambria Math" panose="02040503050406030204" pitchFamily="18" charset="0"/>
                      </a:rPr>
                      <m:t>−0.5</m:t>
                    </m:r>
                    <m:r>
                      <a:rPr lang="en-US" altLang="zh-CN" sz="1100" i="1">
                        <a:latin typeface="Cambria Math" panose="02040503050406030204" pitchFamily="18" charset="0"/>
                      </a:rPr>
                      <m:t>⋅</m:t>
                    </m:r>
                    <m:sSub>
                      <m:sSubPr>
                        <m:ctrlPr>
                          <a:rPr lang="en-US" altLang="zh-CN" sz="11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100">
                            <a:latin typeface="Cambria Math" panose="02040503050406030204" pitchFamily="18" charset="0"/>
                          </a:rPr>
                          <m:t>Δ</m:t>
                        </m:r>
                      </m:e>
                      <m:sub>
                        <m:r>
                          <a:rPr lang="en-US" altLang="zh-CN" sz="1100" i="1">
                            <a:latin typeface="Cambria Math" panose="02040503050406030204" pitchFamily="18" charset="0"/>
                          </a:rPr>
                          <m:t>𝑐</m:t>
                        </m:r>
                      </m:sub>
                    </m:sSub>
                  </m:oMath>
                </a14:m>
                <a:endParaRPr lang="en-US" sz="1100" dirty="0">
                  <a:solidFill>
                    <a:schemeClr val="tx1"/>
                  </a:solidFill>
                </a:endParaRPr>
              </a:p>
              <a:p>
                <a:pPr marL="285750" indent="-285750"/>
                <a:endParaRPr lang="en-US" sz="1600" dirty="0">
                  <a:solidFill>
                    <a:schemeClr val="tx1"/>
                  </a:solidFill>
                </a:endParaRPr>
              </a:p>
              <a:p>
                <a:pPr marL="285750" indent="-285750"/>
                <a:r>
                  <a:rPr lang="en-US" sz="1600" dirty="0">
                    <a:solidFill>
                      <a:schemeClr val="tx1"/>
                    </a:solidFill>
                  </a:rPr>
                  <a:t>Criteria:</a:t>
                </a:r>
              </a:p>
              <a:p>
                <a:pPr marL="621757" lvl="1" indent="-285750"/>
                <a:r>
                  <a:rPr lang="en-US" sz="1267" dirty="0"/>
                  <a:t>End-to-end: Expect image quality (1) </a:t>
                </a:r>
                <a14:m>
                  <m:oMath xmlns:m="http://schemas.openxmlformats.org/officeDocument/2006/math">
                    <m:r>
                      <a:rPr lang="en-US" sz="1267" b="0" i="1" smtClean="0">
                        <a:latin typeface="Cambria Math" panose="02040503050406030204" pitchFamily="18" charset="0"/>
                      </a:rPr>
                      <m:t>≥</m:t>
                    </m:r>
                  </m:oMath>
                </a14:m>
                <a:r>
                  <a:rPr lang="en-US" sz="1267" dirty="0"/>
                  <a:t> (2)</a:t>
                </a:r>
              </a:p>
              <a:p>
                <a:pPr marL="621757" lvl="1" indent="-285750"/>
                <a:r>
                  <a:rPr lang="en-US" sz="1267" dirty="0"/>
                  <a:t>Look at the MBIR parameters and make sure they physically makes sense.</a:t>
                </a:r>
              </a:p>
              <a:p>
                <a:pPr marL="285750" indent="-285750"/>
                <a:r>
                  <a:rPr lang="en-US" sz="1600" dirty="0"/>
                  <a:t>Experiment details:</a:t>
                </a:r>
              </a:p>
              <a:p>
                <a:pPr marL="621757" lvl="1" indent="-285750"/>
                <a:r>
                  <a:rPr lang="en-US" sz="1267" dirty="0"/>
                  <a:t>Dataset: MAR vertical dataset.</a:t>
                </a:r>
              </a:p>
              <a:p>
                <a:pPr marL="621757" lvl="1" indent="-285750"/>
                <a:r>
                  <a:rPr lang="en-US" sz="1267" dirty="0"/>
                  <a:t>Half of </a:t>
                </a:r>
                <a:r>
                  <a:rPr lang="en-US" sz="1267" dirty="0" err="1"/>
                  <a:t>sino</a:t>
                </a:r>
                <a:r>
                  <a:rPr lang="en-US" sz="1267" dirty="0"/>
                  <a:t> views are used.</a:t>
                </a:r>
              </a:p>
              <a:p>
                <a:pPr marL="621757" lvl="1" indent="-285750"/>
                <a:r>
                  <a:rPr lang="en-US" sz="1267" dirty="0"/>
                  <a:t>Only reconstructed the central slices.</a:t>
                </a:r>
                <a:endParaRPr lang="en-US" sz="1600" dirty="0"/>
              </a:p>
              <a:p>
                <a:pPr marL="285750" indent="-285750"/>
                <a:r>
                  <a:rPr lang="en-US" sz="1600" dirty="0"/>
                  <a:t>Results:</a:t>
                </a:r>
              </a:p>
              <a:p>
                <a:pPr marL="621757" lvl="1" indent="-285750"/>
                <a:r>
                  <a:rPr lang="en-US" sz="1267" dirty="0">
                    <a:solidFill>
                      <a:schemeClr val="tx1"/>
                    </a:solidFill>
                  </a:rPr>
                  <a:t>Recon quality with the calculated MBIR params is marginally better than the best recon quality found with grid-search.</a:t>
                </a:r>
              </a:p>
              <a:p>
                <a:pPr marL="621757" lvl="1" indent="-285750"/>
                <a:r>
                  <a:rPr lang="en-US" sz="1267" dirty="0"/>
                  <a:t>MBIR parameters physically make sense.</a:t>
                </a:r>
                <a:endParaRPr lang="en-US" sz="1267" dirty="0">
                  <a:solidFill>
                    <a:schemeClr val="tx1"/>
                  </a:solidFill>
                </a:endParaRPr>
              </a:p>
              <a:p>
                <a:pPr marL="621757" lvl="1" indent="-285750"/>
                <a:endParaRPr lang="en-US" sz="1267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7" name="Content Placeholder 6">
                <a:extLst>
                  <a:ext uri="{FF2B5EF4-FFF2-40B4-BE49-F238E27FC236}">
                    <a16:creationId xmlns:a16="http://schemas.microsoft.com/office/drawing/2014/main" id="{D731FA97-FDB2-4EDF-8BF2-61653150D90F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8100" y="419100"/>
                <a:ext cx="8953500" cy="1755067"/>
              </a:xfrm>
              <a:blipFill>
                <a:blip r:embed="rId2"/>
                <a:stretch>
                  <a:fillRect l="-283" t="-2158" b="-18848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Subtitle 7">
                <a:extLst>
                  <a:ext uri="{FF2B5EF4-FFF2-40B4-BE49-F238E27FC236}">
                    <a16:creationId xmlns:a16="http://schemas.microsoft.com/office/drawing/2014/main" id="{E4C173FA-E2D8-0AAA-0EEC-7A2AA77207A5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5227015" y="723900"/>
                <a:ext cx="3878885" cy="2438400"/>
              </a:xfrm>
              <a:prstGeom prst="rect">
                <a:avLst/>
              </a:prstGeom>
              <a:noFill/>
              <a:ln w="9525">
                <a:solidFill>
                  <a:srgbClr val="0070C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lvl1pPr algn="l" rtl="0" fontAlgn="base">
                  <a:lnSpc>
                    <a:spcPct val="95000"/>
                  </a:lnSpc>
                  <a:spcBef>
                    <a:spcPct val="50000"/>
                  </a:spcBef>
                  <a:spcAft>
                    <a:spcPct val="0"/>
                  </a:spcAft>
                  <a:buClr>
                    <a:srgbClr val="004880"/>
                  </a:buClr>
                  <a:buFont typeface="Wingdings" pitchFamily="-110" charset="2"/>
                  <a:buChar char="§"/>
                  <a:defRPr sz="2500">
                    <a:solidFill>
                      <a:schemeClr val="tx1"/>
                    </a:solidFill>
                    <a:latin typeface="Times New Roman"/>
                    <a:ea typeface="+mn-ea"/>
                    <a:cs typeface="Times New Roman"/>
                  </a:defRPr>
                </a:lvl1pPr>
                <a:lvl2pPr marL="336007" indent="-240761" algn="l" rtl="0" fontAlgn="base">
                  <a:lnSpc>
                    <a:spcPct val="95000"/>
                  </a:lnSpc>
                  <a:spcBef>
                    <a:spcPct val="30000"/>
                  </a:spcBef>
                  <a:spcAft>
                    <a:spcPct val="0"/>
                  </a:spcAft>
                  <a:buClr>
                    <a:srgbClr val="004880"/>
                  </a:buClr>
                  <a:buChar char="•"/>
                  <a:defRPr sz="2167">
                    <a:solidFill>
                      <a:schemeClr val="tx1"/>
                    </a:solidFill>
                    <a:latin typeface="Times New Roman"/>
                    <a:ea typeface="ＭＳ Ｐゴシック" pitchFamily="-110" charset="-128"/>
                    <a:cs typeface="Times New Roman"/>
                  </a:defRPr>
                </a:lvl2pPr>
                <a:lvl3pPr marL="714346" indent="-231502" algn="l" rtl="0" fontAlgn="base">
                  <a:lnSpc>
                    <a:spcPct val="95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4880"/>
                  </a:buClr>
                  <a:buChar char="–"/>
                  <a:defRPr sz="2000">
                    <a:solidFill>
                      <a:schemeClr val="tx1"/>
                    </a:solidFill>
                    <a:latin typeface="Times New Roman"/>
                    <a:ea typeface="ＭＳ Ｐゴシック" pitchFamily="-110" charset="-128"/>
                    <a:cs typeface="Times New Roman"/>
                  </a:defRPr>
                </a:lvl3pPr>
                <a:lvl4pPr marL="1046386" indent="-236793" algn="l" rtl="0" fontAlgn="base">
                  <a:lnSpc>
                    <a:spcPct val="95000"/>
                  </a:lnSpc>
                  <a:spcBef>
                    <a:spcPct val="10000"/>
                  </a:spcBef>
                  <a:spcAft>
                    <a:spcPct val="0"/>
                  </a:spcAft>
                  <a:buClr>
                    <a:srgbClr val="004880"/>
                  </a:buClr>
                  <a:buFont typeface="Times" pitchFamily="-110" charset="0"/>
                  <a:buChar char="•"/>
                  <a:defRPr sz="2000">
                    <a:solidFill>
                      <a:schemeClr val="tx1"/>
                    </a:solidFill>
                    <a:latin typeface="Times New Roman"/>
                    <a:ea typeface="ＭＳ Ｐゴシック" pitchFamily="-110" charset="-128"/>
                    <a:cs typeface="Times New Roman"/>
                  </a:defRPr>
                </a:lvl4pPr>
                <a:lvl5pPr marL="1382393" indent="-240761" algn="l" rtl="0" fontAlgn="base">
                  <a:lnSpc>
                    <a:spcPct val="95000"/>
                  </a:lnSpc>
                  <a:spcBef>
                    <a:spcPct val="40000"/>
                  </a:spcBef>
                  <a:spcAft>
                    <a:spcPct val="0"/>
                  </a:spcAft>
                  <a:buClr>
                    <a:srgbClr val="004880"/>
                  </a:buClr>
                  <a:buFont typeface="Wingdings" pitchFamily="-110" charset="2"/>
                  <a:buChar char="ù"/>
                  <a:defRPr sz="2000">
                    <a:solidFill>
                      <a:schemeClr val="tx1"/>
                    </a:solidFill>
                    <a:latin typeface="Times New Roman"/>
                    <a:ea typeface="ＭＳ Ｐゴシック" pitchFamily="-110" charset="-128"/>
                    <a:cs typeface="Times New Roman"/>
                  </a:defRPr>
                </a:lvl5pPr>
                <a:lvl6pPr marL="1763378" indent="-240761" algn="l" rtl="0" fontAlgn="base">
                  <a:lnSpc>
                    <a:spcPct val="95000"/>
                  </a:lnSpc>
                  <a:spcBef>
                    <a:spcPct val="40000"/>
                  </a:spcBef>
                  <a:spcAft>
                    <a:spcPct val="0"/>
                  </a:spcAft>
                  <a:buClr>
                    <a:srgbClr val="004880"/>
                  </a:buClr>
                  <a:buFont typeface="Wingdings" pitchFamily="-110" charset="2"/>
                  <a:buChar char="ù"/>
                  <a:defRPr sz="2000">
                    <a:solidFill>
                      <a:schemeClr val="tx1"/>
                    </a:solidFill>
                    <a:latin typeface="+mn-lt"/>
                    <a:ea typeface="ＭＳ Ｐゴシック" pitchFamily="-110" charset="-128"/>
                  </a:defRPr>
                </a:lvl6pPr>
                <a:lvl7pPr marL="2144363" indent="-240761" algn="l" rtl="0" fontAlgn="base">
                  <a:lnSpc>
                    <a:spcPct val="95000"/>
                  </a:lnSpc>
                  <a:spcBef>
                    <a:spcPct val="40000"/>
                  </a:spcBef>
                  <a:spcAft>
                    <a:spcPct val="0"/>
                  </a:spcAft>
                  <a:buClr>
                    <a:srgbClr val="004880"/>
                  </a:buClr>
                  <a:buFont typeface="Wingdings" pitchFamily="-110" charset="2"/>
                  <a:buChar char="ù"/>
                  <a:defRPr sz="2000">
                    <a:solidFill>
                      <a:schemeClr val="tx1"/>
                    </a:solidFill>
                    <a:latin typeface="+mn-lt"/>
                    <a:ea typeface="ＭＳ Ｐゴシック" pitchFamily="-110" charset="-128"/>
                  </a:defRPr>
                </a:lvl7pPr>
                <a:lvl8pPr marL="2525347" indent="-240761" algn="l" rtl="0" fontAlgn="base">
                  <a:lnSpc>
                    <a:spcPct val="95000"/>
                  </a:lnSpc>
                  <a:spcBef>
                    <a:spcPct val="40000"/>
                  </a:spcBef>
                  <a:spcAft>
                    <a:spcPct val="0"/>
                  </a:spcAft>
                  <a:buClr>
                    <a:srgbClr val="004880"/>
                  </a:buClr>
                  <a:buFont typeface="Wingdings" pitchFamily="-110" charset="2"/>
                  <a:buChar char="ù"/>
                  <a:defRPr sz="2000">
                    <a:solidFill>
                      <a:schemeClr val="tx1"/>
                    </a:solidFill>
                    <a:latin typeface="+mn-lt"/>
                    <a:ea typeface="ＭＳ Ｐゴシック" pitchFamily="-110" charset="-128"/>
                  </a:defRPr>
                </a:lvl8pPr>
                <a:lvl9pPr marL="2906332" indent="-240761" algn="l" rtl="0" fontAlgn="base">
                  <a:lnSpc>
                    <a:spcPct val="95000"/>
                  </a:lnSpc>
                  <a:spcBef>
                    <a:spcPct val="40000"/>
                  </a:spcBef>
                  <a:spcAft>
                    <a:spcPct val="0"/>
                  </a:spcAft>
                  <a:buClr>
                    <a:srgbClr val="004880"/>
                  </a:buClr>
                  <a:buFont typeface="Wingdings" pitchFamily="-110" charset="2"/>
                  <a:buChar char="ù"/>
                  <a:defRPr sz="2000">
                    <a:solidFill>
                      <a:schemeClr val="tx1"/>
                    </a:solidFill>
                    <a:latin typeface="+mn-lt"/>
                    <a:ea typeface="ＭＳ Ｐゴシック" pitchFamily="-110" charset="-128"/>
                  </a:defRPr>
                </a:lvl9pPr>
              </a:lstStyle>
              <a:p>
                <a:pPr marL="4763" eaLnBrk="1" hangingPunct="1">
                  <a:spcBef>
                    <a:spcPts val="0"/>
                  </a:spcBef>
                  <a:buFont typeface="Wingdings" pitchFamily="-110" charset="2"/>
                  <a:buNone/>
                </a:pPr>
                <a:r>
                  <a:rPr lang="en-US" sz="800" kern="0" dirty="0"/>
                  <a:t>calc</a:t>
                </a:r>
                <a:r>
                  <a:rPr lang="en-US" sz="800" kern="0" dirty="0" err="1"/>
                  <a:t>_row_channel_params</a:t>
                </a:r>
                <a:r>
                  <a:rPr lang="en-US" sz="800" kern="0" dirty="0"/>
                  <a:t>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800" i="1" ker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800" i="1" kern="0">
                            <a:latin typeface="Cambria Math" panose="02040503050406030204" pitchFamily="18" charset="0"/>
                          </a:rPr>
                          <m:t>𝑟</m:t>
                        </m:r>
                      </m:e>
                      <m:sub>
                        <m:r>
                          <a:rPr lang="en-US" sz="800" i="1" kern="0">
                            <a:latin typeface="Cambria Math" panose="02040503050406030204" pitchFamily="18" charset="0"/>
                          </a:rPr>
                          <m:t>𝑎</m:t>
                        </m:r>
                      </m:sub>
                    </m:sSub>
                  </m:oMath>
                </a14:m>
                <a:r>
                  <a:rPr lang="en-US" sz="800" kern="0" dirty="0"/>
                  <a:t>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800" i="1" ker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800" i="1" kern="0">
                            <a:latin typeface="Cambria Math" panose="02040503050406030204" pitchFamily="18" charset="0"/>
                          </a:rPr>
                          <m:t>𝑟</m:t>
                        </m:r>
                      </m:e>
                      <m:sub>
                        <m:r>
                          <a:rPr lang="en-US" sz="800" i="1" kern="0">
                            <a:latin typeface="Cambria Math" panose="02040503050406030204" pitchFamily="18" charset="0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en-US" sz="800" kern="0" dirty="0"/>
                  <a:t>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800" i="1" ker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800" i="1" kern="0">
                            <a:latin typeface="Cambria Math" panose="02040503050406030204" pitchFamily="18" charset="0"/>
                          </a:rPr>
                          <m:t>𝑟</m:t>
                        </m:r>
                      </m:e>
                      <m:sub>
                        <m:r>
                          <a:rPr lang="en-US" sz="800" i="1" kern="0">
                            <a:latin typeface="Cambria Math" panose="02040503050406030204" pitchFamily="18" charset="0"/>
                          </a:rPr>
                          <m:t>h</m:t>
                        </m:r>
                      </m:sub>
                    </m:sSub>
                  </m:oMath>
                </a14:m>
                <a:r>
                  <a:rPr lang="en-US" sz="800" kern="0" dirty="0"/>
                  <a:t>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800" i="1" ker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800" i="1" kern="0">
                            <a:latin typeface="Cambria Math" panose="02040503050406030204" pitchFamily="18" charset="0"/>
                          </a:rPr>
                          <m:t>𝑟</m:t>
                        </m:r>
                      </m:e>
                      <m:sub>
                        <m:r>
                          <a:rPr lang="en-US" sz="800" i="1" kern="0">
                            <a:latin typeface="Cambria Math" panose="02040503050406030204" pitchFamily="18" charset="0"/>
                          </a:rPr>
                          <m:t>𝑠</m:t>
                        </m:r>
                      </m:sub>
                    </m:sSub>
                  </m:oMath>
                </a14:m>
                <a:r>
                  <a:rPr lang="en-US" sz="800" kern="0" dirty="0"/>
                  <a:t>,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sz="800" i="1" kern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sz="800" b="0" i="1" kern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𝑟</m:t>
                        </m:r>
                      </m:e>
                      <m:sub>
                        <m:r>
                          <a:rPr lang="en-US" sz="800" b="0" i="1" kern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𝑟</m:t>
                        </m:r>
                      </m:sub>
                      <m:sup>
                        <m:r>
                          <a:rPr lang="en-US" sz="800" b="0" i="1" kern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′</m:t>
                        </m:r>
                      </m:sup>
                    </m:sSubSup>
                  </m:oMath>
                </a14:m>
                <a:r>
                  <a:rPr lang="en-US" sz="800" kern="0" dirty="0"/>
                  <a:t>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800" i="1" ker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sz="800" kern="0">
                            <a:latin typeface="Cambria Math" panose="02040503050406030204" pitchFamily="18" charset="0"/>
                          </a:rPr>
                          <m:t>Δ</m:t>
                        </m:r>
                      </m:e>
                      <m:sub>
                        <m:r>
                          <a:rPr lang="en-US" sz="800" i="1" kern="0">
                            <a:latin typeface="Cambria Math" panose="02040503050406030204" pitchFamily="18" charset="0"/>
                          </a:rPr>
                          <m:t>𝑐</m:t>
                        </m:r>
                      </m:sub>
                    </m:sSub>
                  </m:oMath>
                </a14:m>
                <a:r>
                  <a:rPr lang="en-US" sz="800" kern="0" dirty="0">
                    <a:latin typeface="+mj-lt"/>
                  </a:rPr>
                  <a:t>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800" i="1" ker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sz="800" kern="0">
                            <a:latin typeface="Cambria Math" panose="02040503050406030204" pitchFamily="18" charset="0"/>
                          </a:rPr>
                          <m:t>Δ</m:t>
                        </m:r>
                      </m:e>
                      <m:sub>
                        <m:r>
                          <a:rPr lang="en-US" sz="800" i="1" kern="0">
                            <a:latin typeface="Cambria Math" panose="02040503050406030204" pitchFamily="18" charset="0"/>
                          </a:rPr>
                          <m:t>𝑟</m:t>
                        </m:r>
                      </m:sub>
                    </m:sSub>
                  </m:oMath>
                </a14:m>
                <a:r>
                  <a:rPr lang="en-US" sz="800" kern="0" dirty="0"/>
                  <a:t>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800" i="1" ker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800" i="1" kern="0">
                            <a:latin typeface="Cambria Math" panose="02040503050406030204" pitchFamily="18" charset="0"/>
                          </a:rPr>
                          <m:t>𝑁</m:t>
                        </m:r>
                      </m:e>
                      <m:sub>
                        <m:r>
                          <a:rPr lang="en-US" sz="800" i="1" kern="0">
                            <a:latin typeface="Cambria Math" panose="02040503050406030204" pitchFamily="18" charset="0"/>
                          </a:rPr>
                          <m:t>𝑐</m:t>
                        </m:r>
                      </m:sub>
                    </m:sSub>
                  </m:oMath>
                </a14:m>
                <a:r>
                  <a:rPr lang="en-US" sz="800" kern="0" dirty="0"/>
                  <a:t>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800" i="1" ker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800" i="1" kern="0">
                            <a:latin typeface="Cambria Math" panose="02040503050406030204" pitchFamily="18" charset="0"/>
                          </a:rPr>
                          <m:t>𝑁</m:t>
                        </m:r>
                      </m:e>
                      <m:sub>
                        <m:r>
                          <a:rPr lang="en-US" sz="800" i="1" kern="0">
                            <a:latin typeface="Cambria Math" panose="02040503050406030204" pitchFamily="18" charset="0"/>
                          </a:rPr>
                          <m:t>𝑟</m:t>
                        </m:r>
                      </m:sub>
                    </m:sSub>
                  </m:oMath>
                </a14:m>
                <a:r>
                  <a:rPr lang="en-US" sz="800" kern="0" dirty="0"/>
                  <a:t>):</a:t>
                </a:r>
              </a:p>
              <a:p>
                <a:pPr marL="347663" eaLnBrk="1" hangingPunct="1">
                  <a:spcBef>
                    <a:spcPts val="0"/>
                  </a:spcBef>
                  <a:buFont typeface="Wingdings" pitchFamily="-110" charset="2"/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800" i="1" kern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800" i="1" kern="0">
                            <a:latin typeface="Cambria Math" panose="02040503050406030204" pitchFamily="18" charset="0"/>
                          </a:rPr>
                          <m:t>𝑟</m:t>
                        </m:r>
                      </m:e>
                      <m:sub>
                        <m:r>
                          <a:rPr lang="en-US" sz="800" i="1" kern="0">
                            <a:latin typeface="Cambria Math" panose="02040503050406030204" pitchFamily="18" charset="0"/>
                          </a:rPr>
                          <m:t>𝑛</m:t>
                        </m:r>
                      </m:sub>
                    </m:sSub>
                    <m:r>
                      <a:rPr lang="en-US" sz="800" i="1" kern="0" smtClean="0">
                        <a:latin typeface="Cambria Math" panose="02040503050406030204" pitchFamily="18" charset="0"/>
                      </a:rPr>
                      <m:t>←</m:t>
                    </m:r>
                    <m:f>
                      <m:fPr>
                        <m:ctrlPr>
                          <a:rPr lang="en-US" sz="800" i="1" kern="0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sz="800" i="1" kern="0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800" i="1" kern="0" smtClean="0">
                                <a:latin typeface="Cambria Math" panose="02040503050406030204" pitchFamily="18" charset="0"/>
                              </a:rPr>
                              <m:t>𝑟</m:t>
                            </m:r>
                          </m:e>
                          <m:sub>
                            <m:r>
                              <a:rPr lang="en-US" sz="800" i="1" kern="0" smtClean="0"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b>
                        </m:sSub>
                      </m:num>
                      <m:den>
                        <m:d>
                          <m:dPr>
                            <m:begChr m:val="‖"/>
                            <m:endChr m:val="‖"/>
                            <m:ctrlPr>
                              <a:rPr lang="en-US" sz="800" i="1" kern="0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sz="800" i="1" kern="0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800" i="1" kern="0" smtClean="0">
                                    <a:latin typeface="Cambria Math" panose="02040503050406030204" pitchFamily="18" charset="0"/>
                                  </a:rPr>
                                  <m:t>𝑟</m:t>
                                </m:r>
                              </m:e>
                              <m:sub>
                                <m:r>
                                  <a:rPr lang="en-US" sz="800" i="1" kern="0" smtClean="0">
                                    <a:latin typeface="Cambria Math" panose="02040503050406030204" pitchFamily="18" charset="0"/>
                                  </a:rPr>
                                  <m:t>𝑛</m:t>
                                </m:r>
                              </m:sub>
                            </m:sSub>
                          </m:e>
                        </m:d>
                      </m:den>
                    </m:f>
                  </m:oMath>
                </a14:m>
                <a:r>
                  <a:rPr lang="en-US" sz="800" i="1" kern="0" dirty="0">
                    <a:latin typeface="Cambria Math" panose="02040503050406030204" pitchFamily="18" charset="0"/>
                  </a:rPr>
                  <a:t>	</a:t>
                </a:r>
                <a:r>
                  <a:rPr lang="en-US" sz="800" kern="0" dirty="0">
                    <a:latin typeface="Cambria Math" panose="02040503050406030204" pitchFamily="18" charset="0"/>
                  </a:rPr>
                  <a:t>//Make sure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800" i="1" ker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sz="800" kern="0">
                            <a:latin typeface="Cambria Math" panose="02040503050406030204" pitchFamily="18" charset="0"/>
                          </a:rPr>
                          <m:t>r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sz="800" kern="0">
                            <a:latin typeface="Cambria Math" panose="02040503050406030204" pitchFamily="18" charset="0"/>
                          </a:rPr>
                          <m:t>n</m:t>
                        </m:r>
                      </m:sub>
                    </m:sSub>
                  </m:oMath>
                </a14:m>
                <a:r>
                  <a:rPr lang="en-US" sz="800" kern="0" dirty="0">
                    <a:latin typeface="Cambria Math" panose="02040503050406030204" pitchFamily="18" charset="0"/>
                  </a:rPr>
                  <a:t> is normalized</a:t>
                </a:r>
                <a:endParaRPr lang="en-US" sz="800" i="1" kern="0" dirty="0">
                  <a:latin typeface="Cambria Math" panose="02040503050406030204" pitchFamily="18" charset="0"/>
                </a:endParaRPr>
              </a:p>
              <a:p>
                <a:pPr marL="347663" eaLnBrk="1" hangingPunct="1">
                  <a:spcBef>
                    <a:spcPts val="0"/>
                  </a:spcBef>
                  <a:buFont typeface="Wingdings" pitchFamily="-110" charset="2"/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800" i="1" ker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800" i="1" kern="0">
                            <a:latin typeface="Cambria Math" panose="02040503050406030204" pitchFamily="18" charset="0"/>
                          </a:rPr>
                          <m:t>𝑟</m:t>
                        </m:r>
                      </m:e>
                      <m:sub>
                        <m:r>
                          <a:rPr lang="en-US" sz="800" i="1" kern="0" smtClean="0">
                            <a:latin typeface="Cambria Math" panose="02040503050406030204" pitchFamily="18" charset="0"/>
                          </a:rPr>
                          <m:t>h</m:t>
                        </m:r>
                      </m:sub>
                    </m:sSub>
                    <m:r>
                      <a:rPr lang="en-US" sz="800" i="1" kern="0" smtClean="0">
                        <a:latin typeface="Cambria Math" panose="02040503050406030204" pitchFamily="18" charset="0"/>
                      </a:rPr>
                      <m:t>←</m:t>
                    </m:r>
                  </m:oMath>
                </a14:m>
                <a:r>
                  <a:rPr lang="en-US" sz="800" kern="0" dirty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800" i="1" ker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800" i="1" kern="0">
                            <a:latin typeface="Cambria Math" panose="02040503050406030204" pitchFamily="18" charset="0"/>
                          </a:rPr>
                          <m:t>𝑟</m:t>
                        </m:r>
                      </m:e>
                      <m:sub>
                        <m:r>
                          <a:rPr lang="en-US" sz="800" i="1" kern="0" smtClean="0">
                            <a:latin typeface="Cambria Math" panose="02040503050406030204" pitchFamily="18" charset="0"/>
                          </a:rPr>
                          <m:t>h</m:t>
                        </m:r>
                      </m:sub>
                    </m:sSub>
                    <m:r>
                      <a:rPr lang="en-US" sz="800" i="1" kern="0">
                        <a:latin typeface="Cambria Math" panose="02040503050406030204" pitchFamily="18" charset="0"/>
                      </a:rPr>
                      <m:t>−</m:t>
                    </m:r>
                    <m:d>
                      <m:dPr>
                        <m:begChr m:val="⟨"/>
                        <m:endChr m:val="⟩"/>
                        <m:ctrlPr>
                          <a:rPr lang="en-US" sz="800" i="1" ker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800" i="1" ker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800" i="1" kern="0">
                                <a:latin typeface="Cambria Math" panose="02040503050406030204" pitchFamily="18" charset="0"/>
                              </a:rPr>
                              <m:t>𝑟</m:t>
                            </m:r>
                          </m:e>
                          <m:sub>
                            <m:r>
                              <a:rPr lang="en-US" sz="800" i="1" kern="0" smtClean="0">
                                <a:latin typeface="Cambria Math" panose="02040503050406030204" pitchFamily="18" charset="0"/>
                              </a:rPr>
                              <m:t>h</m:t>
                            </m:r>
                          </m:sub>
                        </m:sSub>
                      </m:e>
                      <m:e>
                        <m:sSub>
                          <m:sSubPr>
                            <m:ctrlPr>
                              <a:rPr lang="en-US" sz="800" i="1" ker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800" i="1" kern="0">
                                <a:latin typeface="Cambria Math" panose="02040503050406030204" pitchFamily="18" charset="0"/>
                              </a:rPr>
                              <m:t>𝑟</m:t>
                            </m:r>
                          </m:e>
                          <m:sub>
                            <m:r>
                              <a:rPr lang="en-US" sz="800" i="1" kern="0"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sz="800" kern="0" dirty="0"/>
                  <a:t>;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800" i="1" ker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800" i="1" kern="0">
                            <a:latin typeface="Cambria Math" panose="02040503050406030204" pitchFamily="18" charset="0"/>
                          </a:rPr>
                          <m:t>𝑟</m:t>
                        </m:r>
                      </m:e>
                      <m:sub>
                        <m:r>
                          <a:rPr lang="en-US" sz="800" i="1" kern="0">
                            <a:latin typeface="Cambria Math" panose="02040503050406030204" pitchFamily="18" charset="0"/>
                          </a:rPr>
                          <m:t>h</m:t>
                        </m:r>
                      </m:sub>
                    </m:sSub>
                    <m:r>
                      <a:rPr lang="en-US" sz="800" i="1" kern="0">
                        <a:latin typeface="Cambria Math" panose="02040503050406030204" pitchFamily="18" charset="0"/>
                      </a:rPr>
                      <m:t>←</m:t>
                    </m:r>
                    <m:f>
                      <m:fPr>
                        <m:ctrlPr>
                          <a:rPr lang="en-US" sz="800" i="1" ker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sz="800" i="1" ker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800" i="1" kern="0">
                                <a:latin typeface="Cambria Math" panose="02040503050406030204" pitchFamily="18" charset="0"/>
                              </a:rPr>
                              <m:t>𝑟</m:t>
                            </m:r>
                          </m:e>
                          <m:sub>
                            <m:r>
                              <a:rPr lang="en-US" sz="800" i="1" kern="0" smtClean="0">
                                <a:latin typeface="Cambria Math" panose="02040503050406030204" pitchFamily="18" charset="0"/>
                              </a:rPr>
                              <m:t>h</m:t>
                            </m:r>
                          </m:sub>
                        </m:sSub>
                      </m:num>
                      <m:den>
                        <m:d>
                          <m:dPr>
                            <m:begChr m:val="‖"/>
                            <m:endChr m:val="‖"/>
                            <m:ctrlPr>
                              <a:rPr lang="en-US" sz="800" i="1" ker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sz="800" i="1" ker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800" i="1" kern="0">
                                    <a:latin typeface="Cambria Math" panose="02040503050406030204" pitchFamily="18" charset="0"/>
                                  </a:rPr>
                                  <m:t>𝑟</m:t>
                                </m:r>
                              </m:e>
                              <m:sub>
                                <m:r>
                                  <a:rPr lang="en-US" sz="800" i="1" kern="0" smtClean="0">
                                    <a:latin typeface="Cambria Math" panose="02040503050406030204" pitchFamily="18" charset="0"/>
                                  </a:rPr>
                                  <m:t>h</m:t>
                                </m:r>
                              </m:sub>
                            </m:sSub>
                          </m:e>
                        </m:d>
                      </m:den>
                    </m:f>
                  </m:oMath>
                </a14:m>
                <a:r>
                  <a:rPr lang="en-US" sz="800" kern="0" dirty="0"/>
                  <a:t> </a:t>
                </a:r>
                <a:r>
                  <a:rPr lang="en-US" sz="800" kern="0" dirty="0">
                    <a:latin typeface="Cambria Math" panose="02040503050406030204" pitchFamily="18" charset="0"/>
                  </a:rPr>
                  <a:t>//Make sure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800" i="1" ker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sz="800" kern="0">
                            <a:latin typeface="Cambria Math" panose="02040503050406030204" pitchFamily="18" charset="0"/>
                          </a:rPr>
                          <m:t>r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sz="800" kern="0" smtClean="0">
                            <a:latin typeface="Cambria Math" panose="02040503050406030204" pitchFamily="18" charset="0"/>
                          </a:rPr>
                          <m:t>h</m:t>
                        </m:r>
                      </m:sub>
                    </m:sSub>
                  </m:oMath>
                </a14:m>
                <a:r>
                  <a:rPr lang="en-US" sz="800" kern="0" dirty="0">
                    <a:latin typeface="Cambria Math" panose="02040503050406030204" pitchFamily="18" charset="0"/>
                  </a:rPr>
                  <a:t> is  perpendicular to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800" i="1" ker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sz="800" kern="0">
                            <a:latin typeface="Cambria Math" panose="02040503050406030204" pitchFamily="18" charset="0"/>
                          </a:rPr>
                          <m:t>r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sz="800" kern="0">
                            <a:latin typeface="Cambria Math" panose="02040503050406030204" pitchFamily="18" charset="0"/>
                          </a:rPr>
                          <m:t>n</m:t>
                        </m:r>
                      </m:sub>
                    </m:sSub>
                  </m:oMath>
                </a14:m>
                <a:r>
                  <a:rPr lang="en-US" sz="800" kern="0" dirty="0">
                    <a:latin typeface="Cambria Math" panose="02040503050406030204" pitchFamily="18" charset="0"/>
                  </a:rPr>
                  <a:t> and normal</a:t>
                </a:r>
                <a:endParaRPr lang="en-US" sz="800" kern="0" dirty="0"/>
              </a:p>
              <a:p>
                <a:pPr marL="347663" eaLnBrk="1" hangingPunct="1">
                  <a:spcBef>
                    <a:spcPts val="0"/>
                  </a:spcBef>
                  <a:buFont typeface="Wingdings" pitchFamily="-110" charset="2"/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800" i="1" ker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800" i="1" kern="0">
                            <a:latin typeface="Cambria Math" panose="02040503050406030204" pitchFamily="18" charset="0"/>
                          </a:rPr>
                          <m:t>𝑟</m:t>
                        </m:r>
                      </m:e>
                      <m:sub>
                        <m:r>
                          <a:rPr lang="en-US" sz="800" i="1" kern="0" smtClean="0">
                            <a:latin typeface="Cambria Math" panose="02040503050406030204" pitchFamily="18" charset="0"/>
                          </a:rPr>
                          <m:t>𝑣</m:t>
                        </m:r>
                      </m:sub>
                    </m:sSub>
                    <m:r>
                      <a:rPr lang="en-US" sz="800" i="1" kern="0" smtClean="0">
                        <a:latin typeface="Cambria Math" panose="02040503050406030204" pitchFamily="18" charset="0"/>
                      </a:rPr>
                      <m:t>←</m:t>
                    </m:r>
                  </m:oMath>
                </a14:m>
                <a:r>
                  <a:rPr lang="en-US" sz="800" kern="0" dirty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800" i="1" ker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800" i="1" kern="0">
                            <a:latin typeface="Cambria Math" panose="02040503050406030204" pitchFamily="18" charset="0"/>
                          </a:rPr>
                          <m:t>𝑟</m:t>
                        </m:r>
                      </m:e>
                      <m:sub>
                        <m:r>
                          <a:rPr lang="en-US" sz="800" i="1" kern="0" smtClean="0">
                            <a:latin typeface="Cambria Math" panose="02040503050406030204" pitchFamily="18" charset="0"/>
                          </a:rPr>
                          <m:t>𝑛</m:t>
                        </m:r>
                      </m:sub>
                    </m:sSub>
                    <m:r>
                      <a:rPr lang="en-US" sz="800" i="1" kern="0" smtClean="0">
                        <a:latin typeface="Cambria Math" panose="02040503050406030204" pitchFamily="18" charset="0"/>
                      </a:rPr>
                      <m:t>×</m:t>
                    </m:r>
                    <m:sSub>
                      <m:sSubPr>
                        <m:ctrlPr>
                          <a:rPr lang="en-US" sz="800" i="1" kern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800" i="1" kern="0" smtClean="0">
                            <a:latin typeface="Cambria Math" panose="02040503050406030204" pitchFamily="18" charset="0"/>
                          </a:rPr>
                          <m:t>𝑟</m:t>
                        </m:r>
                      </m:e>
                      <m:sub>
                        <m:r>
                          <a:rPr lang="en-US" sz="800" i="1" kern="0" smtClean="0">
                            <a:latin typeface="Cambria Math" panose="02040503050406030204" pitchFamily="18" charset="0"/>
                          </a:rPr>
                          <m:t>h</m:t>
                        </m:r>
                      </m:sub>
                    </m:sSub>
                  </m:oMath>
                </a14:m>
                <a:endParaRPr lang="en-US" sz="800" i="1" kern="0" dirty="0">
                  <a:latin typeface="Cambria Math" panose="02040503050406030204" pitchFamily="18" charset="0"/>
                </a:endParaRPr>
              </a:p>
              <a:p>
                <a:pPr marL="347663" eaLnBrk="1" hangingPunct="1">
                  <a:spcBef>
                    <a:spcPts val="0"/>
                  </a:spcBef>
                  <a:buFont typeface="Wingdings" pitchFamily="-110" charset="2"/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800" i="1" kern="0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800" i="1" kern="0" smtClean="0">
                              <a:latin typeface="Cambria Math" panose="02040503050406030204" pitchFamily="18" charset="0"/>
                            </a:rPr>
                            <m:t>𝑐</m:t>
                          </m:r>
                        </m:e>
                        <m:sub>
                          <m:r>
                            <a:rPr lang="en-US" sz="800" i="1" kern="0" smtClean="0">
                              <a:latin typeface="Cambria Math" panose="02040503050406030204" pitchFamily="18" charset="0"/>
                            </a:rPr>
                            <m:t>𝑣</m:t>
                          </m:r>
                        </m:sub>
                      </m:sSub>
                      <m:r>
                        <a:rPr lang="en-US" sz="800" i="1" kern="0" smtClean="0">
                          <a:latin typeface="Cambria Math" panose="02040503050406030204" pitchFamily="18" charset="0"/>
                        </a:rPr>
                        <m:t>←−</m:t>
                      </m:r>
                      <m:f>
                        <m:fPr>
                          <m:ctrlPr>
                            <a:rPr lang="en-US" sz="800" i="1" kern="0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sz="800" i="1" kern="0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800" i="1" kern="0" smtClean="0">
                                  <a:latin typeface="Cambria Math" panose="02040503050406030204" pitchFamily="18" charset="0"/>
                                </a:rPr>
                                <m:t>𝑁</m:t>
                              </m:r>
                            </m:e>
                            <m:sub>
                              <m:r>
                                <a:rPr lang="en-US" sz="800" i="1" kern="0" smtClean="0">
                                  <a:latin typeface="Cambria Math" panose="02040503050406030204" pitchFamily="18" charset="0"/>
                                </a:rPr>
                                <m:t>𝑟</m:t>
                              </m:r>
                            </m:sub>
                          </m:sSub>
                          <m:r>
                            <a:rPr lang="en-US" sz="800" i="1" kern="0" smtClean="0">
                              <a:latin typeface="Cambria Math" panose="02040503050406030204" pitchFamily="18" charset="0"/>
                            </a:rPr>
                            <m:t>−1</m:t>
                          </m:r>
                        </m:num>
                        <m:den>
                          <m:r>
                            <a:rPr lang="en-US" sz="800" i="1" kern="0" smtClean="0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sSub>
                        <m:sSubPr>
                          <m:ctrlPr>
                            <a:rPr lang="en-US" sz="800" i="1" kern="0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n-US" sz="800" kern="0" smtClean="0">
                              <a:latin typeface="Cambria Math" panose="02040503050406030204" pitchFamily="18" charset="0"/>
                            </a:rPr>
                            <m:t>Δ</m:t>
                          </m:r>
                        </m:e>
                        <m:sub>
                          <m:r>
                            <a:rPr lang="en-US" sz="800" i="1" kern="0" smtClean="0">
                              <a:latin typeface="Cambria Math" panose="02040503050406030204" pitchFamily="18" charset="0"/>
                            </a:rPr>
                            <m:t>𝑟</m:t>
                          </m:r>
                        </m:sub>
                      </m:sSub>
                      <m:r>
                        <a:rPr lang="en-US" sz="800" i="1" kern="0" smtClean="0">
                          <a:latin typeface="Cambria Math" panose="02040503050406030204" pitchFamily="18" charset="0"/>
                        </a:rPr>
                        <m:t> </m:t>
                      </m:r>
                      <m:sSub>
                        <m:sSubPr>
                          <m:ctrlPr>
                            <a:rPr lang="en-US" sz="800" i="1" kern="0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800" i="1" kern="0" smtClean="0">
                              <a:latin typeface="Cambria Math" panose="02040503050406030204" pitchFamily="18" charset="0"/>
                            </a:rPr>
                            <m:t>𝑟</m:t>
                          </m:r>
                        </m:e>
                        <m:sub>
                          <m:r>
                            <a:rPr lang="en-US" sz="800" i="1" kern="0" smtClean="0">
                              <a:latin typeface="Cambria Math" panose="02040503050406030204" pitchFamily="18" charset="0"/>
                            </a:rPr>
                            <m:t>𝑣</m:t>
                          </m:r>
                        </m:sub>
                      </m:sSub>
                      <m:r>
                        <a:rPr lang="en-US" sz="800" i="1" kern="0" smtClean="0">
                          <a:latin typeface="Cambria Math" panose="02040503050406030204" pitchFamily="18" charset="0"/>
                        </a:rPr>
                        <m:t> </m:t>
                      </m:r>
                    </m:oMath>
                  </m:oMathPara>
                </a14:m>
                <a:endParaRPr lang="en-US" sz="800" kern="0" dirty="0"/>
              </a:p>
              <a:p>
                <a:pPr marL="347663" eaLnBrk="1" hangingPunct="1">
                  <a:spcBef>
                    <a:spcPts val="0"/>
                  </a:spcBef>
                  <a:buFont typeface="Wingdings" pitchFamily="-110" charset="2"/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800" i="1" kern="0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800" i="1" kern="0" smtClean="0">
                              <a:latin typeface="Cambria Math" panose="02040503050406030204" pitchFamily="18" charset="0"/>
                            </a:rPr>
                            <m:t>𝑐</m:t>
                          </m:r>
                        </m:e>
                        <m:sub>
                          <m:r>
                            <a:rPr lang="en-US" sz="800" i="1" kern="0" smtClean="0">
                              <a:latin typeface="Cambria Math" panose="02040503050406030204" pitchFamily="18" charset="0"/>
                            </a:rPr>
                            <m:t>h</m:t>
                          </m:r>
                        </m:sub>
                      </m:sSub>
                      <m:r>
                        <a:rPr lang="en-US" sz="800" i="1" kern="0" smtClean="0">
                          <a:latin typeface="Cambria Math" panose="02040503050406030204" pitchFamily="18" charset="0"/>
                        </a:rPr>
                        <m:t>←−</m:t>
                      </m:r>
                      <m:f>
                        <m:fPr>
                          <m:ctrlPr>
                            <a:rPr lang="en-US" sz="800" i="1" ker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sz="800" i="1" ker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800" i="1" kern="0">
                                  <a:latin typeface="Cambria Math" panose="02040503050406030204" pitchFamily="18" charset="0"/>
                                </a:rPr>
                                <m:t>𝑁</m:t>
                              </m:r>
                            </m:e>
                            <m:sub>
                              <m:r>
                                <a:rPr lang="en-US" sz="800" i="1" kern="0" smtClean="0">
                                  <a:latin typeface="Cambria Math" panose="02040503050406030204" pitchFamily="18" charset="0"/>
                                </a:rPr>
                                <m:t>𝑐</m:t>
                              </m:r>
                            </m:sub>
                          </m:sSub>
                          <m:r>
                            <a:rPr lang="en-US" sz="800" i="1" kern="0">
                              <a:latin typeface="Cambria Math" panose="02040503050406030204" pitchFamily="18" charset="0"/>
                            </a:rPr>
                            <m:t>−1</m:t>
                          </m:r>
                        </m:num>
                        <m:den>
                          <m:r>
                            <a:rPr lang="en-US" sz="800" i="1" kern="0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sSub>
                        <m:sSubPr>
                          <m:ctrlPr>
                            <a:rPr lang="en-US" sz="800" i="1" ker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n-US" sz="800" kern="0">
                              <a:latin typeface="Cambria Math" panose="02040503050406030204" pitchFamily="18" charset="0"/>
                            </a:rPr>
                            <m:t>Δ</m:t>
                          </m:r>
                        </m:e>
                        <m:sub>
                          <m:r>
                            <a:rPr lang="en-US" sz="800" i="1" kern="0" smtClean="0">
                              <a:latin typeface="Cambria Math" panose="02040503050406030204" pitchFamily="18" charset="0"/>
                            </a:rPr>
                            <m:t>𝑐</m:t>
                          </m:r>
                        </m:sub>
                      </m:sSub>
                      <m:r>
                        <a:rPr lang="en-US" sz="800" i="1" kern="0" smtClean="0">
                          <a:latin typeface="Cambria Math" panose="02040503050406030204" pitchFamily="18" charset="0"/>
                        </a:rPr>
                        <m:t> </m:t>
                      </m:r>
                      <m:sSub>
                        <m:sSubPr>
                          <m:ctrlPr>
                            <a:rPr lang="en-US" sz="800" i="1" ker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800" i="1" kern="0">
                              <a:latin typeface="Cambria Math" panose="02040503050406030204" pitchFamily="18" charset="0"/>
                            </a:rPr>
                            <m:t>𝑟</m:t>
                          </m:r>
                        </m:e>
                        <m:sub>
                          <m:r>
                            <a:rPr lang="en-US" sz="800" i="1" kern="0" smtClean="0">
                              <a:latin typeface="Cambria Math" panose="02040503050406030204" pitchFamily="18" charset="0"/>
                            </a:rPr>
                            <m:t>h</m:t>
                          </m:r>
                        </m:sub>
                      </m:sSub>
                    </m:oMath>
                  </m:oMathPara>
                </a14:m>
                <a:endParaRPr lang="en-US" sz="800" i="1" kern="0" dirty="0">
                  <a:latin typeface="Cambria Math" panose="02040503050406030204" pitchFamily="18" charset="0"/>
                </a:endParaRPr>
              </a:p>
              <a:p>
                <a:pPr marL="347663" eaLnBrk="1" hangingPunct="1">
                  <a:spcBef>
                    <a:spcPts val="0"/>
                  </a:spcBef>
                  <a:buFont typeface="Wingdings" pitchFamily="-110" charset="2"/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800" i="1" kern="0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800" i="1" kern="0" smtClean="0">
                              <a:latin typeface="Cambria Math" panose="02040503050406030204" pitchFamily="18" charset="0"/>
                            </a:rPr>
                            <m:t>𝑟</m:t>
                          </m:r>
                        </m:e>
                        <m:sub>
                          <m:r>
                            <a:rPr lang="en-US" sz="800" i="1" kern="0" smtClean="0">
                              <a:latin typeface="Cambria Math" panose="02040503050406030204" pitchFamily="18" charset="0"/>
                            </a:rPr>
                            <m:t>𝑠</m:t>
                          </m:r>
                          <m:r>
                            <a:rPr lang="en-US" sz="800" i="1" kern="0" smtClean="0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n-US" sz="800" i="1" kern="0" smtClean="0">
                              <a:latin typeface="Cambria Math" panose="02040503050406030204" pitchFamily="18" charset="0"/>
                            </a:rPr>
                            <m:t>𝑟</m:t>
                          </m:r>
                        </m:sub>
                      </m:sSub>
                      <m:r>
                        <a:rPr lang="en-US" sz="800" i="1" kern="0" smtClean="0">
                          <a:latin typeface="Cambria Math" panose="02040503050406030204" pitchFamily="18" charset="0"/>
                        </a:rPr>
                        <m:t>←</m:t>
                      </m:r>
                      <m:sSub>
                        <m:sSubPr>
                          <m:ctrlPr>
                            <a:rPr lang="en-US" sz="800" i="1" kern="0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800" i="1" kern="0" smtClean="0">
                              <a:latin typeface="Cambria Math" panose="02040503050406030204" pitchFamily="18" charset="0"/>
                            </a:rPr>
                            <m:t>𝑟</m:t>
                          </m:r>
                        </m:e>
                        <m:sub>
                          <m:r>
                            <a:rPr lang="en-US" sz="800" i="1" kern="0" smtClean="0">
                              <a:latin typeface="Cambria Math" panose="02040503050406030204" pitchFamily="18" charset="0"/>
                            </a:rPr>
                            <m:t>𝑟</m:t>
                          </m:r>
                        </m:sub>
                      </m:sSub>
                      <m:r>
                        <a:rPr lang="en-US" sz="800" i="1" kern="0" smtClean="0">
                          <a:latin typeface="Cambria Math" panose="02040503050406030204" pitchFamily="18" charset="0"/>
                        </a:rPr>
                        <m:t>−</m:t>
                      </m:r>
                      <m:sSub>
                        <m:sSubPr>
                          <m:ctrlPr>
                            <a:rPr lang="en-US" sz="800" i="1" kern="0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800" i="1" kern="0" smtClean="0">
                              <a:latin typeface="Cambria Math" panose="02040503050406030204" pitchFamily="18" charset="0"/>
                            </a:rPr>
                            <m:t>𝑟</m:t>
                          </m:r>
                        </m:e>
                        <m:sub>
                          <m:r>
                            <a:rPr lang="en-US" sz="800" i="1" kern="0" smtClean="0">
                              <a:latin typeface="Cambria Math" panose="02040503050406030204" pitchFamily="18" charset="0"/>
                            </a:rPr>
                            <m:t>𝑠</m:t>
                          </m:r>
                        </m:sub>
                      </m:sSub>
                    </m:oMath>
                  </m:oMathPara>
                </a14:m>
                <a:endParaRPr lang="en-US" sz="800" i="1" kern="0" dirty="0">
                  <a:latin typeface="Cambria Math" panose="02040503050406030204" pitchFamily="18" charset="0"/>
                </a:endParaRPr>
              </a:p>
              <a:p>
                <a:pPr marL="347663" eaLnBrk="1" hangingPunct="1">
                  <a:spcBef>
                    <a:spcPts val="0"/>
                  </a:spcBef>
                  <a:buFont typeface="Wingdings" pitchFamily="-110" charset="2"/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800" i="1" kern="0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800" i="1" kern="0" smtClean="0">
                              <a:latin typeface="Cambria Math" panose="02040503050406030204" pitchFamily="18" charset="0"/>
                            </a:rPr>
                            <m:t>𝑟</m:t>
                          </m:r>
                        </m:e>
                        <m:sub>
                          <m:r>
                            <a:rPr lang="en-US" sz="800" i="1" kern="0" smtClean="0">
                              <a:latin typeface="Cambria Math" panose="02040503050406030204" pitchFamily="18" charset="0"/>
                            </a:rPr>
                            <m:t>𝛿</m:t>
                          </m:r>
                        </m:sub>
                      </m:sSub>
                      <m:r>
                        <a:rPr lang="en-US" sz="800" i="1" kern="0" smtClean="0">
                          <a:latin typeface="Cambria Math" panose="02040503050406030204" pitchFamily="18" charset="0"/>
                        </a:rPr>
                        <m:t>←</m:t>
                      </m:r>
                      <m:d>
                        <m:dPr>
                          <m:begChr m:val="["/>
                          <m:endChr m:val="]"/>
                          <m:ctrlPr>
                            <a:rPr lang="en-US" sz="800" i="1" kern="0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sz="800" i="1" ker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800" i="1" kern="0">
                                  <a:latin typeface="Cambria Math" panose="02040503050406030204" pitchFamily="18" charset="0"/>
                                </a:rPr>
                                <m:t>𝑟</m:t>
                              </m:r>
                            </m:e>
                            <m:sub>
                              <m:r>
                                <a:rPr lang="en-US" sz="800" i="1" kern="0">
                                  <a:latin typeface="Cambria Math" panose="02040503050406030204" pitchFamily="18" charset="0"/>
                                </a:rPr>
                                <m:t>𝑠</m:t>
                              </m:r>
                              <m:r>
                                <a:rPr lang="en-US" sz="800" i="1" kern="0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en-US" sz="800" i="1" kern="0">
                                  <a:latin typeface="Cambria Math" panose="02040503050406030204" pitchFamily="18" charset="0"/>
                                </a:rPr>
                                <m:t>𝑟</m:t>
                              </m:r>
                            </m:sub>
                          </m:sSub>
                          <m:r>
                            <a:rPr lang="en-US" sz="800" i="1" kern="0">
                              <a:latin typeface="Cambria Math" panose="02040503050406030204" pitchFamily="18" charset="0"/>
                            </a:rPr>
                            <m:t>−</m:t>
                          </m:r>
                          <m:d>
                            <m:dPr>
                              <m:begChr m:val="⟨"/>
                              <m:endChr m:val="⟩"/>
                              <m:ctrlPr>
                                <a:rPr lang="en-US" sz="800" i="1" ker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sz="800" i="1" ker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800" i="1" kern="0">
                                      <a:latin typeface="Cambria Math" panose="02040503050406030204" pitchFamily="18" charset="0"/>
                                    </a:rPr>
                                    <m:t>𝑟</m:t>
                                  </m:r>
                                </m:e>
                                <m:sub>
                                  <m:r>
                                    <a:rPr lang="en-US" sz="800" i="1" kern="0">
                                      <a:latin typeface="Cambria Math" panose="02040503050406030204" pitchFamily="18" charset="0"/>
                                    </a:rPr>
                                    <m:t>𝑠</m:t>
                                  </m:r>
                                  <m:r>
                                    <a:rPr lang="en-US" sz="800" i="1" kern="0">
                                      <a:latin typeface="Cambria Math" panose="02040503050406030204" pitchFamily="18" charset="0"/>
                                    </a:rPr>
                                    <m:t>,</m:t>
                                  </m:r>
                                  <m:r>
                                    <a:rPr lang="en-US" sz="800" i="1" kern="0">
                                      <a:latin typeface="Cambria Math" panose="02040503050406030204" pitchFamily="18" charset="0"/>
                                    </a:rPr>
                                    <m:t>𝑟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lang="en-US" sz="800" i="1" ker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800" i="1" kern="0">
                                      <a:latin typeface="Cambria Math" panose="02040503050406030204" pitchFamily="18" charset="0"/>
                                    </a:rPr>
                                    <m:t>𝑟</m:t>
                                  </m:r>
                                </m:e>
                                <m:sub>
                                  <m:r>
                                    <a:rPr lang="en-US" sz="800" i="1" kern="0">
                                      <a:latin typeface="Cambria Math" panose="02040503050406030204" pitchFamily="18" charset="0"/>
                                    </a:rPr>
                                    <m:t>𝑛</m:t>
                                  </m:r>
                                </m:sub>
                              </m:sSub>
                            </m:e>
                          </m:d>
                        </m:e>
                      </m:d>
                      <m:r>
                        <a:rPr lang="en-US" sz="800" i="1" kern="0" smtClean="0">
                          <a:latin typeface="Cambria Math" panose="02040503050406030204" pitchFamily="18" charset="0"/>
                        </a:rPr>
                        <m:t>−</m:t>
                      </m:r>
                      <m:d>
                        <m:dPr>
                          <m:ctrlPr>
                            <a:rPr lang="en-US" sz="800" i="1" kern="0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sz="800" i="1" kern="0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800" i="1" kern="0" smtClean="0">
                                  <a:latin typeface="Cambria Math" panose="02040503050406030204" pitchFamily="18" charset="0"/>
                                </a:rPr>
                                <m:t>𝑐</m:t>
                              </m:r>
                            </m:e>
                            <m:sub>
                              <m:r>
                                <a:rPr lang="en-US" sz="800" i="1" kern="0" smtClean="0">
                                  <a:latin typeface="Cambria Math" panose="02040503050406030204" pitchFamily="18" charset="0"/>
                                </a:rPr>
                                <m:t>𝑣</m:t>
                              </m:r>
                            </m:sub>
                          </m:sSub>
                          <m:r>
                            <a:rPr lang="en-US" sz="800" i="1" kern="0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sSub>
                            <m:sSubPr>
                              <m:ctrlPr>
                                <a:rPr lang="en-US" sz="800" i="1" kern="0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800" i="1" kern="0" smtClean="0">
                                  <a:latin typeface="Cambria Math" panose="02040503050406030204" pitchFamily="18" charset="0"/>
                                </a:rPr>
                                <m:t>𝑐</m:t>
                              </m:r>
                            </m:e>
                            <m:sub>
                              <m:r>
                                <a:rPr lang="en-US" sz="800" i="1" kern="0" smtClean="0">
                                  <a:latin typeface="Cambria Math" panose="02040503050406030204" pitchFamily="18" charset="0"/>
                                </a:rPr>
                                <m:t>h</m:t>
                              </m:r>
                            </m:sub>
                          </m:sSub>
                        </m:e>
                      </m:d>
                    </m:oMath>
                  </m:oMathPara>
                </a14:m>
                <a:endParaRPr lang="en-US" sz="800" i="1" kern="0" dirty="0">
                  <a:latin typeface="Cambria Math" panose="02040503050406030204" pitchFamily="18" charset="0"/>
                </a:endParaRPr>
              </a:p>
              <a:p>
                <a:pPr marL="347663" eaLnBrk="1" hangingPunct="1">
                  <a:spcBef>
                    <a:spcPts val="0"/>
                  </a:spcBef>
                  <a:buFont typeface="Wingdings" pitchFamily="-110" charset="2"/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800" i="1" kern="0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800" i="1" kern="0" smtClean="0">
                              <a:latin typeface="Cambria Math" panose="02040503050406030204" pitchFamily="18" charset="0"/>
                            </a:rPr>
                            <m:t>𝛿</m:t>
                          </m:r>
                        </m:e>
                        <m:sub>
                          <m:r>
                            <a:rPr lang="en-US" sz="800" i="1" kern="0" smtClean="0">
                              <a:latin typeface="Cambria Math" panose="02040503050406030204" pitchFamily="18" charset="0"/>
                            </a:rPr>
                            <m:t>𝑐</m:t>
                          </m:r>
                        </m:sub>
                      </m:sSub>
                      <m:r>
                        <a:rPr lang="en-US" sz="800" i="1" kern="0" smtClean="0">
                          <a:latin typeface="Cambria Math" panose="02040503050406030204" pitchFamily="18" charset="0"/>
                        </a:rPr>
                        <m:t>=−</m:t>
                      </m:r>
                      <m:d>
                        <m:dPr>
                          <m:begChr m:val="⟨"/>
                          <m:endChr m:val="⟩"/>
                          <m:ctrlPr>
                            <a:rPr lang="en-US" sz="800" i="1" ker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sz="800" i="1" ker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800" i="1" kern="0">
                                  <a:latin typeface="Cambria Math" panose="02040503050406030204" pitchFamily="18" charset="0"/>
                                </a:rPr>
                                <m:t>𝑟</m:t>
                              </m:r>
                            </m:e>
                            <m:sub>
                              <m:r>
                                <a:rPr lang="en-US" sz="800" i="1" kern="0">
                                  <a:latin typeface="Cambria Math" panose="02040503050406030204" pitchFamily="18" charset="0"/>
                                </a:rPr>
                                <m:t>𝛿</m:t>
                              </m:r>
                            </m:sub>
                          </m:sSub>
                        </m:e>
                        <m:e>
                          <m:sSub>
                            <m:sSubPr>
                              <m:ctrlPr>
                                <a:rPr lang="en-US" sz="800" i="1" ker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800" i="1" kern="0">
                                  <a:latin typeface="Cambria Math" panose="02040503050406030204" pitchFamily="18" charset="0"/>
                                </a:rPr>
                                <m:t>𝑟</m:t>
                              </m:r>
                            </m:e>
                            <m:sub>
                              <m:r>
                                <a:rPr lang="en-US" sz="800" i="1" kern="0">
                                  <a:latin typeface="Cambria Math" panose="02040503050406030204" pitchFamily="18" charset="0"/>
                                </a:rPr>
                                <m:t>h</m:t>
                              </m:r>
                            </m:sub>
                          </m:sSub>
                        </m:e>
                      </m:d>
                    </m:oMath>
                  </m:oMathPara>
                </a14:m>
                <a:endParaRPr lang="en-US" sz="800" i="1" kern="0" dirty="0">
                  <a:latin typeface="Cambria Math" panose="02040503050406030204" pitchFamily="18" charset="0"/>
                </a:endParaRPr>
              </a:p>
              <a:p>
                <a:pPr marL="347663" eaLnBrk="1" hangingPunct="1">
                  <a:spcBef>
                    <a:spcPts val="0"/>
                  </a:spcBef>
                  <a:buFont typeface="Wingdings" pitchFamily="-110" charset="2"/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800" i="1" ker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800" i="1" kern="0">
                              <a:latin typeface="Cambria Math" panose="02040503050406030204" pitchFamily="18" charset="0"/>
                            </a:rPr>
                            <m:t>𝛿</m:t>
                          </m:r>
                        </m:e>
                        <m:sub>
                          <m:r>
                            <a:rPr lang="en-US" sz="800" i="1" kern="0" smtClean="0">
                              <a:latin typeface="Cambria Math" panose="02040503050406030204" pitchFamily="18" charset="0"/>
                            </a:rPr>
                            <m:t>𝑟</m:t>
                          </m:r>
                        </m:sub>
                      </m:sSub>
                      <m:r>
                        <a:rPr lang="en-US" sz="800" i="1" ker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800" i="1" kern="0" smtClean="0">
                          <a:latin typeface="Cambria Math" panose="02040503050406030204" pitchFamily="18" charset="0"/>
                        </a:rPr>
                        <m:t>−</m:t>
                      </m:r>
                      <m:d>
                        <m:dPr>
                          <m:begChr m:val="⟨"/>
                          <m:endChr m:val="⟩"/>
                          <m:ctrlPr>
                            <a:rPr lang="en-US" sz="800" i="1" ker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sz="800" i="1" ker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800" i="1" kern="0">
                                  <a:latin typeface="Cambria Math" panose="02040503050406030204" pitchFamily="18" charset="0"/>
                                </a:rPr>
                                <m:t>𝑟</m:t>
                              </m:r>
                            </m:e>
                            <m:sub>
                              <m:r>
                                <a:rPr lang="en-US" sz="800" i="1" kern="0">
                                  <a:latin typeface="Cambria Math" panose="02040503050406030204" pitchFamily="18" charset="0"/>
                                </a:rPr>
                                <m:t>𝛿</m:t>
                              </m:r>
                            </m:sub>
                          </m:sSub>
                        </m:e>
                        <m:e>
                          <m:sSub>
                            <m:sSubPr>
                              <m:ctrlPr>
                                <a:rPr lang="en-US" sz="800" i="1" ker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800" i="1" kern="0">
                                  <a:latin typeface="Cambria Math" panose="02040503050406030204" pitchFamily="18" charset="0"/>
                                </a:rPr>
                                <m:t>𝑟</m:t>
                              </m:r>
                            </m:e>
                            <m:sub>
                              <m:r>
                                <a:rPr lang="en-US" sz="800" i="1" kern="0" smtClean="0">
                                  <a:latin typeface="Cambria Math" panose="02040503050406030204" pitchFamily="18" charset="0"/>
                                </a:rPr>
                                <m:t>𝑣</m:t>
                              </m:r>
                            </m:sub>
                          </m:sSub>
                        </m:e>
                      </m:d>
                    </m:oMath>
                  </m:oMathPara>
                </a14:m>
                <a:endParaRPr lang="en-US" sz="800" kern="0" dirty="0">
                  <a:latin typeface="Cambria Math" panose="02040503050406030204" pitchFamily="18" charset="0"/>
                </a:endParaRPr>
              </a:p>
              <a:p>
                <a:pPr marL="347663" eaLnBrk="1" hangingPunct="1">
                  <a:spcBef>
                    <a:spcPts val="0"/>
                  </a:spcBef>
                  <a:buFont typeface="Wingdings" pitchFamily="-110" charset="2"/>
                  <a:buNone/>
                </a:pPr>
                <a:endParaRPr lang="en-US" sz="800" kern="0" dirty="0">
                  <a:latin typeface="Cambria Math" panose="02040503050406030204" pitchFamily="18" charset="0"/>
                </a:endParaRPr>
              </a:p>
              <a:p>
                <a:pPr marL="347663" eaLnBrk="1" hangingPunct="1">
                  <a:spcBef>
                    <a:spcPts val="0"/>
                  </a:spcBef>
                  <a:buFont typeface="Wingdings" pitchFamily="-110" charset="2"/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800" i="1" ker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800" i="1" kern="0">
                            <a:latin typeface="Cambria Math" panose="02040503050406030204" pitchFamily="18" charset="0"/>
                          </a:rPr>
                          <m:t>𝑟</m:t>
                        </m:r>
                      </m:e>
                      <m:sub>
                        <m:r>
                          <a:rPr lang="en-US" sz="800" i="1" kern="0" smtClean="0">
                            <a:latin typeface="Cambria Math" panose="02040503050406030204" pitchFamily="18" charset="0"/>
                          </a:rPr>
                          <m:t>𝑎</m:t>
                        </m:r>
                      </m:sub>
                    </m:sSub>
                    <m:r>
                      <a:rPr lang="en-US" sz="800" i="1" kern="0">
                        <a:latin typeface="Cambria Math" panose="02040503050406030204" pitchFamily="18" charset="0"/>
                      </a:rPr>
                      <m:t>←</m:t>
                    </m:r>
                    <m:f>
                      <m:fPr>
                        <m:ctrlPr>
                          <a:rPr lang="en-US" sz="800" i="1" ker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sz="800" i="1" ker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800" i="1" kern="0">
                                <a:latin typeface="Cambria Math" panose="02040503050406030204" pitchFamily="18" charset="0"/>
                              </a:rPr>
                              <m:t>𝑟</m:t>
                            </m:r>
                          </m:e>
                          <m:sub>
                            <m:r>
                              <a:rPr lang="en-US" sz="800" i="1" kern="0" smtClean="0">
                                <a:latin typeface="Cambria Math" panose="02040503050406030204" pitchFamily="18" charset="0"/>
                              </a:rPr>
                              <m:t>𝑎</m:t>
                            </m:r>
                          </m:sub>
                        </m:sSub>
                      </m:num>
                      <m:den>
                        <m:d>
                          <m:dPr>
                            <m:begChr m:val="‖"/>
                            <m:endChr m:val="‖"/>
                            <m:ctrlPr>
                              <a:rPr lang="en-US" sz="800" i="1" ker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sz="800" i="1" ker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800" i="1" kern="0">
                                    <a:latin typeface="Cambria Math" panose="02040503050406030204" pitchFamily="18" charset="0"/>
                                  </a:rPr>
                                  <m:t>𝑟</m:t>
                                </m:r>
                              </m:e>
                              <m:sub>
                                <m:r>
                                  <a:rPr lang="en-US" sz="800" i="1" kern="0" smtClean="0">
                                    <a:latin typeface="Cambria Math" panose="02040503050406030204" pitchFamily="18" charset="0"/>
                                  </a:rPr>
                                  <m:t>𝑎</m:t>
                                </m:r>
                              </m:sub>
                            </m:sSub>
                          </m:e>
                        </m:d>
                      </m:den>
                    </m:f>
                  </m:oMath>
                </a14:m>
                <a:r>
                  <a:rPr lang="en-US" sz="800" i="1" kern="0" dirty="0">
                    <a:latin typeface="Cambria Math" panose="02040503050406030204" pitchFamily="18" charset="0"/>
                  </a:rPr>
                  <a:t>	</a:t>
                </a:r>
                <a:r>
                  <a:rPr lang="en-US" sz="800" kern="0" dirty="0">
                    <a:latin typeface="Cambria Math" panose="02040503050406030204" pitchFamily="18" charset="0"/>
                  </a:rPr>
                  <a:t>//Make sure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800" i="1" ker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sz="800" kern="0">
                            <a:latin typeface="Cambria Math" panose="02040503050406030204" pitchFamily="18" charset="0"/>
                          </a:rPr>
                          <m:t>r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sz="800" kern="0" smtClean="0">
                            <a:latin typeface="Cambria Math" panose="02040503050406030204" pitchFamily="18" charset="0"/>
                          </a:rPr>
                          <m:t>a</m:t>
                        </m:r>
                      </m:sub>
                    </m:sSub>
                  </m:oMath>
                </a14:m>
                <a:r>
                  <a:rPr lang="en-US" sz="800" kern="0" dirty="0">
                    <a:latin typeface="Cambria Math" panose="02040503050406030204" pitchFamily="18" charset="0"/>
                  </a:rPr>
                  <a:t> is normalized</a:t>
                </a:r>
                <a:endParaRPr lang="en-US" sz="800" i="1" kern="0" dirty="0">
                  <a:latin typeface="Cambria Math" panose="02040503050406030204" pitchFamily="18" charset="0"/>
                </a:endParaRPr>
              </a:p>
              <a:p>
                <a:pPr marL="347663" eaLnBrk="1" hangingPunct="1">
                  <a:spcBef>
                    <a:spcPts val="0"/>
                  </a:spcBef>
                  <a:buFont typeface="Wingdings" pitchFamily="-110" charset="2"/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800" i="1" ker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800" i="1" kern="0">
                              <a:latin typeface="Cambria Math" panose="02040503050406030204" pitchFamily="18" charset="0"/>
                            </a:rPr>
                            <m:t>𝛿</m:t>
                          </m:r>
                        </m:e>
                        <m:sub>
                          <m:r>
                            <a:rPr lang="en-US" sz="800" i="1" kern="0" smtClean="0">
                              <a:latin typeface="Cambria Math" panose="02040503050406030204" pitchFamily="18" charset="0"/>
                            </a:rPr>
                            <m:t>𝑠𝑜𝑢𝑟𝑐𝑒</m:t>
                          </m:r>
                        </m:sub>
                      </m:sSub>
                      <m:r>
                        <a:rPr lang="en-US" sz="800" i="1" ker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US" sz="800" i="1" kern="0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sz="800" i="1" ker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800" i="1" kern="0">
                                  <a:latin typeface="Cambria Math" panose="02040503050406030204" pitchFamily="18" charset="0"/>
                                </a:rPr>
                                <m:t>𝑟</m:t>
                              </m:r>
                            </m:e>
                            <m:sub>
                              <m:r>
                                <a:rPr lang="en-US" sz="800" i="1" kern="0">
                                  <a:latin typeface="Cambria Math" panose="02040503050406030204" pitchFamily="18" charset="0"/>
                                </a:rPr>
                                <m:t>𝑠</m:t>
                              </m:r>
                            </m:sub>
                          </m:sSub>
                          <m:r>
                            <a:rPr lang="en-US" sz="800" i="1" kern="0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d>
                            <m:dPr>
                              <m:begChr m:val="⟨"/>
                              <m:endChr m:val="⟩"/>
                              <m:ctrlPr>
                                <a:rPr lang="en-US" sz="800" i="1" ker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sz="800" i="1" ker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800" i="1" kern="0">
                                      <a:latin typeface="Cambria Math" panose="02040503050406030204" pitchFamily="18" charset="0"/>
                                    </a:rPr>
                                    <m:t>𝑟</m:t>
                                  </m:r>
                                </m:e>
                                <m:sub>
                                  <m:r>
                                    <a:rPr lang="en-US" sz="800" i="1" kern="0">
                                      <a:latin typeface="Cambria Math" panose="02040503050406030204" pitchFamily="18" charset="0"/>
                                    </a:rPr>
                                    <m:t>𝑠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lang="en-US" sz="800" i="1" ker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800" i="1" kern="0">
                                      <a:latin typeface="Cambria Math" panose="02040503050406030204" pitchFamily="18" charset="0"/>
                                    </a:rPr>
                                    <m:t>𝑟</m:t>
                                  </m:r>
                                </m:e>
                                <m:sub>
                                  <m:r>
                                    <a:rPr lang="en-US" sz="800" i="1" kern="0">
                                      <a:latin typeface="Cambria Math" panose="02040503050406030204" pitchFamily="18" charset="0"/>
                                    </a:rPr>
                                    <m:t>𝑛</m:t>
                                  </m:r>
                                </m:sub>
                              </m:sSub>
                            </m:e>
                          </m:d>
                        </m:e>
                      </m:d>
                    </m:oMath>
                  </m:oMathPara>
                </a14:m>
                <a:endParaRPr lang="en-US" sz="800" i="1" kern="0" dirty="0">
                  <a:latin typeface="Cambria Math" panose="02040503050406030204" pitchFamily="18" charset="0"/>
                </a:endParaRPr>
              </a:p>
              <a:p>
                <a:pPr marL="347663" eaLnBrk="1" hangingPunct="1">
                  <a:spcBef>
                    <a:spcPts val="0"/>
                  </a:spcBef>
                  <a:buFont typeface="Wingdings" pitchFamily="-110" charset="2"/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800" i="1" ker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800" i="1" kern="0">
                              <a:latin typeface="Cambria Math" panose="02040503050406030204" pitchFamily="18" charset="0"/>
                            </a:rPr>
                            <m:t>𝛿</m:t>
                          </m:r>
                        </m:e>
                        <m:sub>
                          <m:r>
                            <a:rPr lang="en-US" sz="800" i="1" kern="0" smtClean="0">
                              <a:latin typeface="Cambria Math" panose="02040503050406030204" pitchFamily="18" charset="0"/>
                            </a:rPr>
                            <m:t>𝑟𝑜𝑡</m:t>
                          </m:r>
                        </m:sub>
                      </m:sSub>
                      <m:r>
                        <a:rPr lang="en-US" sz="800" i="1" ker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⟨"/>
                          <m:endChr m:val="⟩"/>
                          <m:ctrlPr>
                            <a:rPr lang="en-US" sz="800" i="1" kern="0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d>
                            <m:dPr>
                              <m:ctrlPr>
                                <a:rPr lang="en-US" sz="800" i="1" ker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sz="800" i="1" ker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800" i="1" kern="0">
                                      <a:latin typeface="Cambria Math" panose="02040503050406030204" pitchFamily="18" charset="0"/>
                                    </a:rPr>
                                    <m:t>𝛿</m:t>
                                  </m:r>
                                </m:e>
                                <m:sub>
                                  <m:r>
                                    <a:rPr lang="en-US" sz="800" i="1" kern="0">
                                      <a:latin typeface="Cambria Math" panose="02040503050406030204" pitchFamily="18" charset="0"/>
                                    </a:rPr>
                                    <m:t>𝑠𝑜𝑢𝑟𝑐𝑒</m:t>
                                  </m:r>
                                </m:sub>
                              </m:sSub>
                              <m:r>
                                <a:rPr lang="en-US" sz="800" i="1" kern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d>
                                <m:dPr>
                                  <m:begChr m:val="⟨"/>
                                  <m:endChr m:val="⟩"/>
                                  <m:ctrlPr>
                                    <a:rPr lang="en-US" sz="800" i="1" kern="0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en-US" sz="800" i="1" ker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800" i="1" kern="0">
                                          <a:latin typeface="Cambria Math" panose="02040503050406030204" pitchFamily="18" charset="0"/>
                                        </a:rPr>
                                        <m:t>𝛿</m:t>
                                      </m:r>
                                    </m:e>
                                    <m:sub>
                                      <m:r>
                                        <a:rPr lang="en-US" sz="800" i="1" kern="0">
                                          <a:latin typeface="Cambria Math" panose="02040503050406030204" pitchFamily="18" charset="0"/>
                                        </a:rPr>
                                        <m:t>𝑠𝑜𝑢𝑟𝑐𝑒</m:t>
                                      </m:r>
                                    </m:sub>
                                  </m:sSub>
                                </m:e>
                                <m:e>
                                  <m:sSub>
                                    <m:sSubPr>
                                      <m:ctrlPr>
                                        <a:rPr lang="en-US" sz="800" i="1" ker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800" i="1" kern="0">
                                          <a:latin typeface="Cambria Math" panose="02040503050406030204" pitchFamily="18" charset="0"/>
                                        </a:rPr>
                                        <m:t>𝑟</m:t>
                                      </m:r>
                                    </m:e>
                                    <m:sub>
                                      <m:r>
                                        <a:rPr lang="en-US" sz="800" i="1" kern="0">
                                          <a:latin typeface="Cambria Math" panose="02040503050406030204" pitchFamily="18" charset="0"/>
                                        </a:rPr>
                                        <m:t>𝑎</m:t>
                                      </m:r>
                                    </m:sub>
                                  </m:sSub>
                                </m:e>
                              </m:d>
                            </m:e>
                          </m:d>
                          <m:r>
                            <a:rPr lang="en-US" sz="800" i="1" kern="0" smtClean="0">
                              <a:latin typeface="Cambria Math" panose="02040503050406030204" pitchFamily="18" charset="0"/>
                            </a:rPr>
                            <m:t>,</m:t>
                          </m:r>
                          <m:d>
                            <m:dPr>
                              <m:ctrlPr>
                                <a:rPr lang="en-US" sz="800" i="1" ker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sz="800" i="1" ker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800" i="1" kern="0">
                                      <a:latin typeface="Cambria Math" panose="02040503050406030204" pitchFamily="18" charset="0"/>
                                    </a:rPr>
                                    <m:t>𝑟</m:t>
                                  </m:r>
                                </m:e>
                                <m:sub>
                                  <m:r>
                                    <a:rPr lang="en-US" sz="800" i="1" kern="0">
                                      <a:latin typeface="Cambria Math" panose="02040503050406030204" pitchFamily="18" charset="0"/>
                                    </a:rPr>
                                    <m:t>𝑛</m:t>
                                  </m:r>
                                </m:sub>
                              </m:sSub>
                              <m:r>
                                <a:rPr lang="en-US" sz="800" i="1" kern="0">
                                  <a:latin typeface="Cambria Math" panose="02040503050406030204" pitchFamily="18" charset="0"/>
                                </a:rPr>
                                <m:t>×</m:t>
                              </m:r>
                              <m:sSub>
                                <m:sSubPr>
                                  <m:ctrlPr>
                                    <a:rPr lang="en-US" sz="800" i="1" ker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800" i="1" kern="0">
                                      <a:latin typeface="Cambria Math" panose="02040503050406030204" pitchFamily="18" charset="0"/>
                                    </a:rPr>
                                    <m:t>𝑟</m:t>
                                  </m:r>
                                </m:e>
                                <m:sub>
                                  <m:r>
                                    <a:rPr lang="en-US" sz="800" i="1" kern="0">
                                      <a:latin typeface="Cambria Math" panose="02040503050406030204" pitchFamily="18" charset="0"/>
                                    </a:rPr>
                                    <m:t>𝑎</m:t>
                                  </m:r>
                                </m:sub>
                              </m:sSub>
                            </m:e>
                          </m:d>
                        </m:e>
                      </m:d>
                    </m:oMath>
                  </m:oMathPara>
                </a14:m>
                <a:endParaRPr lang="en-US" sz="800" kern="0" dirty="0">
                  <a:latin typeface="Cambria Math" panose="02040503050406030204" pitchFamily="18" charset="0"/>
                </a:endParaRPr>
              </a:p>
              <a:p>
                <a:pPr marL="347663" eaLnBrk="1" hangingPunct="1">
                  <a:spcBef>
                    <a:spcPts val="0"/>
                  </a:spcBef>
                  <a:buFont typeface="Wingdings" pitchFamily="-110" charset="2"/>
                  <a:buNone/>
                </a:pPr>
                <a:endParaRPr lang="en-US" sz="800" kern="0" dirty="0">
                  <a:latin typeface="Cambria Math" panose="02040503050406030204" pitchFamily="18" charset="0"/>
                </a:endParaRPr>
              </a:p>
              <a:p>
                <a:pPr marL="347663" eaLnBrk="1" hangingPunct="1">
                  <a:spcBef>
                    <a:spcPts val="0"/>
                  </a:spcBef>
                  <a:buFont typeface="Wingdings" pitchFamily="-110" charset="2"/>
                  <a:buNone/>
                </a:pPr>
                <a:r>
                  <a:rPr lang="en-US" sz="800" kern="0" dirty="0"/>
                  <a:t>Return(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800" i="1" ker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800" i="1" kern="0">
                            <a:latin typeface="Cambria Math" panose="02040503050406030204" pitchFamily="18" charset="0"/>
                          </a:rPr>
                          <m:t>𝛿</m:t>
                        </m:r>
                      </m:e>
                      <m:sub>
                        <m:r>
                          <a:rPr lang="en-US" sz="800" i="1" kern="0">
                            <a:latin typeface="Cambria Math" panose="02040503050406030204" pitchFamily="18" charset="0"/>
                          </a:rPr>
                          <m:t>𝑐</m:t>
                        </m:r>
                      </m:sub>
                    </m:sSub>
                  </m:oMath>
                </a14:m>
                <a:r>
                  <a:rPr lang="en-US" sz="800" kern="0" dirty="0"/>
                  <a:t>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800" i="1" ker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800" i="1" kern="0">
                            <a:latin typeface="Cambria Math" panose="02040503050406030204" pitchFamily="18" charset="0"/>
                          </a:rPr>
                          <m:t>𝛿</m:t>
                        </m:r>
                      </m:e>
                      <m:sub>
                        <m:r>
                          <a:rPr lang="en-US" sz="800" i="1" kern="0">
                            <a:latin typeface="Cambria Math" panose="02040503050406030204" pitchFamily="18" charset="0"/>
                          </a:rPr>
                          <m:t>𝑟</m:t>
                        </m:r>
                      </m:sub>
                    </m:sSub>
                  </m:oMath>
                </a14:m>
                <a:r>
                  <a:rPr lang="en-US" sz="800" kern="0" dirty="0"/>
                  <a:t>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800" i="1" ker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800" i="1" kern="0">
                            <a:latin typeface="Cambria Math" panose="02040503050406030204" pitchFamily="18" charset="0"/>
                          </a:rPr>
                          <m:t>𝛿</m:t>
                        </m:r>
                      </m:e>
                      <m:sub>
                        <m:r>
                          <a:rPr lang="en-US" sz="800" i="1" kern="0">
                            <a:latin typeface="Cambria Math" panose="02040503050406030204" pitchFamily="18" charset="0"/>
                          </a:rPr>
                          <m:t>𝑟𝑜𝑡</m:t>
                        </m:r>
                      </m:sub>
                    </m:sSub>
                  </m:oMath>
                </a14:m>
                <a:r>
                  <a:rPr lang="en-US" sz="800" kern="0" dirty="0"/>
                  <a:t>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800" i="1" ker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sz="800" kern="0">
                            <a:latin typeface="Cambria Math" panose="02040503050406030204" pitchFamily="18" charset="0"/>
                          </a:rPr>
                          <m:t>Δ</m:t>
                        </m:r>
                      </m:e>
                      <m:sub>
                        <m:r>
                          <a:rPr lang="en-US" sz="800" i="1" kern="0">
                            <a:latin typeface="Cambria Math" panose="02040503050406030204" pitchFamily="18" charset="0"/>
                          </a:rPr>
                          <m:t>𝑐</m:t>
                        </m:r>
                      </m:sub>
                    </m:sSub>
                  </m:oMath>
                </a14:m>
                <a:r>
                  <a:rPr lang="en-US" sz="800" kern="0" dirty="0"/>
                  <a:t>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800" i="1" ker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sz="800" kern="0">
                            <a:latin typeface="Cambria Math" panose="02040503050406030204" pitchFamily="18" charset="0"/>
                          </a:rPr>
                          <m:t>Δ</m:t>
                        </m:r>
                      </m:e>
                      <m:sub>
                        <m:r>
                          <a:rPr lang="en-US" sz="800" i="1" kern="0">
                            <a:latin typeface="Cambria Math" panose="02040503050406030204" pitchFamily="18" charset="0"/>
                          </a:rPr>
                          <m:t>𝑟</m:t>
                        </m:r>
                      </m:sub>
                    </m:sSub>
                  </m:oMath>
                </a14:m>
                <a:r>
                  <a:rPr lang="en-US" sz="800" kern="0" dirty="0"/>
                  <a:t>)</a:t>
                </a:r>
              </a:p>
              <a:p>
                <a:pPr eaLnBrk="1" hangingPunct="1">
                  <a:buFont typeface="Wingdings" pitchFamily="-110" charset="2"/>
                  <a:buNone/>
                </a:pPr>
                <a:endParaRPr lang="en-US" sz="1100" kern="0" dirty="0"/>
              </a:p>
            </p:txBody>
          </p:sp>
        </mc:Choice>
        <mc:Fallback xmlns="">
          <p:sp>
            <p:nvSpPr>
              <p:cNvPr id="2" name="Subtitle 7">
                <a:extLst>
                  <a:ext uri="{FF2B5EF4-FFF2-40B4-BE49-F238E27FC236}">
                    <a16:creationId xmlns:a16="http://schemas.microsoft.com/office/drawing/2014/main" id="{E4C173FA-E2D8-0AAA-0EEC-7A2AA77207A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227015" y="723900"/>
                <a:ext cx="3878885" cy="243840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 w="9525">
                <a:solidFill>
                  <a:srgbClr val="0070C0"/>
                </a:solidFill>
                <a:miter lim="800000"/>
                <a:headEnd/>
                <a:tailEnd/>
              </a:ln>
              <a:effectLst/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3641011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F886796-5B16-DDFC-735E-3C01E4464E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lide Number Placeholder 3">
            <a:extLst>
              <a:ext uri="{FF2B5EF4-FFF2-40B4-BE49-F238E27FC236}">
                <a16:creationId xmlns:a16="http://schemas.microsoft.com/office/drawing/2014/main" id="{67611CFE-8A93-BB13-AE21-3BAC3B1B08D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494854" y="5349875"/>
            <a:ext cx="649146" cy="365125"/>
          </a:xfrm>
        </p:spPr>
        <p:txBody>
          <a:bodyPr/>
          <a:lstStyle/>
          <a:p>
            <a:fld id="{EDAA8DDF-16D2-2643-9B9F-0B179C21FD82}" type="slidenum">
              <a:rPr lang="en-US" smtClean="0"/>
              <a:t>14</a:t>
            </a:fld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128B2A13-B021-2F84-BBA2-0F53161BB571}"/>
                  </a:ext>
                </a:extLst>
              </p:cNvPr>
              <p:cNvSpPr txBox="1"/>
              <p:nvPr/>
            </p:nvSpPr>
            <p:spPr>
              <a:xfrm>
                <a:off x="838200" y="5438001"/>
                <a:ext cx="133985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1200" b="0" i="1" smtClean="0">
                        <a:latin typeface="Cambria Math" panose="02040503050406030204" pitchFamily="18" charset="0"/>
                      </a:rPr>
                      <m:t>𝑦</m:t>
                    </m:r>
                  </m:oMath>
                </a14:m>
                <a:r>
                  <a:rPr lang="en-US" sz="1200" dirty="0"/>
                  <a:t>: sinogram view</a:t>
                </a:r>
              </a:p>
            </p:txBody>
          </p:sp>
        </mc:Choice>
        <mc:Fallback xmlns=""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128B2A13-B021-2F84-BBA2-0F53161BB57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8200" y="5438001"/>
                <a:ext cx="1339854" cy="276999"/>
              </a:xfrm>
              <a:prstGeom prst="rect">
                <a:avLst/>
              </a:prstGeom>
              <a:blipFill>
                <a:blip r:embed="rId2"/>
                <a:stretch>
                  <a:fillRect b="-1739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itle 5">
            <a:extLst>
              <a:ext uri="{FF2B5EF4-FFF2-40B4-BE49-F238E27FC236}">
                <a16:creationId xmlns:a16="http://schemas.microsoft.com/office/drawing/2014/main" id="{D959EBBD-157E-2C66-36D5-D7EF8FFE5C2B}"/>
              </a:ext>
            </a:extLst>
          </p:cNvPr>
          <p:cNvSpPr txBox="1">
            <a:spLocks/>
          </p:cNvSpPr>
          <p:nvPr/>
        </p:nvSpPr>
        <p:spPr bwMode="auto">
          <a:xfrm>
            <a:off x="0" y="0"/>
            <a:ext cx="9144000" cy="4249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266436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j-lt"/>
                <a:ea typeface="+mj-ea"/>
                <a:cs typeface="+mj-cs"/>
              </a:defRPr>
            </a:lvl1pPr>
            <a:lvl2pPr algn="l" rtl="0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266436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Arial" pitchFamily="-110" charset="0"/>
              </a:defRPr>
            </a:lvl2pPr>
            <a:lvl3pPr algn="l" rtl="0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266436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Arial" pitchFamily="-110" charset="0"/>
              </a:defRPr>
            </a:lvl3pPr>
            <a:lvl4pPr algn="l" rtl="0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266436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Arial" pitchFamily="-110" charset="0"/>
              </a:defRPr>
            </a:lvl4pPr>
            <a:lvl5pPr algn="l" rtl="0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266436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Arial" pitchFamily="-110" charset="0"/>
              </a:defRPr>
            </a:lvl5pPr>
            <a:lvl6pPr marL="380985" algn="l" rtl="0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266436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Arial" pitchFamily="-110" charset="0"/>
              </a:defRPr>
            </a:lvl6pPr>
            <a:lvl7pPr marL="761970" algn="l" rtl="0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266436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Arial" pitchFamily="-110" charset="0"/>
              </a:defRPr>
            </a:lvl7pPr>
            <a:lvl8pPr marL="1142954" algn="l" rtl="0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266436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Arial" pitchFamily="-110" charset="0"/>
              </a:defRPr>
            </a:lvl8pPr>
            <a:lvl9pPr marL="1523939" algn="l" rtl="0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266436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Arial" pitchFamily="-110" charset="0"/>
              </a:defRPr>
            </a:lvl9pPr>
          </a:lstStyle>
          <a:p>
            <a:pPr eaLnBrk="1" hangingPunct="1"/>
            <a:r>
              <a:rPr lang="en-US" sz="2400" kern="0" dirty="0"/>
              <a:t>Result quality comparison, MAR vertical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84ABB2EE-16FB-B5BD-A3A2-39D4897ECC7A}"/>
                  </a:ext>
                </a:extLst>
              </p:cNvPr>
              <p:cNvSpPr txBox="1"/>
              <p:nvPr/>
            </p:nvSpPr>
            <p:spPr>
              <a:xfrm>
                <a:off x="3276600" y="5431339"/>
                <a:ext cx="2765822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1200" b="0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sz="1200" b="0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−</m:t>
                    </m:r>
                    <m:r>
                      <a:rPr lang="en-US" sz="1200" b="0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𝐴𝑥</m:t>
                    </m:r>
                  </m:oMath>
                </a14:m>
                <a:r>
                  <a:rPr lang="en-US" sz="1200" dirty="0">
                    <a:solidFill>
                      <a:srgbClr val="0070C0"/>
                    </a:solidFill>
                  </a:rPr>
                  <a:t>: </a:t>
                </a:r>
                <a:r>
                  <a:rPr lang="en-US" sz="1200" dirty="0" err="1">
                    <a:solidFill>
                      <a:srgbClr val="0070C0"/>
                    </a:solidFill>
                  </a:rPr>
                  <a:t>sino</a:t>
                </a:r>
                <a:r>
                  <a:rPr lang="en-US" sz="1200" dirty="0">
                    <a:solidFill>
                      <a:srgbClr val="0070C0"/>
                    </a:solidFill>
                  </a:rPr>
                  <a:t> error (calculated params)</a:t>
                </a:r>
              </a:p>
            </p:txBody>
          </p:sp>
        </mc:Choice>
        <mc:Fallback xmlns=""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84ABB2EE-16FB-B5BD-A3A2-39D4897ECC7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76600" y="5431339"/>
                <a:ext cx="2765822" cy="276999"/>
              </a:xfrm>
              <a:prstGeom prst="rect">
                <a:avLst/>
              </a:prstGeom>
              <a:blipFill>
                <a:blip r:embed="rId3"/>
                <a:stretch>
                  <a:fillRect b="-1739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16B68547-8D8F-A537-CCF0-78D87A6FCA05}"/>
                  </a:ext>
                </a:extLst>
              </p:cNvPr>
              <p:cNvSpPr txBox="1"/>
              <p:nvPr/>
            </p:nvSpPr>
            <p:spPr>
              <a:xfrm>
                <a:off x="6254289" y="5429794"/>
                <a:ext cx="2280111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1200" b="0" i="1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sz="1200" b="0" i="1" smtClean="0">
                        <a:latin typeface="Cambria Math" panose="02040503050406030204" pitchFamily="18" charset="0"/>
                      </a:rPr>
                      <m:t>−</m:t>
                    </m:r>
                    <m:r>
                      <a:rPr lang="en-US" sz="1200" b="0" i="1" smtClean="0">
                        <a:latin typeface="Cambria Math" panose="02040503050406030204" pitchFamily="18" charset="0"/>
                      </a:rPr>
                      <m:t>𝐴𝑥</m:t>
                    </m:r>
                  </m:oMath>
                </a14:m>
                <a:r>
                  <a:rPr lang="en-US" sz="1200" dirty="0"/>
                  <a:t>: </a:t>
                </a:r>
                <a:r>
                  <a:rPr lang="en-US" sz="1200" dirty="0" err="1"/>
                  <a:t>sino</a:t>
                </a:r>
                <a:r>
                  <a:rPr lang="en-US" sz="1200" dirty="0"/>
                  <a:t> error (grid search)</a:t>
                </a:r>
              </a:p>
            </p:txBody>
          </p:sp>
        </mc:Choice>
        <mc:Fallback xmlns=""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16B68547-8D8F-A537-CCF0-78D87A6FCA0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54289" y="5429794"/>
                <a:ext cx="2280111" cy="276999"/>
              </a:xfrm>
              <a:prstGeom prst="rect">
                <a:avLst/>
              </a:prstGeom>
              <a:blipFill>
                <a:blip r:embed="rId4"/>
                <a:stretch>
                  <a:fillRect b="-1739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6" name="TextBox 35">
            <a:extLst>
              <a:ext uri="{FF2B5EF4-FFF2-40B4-BE49-F238E27FC236}">
                <a16:creationId xmlns:a16="http://schemas.microsoft.com/office/drawing/2014/main" id="{35226F85-1108-1FF5-A46C-DEEA83B5EA8C}"/>
              </a:ext>
            </a:extLst>
          </p:cNvPr>
          <p:cNvSpPr txBox="1"/>
          <p:nvPr/>
        </p:nvSpPr>
        <p:spPr>
          <a:xfrm>
            <a:off x="3191581" y="2808108"/>
            <a:ext cx="201689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rgbClr val="0070C0"/>
                </a:solidFill>
              </a:rPr>
              <a:t>Recon (calculated params)</a:t>
            </a:r>
          </a:p>
        </p:txBody>
      </p:sp>
      <p:pic>
        <p:nvPicPr>
          <p:cNvPr id="49" name="Picture 48" descr="A blurry image of a fire hydrant&#10;&#10;Description automatically generated">
            <a:extLst>
              <a:ext uri="{FF2B5EF4-FFF2-40B4-BE49-F238E27FC236}">
                <a16:creationId xmlns:a16="http://schemas.microsoft.com/office/drawing/2014/main" id="{4B4CF9F9-17F0-9693-F81F-A27A820B8F3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3400" y="3162300"/>
            <a:ext cx="2159112" cy="2327225"/>
          </a:xfrm>
          <a:prstGeom prst="rect">
            <a:avLst/>
          </a:prstGeom>
        </p:spPr>
      </p:pic>
      <p:pic>
        <p:nvPicPr>
          <p:cNvPr id="51" name="Picture 50" descr="A close-up of a screen&#10;&#10;Description automatically generated">
            <a:extLst>
              <a:ext uri="{FF2B5EF4-FFF2-40B4-BE49-F238E27FC236}">
                <a16:creationId xmlns:a16="http://schemas.microsoft.com/office/drawing/2014/main" id="{4CD72B12-AE81-E19F-F3DC-263DCEB2131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854383" y="3390900"/>
            <a:ext cx="3081119" cy="1936677"/>
          </a:xfrm>
          <a:prstGeom prst="rect">
            <a:avLst/>
          </a:prstGeom>
        </p:spPr>
      </p:pic>
      <p:pic>
        <p:nvPicPr>
          <p:cNvPr id="55" name="Picture 54" descr="A black and white image of a rectangular object&#10;&#10;Description automatically generated">
            <a:extLst>
              <a:ext uri="{FF2B5EF4-FFF2-40B4-BE49-F238E27FC236}">
                <a16:creationId xmlns:a16="http://schemas.microsoft.com/office/drawing/2014/main" id="{C5D98063-5FFB-3100-3A6A-034013691E8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616964" y="1418986"/>
            <a:ext cx="3089217" cy="1435987"/>
          </a:xfrm>
          <a:prstGeom prst="rect">
            <a:avLst/>
          </a:prstGeom>
        </p:spPr>
      </p:pic>
      <p:pic>
        <p:nvPicPr>
          <p:cNvPr id="61" name="Picture 60" descr="A close-up of a black line&#10;&#10;Description automatically generated">
            <a:extLst>
              <a:ext uri="{FF2B5EF4-FFF2-40B4-BE49-F238E27FC236}">
                <a16:creationId xmlns:a16="http://schemas.microsoft.com/office/drawing/2014/main" id="{3B928F77-2844-2E23-768D-48EA5C1FBCC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524872" y="447214"/>
            <a:ext cx="1181309" cy="2429643"/>
          </a:xfrm>
          <a:prstGeom prst="rect">
            <a:avLst/>
          </a:prstGeom>
          <a:ln>
            <a:solidFill>
              <a:srgbClr val="FF0000"/>
            </a:solidFill>
          </a:ln>
        </p:spPr>
      </p:pic>
      <p:sp>
        <p:nvSpPr>
          <p:cNvPr id="62" name="Oval 61">
            <a:extLst>
              <a:ext uri="{FF2B5EF4-FFF2-40B4-BE49-F238E27FC236}">
                <a16:creationId xmlns:a16="http://schemas.microsoft.com/office/drawing/2014/main" id="{068EA3A1-5E7A-D337-ED28-C681488C7EB8}"/>
              </a:ext>
            </a:extLst>
          </p:cNvPr>
          <p:cNvSpPr/>
          <p:nvPr/>
        </p:nvSpPr>
        <p:spPr bwMode="auto">
          <a:xfrm>
            <a:off x="3845859" y="1866288"/>
            <a:ext cx="183922" cy="311317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110" charset="0"/>
              <a:ea typeface="ＭＳ Ｐゴシック" pitchFamily="-110" charset="-128"/>
              <a:cs typeface="ＭＳ Ｐゴシック" pitchFamily="-110" charset="-128"/>
            </a:endParaRPr>
          </a:p>
        </p:txBody>
      </p:sp>
      <p:pic>
        <p:nvPicPr>
          <p:cNvPr id="4" name="Picture 3" descr="A close-up of a scan&#10;&#10;Description automatically generated">
            <a:extLst>
              <a:ext uri="{FF2B5EF4-FFF2-40B4-BE49-F238E27FC236}">
                <a16:creationId xmlns:a16="http://schemas.microsoft.com/office/drawing/2014/main" id="{947F76B3-DA88-6579-D675-25FC0931D805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019800" y="3390901"/>
            <a:ext cx="3081120" cy="1936678"/>
          </a:xfrm>
          <a:prstGeom prst="rect">
            <a:avLst/>
          </a:prstGeom>
        </p:spPr>
      </p:pic>
      <p:sp>
        <p:nvSpPr>
          <p:cNvPr id="6" name="Oval 5">
            <a:extLst>
              <a:ext uri="{FF2B5EF4-FFF2-40B4-BE49-F238E27FC236}">
                <a16:creationId xmlns:a16="http://schemas.microsoft.com/office/drawing/2014/main" id="{3C635A04-3A5F-29D5-EBE8-2696E0154398}"/>
              </a:ext>
            </a:extLst>
          </p:cNvPr>
          <p:cNvSpPr/>
          <p:nvPr/>
        </p:nvSpPr>
        <p:spPr bwMode="auto">
          <a:xfrm>
            <a:off x="8458200" y="3695700"/>
            <a:ext cx="304800" cy="685800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110" charset="0"/>
              <a:ea typeface="ＭＳ Ｐゴシック" pitchFamily="-110" charset="-128"/>
              <a:cs typeface="ＭＳ Ｐゴシック" pitchFamily="-110" charset="-128"/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16E8F38C-96FD-F5F8-51B6-2DE6395F55C2}"/>
              </a:ext>
            </a:extLst>
          </p:cNvPr>
          <p:cNvSpPr/>
          <p:nvPr/>
        </p:nvSpPr>
        <p:spPr bwMode="auto">
          <a:xfrm>
            <a:off x="5288883" y="3674044"/>
            <a:ext cx="304800" cy="685800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110" charset="0"/>
              <a:ea typeface="ＭＳ Ｐゴシック" pitchFamily="-110" charset="-128"/>
              <a:cs typeface="ＭＳ Ｐゴシック" pitchFamily="-110" charset="-128"/>
            </a:endParaRPr>
          </a:p>
        </p:txBody>
      </p:sp>
      <p:pic>
        <p:nvPicPr>
          <p:cNvPr id="9" name="Picture 8" descr="A black and white image of a rectangular object&#10;&#10;Description automatically generated">
            <a:extLst>
              <a:ext uri="{FF2B5EF4-FFF2-40B4-BE49-F238E27FC236}">
                <a16:creationId xmlns:a16="http://schemas.microsoft.com/office/drawing/2014/main" id="{1D15ADFB-46BA-353F-269C-88B267583064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986680" y="1425277"/>
            <a:ext cx="3081120" cy="1432223"/>
          </a:xfrm>
          <a:prstGeom prst="rect">
            <a:avLst/>
          </a:prstGeom>
        </p:spPr>
      </p:pic>
      <p:sp>
        <p:nvSpPr>
          <p:cNvPr id="37" name="TextBox 36">
            <a:extLst>
              <a:ext uri="{FF2B5EF4-FFF2-40B4-BE49-F238E27FC236}">
                <a16:creationId xmlns:a16="http://schemas.microsoft.com/office/drawing/2014/main" id="{5EF31FDF-6D4D-6083-989E-83BFE4D6A925}"/>
              </a:ext>
            </a:extLst>
          </p:cNvPr>
          <p:cNvSpPr txBox="1"/>
          <p:nvPr/>
        </p:nvSpPr>
        <p:spPr>
          <a:xfrm>
            <a:off x="6629400" y="2809765"/>
            <a:ext cx="153118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Recon (grid search)</a:t>
            </a:r>
          </a:p>
        </p:txBody>
      </p:sp>
      <p:sp>
        <p:nvSpPr>
          <p:cNvPr id="63" name="Oval 62">
            <a:extLst>
              <a:ext uri="{FF2B5EF4-FFF2-40B4-BE49-F238E27FC236}">
                <a16:creationId xmlns:a16="http://schemas.microsoft.com/office/drawing/2014/main" id="{83AE2563-7FCD-C341-FE69-0888CFEAC95F}"/>
              </a:ext>
            </a:extLst>
          </p:cNvPr>
          <p:cNvSpPr/>
          <p:nvPr/>
        </p:nvSpPr>
        <p:spPr bwMode="auto">
          <a:xfrm>
            <a:off x="7191548" y="1866423"/>
            <a:ext cx="183922" cy="311317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110" charset="0"/>
              <a:ea typeface="ＭＳ Ｐゴシック" pitchFamily="-110" charset="-128"/>
              <a:cs typeface="ＭＳ Ｐゴシック" pitchFamily="-110" charset="-128"/>
            </a:endParaRPr>
          </a:p>
        </p:txBody>
      </p:sp>
      <p:pic>
        <p:nvPicPr>
          <p:cNvPr id="11" name="Picture 10" descr="A computer screen with white text&#10;&#10;Description automatically generated">
            <a:extLst>
              <a:ext uri="{FF2B5EF4-FFF2-40B4-BE49-F238E27FC236}">
                <a16:creationId xmlns:a16="http://schemas.microsoft.com/office/drawing/2014/main" id="{EA020FB9-C116-09EA-722F-550D9E0F1FA3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658618" y="490473"/>
            <a:ext cx="1837182" cy="843742"/>
          </a:xfrm>
          <a:prstGeom prst="rect">
            <a:avLst/>
          </a:prstGeom>
        </p:spPr>
      </p:pic>
      <p:pic>
        <p:nvPicPr>
          <p:cNvPr id="13" name="Picture 12" descr="A screen shot of a computer&#10;&#10;Description automatically generated">
            <a:extLst>
              <a:ext uri="{FF2B5EF4-FFF2-40B4-BE49-F238E27FC236}">
                <a16:creationId xmlns:a16="http://schemas.microsoft.com/office/drawing/2014/main" id="{5D371E68-674F-F074-9A71-02825C865379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738734" y="495325"/>
            <a:ext cx="1757510" cy="838890"/>
          </a:xfrm>
          <a:prstGeom prst="rect">
            <a:avLst/>
          </a:prstGeom>
        </p:spPr>
      </p:pic>
      <p:pic>
        <p:nvPicPr>
          <p:cNvPr id="23" name="Picture 22" descr="A close-up of a black line&#10;&#10;Description automatically generated">
            <a:extLst>
              <a:ext uri="{FF2B5EF4-FFF2-40B4-BE49-F238E27FC236}">
                <a16:creationId xmlns:a16="http://schemas.microsoft.com/office/drawing/2014/main" id="{809987F5-E97B-0562-9CC7-9C7101ED8EC1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924800" y="447214"/>
            <a:ext cx="1181309" cy="2429643"/>
          </a:xfrm>
          <a:prstGeom prst="rect">
            <a:avLst/>
          </a:prstGeom>
          <a:ln>
            <a:solidFill>
              <a:srgbClr val="FF0000"/>
            </a:solidFill>
          </a:ln>
        </p:spPr>
      </p:pic>
    </p:spTree>
    <p:extLst>
      <p:ext uri="{BB962C8B-B14F-4D97-AF65-F5344CB8AC3E}">
        <p14:creationId xmlns:p14="http://schemas.microsoft.com/office/powerpoint/2010/main" val="8820952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BB6DAA-AF96-05A2-AB2E-8C8B70090F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lide Number Placeholder 3">
            <a:extLst>
              <a:ext uri="{FF2B5EF4-FFF2-40B4-BE49-F238E27FC236}">
                <a16:creationId xmlns:a16="http://schemas.microsoft.com/office/drawing/2014/main" id="{F2AA4574-B7EC-66DC-E843-C860A00A39F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494854" y="5349875"/>
            <a:ext cx="649146" cy="365125"/>
          </a:xfrm>
        </p:spPr>
        <p:txBody>
          <a:bodyPr/>
          <a:lstStyle/>
          <a:p>
            <a:fld id="{EDAA8DDF-16D2-2643-9B9F-0B179C21FD82}" type="slidenum">
              <a:rPr lang="en-US" smtClean="0"/>
              <a:t>15</a:t>
            </a:fld>
            <a:endParaRPr lang="en-US" dirty="0"/>
          </a:p>
        </p:txBody>
      </p:sp>
      <p:sp>
        <p:nvSpPr>
          <p:cNvPr id="3" name="Title 5">
            <a:extLst>
              <a:ext uri="{FF2B5EF4-FFF2-40B4-BE49-F238E27FC236}">
                <a16:creationId xmlns:a16="http://schemas.microsoft.com/office/drawing/2014/main" id="{089FDA91-2429-4943-D065-4BD046904862}"/>
              </a:ext>
            </a:extLst>
          </p:cNvPr>
          <p:cNvSpPr txBox="1">
            <a:spLocks/>
          </p:cNvSpPr>
          <p:nvPr/>
        </p:nvSpPr>
        <p:spPr bwMode="auto">
          <a:xfrm>
            <a:off x="0" y="0"/>
            <a:ext cx="9144000" cy="4249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266436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j-lt"/>
                <a:ea typeface="+mj-ea"/>
                <a:cs typeface="+mj-cs"/>
              </a:defRPr>
            </a:lvl1pPr>
            <a:lvl2pPr algn="l" rtl="0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266436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Arial" pitchFamily="-110" charset="0"/>
              </a:defRPr>
            </a:lvl2pPr>
            <a:lvl3pPr algn="l" rtl="0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266436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Arial" pitchFamily="-110" charset="0"/>
              </a:defRPr>
            </a:lvl3pPr>
            <a:lvl4pPr algn="l" rtl="0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266436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Arial" pitchFamily="-110" charset="0"/>
              </a:defRPr>
            </a:lvl4pPr>
            <a:lvl5pPr algn="l" rtl="0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266436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Arial" pitchFamily="-110" charset="0"/>
              </a:defRPr>
            </a:lvl5pPr>
            <a:lvl6pPr marL="380985" algn="l" rtl="0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266436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Arial" pitchFamily="-110" charset="0"/>
              </a:defRPr>
            </a:lvl6pPr>
            <a:lvl7pPr marL="761970" algn="l" rtl="0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266436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Arial" pitchFamily="-110" charset="0"/>
              </a:defRPr>
            </a:lvl7pPr>
            <a:lvl8pPr marL="1142954" algn="l" rtl="0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266436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Arial" pitchFamily="-110" charset="0"/>
              </a:defRPr>
            </a:lvl8pPr>
            <a:lvl9pPr marL="1523939" algn="l" rtl="0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266436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Arial" pitchFamily="-110" charset="0"/>
              </a:defRPr>
            </a:lvl9pPr>
          </a:lstStyle>
          <a:p>
            <a:pPr eaLnBrk="1" hangingPunct="1"/>
            <a:r>
              <a:rPr lang="en-US" sz="2400" kern="0" dirty="0"/>
              <a:t>MBIR parameter: rotation offset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1558EDC5-CC06-9566-DDFE-FDDC6BA6585D}"/>
              </a:ext>
            </a:extLst>
          </p:cNvPr>
          <p:cNvGrpSpPr/>
          <p:nvPr/>
        </p:nvGrpSpPr>
        <p:grpSpPr>
          <a:xfrm>
            <a:off x="1659462" y="2873472"/>
            <a:ext cx="7005574" cy="2781423"/>
            <a:chOff x="1329199" y="2779397"/>
            <a:chExt cx="7005574" cy="2781423"/>
          </a:xfrm>
        </p:grpSpPr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13CE696E-8865-233C-48B0-B10130A0383A}"/>
                </a:ext>
              </a:extLst>
            </p:cNvPr>
            <p:cNvSpPr/>
            <p:nvPr/>
          </p:nvSpPr>
          <p:spPr>
            <a:xfrm>
              <a:off x="2380391" y="4593819"/>
              <a:ext cx="45720" cy="45720"/>
            </a:xfrm>
            <a:prstGeom prst="ellipse">
              <a:avLst/>
            </a:prstGeom>
            <a:solidFill>
              <a:schemeClr val="tx1"/>
            </a:soli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58"/>
            </a:p>
          </p:txBody>
        </p: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B20A277B-CC72-E46C-E7A4-8CC5A7790975}"/>
                </a:ext>
              </a:extLst>
            </p:cNvPr>
            <p:cNvGrpSpPr/>
            <p:nvPr/>
          </p:nvGrpSpPr>
          <p:grpSpPr>
            <a:xfrm>
              <a:off x="5083951" y="2779397"/>
              <a:ext cx="1703066" cy="2683538"/>
              <a:chOff x="9588676" y="732235"/>
              <a:chExt cx="1745174" cy="2758538"/>
            </a:xfrm>
          </p:grpSpPr>
          <p:cxnSp>
            <p:nvCxnSpPr>
              <p:cNvPr id="83" name="Straight Connector 82">
                <a:extLst>
                  <a:ext uri="{FF2B5EF4-FFF2-40B4-BE49-F238E27FC236}">
                    <a16:creationId xmlns:a16="http://schemas.microsoft.com/office/drawing/2014/main" id="{2625B6F6-CA5C-9D29-B774-F05CEAA4F2D0}"/>
                  </a:ext>
                </a:extLst>
              </p:cNvPr>
              <p:cNvCxnSpPr/>
              <p:nvPr/>
            </p:nvCxnSpPr>
            <p:spPr>
              <a:xfrm flipV="1">
                <a:off x="9588678" y="732235"/>
                <a:ext cx="0" cy="450375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4" name="Straight Connector 83">
                <a:extLst>
                  <a:ext uri="{FF2B5EF4-FFF2-40B4-BE49-F238E27FC236}">
                    <a16:creationId xmlns:a16="http://schemas.microsoft.com/office/drawing/2014/main" id="{BB68644B-7D26-37B2-8A25-4B0001CACC71}"/>
                  </a:ext>
                </a:extLst>
              </p:cNvPr>
              <p:cNvCxnSpPr/>
              <p:nvPr/>
            </p:nvCxnSpPr>
            <p:spPr>
              <a:xfrm>
                <a:off x="9588678" y="732235"/>
                <a:ext cx="290864" cy="84445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5" name="Straight Connector 84">
                <a:extLst>
                  <a:ext uri="{FF2B5EF4-FFF2-40B4-BE49-F238E27FC236}">
                    <a16:creationId xmlns:a16="http://schemas.microsoft.com/office/drawing/2014/main" id="{8CF4F440-E17E-3E5B-9DFD-C2DADFC689C3}"/>
                  </a:ext>
                </a:extLst>
              </p:cNvPr>
              <p:cNvCxnSpPr/>
              <p:nvPr/>
            </p:nvCxnSpPr>
            <p:spPr>
              <a:xfrm flipV="1">
                <a:off x="9879541" y="816680"/>
                <a:ext cx="0" cy="450375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6" name="Straight Connector 85">
                <a:extLst>
                  <a:ext uri="{FF2B5EF4-FFF2-40B4-BE49-F238E27FC236}">
                    <a16:creationId xmlns:a16="http://schemas.microsoft.com/office/drawing/2014/main" id="{4BD042ED-E661-6DEC-4DB4-040D77C4D6C2}"/>
                  </a:ext>
                </a:extLst>
              </p:cNvPr>
              <p:cNvCxnSpPr/>
              <p:nvPr/>
            </p:nvCxnSpPr>
            <p:spPr>
              <a:xfrm flipV="1">
                <a:off x="9588678" y="1182610"/>
                <a:ext cx="0" cy="450375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" name="Straight Connector 86">
                <a:extLst>
                  <a:ext uri="{FF2B5EF4-FFF2-40B4-BE49-F238E27FC236}">
                    <a16:creationId xmlns:a16="http://schemas.microsoft.com/office/drawing/2014/main" id="{EC7DC6EF-77D5-9BE7-EAD3-194FE482911D}"/>
                  </a:ext>
                </a:extLst>
              </p:cNvPr>
              <p:cNvCxnSpPr/>
              <p:nvPr/>
            </p:nvCxnSpPr>
            <p:spPr>
              <a:xfrm>
                <a:off x="9588678" y="1182610"/>
                <a:ext cx="290864" cy="84445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" name="Straight Connector 87">
                <a:extLst>
                  <a:ext uri="{FF2B5EF4-FFF2-40B4-BE49-F238E27FC236}">
                    <a16:creationId xmlns:a16="http://schemas.microsoft.com/office/drawing/2014/main" id="{F1B28679-FA11-D0FC-3019-BA78DA0A749D}"/>
                  </a:ext>
                </a:extLst>
              </p:cNvPr>
              <p:cNvCxnSpPr/>
              <p:nvPr/>
            </p:nvCxnSpPr>
            <p:spPr>
              <a:xfrm flipV="1">
                <a:off x="9879541" y="1267055"/>
                <a:ext cx="0" cy="450375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9" name="Straight Connector 88">
                <a:extLst>
                  <a:ext uri="{FF2B5EF4-FFF2-40B4-BE49-F238E27FC236}">
                    <a16:creationId xmlns:a16="http://schemas.microsoft.com/office/drawing/2014/main" id="{B31E50F6-84FA-7196-F6C9-1AD48DF6CECE}"/>
                  </a:ext>
                </a:extLst>
              </p:cNvPr>
              <p:cNvCxnSpPr/>
              <p:nvPr/>
            </p:nvCxnSpPr>
            <p:spPr>
              <a:xfrm>
                <a:off x="9879538" y="816680"/>
                <a:ext cx="290864" cy="84445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0" name="Straight Connector 89">
                <a:extLst>
                  <a:ext uri="{FF2B5EF4-FFF2-40B4-BE49-F238E27FC236}">
                    <a16:creationId xmlns:a16="http://schemas.microsoft.com/office/drawing/2014/main" id="{1CEC102A-762C-030E-436F-C9ECFFE1570C}"/>
                  </a:ext>
                </a:extLst>
              </p:cNvPr>
              <p:cNvCxnSpPr/>
              <p:nvPr/>
            </p:nvCxnSpPr>
            <p:spPr>
              <a:xfrm flipV="1">
                <a:off x="10170402" y="901125"/>
                <a:ext cx="0" cy="450375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1" name="Straight Connector 90">
                <a:extLst>
                  <a:ext uri="{FF2B5EF4-FFF2-40B4-BE49-F238E27FC236}">
                    <a16:creationId xmlns:a16="http://schemas.microsoft.com/office/drawing/2014/main" id="{F86DB351-E4B5-CA1E-9616-EBA94FAA1D79}"/>
                  </a:ext>
                </a:extLst>
              </p:cNvPr>
              <p:cNvCxnSpPr/>
              <p:nvPr/>
            </p:nvCxnSpPr>
            <p:spPr>
              <a:xfrm>
                <a:off x="10170402" y="901125"/>
                <a:ext cx="290864" cy="84445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2" name="Straight Connector 91">
                <a:extLst>
                  <a:ext uri="{FF2B5EF4-FFF2-40B4-BE49-F238E27FC236}">
                    <a16:creationId xmlns:a16="http://schemas.microsoft.com/office/drawing/2014/main" id="{39C92E1D-D19D-92A2-BA91-1386C90B6647}"/>
                  </a:ext>
                </a:extLst>
              </p:cNvPr>
              <p:cNvCxnSpPr/>
              <p:nvPr/>
            </p:nvCxnSpPr>
            <p:spPr>
              <a:xfrm flipV="1">
                <a:off x="10461265" y="985570"/>
                <a:ext cx="0" cy="450375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3" name="Straight Connector 92">
                <a:extLst>
                  <a:ext uri="{FF2B5EF4-FFF2-40B4-BE49-F238E27FC236}">
                    <a16:creationId xmlns:a16="http://schemas.microsoft.com/office/drawing/2014/main" id="{F8D44872-3852-C59E-532D-56E36CA47638}"/>
                  </a:ext>
                </a:extLst>
              </p:cNvPr>
              <p:cNvCxnSpPr/>
              <p:nvPr/>
            </p:nvCxnSpPr>
            <p:spPr>
              <a:xfrm>
                <a:off x="9879538" y="1267053"/>
                <a:ext cx="290864" cy="84445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4" name="Straight Connector 93">
                <a:extLst>
                  <a:ext uri="{FF2B5EF4-FFF2-40B4-BE49-F238E27FC236}">
                    <a16:creationId xmlns:a16="http://schemas.microsoft.com/office/drawing/2014/main" id="{0BEF4AF1-8162-26B2-627C-401CFA0E3357}"/>
                  </a:ext>
                </a:extLst>
              </p:cNvPr>
              <p:cNvCxnSpPr/>
              <p:nvPr/>
            </p:nvCxnSpPr>
            <p:spPr>
              <a:xfrm flipV="1">
                <a:off x="10170402" y="1351498"/>
                <a:ext cx="0" cy="450375"/>
              </a:xfrm>
              <a:prstGeom prst="line">
                <a:avLst/>
              </a:prstGeom>
              <a:ln w="9525"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5" name="Straight Connector 94">
                <a:extLst>
                  <a:ext uri="{FF2B5EF4-FFF2-40B4-BE49-F238E27FC236}">
                    <a16:creationId xmlns:a16="http://schemas.microsoft.com/office/drawing/2014/main" id="{5B1E65FE-EB66-D5DE-5C69-AE00C5A701F0}"/>
                  </a:ext>
                </a:extLst>
              </p:cNvPr>
              <p:cNvCxnSpPr/>
              <p:nvPr/>
            </p:nvCxnSpPr>
            <p:spPr>
              <a:xfrm>
                <a:off x="10170402" y="1351498"/>
                <a:ext cx="290864" cy="84445"/>
              </a:xfrm>
              <a:prstGeom prst="line">
                <a:avLst/>
              </a:prstGeom>
              <a:ln w="9525"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6" name="Straight Connector 95">
                <a:extLst>
                  <a:ext uri="{FF2B5EF4-FFF2-40B4-BE49-F238E27FC236}">
                    <a16:creationId xmlns:a16="http://schemas.microsoft.com/office/drawing/2014/main" id="{F93D77DA-EFEC-446E-9FEC-F0260870B7E4}"/>
                  </a:ext>
                </a:extLst>
              </p:cNvPr>
              <p:cNvCxnSpPr/>
              <p:nvPr/>
            </p:nvCxnSpPr>
            <p:spPr>
              <a:xfrm flipV="1">
                <a:off x="10461265" y="1435945"/>
                <a:ext cx="0" cy="450375"/>
              </a:xfrm>
              <a:prstGeom prst="line">
                <a:avLst/>
              </a:prstGeom>
              <a:ln w="9525"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7" name="Straight Connector 96">
                <a:extLst>
                  <a:ext uri="{FF2B5EF4-FFF2-40B4-BE49-F238E27FC236}">
                    <a16:creationId xmlns:a16="http://schemas.microsoft.com/office/drawing/2014/main" id="{6D460DC7-0557-8684-EBB1-A6C5D97129DF}"/>
                  </a:ext>
                </a:extLst>
              </p:cNvPr>
              <p:cNvCxnSpPr/>
              <p:nvPr/>
            </p:nvCxnSpPr>
            <p:spPr>
              <a:xfrm>
                <a:off x="10461262" y="985568"/>
                <a:ext cx="290864" cy="84445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8" name="Straight Connector 97">
                <a:extLst>
                  <a:ext uri="{FF2B5EF4-FFF2-40B4-BE49-F238E27FC236}">
                    <a16:creationId xmlns:a16="http://schemas.microsoft.com/office/drawing/2014/main" id="{D3A61970-FA26-61A5-33CE-530345C47583}"/>
                  </a:ext>
                </a:extLst>
              </p:cNvPr>
              <p:cNvCxnSpPr/>
              <p:nvPr/>
            </p:nvCxnSpPr>
            <p:spPr>
              <a:xfrm flipV="1">
                <a:off x="10752125" y="1070015"/>
                <a:ext cx="0" cy="450375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9" name="Straight Connector 98">
                <a:extLst>
                  <a:ext uri="{FF2B5EF4-FFF2-40B4-BE49-F238E27FC236}">
                    <a16:creationId xmlns:a16="http://schemas.microsoft.com/office/drawing/2014/main" id="{AAE279F0-0509-9203-578F-832386B5F07A}"/>
                  </a:ext>
                </a:extLst>
              </p:cNvPr>
              <p:cNvCxnSpPr/>
              <p:nvPr/>
            </p:nvCxnSpPr>
            <p:spPr>
              <a:xfrm>
                <a:off x="10752125" y="1070015"/>
                <a:ext cx="290864" cy="84445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0" name="Straight Connector 99">
                <a:extLst>
                  <a:ext uri="{FF2B5EF4-FFF2-40B4-BE49-F238E27FC236}">
                    <a16:creationId xmlns:a16="http://schemas.microsoft.com/office/drawing/2014/main" id="{D1C7983A-586F-F78F-F3D3-521F03EAF3A8}"/>
                  </a:ext>
                </a:extLst>
              </p:cNvPr>
              <p:cNvCxnSpPr/>
              <p:nvPr/>
            </p:nvCxnSpPr>
            <p:spPr>
              <a:xfrm flipV="1">
                <a:off x="11042987" y="1154460"/>
                <a:ext cx="0" cy="450375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1" name="Straight Connector 100">
                <a:extLst>
                  <a:ext uri="{FF2B5EF4-FFF2-40B4-BE49-F238E27FC236}">
                    <a16:creationId xmlns:a16="http://schemas.microsoft.com/office/drawing/2014/main" id="{6B7A8E95-C4F4-D6F9-411E-04FE4C33F5D7}"/>
                  </a:ext>
                </a:extLst>
              </p:cNvPr>
              <p:cNvCxnSpPr/>
              <p:nvPr/>
            </p:nvCxnSpPr>
            <p:spPr>
              <a:xfrm>
                <a:off x="10461262" y="1435945"/>
                <a:ext cx="290864" cy="84445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2" name="Straight Connector 101">
                <a:extLst>
                  <a:ext uri="{FF2B5EF4-FFF2-40B4-BE49-F238E27FC236}">
                    <a16:creationId xmlns:a16="http://schemas.microsoft.com/office/drawing/2014/main" id="{637E8146-4F6A-AD05-EC9B-3F9EC86F0BDD}"/>
                  </a:ext>
                </a:extLst>
              </p:cNvPr>
              <p:cNvCxnSpPr/>
              <p:nvPr/>
            </p:nvCxnSpPr>
            <p:spPr>
              <a:xfrm flipV="1">
                <a:off x="10752125" y="1520390"/>
                <a:ext cx="0" cy="450375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3" name="Straight Connector 102">
                <a:extLst>
                  <a:ext uri="{FF2B5EF4-FFF2-40B4-BE49-F238E27FC236}">
                    <a16:creationId xmlns:a16="http://schemas.microsoft.com/office/drawing/2014/main" id="{B15ECC48-8DF7-4A43-338D-1B91F2345A68}"/>
                  </a:ext>
                </a:extLst>
              </p:cNvPr>
              <p:cNvCxnSpPr/>
              <p:nvPr/>
            </p:nvCxnSpPr>
            <p:spPr>
              <a:xfrm>
                <a:off x="10752125" y="1520390"/>
                <a:ext cx="290864" cy="84445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4" name="Straight Connector 103">
                <a:extLst>
                  <a:ext uri="{FF2B5EF4-FFF2-40B4-BE49-F238E27FC236}">
                    <a16:creationId xmlns:a16="http://schemas.microsoft.com/office/drawing/2014/main" id="{5DE52B0D-2266-EA73-E882-2857726CDC9D}"/>
                  </a:ext>
                </a:extLst>
              </p:cNvPr>
              <p:cNvCxnSpPr/>
              <p:nvPr/>
            </p:nvCxnSpPr>
            <p:spPr>
              <a:xfrm flipV="1">
                <a:off x="11042987" y="1604835"/>
                <a:ext cx="0" cy="450375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5" name="Straight Connector 104">
                <a:extLst>
                  <a:ext uri="{FF2B5EF4-FFF2-40B4-BE49-F238E27FC236}">
                    <a16:creationId xmlns:a16="http://schemas.microsoft.com/office/drawing/2014/main" id="{7DF04D30-B63F-FA2A-6027-BABBF3055AEE}"/>
                  </a:ext>
                </a:extLst>
              </p:cNvPr>
              <p:cNvCxnSpPr/>
              <p:nvPr/>
            </p:nvCxnSpPr>
            <p:spPr>
              <a:xfrm>
                <a:off x="11042986" y="1154460"/>
                <a:ext cx="290864" cy="84445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6" name="Straight Connector 105">
                <a:extLst>
                  <a:ext uri="{FF2B5EF4-FFF2-40B4-BE49-F238E27FC236}">
                    <a16:creationId xmlns:a16="http://schemas.microsoft.com/office/drawing/2014/main" id="{4993FE1C-9781-57C8-9BC7-6E053039B96D}"/>
                  </a:ext>
                </a:extLst>
              </p:cNvPr>
              <p:cNvCxnSpPr/>
              <p:nvPr/>
            </p:nvCxnSpPr>
            <p:spPr>
              <a:xfrm flipV="1">
                <a:off x="11333848" y="1238905"/>
                <a:ext cx="0" cy="450375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7" name="Straight Connector 106">
                <a:extLst>
                  <a:ext uri="{FF2B5EF4-FFF2-40B4-BE49-F238E27FC236}">
                    <a16:creationId xmlns:a16="http://schemas.microsoft.com/office/drawing/2014/main" id="{BE44886C-EA96-BC59-CFD5-28EDE03C79F0}"/>
                  </a:ext>
                </a:extLst>
              </p:cNvPr>
              <p:cNvCxnSpPr/>
              <p:nvPr/>
            </p:nvCxnSpPr>
            <p:spPr>
              <a:xfrm>
                <a:off x="11042986" y="1604833"/>
                <a:ext cx="290864" cy="84445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8" name="Straight Connector 107">
                <a:extLst>
                  <a:ext uri="{FF2B5EF4-FFF2-40B4-BE49-F238E27FC236}">
                    <a16:creationId xmlns:a16="http://schemas.microsoft.com/office/drawing/2014/main" id="{CB1B8BE3-CDAA-966B-F751-0E5AB053A67B}"/>
                  </a:ext>
                </a:extLst>
              </p:cNvPr>
              <p:cNvCxnSpPr/>
              <p:nvPr/>
            </p:nvCxnSpPr>
            <p:spPr>
              <a:xfrm flipV="1">
                <a:off x="11333848" y="1689278"/>
                <a:ext cx="0" cy="450375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9" name="Straight Connector 108">
                <a:extLst>
                  <a:ext uri="{FF2B5EF4-FFF2-40B4-BE49-F238E27FC236}">
                    <a16:creationId xmlns:a16="http://schemas.microsoft.com/office/drawing/2014/main" id="{41FBAE92-A2E0-C3D4-9684-546D0295524E}"/>
                  </a:ext>
                </a:extLst>
              </p:cNvPr>
              <p:cNvCxnSpPr/>
              <p:nvPr/>
            </p:nvCxnSpPr>
            <p:spPr>
              <a:xfrm flipV="1">
                <a:off x="9588676" y="1632981"/>
                <a:ext cx="0" cy="450375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0" name="Straight Connector 109">
                <a:extLst>
                  <a:ext uri="{FF2B5EF4-FFF2-40B4-BE49-F238E27FC236}">
                    <a16:creationId xmlns:a16="http://schemas.microsoft.com/office/drawing/2014/main" id="{A1B58C8A-6DB1-FA9C-DE83-BB23C53108A7}"/>
                  </a:ext>
                </a:extLst>
              </p:cNvPr>
              <p:cNvCxnSpPr/>
              <p:nvPr/>
            </p:nvCxnSpPr>
            <p:spPr>
              <a:xfrm>
                <a:off x="9588676" y="1632981"/>
                <a:ext cx="290864" cy="84445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1" name="Straight Connector 110">
                <a:extLst>
                  <a:ext uri="{FF2B5EF4-FFF2-40B4-BE49-F238E27FC236}">
                    <a16:creationId xmlns:a16="http://schemas.microsoft.com/office/drawing/2014/main" id="{B3F3F64E-E4E9-A741-DB3A-FAD6E042BFB8}"/>
                  </a:ext>
                </a:extLst>
              </p:cNvPr>
              <p:cNvCxnSpPr/>
              <p:nvPr/>
            </p:nvCxnSpPr>
            <p:spPr>
              <a:xfrm flipV="1">
                <a:off x="9879538" y="1717426"/>
                <a:ext cx="0" cy="450375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2" name="Straight Connector 111">
                <a:extLst>
                  <a:ext uri="{FF2B5EF4-FFF2-40B4-BE49-F238E27FC236}">
                    <a16:creationId xmlns:a16="http://schemas.microsoft.com/office/drawing/2014/main" id="{F68D36A6-F9B3-2430-3D68-8151BBCC66FE}"/>
                  </a:ext>
                </a:extLst>
              </p:cNvPr>
              <p:cNvCxnSpPr/>
              <p:nvPr/>
            </p:nvCxnSpPr>
            <p:spPr>
              <a:xfrm flipV="1">
                <a:off x="9588676" y="2083355"/>
                <a:ext cx="0" cy="450375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3" name="Straight Connector 112">
                <a:extLst>
                  <a:ext uri="{FF2B5EF4-FFF2-40B4-BE49-F238E27FC236}">
                    <a16:creationId xmlns:a16="http://schemas.microsoft.com/office/drawing/2014/main" id="{FEDEC448-A817-D0E6-73F2-4726182D8975}"/>
                  </a:ext>
                </a:extLst>
              </p:cNvPr>
              <p:cNvCxnSpPr/>
              <p:nvPr/>
            </p:nvCxnSpPr>
            <p:spPr>
              <a:xfrm>
                <a:off x="9588676" y="2083355"/>
                <a:ext cx="290864" cy="84445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4" name="Straight Connector 113">
                <a:extLst>
                  <a:ext uri="{FF2B5EF4-FFF2-40B4-BE49-F238E27FC236}">
                    <a16:creationId xmlns:a16="http://schemas.microsoft.com/office/drawing/2014/main" id="{1D4D9A69-ABCD-AF3E-BD39-B7723BD90E5C}"/>
                  </a:ext>
                </a:extLst>
              </p:cNvPr>
              <p:cNvCxnSpPr/>
              <p:nvPr/>
            </p:nvCxnSpPr>
            <p:spPr>
              <a:xfrm flipV="1">
                <a:off x="9879538" y="2167801"/>
                <a:ext cx="0" cy="450375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5" name="Straight Connector 114">
                <a:extLst>
                  <a:ext uri="{FF2B5EF4-FFF2-40B4-BE49-F238E27FC236}">
                    <a16:creationId xmlns:a16="http://schemas.microsoft.com/office/drawing/2014/main" id="{F57BCDFB-22FA-55F9-A87C-08B97C32A2F2}"/>
                  </a:ext>
                </a:extLst>
              </p:cNvPr>
              <p:cNvCxnSpPr/>
              <p:nvPr/>
            </p:nvCxnSpPr>
            <p:spPr>
              <a:xfrm>
                <a:off x="9879538" y="1717425"/>
                <a:ext cx="290864" cy="84445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6" name="Straight Connector 115">
                <a:extLst>
                  <a:ext uri="{FF2B5EF4-FFF2-40B4-BE49-F238E27FC236}">
                    <a16:creationId xmlns:a16="http://schemas.microsoft.com/office/drawing/2014/main" id="{0ADA0D14-4D4A-A590-19DC-3F8BAA256535}"/>
                  </a:ext>
                </a:extLst>
              </p:cNvPr>
              <p:cNvCxnSpPr/>
              <p:nvPr/>
            </p:nvCxnSpPr>
            <p:spPr>
              <a:xfrm flipV="1">
                <a:off x="10170400" y="1801871"/>
                <a:ext cx="0" cy="450375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7" name="Straight Connector 116">
                <a:extLst>
                  <a:ext uri="{FF2B5EF4-FFF2-40B4-BE49-F238E27FC236}">
                    <a16:creationId xmlns:a16="http://schemas.microsoft.com/office/drawing/2014/main" id="{FD1FB50D-B55F-763A-B087-2D5481051EAF}"/>
                  </a:ext>
                </a:extLst>
              </p:cNvPr>
              <p:cNvCxnSpPr/>
              <p:nvPr/>
            </p:nvCxnSpPr>
            <p:spPr>
              <a:xfrm>
                <a:off x="10170400" y="1801871"/>
                <a:ext cx="290864" cy="84445"/>
              </a:xfrm>
              <a:prstGeom prst="line">
                <a:avLst/>
              </a:prstGeom>
              <a:ln w="9525"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8" name="Straight Connector 117">
                <a:extLst>
                  <a:ext uri="{FF2B5EF4-FFF2-40B4-BE49-F238E27FC236}">
                    <a16:creationId xmlns:a16="http://schemas.microsoft.com/office/drawing/2014/main" id="{10F55951-0745-6451-2AD0-255779BD3F6B}"/>
                  </a:ext>
                </a:extLst>
              </p:cNvPr>
              <p:cNvCxnSpPr/>
              <p:nvPr/>
            </p:nvCxnSpPr>
            <p:spPr>
              <a:xfrm flipV="1">
                <a:off x="10461264" y="1886316"/>
                <a:ext cx="0" cy="450375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9" name="Straight Connector 118">
                <a:extLst>
                  <a:ext uri="{FF2B5EF4-FFF2-40B4-BE49-F238E27FC236}">
                    <a16:creationId xmlns:a16="http://schemas.microsoft.com/office/drawing/2014/main" id="{BD387B1D-E923-F344-CF42-B388A643899A}"/>
                  </a:ext>
                </a:extLst>
              </p:cNvPr>
              <p:cNvCxnSpPr/>
              <p:nvPr/>
            </p:nvCxnSpPr>
            <p:spPr>
              <a:xfrm>
                <a:off x="9879538" y="2167801"/>
                <a:ext cx="290864" cy="84445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0" name="Straight Connector 119">
                <a:extLst>
                  <a:ext uri="{FF2B5EF4-FFF2-40B4-BE49-F238E27FC236}">
                    <a16:creationId xmlns:a16="http://schemas.microsoft.com/office/drawing/2014/main" id="{F5E6E839-19B7-FE6D-A1AE-E09C4A68C717}"/>
                  </a:ext>
                </a:extLst>
              </p:cNvPr>
              <p:cNvCxnSpPr/>
              <p:nvPr/>
            </p:nvCxnSpPr>
            <p:spPr>
              <a:xfrm flipV="1">
                <a:off x="10170400" y="2252246"/>
                <a:ext cx="0" cy="450375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1" name="Straight Connector 120">
                <a:extLst>
                  <a:ext uri="{FF2B5EF4-FFF2-40B4-BE49-F238E27FC236}">
                    <a16:creationId xmlns:a16="http://schemas.microsoft.com/office/drawing/2014/main" id="{D0711AFD-A1EF-5ED2-942D-47DC0FE8FA9A}"/>
                  </a:ext>
                </a:extLst>
              </p:cNvPr>
              <p:cNvCxnSpPr/>
              <p:nvPr/>
            </p:nvCxnSpPr>
            <p:spPr>
              <a:xfrm>
                <a:off x="10170400" y="2252246"/>
                <a:ext cx="290864" cy="84445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2" name="Straight Connector 121">
                <a:extLst>
                  <a:ext uri="{FF2B5EF4-FFF2-40B4-BE49-F238E27FC236}">
                    <a16:creationId xmlns:a16="http://schemas.microsoft.com/office/drawing/2014/main" id="{E523A012-0E8A-25C8-2F21-AF96E9D3E7BC}"/>
                  </a:ext>
                </a:extLst>
              </p:cNvPr>
              <p:cNvCxnSpPr/>
              <p:nvPr/>
            </p:nvCxnSpPr>
            <p:spPr>
              <a:xfrm flipV="1">
                <a:off x="10461264" y="2336691"/>
                <a:ext cx="0" cy="450375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3" name="Straight Connector 122">
                <a:extLst>
                  <a:ext uri="{FF2B5EF4-FFF2-40B4-BE49-F238E27FC236}">
                    <a16:creationId xmlns:a16="http://schemas.microsoft.com/office/drawing/2014/main" id="{20373D6C-E00A-7AEF-CA91-4BF49FDE3235}"/>
                  </a:ext>
                </a:extLst>
              </p:cNvPr>
              <p:cNvCxnSpPr/>
              <p:nvPr/>
            </p:nvCxnSpPr>
            <p:spPr>
              <a:xfrm>
                <a:off x="10461260" y="1886316"/>
                <a:ext cx="290864" cy="84445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4" name="Straight Connector 123">
                <a:extLst>
                  <a:ext uri="{FF2B5EF4-FFF2-40B4-BE49-F238E27FC236}">
                    <a16:creationId xmlns:a16="http://schemas.microsoft.com/office/drawing/2014/main" id="{5F951DB3-01E4-4FFD-93AF-7FB9EF96CC5E}"/>
                  </a:ext>
                </a:extLst>
              </p:cNvPr>
              <p:cNvCxnSpPr/>
              <p:nvPr/>
            </p:nvCxnSpPr>
            <p:spPr>
              <a:xfrm flipV="1">
                <a:off x="10752122" y="1970761"/>
                <a:ext cx="0" cy="450375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5" name="Straight Connector 124">
                <a:extLst>
                  <a:ext uri="{FF2B5EF4-FFF2-40B4-BE49-F238E27FC236}">
                    <a16:creationId xmlns:a16="http://schemas.microsoft.com/office/drawing/2014/main" id="{E94EBEAF-974C-49F6-6E4E-A706276FBCBE}"/>
                  </a:ext>
                </a:extLst>
              </p:cNvPr>
              <p:cNvCxnSpPr/>
              <p:nvPr/>
            </p:nvCxnSpPr>
            <p:spPr>
              <a:xfrm>
                <a:off x="10752122" y="1970761"/>
                <a:ext cx="290864" cy="84445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6" name="Straight Connector 125">
                <a:extLst>
                  <a:ext uri="{FF2B5EF4-FFF2-40B4-BE49-F238E27FC236}">
                    <a16:creationId xmlns:a16="http://schemas.microsoft.com/office/drawing/2014/main" id="{936F22F5-2C03-AA02-2413-46B43A533709}"/>
                  </a:ext>
                </a:extLst>
              </p:cNvPr>
              <p:cNvCxnSpPr/>
              <p:nvPr/>
            </p:nvCxnSpPr>
            <p:spPr>
              <a:xfrm flipV="1">
                <a:off x="11042986" y="2055206"/>
                <a:ext cx="0" cy="450375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7" name="Straight Connector 126">
                <a:extLst>
                  <a:ext uri="{FF2B5EF4-FFF2-40B4-BE49-F238E27FC236}">
                    <a16:creationId xmlns:a16="http://schemas.microsoft.com/office/drawing/2014/main" id="{70541B16-7B51-D583-DEB6-8288EA60B431}"/>
                  </a:ext>
                </a:extLst>
              </p:cNvPr>
              <p:cNvCxnSpPr/>
              <p:nvPr/>
            </p:nvCxnSpPr>
            <p:spPr>
              <a:xfrm>
                <a:off x="10461260" y="2336691"/>
                <a:ext cx="290864" cy="84445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8" name="Straight Connector 127">
                <a:extLst>
                  <a:ext uri="{FF2B5EF4-FFF2-40B4-BE49-F238E27FC236}">
                    <a16:creationId xmlns:a16="http://schemas.microsoft.com/office/drawing/2014/main" id="{BF7D0746-9127-3137-EE7B-F4CCBBF775BB}"/>
                  </a:ext>
                </a:extLst>
              </p:cNvPr>
              <p:cNvCxnSpPr/>
              <p:nvPr/>
            </p:nvCxnSpPr>
            <p:spPr>
              <a:xfrm flipV="1">
                <a:off x="10752122" y="2421136"/>
                <a:ext cx="0" cy="450375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9" name="Straight Connector 128">
                <a:extLst>
                  <a:ext uri="{FF2B5EF4-FFF2-40B4-BE49-F238E27FC236}">
                    <a16:creationId xmlns:a16="http://schemas.microsoft.com/office/drawing/2014/main" id="{4836F87B-B86B-5813-0395-7DA2D0652068}"/>
                  </a:ext>
                </a:extLst>
              </p:cNvPr>
              <p:cNvCxnSpPr/>
              <p:nvPr/>
            </p:nvCxnSpPr>
            <p:spPr>
              <a:xfrm>
                <a:off x="10752122" y="2421136"/>
                <a:ext cx="290864" cy="84445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0" name="Straight Connector 129">
                <a:extLst>
                  <a:ext uri="{FF2B5EF4-FFF2-40B4-BE49-F238E27FC236}">
                    <a16:creationId xmlns:a16="http://schemas.microsoft.com/office/drawing/2014/main" id="{F34F5E9E-15C7-EBC8-6850-918DFE02DB2B}"/>
                  </a:ext>
                </a:extLst>
              </p:cNvPr>
              <p:cNvCxnSpPr/>
              <p:nvPr/>
            </p:nvCxnSpPr>
            <p:spPr>
              <a:xfrm flipV="1">
                <a:off x="11042986" y="2505581"/>
                <a:ext cx="0" cy="450375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1" name="Straight Connector 130">
                <a:extLst>
                  <a:ext uri="{FF2B5EF4-FFF2-40B4-BE49-F238E27FC236}">
                    <a16:creationId xmlns:a16="http://schemas.microsoft.com/office/drawing/2014/main" id="{22F8E1AF-926F-5BB7-B92B-6C5984460171}"/>
                  </a:ext>
                </a:extLst>
              </p:cNvPr>
              <p:cNvCxnSpPr/>
              <p:nvPr/>
            </p:nvCxnSpPr>
            <p:spPr>
              <a:xfrm>
                <a:off x="11042984" y="2055206"/>
                <a:ext cx="290864" cy="84445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2" name="Straight Connector 131">
                <a:extLst>
                  <a:ext uri="{FF2B5EF4-FFF2-40B4-BE49-F238E27FC236}">
                    <a16:creationId xmlns:a16="http://schemas.microsoft.com/office/drawing/2014/main" id="{D77BB3B6-93B5-675C-0511-2FE5ABD1F3B4}"/>
                  </a:ext>
                </a:extLst>
              </p:cNvPr>
              <p:cNvCxnSpPr/>
              <p:nvPr/>
            </p:nvCxnSpPr>
            <p:spPr>
              <a:xfrm flipV="1">
                <a:off x="11333848" y="2139651"/>
                <a:ext cx="0" cy="450375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3" name="Straight Connector 132">
                <a:extLst>
                  <a:ext uri="{FF2B5EF4-FFF2-40B4-BE49-F238E27FC236}">
                    <a16:creationId xmlns:a16="http://schemas.microsoft.com/office/drawing/2014/main" id="{B38BD67C-E2B7-4EAD-CBA9-E4ADF1C2D22F}"/>
                  </a:ext>
                </a:extLst>
              </p:cNvPr>
              <p:cNvCxnSpPr/>
              <p:nvPr/>
            </p:nvCxnSpPr>
            <p:spPr>
              <a:xfrm>
                <a:off x="11042984" y="2505581"/>
                <a:ext cx="290864" cy="84445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4" name="Straight Connector 133">
                <a:extLst>
                  <a:ext uri="{FF2B5EF4-FFF2-40B4-BE49-F238E27FC236}">
                    <a16:creationId xmlns:a16="http://schemas.microsoft.com/office/drawing/2014/main" id="{F6EC43C4-EB17-C4D2-1176-8AA29B31B0AE}"/>
                  </a:ext>
                </a:extLst>
              </p:cNvPr>
              <p:cNvCxnSpPr/>
              <p:nvPr/>
            </p:nvCxnSpPr>
            <p:spPr>
              <a:xfrm flipV="1">
                <a:off x="11333848" y="2590026"/>
                <a:ext cx="0" cy="450375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5" name="Straight Connector 134">
                <a:extLst>
                  <a:ext uri="{FF2B5EF4-FFF2-40B4-BE49-F238E27FC236}">
                    <a16:creationId xmlns:a16="http://schemas.microsoft.com/office/drawing/2014/main" id="{1C41D672-0ADF-AB2D-8CDB-4D1AA85C9D52}"/>
                  </a:ext>
                </a:extLst>
              </p:cNvPr>
              <p:cNvCxnSpPr/>
              <p:nvPr/>
            </p:nvCxnSpPr>
            <p:spPr>
              <a:xfrm flipV="1">
                <a:off x="9588676" y="2533729"/>
                <a:ext cx="0" cy="450375"/>
              </a:xfrm>
              <a:prstGeom prst="line">
                <a:avLst/>
              </a:prstGeom>
              <a:ln w="6350"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6" name="Straight Connector 135">
                <a:extLst>
                  <a:ext uri="{FF2B5EF4-FFF2-40B4-BE49-F238E27FC236}">
                    <a16:creationId xmlns:a16="http://schemas.microsoft.com/office/drawing/2014/main" id="{1629EEFB-F5EE-4DD9-32DB-6AB4160B2A5E}"/>
                  </a:ext>
                </a:extLst>
              </p:cNvPr>
              <p:cNvCxnSpPr/>
              <p:nvPr/>
            </p:nvCxnSpPr>
            <p:spPr>
              <a:xfrm>
                <a:off x="9588676" y="2533729"/>
                <a:ext cx="290864" cy="84445"/>
              </a:xfrm>
              <a:prstGeom prst="line">
                <a:avLst/>
              </a:prstGeom>
              <a:ln w="6350"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7" name="Straight Connector 136">
                <a:extLst>
                  <a:ext uri="{FF2B5EF4-FFF2-40B4-BE49-F238E27FC236}">
                    <a16:creationId xmlns:a16="http://schemas.microsoft.com/office/drawing/2014/main" id="{B9260CA0-33AD-A0F8-76D9-DA1817CF7284}"/>
                  </a:ext>
                </a:extLst>
              </p:cNvPr>
              <p:cNvCxnSpPr/>
              <p:nvPr/>
            </p:nvCxnSpPr>
            <p:spPr>
              <a:xfrm flipV="1">
                <a:off x="9879538" y="2618174"/>
                <a:ext cx="0" cy="450375"/>
              </a:xfrm>
              <a:prstGeom prst="line">
                <a:avLst/>
              </a:prstGeom>
              <a:ln w="6350"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8" name="Straight Connector 137">
                <a:extLst>
                  <a:ext uri="{FF2B5EF4-FFF2-40B4-BE49-F238E27FC236}">
                    <a16:creationId xmlns:a16="http://schemas.microsoft.com/office/drawing/2014/main" id="{81F12431-BAEA-5D8B-0F4A-E2C41E92746E}"/>
                  </a:ext>
                </a:extLst>
              </p:cNvPr>
              <p:cNvCxnSpPr/>
              <p:nvPr/>
            </p:nvCxnSpPr>
            <p:spPr>
              <a:xfrm>
                <a:off x="9588676" y="2984104"/>
                <a:ext cx="290864" cy="84445"/>
              </a:xfrm>
              <a:prstGeom prst="line">
                <a:avLst/>
              </a:prstGeom>
              <a:ln w="6350"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9" name="Straight Connector 138">
                <a:extLst>
                  <a:ext uri="{FF2B5EF4-FFF2-40B4-BE49-F238E27FC236}">
                    <a16:creationId xmlns:a16="http://schemas.microsoft.com/office/drawing/2014/main" id="{B66794EE-7D05-90AD-1D53-21CA7BE1D52B}"/>
                  </a:ext>
                </a:extLst>
              </p:cNvPr>
              <p:cNvCxnSpPr/>
              <p:nvPr/>
            </p:nvCxnSpPr>
            <p:spPr>
              <a:xfrm>
                <a:off x="9879538" y="2618174"/>
                <a:ext cx="290864" cy="84445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0" name="Straight Connector 139">
                <a:extLst>
                  <a:ext uri="{FF2B5EF4-FFF2-40B4-BE49-F238E27FC236}">
                    <a16:creationId xmlns:a16="http://schemas.microsoft.com/office/drawing/2014/main" id="{1A1D9BC6-FB7E-0EC9-51EA-252EB7D79992}"/>
                  </a:ext>
                </a:extLst>
              </p:cNvPr>
              <p:cNvCxnSpPr/>
              <p:nvPr/>
            </p:nvCxnSpPr>
            <p:spPr>
              <a:xfrm flipV="1">
                <a:off x="10170400" y="2702619"/>
                <a:ext cx="0" cy="450375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1" name="Straight Connector 140">
                <a:extLst>
                  <a:ext uri="{FF2B5EF4-FFF2-40B4-BE49-F238E27FC236}">
                    <a16:creationId xmlns:a16="http://schemas.microsoft.com/office/drawing/2014/main" id="{0F31F017-204C-F57A-F54E-ABBB03021B9B}"/>
                  </a:ext>
                </a:extLst>
              </p:cNvPr>
              <p:cNvCxnSpPr/>
              <p:nvPr/>
            </p:nvCxnSpPr>
            <p:spPr>
              <a:xfrm>
                <a:off x="10170400" y="2702619"/>
                <a:ext cx="290864" cy="84445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2" name="Straight Connector 141">
                <a:extLst>
                  <a:ext uri="{FF2B5EF4-FFF2-40B4-BE49-F238E27FC236}">
                    <a16:creationId xmlns:a16="http://schemas.microsoft.com/office/drawing/2014/main" id="{F9371694-F465-7A09-C642-9A6382C0B6E5}"/>
                  </a:ext>
                </a:extLst>
              </p:cNvPr>
              <p:cNvCxnSpPr/>
              <p:nvPr/>
            </p:nvCxnSpPr>
            <p:spPr>
              <a:xfrm flipV="1">
                <a:off x="10461264" y="2787064"/>
                <a:ext cx="0" cy="450375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3" name="Straight Connector 142">
                <a:extLst>
                  <a:ext uri="{FF2B5EF4-FFF2-40B4-BE49-F238E27FC236}">
                    <a16:creationId xmlns:a16="http://schemas.microsoft.com/office/drawing/2014/main" id="{12FD3D4F-1F3A-0E44-0F7D-06DB86FF7D68}"/>
                  </a:ext>
                </a:extLst>
              </p:cNvPr>
              <p:cNvCxnSpPr/>
              <p:nvPr/>
            </p:nvCxnSpPr>
            <p:spPr>
              <a:xfrm>
                <a:off x="9879538" y="3068549"/>
                <a:ext cx="290864" cy="84445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4" name="Straight Connector 143">
                <a:extLst>
                  <a:ext uri="{FF2B5EF4-FFF2-40B4-BE49-F238E27FC236}">
                    <a16:creationId xmlns:a16="http://schemas.microsoft.com/office/drawing/2014/main" id="{4F1B5A25-EA77-A602-AC10-9EAF13DFB944}"/>
                  </a:ext>
                </a:extLst>
              </p:cNvPr>
              <p:cNvCxnSpPr/>
              <p:nvPr/>
            </p:nvCxnSpPr>
            <p:spPr>
              <a:xfrm>
                <a:off x="10170400" y="3152994"/>
                <a:ext cx="290864" cy="84445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5" name="Straight Connector 144">
                <a:extLst>
                  <a:ext uri="{FF2B5EF4-FFF2-40B4-BE49-F238E27FC236}">
                    <a16:creationId xmlns:a16="http://schemas.microsoft.com/office/drawing/2014/main" id="{E9FA1793-510D-94C6-AB65-7E72C5B0C781}"/>
                  </a:ext>
                </a:extLst>
              </p:cNvPr>
              <p:cNvCxnSpPr/>
              <p:nvPr/>
            </p:nvCxnSpPr>
            <p:spPr>
              <a:xfrm>
                <a:off x="10461260" y="2787064"/>
                <a:ext cx="290864" cy="84445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6" name="Straight Connector 145">
                <a:extLst>
                  <a:ext uri="{FF2B5EF4-FFF2-40B4-BE49-F238E27FC236}">
                    <a16:creationId xmlns:a16="http://schemas.microsoft.com/office/drawing/2014/main" id="{8716410C-2C3A-8900-6847-9DBAE5154DBC}"/>
                  </a:ext>
                </a:extLst>
              </p:cNvPr>
              <p:cNvCxnSpPr/>
              <p:nvPr/>
            </p:nvCxnSpPr>
            <p:spPr>
              <a:xfrm flipV="1">
                <a:off x="10752122" y="2871509"/>
                <a:ext cx="0" cy="450375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7" name="Straight Connector 146">
                <a:extLst>
                  <a:ext uri="{FF2B5EF4-FFF2-40B4-BE49-F238E27FC236}">
                    <a16:creationId xmlns:a16="http://schemas.microsoft.com/office/drawing/2014/main" id="{F8838360-83B8-4BBF-D70C-1762C69CBAC4}"/>
                  </a:ext>
                </a:extLst>
              </p:cNvPr>
              <p:cNvCxnSpPr/>
              <p:nvPr/>
            </p:nvCxnSpPr>
            <p:spPr>
              <a:xfrm>
                <a:off x="10752122" y="2871509"/>
                <a:ext cx="290864" cy="84445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8" name="Straight Connector 147">
                <a:extLst>
                  <a:ext uri="{FF2B5EF4-FFF2-40B4-BE49-F238E27FC236}">
                    <a16:creationId xmlns:a16="http://schemas.microsoft.com/office/drawing/2014/main" id="{6F67F9B4-E927-AC85-A265-BAA75805F81B}"/>
                  </a:ext>
                </a:extLst>
              </p:cNvPr>
              <p:cNvCxnSpPr/>
              <p:nvPr/>
            </p:nvCxnSpPr>
            <p:spPr>
              <a:xfrm flipV="1">
                <a:off x="11042986" y="2955954"/>
                <a:ext cx="0" cy="450375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9" name="Straight Connector 148">
                <a:extLst>
                  <a:ext uri="{FF2B5EF4-FFF2-40B4-BE49-F238E27FC236}">
                    <a16:creationId xmlns:a16="http://schemas.microsoft.com/office/drawing/2014/main" id="{A33F80AC-5137-6424-9359-0329BF5E5D0B}"/>
                  </a:ext>
                </a:extLst>
              </p:cNvPr>
              <p:cNvCxnSpPr/>
              <p:nvPr/>
            </p:nvCxnSpPr>
            <p:spPr>
              <a:xfrm>
                <a:off x="10461260" y="3237438"/>
                <a:ext cx="290864" cy="84445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0" name="Straight Connector 149">
                <a:extLst>
                  <a:ext uri="{FF2B5EF4-FFF2-40B4-BE49-F238E27FC236}">
                    <a16:creationId xmlns:a16="http://schemas.microsoft.com/office/drawing/2014/main" id="{F40850BC-70DC-734C-CA35-9A2E25FF6DA8}"/>
                  </a:ext>
                </a:extLst>
              </p:cNvPr>
              <p:cNvCxnSpPr/>
              <p:nvPr/>
            </p:nvCxnSpPr>
            <p:spPr>
              <a:xfrm>
                <a:off x="10752122" y="3321882"/>
                <a:ext cx="290864" cy="84445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1" name="Straight Connector 150">
                <a:extLst>
                  <a:ext uri="{FF2B5EF4-FFF2-40B4-BE49-F238E27FC236}">
                    <a16:creationId xmlns:a16="http://schemas.microsoft.com/office/drawing/2014/main" id="{AF9C1FA5-A49F-9574-DE7C-078EF8B4A78D}"/>
                  </a:ext>
                </a:extLst>
              </p:cNvPr>
              <p:cNvCxnSpPr/>
              <p:nvPr/>
            </p:nvCxnSpPr>
            <p:spPr>
              <a:xfrm>
                <a:off x="11042984" y="2955953"/>
                <a:ext cx="290864" cy="84445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2" name="Straight Connector 151">
                <a:extLst>
                  <a:ext uri="{FF2B5EF4-FFF2-40B4-BE49-F238E27FC236}">
                    <a16:creationId xmlns:a16="http://schemas.microsoft.com/office/drawing/2014/main" id="{40E4DAD1-4D70-63E3-923E-3AFAB01FF3CC}"/>
                  </a:ext>
                </a:extLst>
              </p:cNvPr>
              <p:cNvCxnSpPr/>
              <p:nvPr/>
            </p:nvCxnSpPr>
            <p:spPr>
              <a:xfrm flipV="1">
                <a:off x="11333848" y="3040398"/>
                <a:ext cx="0" cy="450375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3" name="Straight Connector 152">
                <a:extLst>
                  <a:ext uri="{FF2B5EF4-FFF2-40B4-BE49-F238E27FC236}">
                    <a16:creationId xmlns:a16="http://schemas.microsoft.com/office/drawing/2014/main" id="{5FD70532-E9CC-BDDC-44B9-E3523F57091E}"/>
                  </a:ext>
                </a:extLst>
              </p:cNvPr>
              <p:cNvCxnSpPr/>
              <p:nvPr/>
            </p:nvCxnSpPr>
            <p:spPr>
              <a:xfrm>
                <a:off x="11042984" y="3406324"/>
                <a:ext cx="290864" cy="84445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7BD6CDD9-1D49-C6AA-5A37-E514BA11C08A}"/>
                </a:ext>
              </a:extLst>
            </p:cNvPr>
            <p:cNvGrpSpPr/>
            <p:nvPr/>
          </p:nvGrpSpPr>
          <p:grpSpPr>
            <a:xfrm rot="21447147">
              <a:off x="3176624" y="3357288"/>
              <a:ext cx="457604" cy="2075416"/>
              <a:chOff x="4214112" y="2146711"/>
              <a:chExt cx="753256" cy="3186420"/>
            </a:xfrm>
          </p:grpSpPr>
          <p:cxnSp>
            <p:nvCxnSpPr>
              <p:cNvPr id="80" name="Curved Connector 79">
                <a:extLst>
                  <a:ext uri="{FF2B5EF4-FFF2-40B4-BE49-F238E27FC236}">
                    <a16:creationId xmlns:a16="http://schemas.microsoft.com/office/drawing/2014/main" id="{1485CBD9-6C82-69B9-7E90-112E589028EF}"/>
                  </a:ext>
                </a:extLst>
              </p:cNvPr>
              <p:cNvCxnSpPr/>
              <p:nvPr/>
            </p:nvCxnSpPr>
            <p:spPr>
              <a:xfrm flipH="1">
                <a:off x="4509721" y="2698118"/>
                <a:ext cx="285841" cy="283312"/>
              </a:xfrm>
              <a:prstGeom prst="curvedConnector3">
                <a:avLst>
                  <a:gd name="adj1" fmla="val 244983"/>
                </a:avLst>
              </a:prstGeom>
              <a:ln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1" name="Oval 80">
                <a:extLst>
                  <a:ext uri="{FF2B5EF4-FFF2-40B4-BE49-F238E27FC236}">
                    <a16:creationId xmlns:a16="http://schemas.microsoft.com/office/drawing/2014/main" id="{58234F01-B183-7208-53D2-7D6437E095B9}"/>
                  </a:ext>
                </a:extLst>
              </p:cNvPr>
              <p:cNvSpPr/>
              <p:nvPr/>
            </p:nvSpPr>
            <p:spPr>
              <a:xfrm>
                <a:off x="4214112" y="5166867"/>
                <a:ext cx="753256" cy="166264"/>
              </a:xfrm>
              <a:prstGeom prst="ellipse">
                <a:avLst/>
              </a:prstGeom>
              <a:noFill/>
              <a:ln>
                <a:solidFill>
                  <a:schemeClr val="tx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458" dirty="0"/>
              </a:p>
            </p:txBody>
          </p:sp>
          <p:cxnSp>
            <p:nvCxnSpPr>
              <p:cNvPr id="82" name="Straight Connector 81">
                <a:extLst>
                  <a:ext uri="{FF2B5EF4-FFF2-40B4-BE49-F238E27FC236}">
                    <a16:creationId xmlns:a16="http://schemas.microsoft.com/office/drawing/2014/main" id="{45D8F81F-8CEC-2C8C-86BB-2484609E62D1}"/>
                  </a:ext>
                </a:extLst>
              </p:cNvPr>
              <p:cNvCxnSpPr>
                <a:cxnSpLocks/>
              </p:cNvCxnSpPr>
              <p:nvPr/>
            </p:nvCxnSpPr>
            <p:spPr>
              <a:xfrm rot="152853">
                <a:off x="4520697" y="2146711"/>
                <a:ext cx="144187" cy="3108731"/>
              </a:xfrm>
              <a:prstGeom prst="line">
                <a:avLst/>
              </a:prstGeom>
              <a:ln w="6350"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161C881D-1F81-7134-3C7C-E25D4C28A772}"/>
                </a:ext>
              </a:extLst>
            </p:cNvPr>
            <p:cNvSpPr txBox="1"/>
            <p:nvPr/>
          </p:nvSpPr>
          <p:spPr>
            <a:xfrm>
              <a:off x="2848484" y="3079027"/>
              <a:ext cx="1003801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Rotation axis</a:t>
              </a: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2" name="TextBox 11">
                  <a:extLst>
                    <a:ext uri="{FF2B5EF4-FFF2-40B4-BE49-F238E27FC236}">
                      <a16:creationId xmlns:a16="http://schemas.microsoft.com/office/drawing/2014/main" id="{1453262C-A4F5-35DE-A3B6-2DD61DBB21AD}"/>
                    </a:ext>
                  </a:extLst>
                </p:cNvPr>
                <p:cNvSpPr txBox="1"/>
                <p:nvPr/>
              </p:nvSpPr>
              <p:spPr>
                <a:xfrm>
                  <a:off x="5898403" y="4369299"/>
                  <a:ext cx="320921" cy="2616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105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∟</m:t>
                        </m:r>
                      </m:oMath>
                    </m:oMathPara>
                  </a14:m>
                  <a:endParaRPr lang="en-US" sz="1050" dirty="0"/>
                </a:p>
              </p:txBody>
            </p:sp>
          </mc:Choice>
          <mc:Fallback xmlns="">
            <p:sp>
              <p:nvSpPr>
                <p:cNvPr id="620" name="TextBox 619">
                  <a:extLst>
                    <a:ext uri="{FF2B5EF4-FFF2-40B4-BE49-F238E27FC236}">
                      <a16:creationId xmlns:a16="http://schemas.microsoft.com/office/drawing/2014/main" id="{F77D3659-6403-4D93-7032-75C7409162EB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898403" y="4369299"/>
                  <a:ext cx="320921" cy="261610"/>
                </a:xfrm>
                <a:prstGeom prst="rect">
                  <a:avLst/>
                </a:prstGeom>
                <a:blipFill>
                  <a:blip r:embed="rId3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13" name="Straight Arrow Connector 12">
              <a:extLst>
                <a:ext uri="{FF2B5EF4-FFF2-40B4-BE49-F238E27FC236}">
                  <a16:creationId xmlns:a16="http://schemas.microsoft.com/office/drawing/2014/main" id="{51457A65-5E70-A026-ADDE-3D65B49013BB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6099419" y="4448541"/>
              <a:ext cx="1" cy="399142"/>
            </a:xfrm>
            <a:prstGeom prst="straightConnector1">
              <a:avLst/>
            </a:prstGeom>
            <a:solidFill>
              <a:schemeClr val="accent1"/>
            </a:solidFill>
            <a:ln w="19050" cap="flat" cmpd="sng" algn="ctr">
              <a:solidFill>
                <a:srgbClr val="0070C0"/>
              </a:solidFill>
              <a:prstDash val="solid"/>
              <a:round/>
              <a:headEnd type="none" w="med" len="med"/>
              <a:tailEnd type="none" w="sm" len="med"/>
            </a:ln>
            <a:effectLst/>
          </p:spPr>
        </p:cxn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F75EC7A4-47A1-E024-3578-1FD464ED82D2}"/>
                </a:ext>
              </a:extLst>
            </p:cNvPr>
            <p:cNvSpPr txBox="1"/>
            <p:nvPr/>
          </p:nvSpPr>
          <p:spPr>
            <a:xfrm>
              <a:off x="1817730" y="4807639"/>
              <a:ext cx="58702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X-ray</a:t>
              </a:r>
            </a:p>
            <a:p>
              <a:pPr algn="ctr"/>
              <a:r>
                <a:rPr lang="en-US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source</a:t>
              </a: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5" name="TextBox 14">
                  <a:extLst>
                    <a:ext uri="{FF2B5EF4-FFF2-40B4-BE49-F238E27FC236}">
                      <a16:creationId xmlns:a16="http://schemas.microsoft.com/office/drawing/2014/main" id="{D7CFA5E3-ACD4-D5FD-535E-8AF7B55141EC}"/>
                    </a:ext>
                  </a:extLst>
                </p:cNvPr>
                <p:cNvSpPr txBox="1"/>
                <p:nvPr/>
              </p:nvSpPr>
              <p:spPr>
                <a:xfrm>
                  <a:off x="5788011" y="3999801"/>
                  <a:ext cx="290494" cy="2616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"/>
                      </m:oMathParaPr>
                      <m:oMath xmlns:m="http://schemas.openxmlformats.org/officeDocument/2006/math">
                        <m:r>
                          <a:rPr lang="en-US" sz="105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×</m:t>
                        </m:r>
                      </m:oMath>
                    </m:oMathPara>
                  </a14:m>
                  <a:endParaRPr lang="en-US" sz="1400" b="0" dirty="0">
                    <a:solidFill>
                      <a:schemeClr val="tx1"/>
                    </a:solidFill>
                  </a:endParaRPr>
                </a:p>
              </p:txBody>
            </p:sp>
          </mc:Choice>
          <mc:Fallback xmlns="">
            <p:sp>
              <p:nvSpPr>
                <p:cNvPr id="631" name="TextBox 630">
                  <a:extLst>
                    <a:ext uri="{FF2B5EF4-FFF2-40B4-BE49-F238E27FC236}">
                      <a16:creationId xmlns:a16="http://schemas.microsoft.com/office/drawing/2014/main" id="{5BAB47B5-BE39-006E-7949-64AFB4C673F7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788011" y="3999801"/>
                  <a:ext cx="290494" cy="261610"/>
                </a:xfrm>
                <a:prstGeom prst="rect">
                  <a:avLst/>
                </a:prstGeom>
                <a:blipFill>
                  <a:blip r:embed="rId4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06E67826-6541-1E81-9D97-D16F118CD0BF}"/>
                </a:ext>
              </a:extLst>
            </p:cNvPr>
            <p:cNvSpPr txBox="1"/>
            <p:nvPr/>
          </p:nvSpPr>
          <p:spPr>
            <a:xfrm>
              <a:off x="7135406" y="3309716"/>
              <a:ext cx="1199367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Center of detector</a:t>
              </a:r>
            </a:p>
          </p:txBody>
        </p:sp>
        <p:cxnSp>
          <p:nvCxnSpPr>
            <p:cNvPr id="17" name="Straight Arrow Connector 16">
              <a:extLst>
                <a:ext uri="{FF2B5EF4-FFF2-40B4-BE49-F238E27FC236}">
                  <a16:creationId xmlns:a16="http://schemas.microsoft.com/office/drawing/2014/main" id="{20C026C6-3C10-0F17-B27D-B7174F1DA106}"/>
                </a:ext>
              </a:extLst>
            </p:cNvPr>
            <p:cNvCxnSpPr>
              <a:cxnSpLocks/>
            </p:cNvCxnSpPr>
            <p:nvPr/>
          </p:nvCxnSpPr>
          <p:spPr bwMode="auto">
            <a:xfrm flipH="1">
              <a:off x="5933258" y="4125803"/>
              <a:ext cx="1910" cy="652556"/>
            </a:xfrm>
            <a:prstGeom prst="straightConnector1">
              <a:avLst/>
            </a:prstGeom>
            <a:solidFill>
              <a:schemeClr val="accent1"/>
            </a:solidFill>
            <a:ln w="19050" cap="flat" cmpd="sng" algn="ctr">
              <a:solidFill>
                <a:srgbClr val="0070C0"/>
              </a:solidFill>
              <a:prstDash val="solid"/>
              <a:round/>
              <a:headEnd type="none" w="med" len="med"/>
              <a:tailEnd type="none" w="sm" len="med"/>
            </a:ln>
            <a:effectLst/>
          </p:spPr>
        </p:cxnSp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46E5B052-0D08-07E4-B95E-5AE0279CEB47}"/>
                </a:ext>
              </a:extLst>
            </p:cNvPr>
            <p:cNvGrpSpPr/>
            <p:nvPr/>
          </p:nvGrpSpPr>
          <p:grpSpPr>
            <a:xfrm>
              <a:off x="5465845" y="4441652"/>
              <a:ext cx="867880" cy="329327"/>
              <a:chOff x="5456635" y="4373321"/>
              <a:chExt cx="867880" cy="329327"/>
            </a:xfrm>
          </p:grpSpPr>
          <p:cxnSp>
            <p:nvCxnSpPr>
              <p:cNvPr id="77" name="Straight Arrow Connector 76">
                <a:extLst>
                  <a:ext uri="{FF2B5EF4-FFF2-40B4-BE49-F238E27FC236}">
                    <a16:creationId xmlns:a16="http://schemas.microsoft.com/office/drawing/2014/main" id="{1D7AC609-6814-47EE-DCC3-7B77B3FCC2CE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5716968" y="4540762"/>
                <a:ext cx="200009" cy="53156"/>
              </a:xfrm>
              <a:prstGeom prst="straightConnector1">
                <a:avLst/>
              </a:prstGeom>
              <a:solidFill>
                <a:schemeClr val="accent1"/>
              </a:solidFill>
              <a:ln w="9525" cap="flat" cmpd="sng" algn="ctr">
                <a:solidFill>
                  <a:srgbClr val="0070C0"/>
                </a:solidFill>
                <a:prstDash val="solid"/>
                <a:round/>
                <a:headEnd type="none" w="med" len="med"/>
                <a:tailEnd type="arrow" w="sm" len="med"/>
              </a:ln>
              <a:effectLst/>
            </p:spPr>
          </p:cxnSp>
          <p:cxnSp>
            <p:nvCxnSpPr>
              <p:cNvPr id="78" name="Straight Arrow Connector 77">
                <a:extLst>
                  <a:ext uri="{FF2B5EF4-FFF2-40B4-BE49-F238E27FC236}">
                    <a16:creationId xmlns:a16="http://schemas.microsoft.com/office/drawing/2014/main" id="{CED033B5-9358-3B4A-B9FC-9DCAF2D53421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H="1" flipV="1">
                <a:off x="6098072" y="4642188"/>
                <a:ext cx="226443" cy="60460"/>
              </a:xfrm>
              <a:prstGeom prst="straightConnector1">
                <a:avLst/>
              </a:prstGeom>
              <a:solidFill>
                <a:schemeClr val="accent1"/>
              </a:solidFill>
              <a:ln w="9525" cap="flat" cmpd="sng" algn="ctr">
                <a:solidFill>
                  <a:srgbClr val="0070C0"/>
                </a:solidFill>
                <a:prstDash val="solid"/>
                <a:round/>
                <a:headEnd type="none" w="med" len="med"/>
                <a:tailEnd type="arrow" w="sm" len="med"/>
              </a:ln>
              <a:effectLst/>
            </p:spPr>
          </p:cxn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79" name="TextBox 78">
                    <a:extLst>
                      <a:ext uri="{FF2B5EF4-FFF2-40B4-BE49-F238E27FC236}">
                        <a16:creationId xmlns:a16="http://schemas.microsoft.com/office/drawing/2014/main" id="{FE867152-7DA4-87EE-BED1-5A5A69C72C46}"/>
                      </a:ext>
                    </a:extLst>
                  </p:cNvPr>
                  <p:cNvSpPr txBox="1"/>
                  <p:nvPr/>
                </p:nvSpPr>
                <p:spPr>
                  <a:xfrm>
                    <a:off x="5456635" y="4373321"/>
                    <a:ext cx="368114" cy="276999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b>
                            <m:sSubPr>
                              <m:ctrlPr>
                                <a:rPr lang="en-US" sz="1200" b="0" i="1" dirty="0" smtClean="0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1200" b="0" i="1" dirty="0" smtClean="0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𝛿</m:t>
                              </m:r>
                            </m:e>
                            <m:sub>
                              <m:r>
                                <a:rPr lang="en-US" sz="1200" b="0" i="1" dirty="0" smtClean="0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𝑐</m:t>
                              </m:r>
                            </m:sub>
                          </m:sSub>
                        </m:oMath>
                      </m:oMathPara>
                    </a14:m>
                    <a:endParaRPr lang="en-US" sz="1200" dirty="0">
                      <a:solidFill>
                        <a:srgbClr val="0070C0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</mc:Choice>
            <mc:Fallback xmlns="">
              <p:sp>
                <p:nvSpPr>
                  <p:cNvPr id="639" name="TextBox 638">
                    <a:extLst>
                      <a:ext uri="{FF2B5EF4-FFF2-40B4-BE49-F238E27FC236}">
                        <a16:creationId xmlns:a16="http://schemas.microsoft.com/office/drawing/2014/main" id="{0B7EDBAD-C18D-B97B-31ED-FEC4A7174279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5456635" y="4373321"/>
                    <a:ext cx="368114" cy="276999"/>
                  </a:xfrm>
                  <a:prstGeom prst="rect">
                    <a:avLst/>
                  </a:prstGeom>
                  <a:blipFill>
                    <a:blip r:embed="rId5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cxnSp>
          <p:nvCxnSpPr>
            <p:cNvPr id="19" name="Straight Arrow Connector 18">
              <a:extLst>
                <a:ext uri="{FF2B5EF4-FFF2-40B4-BE49-F238E27FC236}">
                  <a16:creationId xmlns:a16="http://schemas.microsoft.com/office/drawing/2014/main" id="{2B2197A2-0796-B839-38AE-5DDE43659A8F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5940800" y="4135811"/>
              <a:ext cx="704292" cy="203005"/>
            </a:xfrm>
            <a:prstGeom prst="straightConnector1">
              <a:avLst/>
            </a:prstGeom>
            <a:solidFill>
              <a:schemeClr val="accent1"/>
            </a:solidFill>
            <a:ln w="19050" cap="flat" cmpd="sng" algn="ctr">
              <a:solidFill>
                <a:srgbClr val="0070C0"/>
              </a:solidFill>
              <a:prstDash val="solid"/>
              <a:round/>
              <a:headEnd type="none" w="med" len="med"/>
              <a:tailEnd type="none" w="sm" len="med"/>
            </a:ln>
            <a:effectLst/>
          </p:spPr>
        </p:cxnSp>
        <p:cxnSp>
          <p:nvCxnSpPr>
            <p:cNvPr id="20" name="Straight Arrow Connector 19">
              <a:extLst>
                <a:ext uri="{FF2B5EF4-FFF2-40B4-BE49-F238E27FC236}">
                  <a16:creationId xmlns:a16="http://schemas.microsoft.com/office/drawing/2014/main" id="{87F20FD7-6D2A-DD6B-7226-C23E5B7FC1F7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6100019" y="4452129"/>
              <a:ext cx="562176" cy="171664"/>
            </a:xfrm>
            <a:prstGeom prst="straightConnector1">
              <a:avLst/>
            </a:prstGeom>
            <a:solidFill>
              <a:schemeClr val="accent1"/>
            </a:solidFill>
            <a:ln w="19050" cap="flat" cmpd="sng" algn="ctr">
              <a:solidFill>
                <a:srgbClr val="0070C0"/>
              </a:solidFill>
              <a:prstDash val="solid"/>
              <a:round/>
              <a:headEnd type="none" w="med" len="med"/>
              <a:tailEnd type="none" w="sm" len="med"/>
            </a:ln>
            <a:effectLst/>
          </p:spPr>
        </p:cxnSp>
        <p:cxnSp>
          <p:nvCxnSpPr>
            <p:cNvPr id="21" name="Straight Arrow Connector 20">
              <a:extLst>
                <a:ext uri="{FF2B5EF4-FFF2-40B4-BE49-F238E27FC236}">
                  <a16:creationId xmlns:a16="http://schemas.microsoft.com/office/drawing/2014/main" id="{EC9E9152-886D-B411-7286-D4C56779C42F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6595300" y="4121165"/>
              <a:ext cx="0" cy="203763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rgbClr val="0070C0"/>
              </a:solidFill>
              <a:prstDash val="solid"/>
              <a:round/>
              <a:headEnd type="none" w="med" len="med"/>
              <a:tailEnd type="arrow" w="sm" len="med"/>
            </a:ln>
            <a:effectLst/>
          </p:spPr>
        </p:cxnSp>
        <p:cxnSp>
          <p:nvCxnSpPr>
            <p:cNvPr id="22" name="Straight Arrow Connector 21">
              <a:extLst>
                <a:ext uri="{FF2B5EF4-FFF2-40B4-BE49-F238E27FC236}">
                  <a16:creationId xmlns:a16="http://schemas.microsoft.com/office/drawing/2014/main" id="{ABF8EEE7-4C35-581F-C5A3-6D535C6B0B92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6595300" y="4616279"/>
              <a:ext cx="0" cy="173366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rgbClr val="0070C0"/>
              </a:solidFill>
              <a:prstDash val="solid"/>
              <a:round/>
              <a:headEnd type="none" w="med" len="med"/>
              <a:tailEnd type="arrow" w="sm" len="med"/>
            </a:ln>
            <a:effectLst/>
          </p:spPr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3" name="TextBox 22">
                  <a:extLst>
                    <a:ext uri="{FF2B5EF4-FFF2-40B4-BE49-F238E27FC236}">
                      <a16:creationId xmlns:a16="http://schemas.microsoft.com/office/drawing/2014/main" id="{119DBD75-85E2-13CB-9F40-4C49A2F631A3}"/>
                    </a:ext>
                  </a:extLst>
                </p:cNvPr>
                <p:cNvSpPr txBox="1"/>
                <p:nvPr/>
              </p:nvSpPr>
              <p:spPr>
                <a:xfrm>
                  <a:off x="6420598" y="3873001"/>
                  <a:ext cx="371319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1200" b="0" i="1" dirty="0" smtClean="0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sz="1200" b="0" i="1" dirty="0" smtClean="0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𝛿</m:t>
                            </m:r>
                          </m:e>
                          <m:sub>
                            <m:r>
                              <a:rPr lang="en-US" sz="1200" b="0" i="1" dirty="0" smtClean="0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𝑟</m:t>
                            </m:r>
                          </m:sub>
                        </m:sSub>
                      </m:oMath>
                    </m:oMathPara>
                  </a14:m>
                  <a:endParaRPr lang="en-US" sz="1200" dirty="0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mc:Choice>
          <mc:Fallback xmlns="">
            <p:sp>
              <p:nvSpPr>
                <p:cNvPr id="644" name="TextBox 643">
                  <a:extLst>
                    <a:ext uri="{FF2B5EF4-FFF2-40B4-BE49-F238E27FC236}">
                      <a16:creationId xmlns:a16="http://schemas.microsoft.com/office/drawing/2014/main" id="{6395BF8D-6355-FF9B-C0FB-C6F3AB8BFAE6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420598" y="3873001"/>
                  <a:ext cx="371319" cy="276999"/>
                </a:xfrm>
                <a:prstGeom prst="rect">
                  <a:avLst/>
                </a:prstGeom>
                <a:blipFill>
                  <a:blip r:embed="rId6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24" name="Straight Arrow Connector 23">
              <a:extLst>
                <a:ext uri="{FF2B5EF4-FFF2-40B4-BE49-F238E27FC236}">
                  <a16:creationId xmlns:a16="http://schemas.microsoft.com/office/drawing/2014/main" id="{9437501C-A006-D77E-C3FB-DA02B402EEBE}"/>
                </a:ext>
              </a:extLst>
            </p:cNvPr>
            <p:cNvCxnSpPr>
              <a:cxnSpLocks/>
            </p:cNvCxnSpPr>
            <p:nvPr/>
          </p:nvCxnSpPr>
          <p:spPr bwMode="auto">
            <a:xfrm rot="10800000" flipH="1" flipV="1">
              <a:off x="6078226" y="3183071"/>
              <a:ext cx="283022" cy="81527"/>
            </a:xfrm>
            <a:prstGeom prst="straightConnector1">
              <a:avLst/>
            </a:prstGeom>
            <a:solidFill>
              <a:schemeClr val="accent1"/>
            </a:solidFill>
            <a:ln w="1905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6" name="TextBox 25">
                  <a:extLst>
                    <a:ext uri="{FF2B5EF4-FFF2-40B4-BE49-F238E27FC236}">
                      <a16:creationId xmlns:a16="http://schemas.microsoft.com/office/drawing/2014/main" id="{912E11B8-9608-B783-B0BB-9522F7A2A2A6}"/>
                    </a:ext>
                  </a:extLst>
                </p:cNvPr>
                <p:cNvSpPr txBox="1"/>
                <p:nvPr/>
              </p:nvSpPr>
              <p:spPr>
                <a:xfrm>
                  <a:off x="5979438" y="3137054"/>
                  <a:ext cx="359714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12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sz="12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𝑟</m:t>
                            </m:r>
                          </m:e>
                          <m:sub>
                            <m:r>
                              <a:rPr lang="en-US" sz="12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h</m:t>
                            </m:r>
                          </m:sub>
                        </m:sSub>
                      </m:oMath>
                    </m:oMathPara>
                  </a14:m>
                  <a:endParaRPr lang="en-US" sz="120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mc:Choice>
          <mc:Fallback xmlns="">
            <p:sp>
              <p:nvSpPr>
                <p:cNvPr id="675" name="TextBox 674">
                  <a:extLst>
                    <a:ext uri="{FF2B5EF4-FFF2-40B4-BE49-F238E27FC236}">
                      <a16:creationId xmlns:a16="http://schemas.microsoft.com/office/drawing/2014/main" id="{B5DBD954-05BD-66D9-7685-B1436A9B6F1E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979438" y="3137054"/>
                  <a:ext cx="359714" cy="276999"/>
                </a:xfrm>
                <a:prstGeom prst="rect">
                  <a:avLst/>
                </a:prstGeom>
                <a:blipFill>
                  <a:blip r:embed="rId7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7" name="TextBox 26">
                  <a:extLst>
                    <a:ext uri="{FF2B5EF4-FFF2-40B4-BE49-F238E27FC236}">
                      <a16:creationId xmlns:a16="http://schemas.microsoft.com/office/drawing/2014/main" id="{DD93A640-347A-4B9B-FC23-F7F36D2F4A06}"/>
                    </a:ext>
                  </a:extLst>
                </p:cNvPr>
                <p:cNvSpPr txBox="1"/>
                <p:nvPr/>
              </p:nvSpPr>
              <p:spPr>
                <a:xfrm>
                  <a:off x="4859643" y="3362058"/>
                  <a:ext cx="344710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12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sz="12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𝑟</m:t>
                            </m:r>
                          </m:e>
                          <m:sub>
                            <m:r>
                              <a:rPr lang="en-US" sz="12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𝑣</m:t>
                            </m:r>
                          </m:sub>
                        </m:sSub>
                      </m:oMath>
                    </m:oMathPara>
                  </a14:m>
                  <a:endParaRPr lang="en-US" sz="12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mc:Choice>
          <mc:Fallback xmlns="">
            <p:sp>
              <p:nvSpPr>
                <p:cNvPr id="3" name="TextBox 2">
                  <a:extLst>
                    <a:ext uri="{FF2B5EF4-FFF2-40B4-BE49-F238E27FC236}">
                      <a16:creationId xmlns:a16="http://schemas.microsoft.com/office/drawing/2014/main" id="{C30C4DD7-4913-76C8-B010-E5B2E7877C1A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859643" y="3362058"/>
                  <a:ext cx="344710" cy="276999"/>
                </a:xfrm>
                <a:prstGeom prst="rect">
                  <a:avLst/>
                </a:prstGeom>
                <a:blipFill>
                  <a:blip r:embed="rId8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28" name="Straight Arrow Connector 27">
              <a:extLst>
                <a:ext uri="{FF2B5EF4-FFF2-40B4-BE49-F238E27FC236}">
                  <a16:creationId xmlns:a16="http://schemas.microsoft.com/office/drawing/2014/main" id="{5FAB3080-0B41-3093-6E8F-D3671EC050DA}"/>
                </a:ext>
              </a:extLst>
            </p:cNvPr>
            <p:cNvCxnSpPr>
              <a:cxnSpLocks/>
            </p:cNvCxnSpPr>
            <p:nvPr/>
          </p:nvCxnSpPr>
          <p:spPr bwMode="auto">
            <a:xfrm rot="10800000" flipV="1">
              <a:off x="4929056" y="3345464"/>
              <a:ext cx="0" cy="260583"/>
            </a:xfrm>
            <a:prstGeom prst="straightConnector1">
              <a:avLst/>
            </a:prstGeom>
            <a:solidFill>
              <a:schemeClr val="accent1"/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30" name="Straight Arrow Connector 29">
              <a:extLst>
                <a:ext uri="{FF2B5EF4-FFF2-40B4-BE49-F238E27FC236}">
                  <a16:creationId xmlns:a16="http://schemas.microsoft.com/office/drawing/2014/main" id="{12A7894E-9CBA-6E1B-780D-5CD9E5D1BE4C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6009877" y="2996229"/>
              <a:ext cx="489999" cy="144288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31" name="Straight Arrow Connector 30">
              <a:extLst>
                <a:ext uri="{FF2B5EF4-FFF2-40B4-BE49-F238E27FC236}">
                  <a16:creationId xmlns:a16="http://schemas.microsoft.com/office/drawing/2014/main" id="{C5B53106-7CD7-072F-87DC-04A07B68DD9D}"/>
                </a:ext>
              </a:extLst>
            </p:cNvPr>
            <p:cNvCxnSpPr>
              <a:cxnSpLocks/>
            </p:cNvCxnSpPr>
            <p:nvPr/>
          </p:nvCxnSpPr>
          <p:spPr bwMode="auto">
            <a:xfrm flipH="1" flipV="1">
              <a:off x="5922426" y="4131371"/>
              <a:ext cx="175261" cy="321840"/>
            </a:xfrm>
            <a:prstGeom prst="straightConnector1">
              <a:avLst/>
            </a:prstGeom>
            <a:solidFill>
              <a:schemeClr val="accent1"/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2" name="TextBox 31">
                  <a:extLst>
                    <a:ext uri="{FF2B5EF4-FFF2-40B4-BE49-F238E27FC236}">
                      <a16:creationId xmlns:a16="http://schemas.microsoft.com/office/drawing/2014/main" id="{8411D2A1-E182-FA04-3F47-9CB51495EA87}"/>
                    </a:ext>
                  </a:extLst>
                </p:cNvPr>
                <p:cNvSpPr txBox="1"/>
                <p:nvPr/>
              </p:nvSpPr>
              <p:spPr>
                <a:xfrm>
                  <a:off x="5933174" y="4148844"/>
                  <a:ext cx="369525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12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sz="12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𝑟</m:t>
                            </m:r>
                          </m:e>
                          <m:sub>
                            <m:r>
                              <a:rPr lang="en-US" sz="12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𝛿</m:t>
                            </m:r>
                          </m:sub>
                        </m:sSub>
                      </m:oMath>
                    </m:oMathPara>
                  </a14:m>
                  <a:endParaRPr lang="en-US" sz="12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mc:Choice>
          <mc:Fallback xmlns="">
            <p:sp>
              <p:nvSpPr>
                <p:cNvPr id="38" name="TextBox 37">
                  <a:extLst>
                    <a:ext uri="{FF2B5EF4-FFF2-40B4-BE49-F238E27FC236}">
                      <a16:creationId xmlns:a16="http://schemas.microsoft.com/office/drawing/2014/main" id="{41AC808E-ECA2-2A74-89CA-B49624592DF2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933174" y="4148844"/>
                  <a:ext cx="369525" cy="276999"/>
                </a:xfrm>
                <a:prstGeom prst="rect">
                  <a:avLst/>
                </a:prstGeom>
                <a:blipFill>
                  <a:blip r:embed="rId9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3" name="TextBox 32">
                  <a:extLst>
                    <a:ext uri="{FF2B5EF4-FFF2-40B4-BE49-F238E27FC236}">
                      <a16:creationId xmlns:a16="http://schemas.microsoft.com/office/drawing/2014/main" id="{0B65A711-9FF3-A357-9918-EEEF0713B162}"/>
                    </a:ext>
                  </a:extLst>
                </p:cNvPr>
                <p:cNvSpPr txBox="1"/>
                <p:nvPr/>
              </p:nvSpPr>
              <p:spPr>
                <a:xfrm rot="3263123">
                  <a:off x="5868334" y="4267061"/>
                  <a:ext cx="320921" cy="2616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105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∟</m:t>
                        </m:r>
                      </m:oMath>
                    </m:oMathPara>
                  </a14:m>
                  <a:endParaRPr lang="en-US" sz="1050" dirty="0"/>
                </a:p>
              </p:txBody>
            </p:sp>
          </mc:Choice>
          <mc:Fallback xmlns="">
            <p:sp>
              <p:nvSpPr>
                <p:cNvPr id="40" name="TextBox 39">
                  <a:extLst>
                    <a:ext uri="{FF2B5EF4-FFF2-40B4-BE49-F238E27FC236}">
                      <a16:creationId xmlns:a16="http://schemas.microsoft.com/office/drawing/2014/main" id="{3FEC7491-AC5C-79A4-0332-6EE92C4D2236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 rot="3263123">
                  <a:off x="5868334" y="4267061"/>
                  <a:ext cx="320921" cy="261610"/>
                </a:xfrm>
                <a:prstGeom prst="rect">
                  <a:avLst/>
                </a:prstGeom>
                <a:blipFill>
                  <a:blip r:embed="rId10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38" name="Straight Arrow Connector 37">
              <a:extLst>
                <a:ext uri="{FF2B5EF4-FFF2-40B4-BE49-F238E27FC236}">
                  <a16:creationId xmlns:a16="http://schemas.microsoft.com/office/drawing/2014/main" id="{BFE2C318-D648-50DE-1307-EF68D85C8973}"/>
                </a:ext>
              </a:extLst>
            </p:cNvPr>
            <p:cNvCxnSpPr>
              <a:cxnSpLocks/>
            </p:cNvCxnSpPr>
            <p:nvPr/>
          </p:nvCxnSpPr>
          <p:spPr bwMode="auto">
            <a:xfrm flipH="1">
              <a:off x="5973294" y="3468718"/>
              <a:ext cx="1192629" cy="621123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 w="sm" len="med"/>
            </a:ln>
            <a:effectLst/>
          </p:spPr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8D991695-1765-E8FF-4C5E-CD81A4FF89AC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2398292" y="4414140"/>
              <a:ext cx="4530646" cy="200387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40" name="Straight Arrow Connector 39">
              <a:extLst>
                <a:ext uri="{FF2B5EF4-FFF2-40B4-BE49-F238E27FC236}">
                  <a16:creationId xmlns:a16="http://schemas.microsoft.com/office/drawing/2014/main" id="{03EF5756-750B-42B7-FBF6-DC972BA8997D}"/>
                </a:ext>
              </a:extLst>
            </p:cNvPr>
            <p:cNvCxnSpPr>
              <a:cxnSpLocks/>
            </p:cNvCxnSpPr>
            <p:nvPr/>
          </p:nvCxnSpPr>
          <p:spPr bwMode="auto">
            <a:xfrm flipH="1">
              <a:off x="6935930" y="4285419"/>
              <a:ext cx="220350" cy="104365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 w="sm" len="med"/>
            </a:ln>
            <a:effectLst/>
          </p:spPr>
        </p:cxnSp>
        <p:cxnSp>
          <p:nvCxnSpPr>
            <p:cNvPr id="43" name="Straight Arrow Connector 42">
              <a:extLst>
                <a:ext uri="{FF2B5EF4-FFF2-40B4-BE49-F238E27FC236}">
                  <a16:creationId xmlns:a16="http://schemas.microsoft.com/office/drawing/2014/main" id="{9BE103AA-5778-2FFF-1475-15B900AE94E1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3424715" y="3042273"/>
              <a:ext cx="1816553" cy="1665166"/>
            </a:xfrm>
            <a:prstGeom prst="straightConnector1">
              <a:avLst/>
            </a:prstGeom>
            <a:solidFill>
              <a:schemeClr val="accent1"/>
            </a:solidFill>
            <a:ln w="1905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4" name="TextBox 43">
                  <a:extLst>
                    <a:ext uri="{FF2B5EF4-FFF2-40B4-BE49-F238E27FC236}">
                      <a16:creationId xmlns:a16="http://schemas.microsoft.com/office/drawing/2014/main" id="{A4DE9F20-570D-9DF7-3FA9-815BA3231EB9}"/>
                    </a:ext>
                  </a:extLst>
                </p:cNvPr>
                <p:cNvSpPr txBox="1"/>
                <p:nvPr/>
              </p:nvSpPr>
              <p:spPr>
                <a:xfrm>
                  <a:off x="5096962" y="2903041"/>
                  <a:ext cx="290494" cy="2616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"/>
                      </m:oMathParaPr>
                      <m:oMath xmlns:m="http://schemas.openxmlformats.org/officeDocument/2006/math">
                        <m:r>
                          <a:rPr lang="en-US" sz="1050" b="0" i="1" smtClean="0">
                            <a:solidFill>
                              <a:srgbClr val="7030A0"/>
                            </a:solidFill>
                            <a:latin typeface="Cambria Math" panose="02040503050406030204" pitchFamily="18" charset="0"/>
                          </a:rPr>
                          <m:t>×</m:t>
                        </m:r>
                      </m:oMath>
                    </m:oMathPara>
                  </a14:m>
                  <a:endParaRPr lang="en-US" sz="1400" b="0" dirty="0">
                    <a:solidFill>
                      <a:srgbClr val="7030A0"/>
                    </a:solidFill>
                  </a:endParaRPr>
                </a:p>
              </p:txBody>
            </p:sp>
          </mc:Choice>
          <mc:Fallback xmlns="">
            <p:sp>
              <p:nvSpPr>
                <p:cNvPr id="31" name="TextBox 30">
                  <a:extLst>
                    <a:ext uri="{FF2B5EF4-FFF2-40B4-BE49-F238E27FC236}">
                      <a16:creationId xmlns:a16="http://schemas.microsoft.com/office/drawing/2014/main" id="{32811059-6299-A8E3-4FAF-C9925C4CA32A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096962" y="2903041"/>
                  <a:ext cx="290494" cy="261610"/>
                </a:xfrm>
                <a:prstGeom prst="rect">
                  <a:avLst/>
                </a:prstGeom>
                <a:blipFill>
                  <a:blip r:embed="rId12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7" name="TextBox 46">
                  <a:extLst>
                    <a:ext uri="{FF2B5EF4-FFF2-40B4-BE49-F238E27FC236}">
                      <a16:creationId xmlns:a16="http://schemas.microsoft.com/office/drawing/2014/main" id="{C08BED0C-DF74-0327-4605-1556FD0D8CF6}"/>
                    </a:ext>
                  </a:extLst>
                </p:cNvPr>
                <p:cNvSpPr txBox="1"/>
                <p:nvPr/>
              </p:nvSpPr>
              <p:spPr>
                <a:xfrm rot="19893936">
                  <a:off x="3886334" y="3655523"/>
                  <a:ext cx="699691" cy="27699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Sup>
                          <m:sSubSupPr>
                            <m:ctrlPr>
                              <a:rPr lang="en-US" sz="12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SupPr>
                          <m:e>
                            <m:r>
                              <a:rPr lang="en-US" sz="12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𝑟</m:t>
                            </m:r>
                          </m:e>
                          <m:sub>
                            <m:r>
                              <a:rPr lang="en-US" sz="12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𝑟</m:t>
                            </m:r>
                          </m:sub>
                          <m:sup>
                            <m:r>
                              <a:rPr lang="en-US" sz="12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′</m:t>
                            </m:r>
                          </m:sup>
                        </m:sSubSup>
                      </m:oMath>
                    </m:oMathPara>
                  </a14:m>
                  <a:endParaRPr lang="en-US" sz="120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mc:Choice>
          <mc:Fallback xmlns="">
            <p:sp>
              <p:nvSpPr>
                <p:cNvPr id="47" name="TextBox 46">
                  <a:extLst>
                    <a:ext uri="{FF2B5EF4-FFF2-40B4-BE49-F238E27FC236}">
                      <a16:creationId xmlns:a16="http://schemas.microsoft.com/office/drawing/2014/main" id="{C08BED0C-DF74-0327-4605-1556FD0D8CF6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 rot="19893936">
                  <a:off x="3886334" y="3655523"/>
                  <a:ext cx="699691" cy="276999"/>
                </a:xfrm>
                <a:prstGeom prst="rect">
                  <a:avLst/>
                </a:prstGeom>
                <a:blipFill>
                  <a:blip r:embed="rId13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8" name="TextBox 57">
                  <a:extLst>
                    <a:ext uri="{FF2B5EF4-FFF2-40B4-BE49-F238E27FC236}">
                      <a16:creationId xmlns:a16="http://schemas.microsoft.com/office/drawing/2014/main" id="{EE31002C-6D87-5256-5CAD-B908193E06A4}"/>
                    </a:ext>
                  </a:extLst>
                </p:cNvPr>
                <p:cNvSpPr txBox="1"/>
                <p:nvPr/>
              </p:nvSpPr>
              <p:spPr>
                <a:xfrm rot="21383637">
                  <a:off x="1329199" y="4354619"/>
                  <a:ext cx="1923219" cy="24622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10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sz="10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𝑟</m:t>
                            </m:r>
                          </m:e>
                          <m:sub>
                            <m:r>
                              <a:rPr lang="en-US" sz="10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𝑛</m:t>
                            </m:r>
                          </m:sub>
                        </m:sSub>
                        <m:r>
                          <a:rPr lang="en-US" sz="1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=</m:t>
                        </m:r>
                        <m:d>
                          <m:dPr>
                            <m:ctrlPr>
                              <a:rPr lang="en-US" sz="10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r>
                              <a:rPr lang="en-US" sz="10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0.0122, −0.0017, 0.9999</m:t>
                            </m:r>
                          </m:e>
                        </m:d>
                      </m:oMath>
                    </m:oMathPara>
                  </a14:m>
                  <a:endParaRPr lang="en-US" sz="100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mc:Choice>
          <mc:Fallback xmlns="">
            <p:sp>
              <p:nvSpPr>
                <p:cNvPr id="58" name="TextBox 57">
                  <a:extLst>
                    <a:ext uri="{FF2B5EF4-FFF2-40B4-BE49-F238E27FC236}">
                      <a16:creationId xmlns:a16="http://schemas.microsoft.com/office/drawing/2014/main" id="{EE31002C-6D87-5256-5CAD-B908193E06A4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 rot="21383637">
                  <a:off x="1329199" y="4354619"/>
                  <a:ext cx="1923219" cy="246221"/>
                </a:xfrm>
                <a:prstGeom prst="rect">
                  <a:avLst/>
                </a:prstGeom>
                <a:blipFill>
                  <a:blip r:embed="rId14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59" name="Straight Arrow Connector 58">
              <a:extLst>
                <a:ext uri="{FF2B5EF4-FFF2-40B4-BE49-F238E27FC236}">
                  <a16:creationId xmlns:a16="http://schemas.microsoft.com/office/drawing/2014/main" id="{AE94E9BE-F9C2-E7A1-16D6-E844C445D3DE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2405229" y="4589377"/>
              <a:ext cx="477161" cy="22460"/>
            </a:xfrm>
            <a:prstGeom prst="straightConnector1">
              <a:avLst/>
            </a:prstGeom>
            <a:solidFill>
              <a:schemeClr val="accent1"/>
            </a:solidFill>
            <a:ln w="1905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60" name="Straight Arrow Connector 59">
              <a:extLst>
                <a:ext uri="{FF2B5EF4-FFF2-40B4-BE49-F238E27FC236}">
                  <a16:creationId xmlns:a16="http://schemas.microsoft.com/office/drawing/2014/main" id="{B08F2888-8C59-A43F-6D22-D0C84AA47E53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5846802" y="5289236"/>
              <a:ext cx="220960" cy="70993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arrow" w="sm" len="med"/>
            </a:ln>
            <a:effectLst/>
          </p:spPr>
        </p:cxnSp>
        <p:cxnSp>
          <p:nvCxnSpPr>
            <p:cNvPr id="64" name="Straight Arrow Connector 63">
              <a:extLst>
                <a:ext uri="{FF2B5EF4-FFF2-40B4-BE49-F238E27FC236}">
                  <a16:creationId xmlns:a16="http://schemas.microsoft.com/office/drawing/2014/main" id="{355D1083-46CC-D236-5FD5-03A32CBF42EF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6060322" y="5247125"/>
              <a:ext cx="0" cy="214848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sm" len="med"/>
            </a:ln>
            <a:effectLst/>
          </p:spPr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5" name="TextBox 64">
                  <a:extLst>
                    <a:ext uri="{FF2B5EF4-FFF2-40B4-BE49-F238E27FC236}">
                      <a16:creationId xmlns:a16="http://schemas.microsoft.com/office/drawing/2014/main" id="{7E24C206-5EC5-D186-87B4-24E56B1109CB}"/>
                    </a:ext>
                  </a:extLst>
                </p:cNvPr>
                <p:cNvSpPr txBox="1"/>
                <p:nvPr/>
              </p:nvSpPr>
              <p:spPr>
                <a:xfrm>
                  <a:off x="5597702" y="5154236"/>
                  <a:ext cx="380617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1200" b="0" i="1" dirty="0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sz="1200" b="0" i="0" dirty="0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Δ</m:t>
                            </m:r>
                          </m:e>
                          <m:sub>
                            <m:r>
                              <a:rPr lang="en-US" sz="1200" b="0" i="1" dirty="0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𝑐</m:t>
                            </m:r>
                          </m:sub>
                        </m:sSub>
                      </m:oMath>
                    </m:oMathPara>
                  </a14:m>
                  <a:endParaRPr lang="en-US" sz="120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mc:Choice>
          <mc:Fallback xmlns="">
            <p:sp>
              <p:nvSpPr>
                <p:cNvPr id="10" name="TextBox 9">
                  <a:extLst>
                    <a:ext uri="{FF2B5EF4-FFF2-40B4-BE49-F238E27FC236}">
                      <a16:creationId xmlns:a16="http://schemas.microsoft.com/office/drawing/2014/main" id="{A4B18477-7C35-348D-B111-84C2D24AB8C1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597702" y="5154236"/>
                  <a:ext cx="380617" cy="276999"/>
                </a:xfrm>
                <a:prstGeom prst="rect">
                  <a:avLst/>
                </a:prstGeom>
                <a:blipFill>
                  <a:blip r:embed="rId19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66" name="Straight Arrow Connector 65">
              <a:extLst>
                <a:ext uri="{FF2B5EF4-FFF2-40B4-BE49-F238E27FC236}">
                  <a16:creationId xmlns:a16="http://schemas.microsoft.com/office/drawing/2014/main" id="{91DC2652-2191-42CF-DA9E-195B6AE6083C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6348679" y="5345972"/>
              <a:ext cx="0" cy="214848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sm" len="med"/>
            </a:ln>
            <a:effectLst/>
          </p:spPr>
        </p:cxnSp>
        <p:cxnSp>
          <p:nvCxnSpPr>
            <p:cNvPr id="67" name="Straight Arrow Connector 66">
              <a:extLst>
                <a:ext uri="{FF2B5EF4-FFF2-40B4-BE49-F238E27FC236}">
                  <a16:creationId xmlns:a16="http://schemas.microsoft.com/office/drawing/2014/main" id="{B508C7EF-1DDD-1850-A6CE-8E9455EF3329}"/>
                </a:ext>
              </a:extLst>
            </p:cNvPr>
            <p:cNvCxnSpPr>
              <a:cxnSpLocks/>
            </p:cNvCxnSpPr>
            <p:nvPr/>
          </p:nvCxnSpPr>
          <p:spPr bwMode="auto">
            <a:xfrm rot="10800000">
              <a:off x="6341651" y="5456202"/>
              <a:ext cx="220960" cy="70993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arrow" w="sm" len="med"/>
            </a:ln>
            <a:effectLst/>
          </p:spPr>
        </p:cxnSp>
        <p:cxnSp>
          <p:nvCxnSpPr>
            <p:cNvPr id="68" name="Straight Arrow Connector 67">
              <a:extLst>
                <a:ext uri="{FF2B5EF4-FFF2-40B4-BE49-F238E27FC236}">
                  <a16:creationId xmlns:a16="http://schemas.microsoft.com/office/drawing/2014/main" id="{C5A15522-C16D-5A8D-3009-EE88B3016EC5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6595300" y="4616279"/>
              <a:ext cx="0" cy="173366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rgbClr val="0070C0"/>
              </a:solidFill>
              <a:prstDash val="solid"/>
              <a:round/>
              <a:headEnd type="none" w="med" len="med"/>
              <a:tailEnd type="arrow" w="sm" len="med"/>
            </a:ln>
            <a:effectLst/>
          </p:spPr>
        </p:cxnSp>
        <p:cxnSp>
          <p:nvCxnSpPr>
            <p:cNvPr id="69" name="Straight Arrow Connector 68">
              <a:extLst>
                <a:ext uri="{FF2B5EF4-FFF2-40B4-BE49-F238E27FC236}">
                  <a16:creationId xmlns:a16="http://schemas.microsoft.com/office/drawing/2014/main" id="{508A9514-A392-5DCB-BA22-694577B8B791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6936863" y="4664593"/>
              <a:ext cx="0" cy="182891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arrow" w="sm" len="med"/>
            </a:ln>
            <a:effectLst/>
          </p:spPr>
        </p:cxnSp>
        <p:cxnSp>
          <p:nvCxnSpPr>
            <p:cNvPr id="70" name="Straight Arrow Connector 69">
              <a:extLst>
                <a:ext uri="{FF2B5EF4-FFF2-40B4-BE49-F238E27FC236}">
                  <a16:creationId xmlns:a16="http://schemas.microsoft.com/office/drawing/2014/main" id="{51747B45-9D46-3ECA-C1DF-CBDF07AC4A68}"/>
                </a:ext>
              </a:extLst>
            </p:cNvPr>
            <p:cNvCxnSpPr>
              <a:cxnSpLocks/>
            </p:cNvCxnSpPr>
            <p:nvPr/>
          </p:nvCxnSpPr>
          <p:spPr bwMode="auto">
            <a:xfrm flipH="1" flipV="1">
              <a:off x="6779163" y="5228463"/>
              <a:ext cx="207950" cy="68129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sm" len="med"/>
            </a:ln>
            <a:effectLst/>
          </p:spPr>
        </p:cxnSp>
        <p:cxnSp>
          <p:nvCxnSpPr>
            <p:cNvPr id="71" name="Straight Arrow Connector 70">
              <a:extLst>
                <a:ext uri="{FF2B5EF4-FFF2-40B4-BE49-F238E27FC236}">
                  <a16:creationId xmlns:a16="http://schemas.microsoft.com/office/drawing/2014/main" id="{84A869AF-2479-E377-A467-95835D760414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6926841" y="5271576"/>
              <a:ext cx="0" cy="187978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arrow" w="sm" len="med"/>
            </a:ln>
            <a:effectLst/>
          </p:spPr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72" name="TextBox 71">
                  <a:extLst>
                    <a:ext uri="{FF2B5EF4-FFF2-40B4-BE49-F238E27FC236}">
                      <a16:creationId xmlns:a16="http://schemas.microsoft.com/office/drawing/2014/main" id="{0B6DC6BB-13E6-50EE-AC3F-9D8891A3335E}"/>
                    </a:ext>
                  </a:extLst>
                </p:cNvPr>
                <p:cNvSpPr txBox="1"/>
                <p:nvPr/>
              </p:nvSpPr>
              <p:spPr>
                <a:xfrm>
                  <a:off x="6778281" y="4448178"/>
                  <a:ext cx="38382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1200" b="0" i="1" dirty="0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sz="1200" b="0" i="0" dirty="0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Δ</m:t>
                            </m:r>
                          </m:e>
                          <m:sub>
                            <m:r>
                              <a:rPr lang="en-US" sz="1200" b="0" i="1" dirty="0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𝑟</m:t>
                            </m:r>
                          </m:sub>
                        </m:sSub>
                      </m:oMath>
                    </m:oMathPara>
                  </a14:m>
                  <a:endParaRPr lang="en-US" sz="120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mc:Choice>
          <mc:Fallback xmlns="">
            <p:sp>
              <p:nvSpPr>
                <p:cNvPr id="72" name="TextBox 71">
                  <a:extLst>
                    <a:ext uri="{FF2B5EF4-FFF2-40B4-BE49-F238E27FC236}">
                      <a16:creationId xmlns:a16="http://schemas.microsoft.com/office/drawing/2014/main" id="{0B6DC6BB-13E6-50EE-AC3F-9D8891A3335E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778281" y="4448178"/>
                  <a:ext cx="383823" cy="276999"/>
                </a:xfrm>
                <a:prstGeom prst="rect">
                  <a:avLst/>
                </a:prstGeom>
                <a:blipFill>
                  <a:blip r:embed="rId20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73" name="Straight Arrow Connector 72">
              <a:extLst>
                <a:ext uri="{FF2B5EF4-FFF2-40B4-BE49-F238E27FC236}">
                  <a16:creationId xmlns:a16="http://schemas.microsoft.com/office/drawing/2014/main" id="{93C4CC20-BCF6-9B9A-FF06-A9E7CED48206}"/>
                </a:ext>
              </a:extLst>
            </p:cNvPr>
            <p:cNvCxnSpPr>
              <a:cxnSpLocks/>
            </p:cNvCxnSpPr>
            <p:nvPr/>
          </p:nvCxnSpPr>
          <p:spPr bwMode="auto">
            <a:xfrm flipH="1" flipV="1">
              <a:off x="6788098" y="4815113"/>
              <a:ext cx="207950" cy="68129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sm" len="med"/>
            </a:ln>
            <a:effectLst/>
          </p:spPr>
        </p:cxnSp>
        <p:sp>
          <p:nvSpPr>
            <p:cNvPr id="74" name="TextBox 73">
              <a:extLst>
                <a:ext uri="{FF2B5EF4-FFF2-40B4-BE49-F238E27FC236}">
                  <a16:creationId xmlns:a16="http://schemas.microsoft.com/office/drawing/2014/main" id="{612AFD62-D49D-9FDF-5047-F52C69C28F84}"/>
                </a:ext>
              </a:extLst>
            </p:cNvPr>
            <p:cNvSpPr txBox="1"/>
            <p:nvPr/>
          </p:nvSpPr>
          <p:spPr>
            <a:xfrm rot="16200000">
              <a:off x="4532388" y="3872842"/>
              <a:ext cx="726481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05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row index</a:t>
              </a:r>
            </a:p>
          </p:txBody>
        </p:sp>
        <p:cxnSp>
          <p:nvCxnSpPr>
            <p:cNvPr id="75" name="Straight Arrow Connector 74">
              <a:extLst>
                <a:ext uri="{FF2B5EF4-FFF2-40B4-BE49-F238E27FC236}">
                  <a16:creationId xmlns:a16="http://schemas.microsoft.com/office/drawing/2014/main" id="{27D2ACD7-5F6D-AD06-23CB-3DEA5CA50F82}"/>
                </a:ext>
              </a:extLst>
            </p:cNvPr>
            <p:cNvCxnSpPr/>
            <p:nvPr/>
          </p:nvCxnSpPr>
          <p:spPr bwMode="auto">
            <a:xfrm>
              <a:off x="5015242" y="3706241"/>
              <a:ext cx="0" cy="575170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sp>
          <p:nvSpPr>
            <p:cNvPr id="76" name="TextBox 75">
              <a:extLst>
                <a:ext uri="{FF2B5EF4-FFF2-40B4-BE49-F238E27FC236}">
                  <a16:creationId xmlns:a16="http://schemas.microsoft.com/office/drawing/2014/main" id="{9519EEB2-5429-0593-6276-BDC6294B3E55}"/>
                </a:ext>
              </a:extLst>
            </p:cNvPr>
            <p:cNvSpPr txBox="1"/>
            <p:nvPr/>
          </p:nvSpPr>
          <p:spPr>
            <a:xfrm rot="1006466">
              <a:off x="5818712" y="2779543"/>
              <a:ext cx="933269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05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channel index</a:t>
              </a:r>
              <a:endParaRPr lang="en-US" sz="1050" b="0" i="1" dirty="0">
                <a:latin typeface="Cambria Math" panose="020405030504060302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54" name="Group 153">
            <a:extLst>
              <a:ext uri="{FF2B5EF4-FFF2-40B4-BE49-F238E27FC236}">
                <a16:creationId xmlns:a16="http://schemas.microsoft.com/office/drawing/2014/main" id="{52D074D2-8E4B-88D9-4CCA-E0DE2CB4CEFB}"/>
              </a:ext>
            </a:extLst>
          </p:cNvPr>
          <p:cNvGrpSpPr/>
          <p:nvPr/>
        </p:nvGrpSpPr>
        <p:grpSpPr>
          <a:xfrm>
            <a:off x="3733800" y="4780375"/>
            <a:ext cx="1137967" cy="428585"/>
            <a:chOff x="2741438" y="3153068"/>
            <a:chExt cx="1137967" cy="428585"/>
          </a:xfrm>
        </p:grpSpPr>
        <p:cxnSp>
          <p:nvCxnSpPr>
            <p:cNvPr id="155" name="Straight Arrow Connector 154">
              <a:extLst>
                <a:ext uri="{FF2B5EF4-FFF2-40B4-BE49-F238E27FC236}">
                  <a16:creationId xmlns:a16="http://schemas.microsoft.com/office/drawing/2014/main" id="{6C411A80-D077-3873-A78A-8EA587F2A904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2760501" y="3173848"/>
              <a:ext cx="20395" cy="407805"/>
            </a:xfrm>
            <a:prstGeom prst="straightConnector1">
              <a:avLst/>
            </a:prstGeom>
            <a:solidFill>
              <a:schemeClr val="accent1"/>
            </a:solidFill>
            <a:ln w="1905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grpSp>
          <p:nvGrpSpPr>
            <p:cNvPr id="156" name="Group 155">
              <a:extLst>
                <a:ext uri="{FF2B5EF4-FFF2-40B4-BE49-F238E27FC236}">
                  <a16:creationId xmlns:a16="http://schemas.microsoft.com/office/drawing/2014/main" id="{0B7F99D2-BB7C-D1C7-CB85-989E88CD4DDF}"/>
                </a:ext>
              </a:extLst>
            </p:cNvPr>
            <p:cNvGrpSpPr/>
            <p:nvPr/>
          </p:nvGrpSpPr>
          <p:grpSpPr>
            <a:xfrm>
              <a:off x="2741438" y="3153068"/>
              <a:ext cx="1137967" cy="396878"/>
              <a:chOff x="2741438" y="3153068"/>
              <a:chExt cx="1137967" cy="396878"/>
            </a:xfrm>
          </p:grpSpPr>
          <p:sp>
            <p:nvSpPr>
              <p:cNvPr id="157" name="Oval 156">
                <a:extLst>
                  <a:ext uri="{FF2B5EF4-FFF2-40B4-BE49-F238E27FC236}">
                    <a16:creationId xmlns:a16="http://schemas.microsoft.com/office/drawing/2014/main" id="{F78989CE-A39D-18C3-F468-37DDE211F617}"/>
                  </a:ext>
                </a:extLst>
              </p:cNvPr>
              <p:cNvSpPr/>
              <p:nvPr/>
            </p:nvSpPr>
            <p:spPr>
              <a:xfrm>
                <a:off x="2741438" y="3153068"/>
                <a:ext cx="45720" cy="45720"/>
              </a:xfrm>
              <a:prstGeom prst="ellipse">
                <a:avLst/>
              </a:prstGeom>
              <a:solidFill>
                <a:schemeClr val="accent4"/>
              </a:solidFill>
              <a:ln w="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458"/>
              </a:p>
            </p:txBody>
          </p:sp>
          <p:cxnSp>
            <p:nvCxnSpPr>
              <p:cNvPr id="158" name="Straight Arrow Connector 157">
                <a:extLst>
                  <a:ext uri="{FF2B5EF4-FFF2-40B4-BE49-F238E27FC236}">
                    <a16:creationId xmlns:a16="http://schemas.microsoft.com/office/drawing/2014/main" id="{8ABE5BD2-9878-BAAA-1497-A45EF4C4F141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H="1" flipV="1">
                <a:off x="2800219" y="3198788"/>
                <a:ext cx="389852" cy="169562"/>
              </a:xfrm>
              <a:prstGeom prst="straightConnector1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arrow" w="sm" len="med"/>
              </a:ln>
              <a:effectLst/>
            </p:spPr>
          </p:cxn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59" name="TextBox 158">
                    <a:extLst>
                      <a:ext uri="{FF2B5EF4-FFF2-40B4-BE49-F238E27FC236}">
                        <a16:creationId xmlns:a16="http://schemas.microsoft.com/office/drawing/2014/main" id="{D8D34CEF-E1FC-EBE8-2908-8567138800F7}"/>
                      </a:ext>
                    </a:extLst>
                  </p:cNvPr>
                  <p:cNvSpPr txBox="1"/>
                  <p:nvPr/>
                </p:nvSpPr>
                <p:spPr>
                  <a:xfrm>
                    <a:off x="2779092" y="3349891"/>
                    <a:ext cx="1100313" cy="200055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n-US" sz="7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Origin = </a:t>
                    </a:r>
                    <a14:m>
                      <m:oMath xmlns:m="http://schemas.openxmlformats.org/officeDocument/2006/math">
                        <m:d>
                          <m:dPr>
                            <m:ctrlPr>
                              <a:rPr lang="en-US" sz="7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r>
                              <a:rPr lang="en-US" sz="7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0,0,0</m:t>
                            </m:r>
                          </m:e>
                        </m:d>
                      </m:oMath>
                    </a14:m>
                    <a:endParaRPr lang="en-US" sz="700" dirty="0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</mc:Choice>
            <mc:Fallback xmlns="">
              <p:sp>
                <p:nvSpPr>
                  <p:cNvPr id="159" name="TextBox 158">
                    <a:extLst>
                      <a:ext uri="{FF2B5EF4-FFF2-40B4-BE49-F238E27FC236}">
                        <a16:creationId xmlns:a16="http://schemas.microsoft.com/office/drawing/2014/main" id="{D8D34CEF-E1FC-EBE8-2908-8567138800F7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2779092" y="3349891"/>
                    <a:ext cx="1100313" cy="200055"/>
                  </a:xfrm>
                  <a:prstGeom prst="rect">
                    <a:avLst/>
                  </a:prstGeom>
                  <a:blipFill>
                    <a:blip r:embed="rId21"/>
                    <a:stretch>
                      <a:fillRect b="-5882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</p:grpSp>
      <p:cxnSp>
        <p:nvCxnSpPr>
          <p:cNvPr id="160" name="Straight Arrow Connector 159">
            <a:extLst>
              <a:ext uri="{FF2B5EF4-FFF2-40B4-BE49-F238E27FC236}">
                <a16:creationId xmlns:a16="http://schemas.microsoft.com/office/drawing/2014/main" id="{7140F121-CF81-D1ED-1255-2A38C036976E}"/>
              </a:ext>
            </a:extLst>
          </p:cNvPr>
          <p:cNvCxnSpPr>
            <a:cxnSpLocks/>
          </p:cNvCxnSpPr>
          <p:nvPr/>
        </p:nvCxnSpPr>
        <p:spPr bwMode="auto">
          <a:xfrm flipH="1" flipV="1">
            <a:off x="3654346" y="4662365"/>
            <a:ext cx="109866" cy="124752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0070C0"/>
            </a:solidFill>
            <a:prstDash val="solid"/>
            <a:round/>
            <a:headEnd type="none" w="med" len="med"/>
            <a:tailEnd type="arrow" w="sm" len="med"/>
          </a:ln>
          <a:effectLst/>
        </p:spPr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61" name="TextBox 160">
                <a:extLst>
                  <a:ext uri="{FF2B5EF4-FFF2-40B4-BE49-F238E27FC236}">
                    <a16:creationId xmlns:a16="http://schemas.microsoft.com/office/drawing/2014/main" id="{55FAB884-5145-256E-3131-0C68B422996D}"/>
                  </a:ext>
                </a:extLst>
              </p:cNvPr>
              <p:cNvSpPr txBox="1"/>
              <p:nvPr/>
            </p:nvSpPr>
            <p:spPr>
              <a:xfrm>
                <a:off x="3354812" y="4421465"/>
                <a:ext cx="486159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200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en-US" sz="1200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𝛿</m:t>
                          </m:r>
                        </m:e>
                        <m:sub>
                          <m:r>
                            <a:rPr lang="en-US" sz="1200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𝑟𝑜𝑡</m:t>
                          </m:r>
                        </m:sub>
                      </m:sSub>
                    </m:oMath>
                  </m:oMathPara>
                </a14:m>
                <a:endParaRPr lang="en-US" sz="1200" dirty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61" name="TextBox 160">
                <a:extLst>
                  <a:ext uri="{FF2B5EF4-FFF2-40B4-BE49-F238E27FC236}">
                    <a16:creationId xmlns:a16="http://schemas.microsoft.com/office/drawing/2014/main" id="{55FAB884-5145-256E-3131-0C68B422996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54812" y="4421465"/>
                <a:ext cx="486159" cy="276999"/>
              </a:xfrm>
              <a:prstGeom prst="rect">
                <a:avLst/>
              </a:prstGeom>
              <a:blipFill>
                <a:blip r:embed="rId2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2" name="TextBox 161">
            <a:extLst>
              <a:ext uri="{FF2B5EF4-FFF2-40B4-BE49-F238E27FC236}">
                <a16:creationId xmlns:a16="http://schemas.microsoft.com/office/drawing/2014/main" id="{91807ED6-ECF6-3EDD-2646-D4D5A7C8E859}"/>
              </a:ext>
            </a:extLst>
          </p:cNvPr>
          <p:cNvSpPr txBox="1"/>
          <p:nvPr/>
        </p:nvSpPr>
        <p:spPr>
          <a:xfrm>
            <a:off x="7456641" y="4222263"/>
            <a:ext cx="134301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Source-detector line</a:t>
            </a:r>
          </a:p>
        </p:txBody>
      </p:sp>
      <p:cxnSp>
        <p:nvCxnSpPr>
          <p:cNvPr id="163" name="Straight Arrow Connector 162">
            <a:extLst>
              <a:ext uri="{FF2B5EF4-FFF2-40B4-BE49-F238E27FC236}">
                <a16:creationId xmlns:a16="http://schemas.microsoft.com/office/drawing/2014/main" id="{E17ADBE0-C573-2D7C-425D-1967406685FE}"/>
              </a:ext>
            </a:extLst>
          </p:cNvPr>
          <p:cNvCxnSpPr>
            <a:cxnSpLocks/>
          </p:cNvCxnSpPr>
          <p:nvPr/>
        </p:nvCxnSpPr>
        <p:spPr bwMode="auto">
          <a:xfrm flipH="1" flipV="1">
            <a:off x="2722803" y="4722206"/>
            <a:ext cx="1016171" cy="74831"/>
          </a:xfrm>
          <a:prstGeom prst="straightConnector1">
            <a:avLst/>
          </a:prstGeom>
          <a:solidFill>
            <a:schemeClr val="accent1"/>
          </a:solidFill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</p:spPr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64" name="TextBox 163">
                <a:extLst>
                  <a:ext uri="{FF2B5EF4-FFF2-40B4-BE49-F238E27FC236}">
                    <a16:creationId xmlns:a16="http://schemas.microsoft.com/office/drawing/2014/main" id="{C088FB99-7ECD-1829-5C15-7C3FA7C51162}"/>
                  </a:ext>
                </a:extLst>
              </p:cNvPr>
              <p:cNvSpPr txBox="1"/>
              <p:nvPr/>
            </p:nvSpPr>
            <p:spPr>
              <a:xfrm rot="21382410">
                <a:off x="2927249" y="4702603"/>
                <a:ext cx="699691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2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en-US" sz="12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𝑟</m:t>
                          </m:r>
                        </m:e>
                        <m:sub>
                          <m:r>
                            <a:rPr lang="en-US" sz="12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𝑠</m:t>
                          </m:r>
                        </m:sub>
                      </m:sSub>
                    </m:oMath>
                  </m:oMathPara>
                </a14:m>
                <a:endParaRPr lang="en-US" sz="12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64" name="TextBox 163">
                <a:extLst>
                  <a:ext uri="{FF2B5EF4-FFF2-40B4-BE49-F238E27FC236}">
                    <a16:creationId xmlns:a16="http://schemas.microsoft.com/office/drawing/2014/main" id="{C088FB99-7ECD-1829-5C15-7C3FA7C5116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21382410">
                <a:off x="2927249" y="4702603"/>
                <a:ext cx="699691" cy="276999"/>
              </a:xfrm>
              <a:prstGeom prst="rect">
                <a:avLst/>
              </a:prstGeom>
              <a:blipFill>
                <a:blip r:embed="rId2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5" name="TextBox 164">
                <a:extLst>
                  <a:ext uri="{FF2B5EF4-FFF2-40B4-BE49-F238E27FC236}">
                    <a16:creationId xmlns:a16="http://schemas.microsoft.com/office/drawing/2014/main" id="{055412FE-1631-7351-BA11-26CDD3D84DFA}"/>
                  </a:ext>
                </a:extLst>
              </p:cNvPr>
              <p:cNvSpPr txBox="1"/>
              <p:nvPr/>
            </p:nvSpPr>
            <p:spPr>
              <a:xfrm>
                <a:off x="3454002" y="4999951"/>
                <a:ext cx="351058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2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en-US" sz="12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𝑟</m:t>
                          </m:r>
                        </m:e>
                        <m:sub>
                          <m:r>
                            <a:rPr lang="en-US" sz="12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𝑎</m:t>
                          </m:r>
                        </m:sub>
                      </m:sSub>
                    </m:oMath>
                  </m:oMathPara>
                </a14:m>
                <a:endParaRPr lang="en-US" sz="12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65" name="TextBox 164">
                <a:extLst>
                  <a:ext uri="{FF2B5EF4-FFF2-40B4-BE49-F238E27FC236}">
                    <a16:creationId xmlns:a16="http://schemas.microsoft.com/office/drawing/2014/main" id="{055412FE-1631-7351-BA11-26CDD3D84DF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54002" y="4999951"/>
                <a:ext cx="351058" cy="276999"/>
              </a:xfrm>
              <a:prstGeom prst="rect">
                <a:avLst/>
              </a:prstGeom>
              <a:blipFill>
                <a:blip r:embed="rId2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0" name="TextBox 169">
                <a:extLst>
                  <a:ext uri="{FF2B5EF4-FFF2-40B4-BE49-F238E27FC236}">
                    <a16:creationId xmlns:a16="http://schemas.microsoft.com/office/drawing/2014/main" id="{7210F031-9772-F8EA-DE65-B8D7003C139E}"/>
                  </a:ext>
                </a:extLst>
              </p:cNvPr>
              <p:cNvSpPr txBox="1"/>
              <p:nvPr/>
            </p:nvSpPr>
            <p:spPr>
              <a:xfrm>
                <a:off x="711210" y="3895799"/>
                <a:ext cx="1681828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coordinates system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12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12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  <m:r>
                          <a:rPr lang="en-US" sz="12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,</m:t>
                        </m:r>
                        <m:r>
                          <a:rPr lang="en-US" sz="12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𝑦</m:t>
                        </m:r>
                        <m:r>
                          <a:rPr lang="en-US" sz="12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,</m:t>
                        </m:r>
                        <m:r>
                          <a:rPr lang="en-US" sz="12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𝑧</m:t>
                        </m:r>
                      </m:e>
                    </m:d>
                  </m:oMath>
                </a14:m>
                <a:endParaRPr lang="en-US" sz="12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70" name="TextBox 169">
                <a:extLst>
                  <a:ext uri="{FF2B5EF4-FFF2-40B4-BE49-F238E27FC236}">
                    <a16:creationId xmlns:a16="http://schemas.microsoft.com/office/drawing/2014/main" id="{7210F031-9772-F8EA-DE65-B8D7003C139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1210" y="3895799"/>
                <a:ext cx="1681828" cy="461665"/>
              </a:xfrm>
              <a:prstGeom prst="rect">
                <a:avLst/>
              </a:prstGeom>
              <a:blipFill>
                <a:blip r:embed="rId25"/>
                <a:stretch>
                  <a:fillRect b="-263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71" name="Group 170">
            <a:extLst>
              <a:ext uri="{FF2B5EF4-FFF2-40B4-BE49-F238E27FC236}">
                <a16:creationId xmlns:a16="http://schemas.microsoft.com/office/drawing/2014/main" id="{50A773B6-F58A-BF60-CD24-C00B380925C7}"/>
              </a:ext>
            </a:extLst>
          </p:cNvPr>
          <p:cNvGrpSpPr/>
          <p:nvPr/>
        </p:nvGrpSpPr>
        <p:grpSpPr>
          <a:xfrm>
            <a:off x="1063906" y="3372467"/>
            <a:ext cx="1017430" cy="699758"/>
            <a:chOff x="7311635" y="3587291"/>
            <a:chExt cx="1017430" cy="699758"/>
          </a:xfrm>
        </p:grpSpPr>
        <p:cxnSp>
          <p:nvCxnSpPr>
            <p:cNvPr id="172" name="Straight Arrow Connector 171">
              <a:extLst>
                <a:ext uri="{FF2B5EF4-FFF2-40B4-BE49-F238E27FC236}">
                  <a16:creationId xmlns:a16="http://schemas.microsoft.com/office/drawing/2014/main" id="{2F07E623-2524-D9E5-2777-122EB31665AE}"/>
                </a:ext>
              </a:extLst>
            </p:cNvPr>
            <p:cNvCxnSpPr>
              <a:cxnSpLocks/>
            </p:cNvCxnSpPr>
            <p:nvPr/>
          </p:nvCxnSpPr>
          <p:spPr bwMode="auto">
            <a:xfrm flipH="1" flipV="1">
              <a:off x="7393664" y="4025147"/>
              <a:ext cx="337241" cy="143068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 w="sm" len="med"/>
            </a:ln>
            <a:effectLst/>
          </p:spPr>
        </p:cxnSp>
        <p:cxnSp>
          <p:nvCxnSpPr>
            <p:cNvPr id="173" name="Straight Arrow Connector 172">
              <a:extLst>
                <a:ext uri="{FF2B5EF4-FFF2-40B4-BE49-F238E27FC236}">
                  <a16:creationId xmlns:a16="http://schemas.microsoft.com/office/drawing/2014/main" id="{D609EC39-D597-9E23-8487-018EFEC05426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7733372" y="4101847"/>
              <a:ext cx="569506" cy="72406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 w="sm" len="med"/>
            </a:ln>
            <a:effectLst/>
          </p:spPr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74" name="TextBox 173">
                  <a:extLst>
                    <a:ext uri="{FF2B5EF4-FFF2-40B4-BE49-F238E27FC236}">
                      <a16:creationId xmlns:a16="http://schemas.microsoft.com/office/drawing/2014/main" id="{3F3E58CE-1461-E40C-2B39-D6EEA2D32D58}"/>
                    </a:ext>
                  </a:extLst>
                </p:cNvPr>
                <p:cNvSpPr txBox="1"/>
                <p:nvPr/>
              </p:nvSpPr>
              <p:spPr>
                <a:xfrm>
                  <a:off x="7311635" y="4040828"/>
                  <a:ext cx="261071" cy="246221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"/>
                      </m:oMathParaPr>
                      <m:oMath xmlns:m="http://schemas.openxmlformats.org/officeDocument/2006/math">
                        <m:r>
                          <a:rPr lang="en-US" sz="1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</m:oMath>
                    </m:oMathPara>
                  </a14:m>
                  <a:endParaRPr lang="en-US" sz="3200" dirty="0">
                    <a:solidFill>
                      <a:schemeClr val="tx1"/>
                    </a:solidFill>
                  </a:endParaRPr>
                </a:p>
              </p:txBody>
            </p:sp>
          </mc:Choice>
          <mc:Fallback xmlns="">
            <p:sp>
              <p:nvSpPr>
                <p:cNvPr id="174" name="TextBox 173">
                  <a:extLst>
                    <a:ext uri="{FF2B5EF4-FFF2-40B4-BE49-F238E27FC236}">
                      <a16:creationId xmlns:a16="http://schemas.microsoft.com/office/drawing/2014/main" id="{3F3E58CE-1461-E40C-2B39-D6EEA2D32D58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311635" y="4040828"/>
                  <a:ext cx="261071" cy="246221"/>
                </a:xfrm>
                <a:prstGeom prst="rect">
                  <a:avLst/>
                </a:prstGeom>
                <a:blipFill>
                  <a:blip r:embed="rId26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75" name="TextBox 174">
                  <a:extLst>
                    <a:ext uri="{FF2B5EF4-FFF2-40B4-BE49-F238E27FC236}">
                      <a16:creationId xmlns:a16="http://schemas.microsoft.com/office/drawing/2014/main" id="{070778C6-F0F0-4217-519D-B0DF05A81D0E}"/>
                    </a:ext>
                  </a:extLst>
                </p:cNvPr>
                <p:cNvSpPr txBox="1"/>
                <p:nvPr/>
              </p:nvSpPr>
              <p:spPr>
                <a:xfrm>
                  <a:off x="7972015" y="3875905"/>
                  <a:ext cx="357050" cy="246221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"/>
                      </m:oMathParaPr>
                      <m:oMath xmlns:m="http://schemas.openxmlformats.org/officeDocument/2006/math">
                        <m:r>
                          <a:rPr lang="en-US" sz="1000" b="0" i="1" smtClean="0">
                            <a:latin typeface="Cambria Math" panose="02040503050406030204" pitchFamily="18" charset="0"/>
                          </a:rPr>
                          <m:t>𝑧</m:t>
                        </m:r>
                      </m:oMath>
                    </m:oMathPara>
                  </a14:m>
                  <a:endParaRPr lang="en-US" sz="1000" dirty="0"/>
                </a:p>
              </p:txBody>
            </p:sp>
          </mc:Choice>
          <mc:Fallback xmlns="">
            <p:sp>
              <p:nvSpPr>
                <p:cNvPr id="175" name="TextBox 174">
                  <a:extLst>
                    <a:ext uri="{FF2B5EF4-FFF2-40B4-BE49-F238E27FC236}">
                      <a16:creationId xmlns:a16="http://schemas.microsoft.com/office/drawing/2014/main" id="{070778C6-F0F0-4217-519D-B0DF05A81D0E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972015" y="3875905"/>
                  <a:ext cx="357050" cy="246221"/>
                </a:xfrm>
                <a:prstGeom prst="rect">
                  <a:avLst/>
                </a:prstGeom>
                <a:blipFill>
                  <a:blip r:embed="rId27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176" name="Straight Arrow Connector 175">
              <a:extLst>
                <a:ext uri="{FF2B5EF4-FFF2-40B4-BE49-F238E27FC236}">
                  <a16:creationId xmlns:a16="http://schemas.microsoft.com/office/drawing/2014/main" id="{E510F70C-22D6-2A79-F661-887A522039B9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7736294" y="3587291"/>
              <a:ext cx="0" cy="579284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 w="sm" len="med"/>
            </a:ln>
            <a:effectLst/>
          </p:spPr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77" name="TextBox 176">
                  <a:extLst>
                    <a:ext uri="{FF2B5EF4-FFF2-40B4-BE49-F238E27FC236}">
                      <a16:creationId xmlns:a16="http://schemas.microsoft.com/office/drawing/2014/main" id="{194BCC4B-7FA6-0740-FB4B-931A9CF959B7}"/>
                    </a:ext>
                  </a:extLst>
                </p:cNvPr>
                <p:cNvSpPr txBox="1"/>
                <p:nvPr/>
              </p:nvSpPr>
              <p:spPr>
                <a:xfrm>
                  <a:off x="7482791" y="3763571"/>
                  <a:ext cx="357050" cy="246221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"/>
                      </m:oMathParaPr>
                      <m:oMath xmlns:m="http://schemas.openxmlformats.org/officeDocument/2006/math">
                        <m:r>
                          <a:rPr lang="en-US" sz="1000" b="0" i="1" smtClean="0">
                            <a:latin typeface="Cambria Math" panose="02040503050406030204" pitchFamily="18" charset="0"/>
                          </a:rPr>
                          <m:t>𝑦</m:t>
                        </m:r>
                      </m:oMath>
                    </m:oMathPara>
                  </a14:m>
                  <a:endParaRPr lang="en-US" sz="1000" dirty="0"/>
                </a:p>
              </p:txBody>
            </p:sp>
          </mc:Choice>
          <mc:Fallback xmlns="">
            <p:sp>
              <p:nvSpPr>
                <p:cNvPr id="177" name="TextBox 176">
                  <a:extLst>
                    <a:ext uri="{FF2B5EF4-FFF2-40B4-BE49-F238E27FC236}">
                      <a16:creationId xmlns:a16="http://schemas.microsoft.com/office/drawing/2014/main" id="{194BCC4B-7FA6-0740-FB4B-931A9CF959B7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482791" y="3763571"/>
                  <a:ext cx="357050" cy="246221"/>
                </a:xfrm>
                <a:prstGeom prst="rect">
                  <a:avLst/>
                </a:prstGeom>
                <a:blipFill>
                  <a:blip r:embed="rId28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92" name="Content Placeholder 6">
                <a:extLst>
                  <a:ext uri="{FF2B5EF4-FFF2-40B4-BE49-F238E27FC236}">
                    <a16:creationId xmlns:a16="http://schemas.microsoft.com/office/drawing/2014/main" id="{A887D4FB-D818-9187-8EC8-88EED006622E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38100" y="388410"/>
                <a:ext cx="5221217" cy="2115709"/>
              </a:xfrm>
            </p:spPr>
            <p:txBody>
              <a:bodyPr/>
              <a:lstStyle/>
              <a:p>
                <a:pPr marL="285750" indent="-285750"/>
                <a:r>
                  <a:rPr lang="en-US" sz="1400" dirty="0"/>
                  <a:t>Goal: check that the sign and magnitude of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4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400" b="0" i="1" smtClean="0">
                            <a:latin typeface="Cambria Math" panose="02040503050406030204" pitchFamily="18" charset="0"/>
                          </a:rPr>
                          <m:t>𝛿</m:t>
                        </m:r>
                      </m:e>
                      <m:sub>
                        <m:r>
                          <a:rPr lang="en-US" sz="1400" b="0" i="1" smtClean="0">
                            <a:latin typeface="Cambria Math" panose="02040503050406030204" pitchFamily="18" charset="0"/>
                          </a:rPr>
                          <m:t>𝑟𝑜𝑡</m:t>
                        </m:r>
                      </m:sub>
                    </m:sSub>
                  </m:oMath>
                </a14:m>
                <a:r>
                  <a:rPr lang="en-US" sz="1400" dirty="0"/>
                  <a:t> makes sense.</a:t>
                </a:r>
              </a:p>
              <a:p>
                <a:pPr marL="285750" indent="-285750"/>
                <a:r>
                  <a:rPr lang="en-US" sz="1400" dirty="0"/>
                  <a:t>Inputs (NSI metadata)</a:t>
                </a:r>
              </a:p>
              <a:p>
                <a:pPr marL="1000096" lvl="2" indent="-285750"/>
                <a14:m>
                  <m:oMath xmlns:m="http://schemas.openxmlformats.org/officeDocument/2006/math">
                    <m:sSub>
                      <m:sSubPr>
                        <m:ctrlPr>
                          <a:rPr lang="en-US" sz="11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100" b="0" i="1" smtClean="0">
                            <a:latin typeface="Cambria Math" panose="02040503050406030204" pitchFamily="18" charset="0"/>
                          </a:rPr>
                          <m:t>𝑟</m:t>
                        </m:r>
                      </m:e>
                      <m:sub>
                        <m:r>
                          <a:rPr lang="en-US" sz="1100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sub>
                    </m:sSub>
                    <m:r>
                      <a:rPr lang="en-US" sz="1100" b="0" i="1" smtClean="0">
                        <a:latin typeface="Cambria Math" panose="02040503050406030204" pitchFamily="18" charset="0"/>
                      </a:rPr>
                      <m:t>=(0.01218, −0.00166, 0.99992)</m:t>
                    </m:r>
                  </m:oMath>
                </a14:m>
                <a:endParaRPr lang="en-US" sz="1100" dirty="0"/>
              </a:p>
              <a:p>
                <a:pPr marL="1000096" lvl="2" indent="-285750"/>
                <a14:m>
                  <m:oMath xmlns:m="http://schemas.openxmlformats.org/officeDocument/2006/math">
                    <m:sSub>
                      <m:sSubPr>
                        <m:ctrlPr>
                          <a:rPr lang="en-US" sz="11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100" b="0" i="1" smtClean="0">
                            <a:latin typeface="Cambria Math" panose="02040503050406030204" pitchFamily="18" charset="0"/>
                          </a:rPr>
                          <m:t>𝑟</m:t>
                        </m:r>
                      </m:e>
                      <m:sub>
                        <m:r>
                          <a:rPr lang="en-US" sz="1100" b="0" i="1" smtClean="0">
                            <a:latin typeface="Cambria Math" panose="02040503050406030204" pitchFamily="18" charset="0"/>
                          </a:rPr>
                          <m:t>𝑠</m:t>
                        </m:r>
                      </m:sub>
                    </m:sSub>
                    <m:r>
                      <a:rPr lang="en-US" sz="1100" i="1">
                        <a:latin typeface="Cambria Math" panose="02040503050406030204" pitchFamily="18" charset="0"/>
                      </a:rPr>
                      <m:t>=(0</m:t>
                    </m:r>
                    <m:r>
                      <a:rPr lang="en-US" sz="1100" b="0" i="1" smtClean="0">
                        <a:latin typeface="Cambria Math" panose="02040503050406030204" pitchFamily="18" charset="0"/>
                      </a:rPr>
                      <m:t>,</m:t>
                    </m:r>
                    <m:r>
                      <a:rPr lang="en-US" sz="1100" i="1">
                        <a:latin typeface="Cambria Math" panose="02040503050406030204" pitchFamily="18" charset="0"/>
                      </a:rPr>
                      <m:t> 0</m:t>
                    </m:r>
                    <m:r>
                      <a:rPr lang="en-US" sz="1100" b="0" i="1" smtClean="0">
                        <a:latin typeface="Cambria Math" panose="02040503050406030204" pitchFamily="18" charset="0"/>
                      </a:rPr>
                      <m:t>,</m:t>
                    </m:r>
                    <m:r>
                      <a:rPr lang="en-US" sz="1100" i="1">
                        <a:latin typeface="Cambria Math" panose="02040503050406030204" pitchFamily="18" charset="0"/>
                      </a:rPr>
                      <m:t> −168.0406</m:t>
                    </m:r>
                    <m:r>
                      <a:rPr lang="en-US" sz="1100" b="0" i="1" smtClean="0">
                        <a:latin typeface="Cambria Math" panose="02040503050406030204" pitchFamily="18" charset="0"/>
                      </a:rPr>
                      <m:t>7</m:t>
                    </m:r>
                    <m:r>
                      <a:rPr lang="en-US" sz="1100" i="1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en-US" sz="1100" dirty="0"/>
              </a:p>
              <a:p>
                <a:pPr marL="1000096" lvl="2" indent="-285750"/>
                <a14:m>
                  <m:oMath xmlns:m="http://schemas.openxmlformats.org/officeDocument/2006/math">
                    <m:sSub>
                      <m:sSubPr>
                        <m:ctrlPr>
                          <a:rPr lang="en-US" sz="11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100" b="0" i="1" smtClean="0">
                            <a:latin typeface="Cambria Math" panose="02040503050406030204" pitchFamily="18" charset="0"/>
                          </a:rPr>
                          <m:t>𝑟</m:t>
                        </m:r>
                      </m:e>
                      <m:sub>
                        <m:r>
                          <a:rPr lang="en-US" sz="1100" b="0" i="1" smtClean="0">
                            <a:latin typeface="Cambria Math" panose="02040503050406030204" pitchFamily="18" charset="0"/>
                          </a:rPr>
                          <m:t>𝑎</m:t>
                        </m:r>
                      </m:sub>
                    </m:sSub>
                    <m:r>
                      <a:rPr lang="en-US" sz="1100" i="1">
                        <a:latin typeface="Cambria Math" panose="02040503050406030204" pitchFamily="18" charset="0"/>
                      </a:rPr>
                      <m:t>=(0.0026</m:t>
                    </m:r>
                    <m:r>
                      <a:rPr lang="en-US" sz="1100" b="0" i="1" smtClean="0">
                        <a:latin typeface="Cambria Math" panose="02040503050406030204" pitchFamily="18" charset="0"/>
                      </a:rPr>
                      <m:t>7,</m:t>
                    </m:r>
                    <m:r>
                      <a:rPr lang="en-US" sz="1100" i="1">
                        <a:latin typeface="Cambria Math" panose="02040503050406030204" pitchFamily="18" charset="0"/>
                      </a:rPr>
                      <m:t> −0.999996</m:t>
                    </m:r>
                    <m:r>
                      <a:rPr lang="en-US" sz="1100" b="0" i="1" smtClean="0">
                        <a:latin typeface="Cambria Math" panose="02040503050406030204" pitchFamily="18" charset="0"/>
                      </a:rPr>
                      <m:t>,</m:t>
                    </m:r>
                    <m:r>
                      <a:rPr lang="en-US" sz="1100" i="1">
                        <a:latin typeface="Cambria Math" panose="02040503050406030204" pitchFamily="18" charset="0"/>
                      </a:rPr>
                      <m:t> −0.0003</m:t>
                    </m:r>
                    <m:r>
                      <a:rPr lang="en-US" sz="1100" b="0" i="1" smtClean="0">
                        <a:latin typeface="Cambria Math" panose="02040503050406030204" pitchFamily="18" charset="0"/>
                      </a:rPr>
                      <m:t>2</m:t>
                    </m:r>
                    <m:r>
                      <a:rPr lang="en-US" sz="1100" i="1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en-US" sz="1100" dirty="0"/>
              </a:p>
              <a:p>
                <a:pPr marL="285750" indent="-285750"/>
                <a:r>
                  <a:rPr lang="en-US" sz="1400" dirty="0"/>
                  <a:t>Calculated rotation offset: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4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400" b="0" i="1" smtClean="0">
                            <a:latin typeface="Cambria Math" panose="02040503050406030204" pitchFamily="18" charset="0"/>
                          </a:rPr>
                          <m:t>𝛿</m:t>
                        </m:r>
                      </m:e>
                      <m:sub>
                        <m:r>
                          <a:rPr lang="en-US" sz="1400" b="0" i="1" smtClean="0">
                            <a:latin typeface="Cambria Math" panose="02040503050406030204" pitchFamily="18" charset="0"/>
                          </a:rPr>
                          <m:t>𝑟𝑜𝑡</m:t>
                        </m:r>
                      </m:sub>
                    </m:sSub>
                    <m:r>
                      <a:rPr lang="en-US" sz="1400" b="0" i="1" smtClean="0">
                        <a:latin typeface="Cambria Math" panose="02040503050406030204" pitchFamily="18" charset="0"/>
                      </a:rPr>
                      <m:t>=2.0454</m:t>
                    </m:r>
                  </m:oMath>
                </a14:m>
                <a:endParaRPr lang="en-US" sz="1400" dirty="0"/>
              </a:p>
              <a:p>
                <a:pPr marL="285750" indent="-285750"/>
                <a:r>
                  <a:rPr lang="en-US" sz="1400" dirty="0"/>
                  <a:t>Check sign: since the origin falls on the right side of the source-detector line,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4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400" b="0" i="1" smtClean="0">
                            <a:latin typeface="Cambria Math" panose="02040503050406030204" pitchFamily="18" charset="0"/>
                          </a:rPr>
                          <m:t>𝛿</m:t>
                        </m:r>
                      </m:e>
                      <m:sub>
                        <m:r>
                          <a:rPr lang="en-US" sz="1400" b="0" i="1" smtClean="0">
                            <a:latin typeface="Cambria Math" panose="02040503050406030204" pitchFamily="18" charset="0"/>
                          </a:rPr>
                          <m:t>𝑟𝑜𝑡</m:t>
                        </m:r>
                      </m:sub>
                    </m:sSub>
                  </m:oMath>
                </a14:m>
                <a:r>
                  <a:rPr lang="en-US" sz="1400" dirty="0"/>
                  <a:t> should be positive.</a:t>
                </a:r>
              </a:p>
              <a:p>
                <a:pPr marL="285750" indent="-285750"/>
                <a:r>
                  <a:rPr lang="en-US" sz="1400" dirty="0"/>
                  <a:t>Check magnitude: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4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400" b="0" i="1" smtClean="0">
                            <a:latin typeface="Cambria Math" panose="02040503050406030204" pitchFamily="18" charset="0"/>
                          </a:rPr>
                          <m:t>𝛿</m:t>
                        </m:r>
                      </m:e>
                      <m:sub>
                        <m:r>
                          <a:rPr lang="en-US" sz="1400" b="0" i="1" smtClean="0">
                            <a:latin typeface="Cambria Math" panose="02040503050406030204" pitchFamily="18" charset="0"/>
                          </a:rPr>
                          <m:t>𝑟𝑜𝑡</m:t>
                        </m:r>
                      </m:sub>
                    </m:sSub>
                    <m:r>
                      <a:rPr lang="en-US" sz="1400" b="0" i="1" smtClean="0">
                        <a:latin typeface="Cambria Math" panose="02040503050406030204" pitchFamily="18" charset="0"/>
                      </a:rPr>
                      <m:t>≈</m:t>
                    </m:r>
                    <m:sSub>
                      <m:sSubPr>
                        <m:ctrlPr>
                          <a:rPr lang="en-US" sz="14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400" b="0" i="1" smtClean="0">
                            <a:latin typeface="Cambria Math" panose="02040503050406030204" pitchFamily="18" charset="0"/>
                          </a:rPr>
                          <m:t>𝛿</m:t>
                        </m:r>
                      </m:e>
                      <m:sub>
                        <m:r>
                          <a:rPr lang="en-US" sz="1400" b="0" i="1" smtClean="0">
                            <a:latin typeface="Cambria Math" panose="02040503050406030204" pitchFamily="18" charset="0"/>
                          </a:rPr>
                          <m:t>𝑠𝑜𝑢𝑟𝑐𝑒</m:t>
                        </m:r>
                      </m:sub>
                    </m:sSub>
                    <m:r>
                      <a:rPr lang="en-US" sz="1400" b="0" i="1" smtClean="0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|"/>
                        <m:endChr m:val="|"/>
                        <m:ctrlPr>
                          <a:rPr lang="en-US" sz="14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14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400" b="0" i="1" smtClean="0">
                                <a:latin typeface="Cambria Math" panose="02040503050406030204" pitchFamily="18" charset="0"/>
                              </a:rPr>
                              <m:t>𝑟</m:t>
                            </m:r>
                          </m:e>
                          <m:sub>
                            <m:r>
                              <a:rPr lang="en-US" sz="1400" b="0" i="1" smtClean="0">
                                <a:latin typeface="Cambria Math" panose="02040503050406030204" pitchFamily="18" charset="0"/>
                              </a:rPr>
                              <m:t>𝑠</m:t>
                            </m:r>
                          </m:sub>
                        </m:sSub>
                        <m:r>
                          <a:rPr lang="en-US" sz="1400" b="0" i="1" smtClean="0">
                            <a:latin typeface="Cambria Math" panose="02040503050406030204" pitchFamily="18" charset="0"/>
                          </a:rPr>
                          <m:t>−&lt;</m:t>
                        </m:r>
                        <m:sSub>
                          <m:sSubPr>
                            <m:ctrlPr>
                              <a:rPr lang="en-US" sz="14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400" b="0" i="1" smtClean="0">
                                <a:latin typeface="Cambria Math" panose="02040503050406030204" pitchFamily="18" charset="0"/>
                              </a:rPr>
                              <m:t>𝑟</m:t>
                            </m:r>
                          </m:e>
                          <m:sub>
                            <m:r>
                              <a:rPr lang="en-US" sz="1400" b="0" i="1" smtClean="0">
                                <a:latin typeface="Cambria Math" panose="02040503050406030204" pitchFamily="18" charset="0"/>
                              </a:rPr>
                              <m:t>𝑠</m:t>
                            </m:r>
                          </m:sub>
                        </m:sSub>
                        <m:r>
                          <a:rPr lang="en-US" sz="1400" b="0" i="1" smtClean="0">
                            <a:latin typeface="Cambria Math" panose="02040503050406030204" pitchFamily="18" charset="0"/>
                          </a:rPr>
                          <m:t>|</m:t>
                        </m:r>
                        <m:sSub>
                          <m:sSubPr>
                            <m:ctrlPr>
                              <a:rPr lang="en-US" sz="14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400" b="0" i="1" smtClean="0">
                                <a:latin typeface="Cambria Math" panose="02040503050406030204" pitchFamily="18" charset="0"/>
                              </a:rPr>
                              <m:t>𝑟</m:t>
                            </m:r>
                          </m:e>
                          <m:sub>
                            <m:r>
                              <a:rPr lang="en-US" sz="1400" b="0" i="1" smtClean="0"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b>
                        </m:sSub>
                        <m:r>
                          <a:rPr lang="en-US" sz="1400" b="0" i="1" smtClean="0">
                            <a:latin typeface="Cambria Math" panose="02040503050406030204" pitchFamily="18" charset="0"/>
                          </a:rPr>
                          <m:t>&gt;</m:t>
                        </m:r>
                      </m:e>
                    </m:d>
                    <m:r>
                      <a:rPr lang="en-US" sz="1400" b="0" i="1" smtClean="0">
                        <a:latin typeface="Cambria Math" panose="02040503050406030204" pitchFamily="18" charset="0"/>
                      </a:rPr>
                      <m:t>=2.06508</m:t>
                    </m:r>
                  </m:oMath>
                </a14:m>
                <a:br>
                  <a:rPr lang="en-US" sz="1400" dirty="0"/>
                </a:br>
                <a:endParaRPr lang="en-US" sz="1400" dirty="0"/>
              </a:p>
              <a:p>
                <a:pPr marL="1000096" lvl="2" indent="-285750"/>
                <a:endParaRPr lang="en-US" sz="1233" dirty="0"/>
              </a:p>
            </p:txBody>
          </p:sp>
        </mc:Choice>
        <mc:Fallback xmlns="">
          <p:sp>
            <p:nvSpPr>
              <p:cNvPr id="192" name="Content Placeholder 6">
                <a:extLst>
                  <a:ext uri="{FF2B5EF4-FFF2-40B4-BE49-F238E27FC236}">
                    <a16:creationId xmlns:a16="http://schemas.microsoft.com/office/drawing/2014/main" id="{A887D4FB-D818-9187-8EC8-88EED006622E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8100" y="388410"/>
                <a:ext cx="5221217" cy="2115709"/>
              </a:xfrm>
              <a:blipFill>
                <a:blip r:embed="rId29"/>
                <a:stretch>
                  <a:fillRect l="-242" t="-1190" b="-1190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3" name="Subtitle 7">
                <a:extLst>
                  <a:ext uri="{FF2B5EF4-FFF2-40B4-BE49-F238E27FC236}">
                    <a16:creationId xmlns:a16="http://schemas.microsoft.com/office/drawing/2014/main" id="{F453494E-6AEA-DF86-1C6E-E8B2380ED525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5177835" y="46834"/>
                <a:ext cx="3878885" cy="2438400"/>
              </a:xfrm>
              <a:prstGeom prst="rect">
                <a:avLst/>
              </a:prstGeom>
              <a:noFill/>
              <a:ln w="9525">
                <a:solidFill>
                  <a:srgbClr val="0070C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lvl1pPr algn="l" rtl="0" fontAlgn="base">
                  <a:lnSpc>
                    <a:spcPct val="95000"/>
                  </a:lnSpc>
                  <a:spcBef>
                    <a:spcPct val="50000"/>
                  </a:spcBef>
                  <a:spcAft>
                    <a:spcPct val="0"/>
                  </a:spcAft>
                  <a:buClr>
                    <a:srgbClr val="004880"/>
                  </a:buClr>
                  <a:buFont typeface="Wingdings" pitchFamily="-110" charset="2"/>
                  <a:buChar char="§"/>
                  <a:defRPr sz="2500">
                    <a:solidFill>
                      <a:schemeClr val="tx1"/>
                    </a:solidFill>
                    <a:latin typeface="Times New Roman"/>
                    <a:ea typeface="+mn-ea"/>
                    <a:cs typeface="Times New Roman"/>
                  </a:defRPr>
                </a:lvl1pPr>
                <a:lvl2pPr marL="336007" indent="-240761" algn="l" rtl="0" fontAlgn="base">
                  <a:lnSpc>
                    <a:spcPct val="95000"/>
                  </a:lnSpc>
                  <a:spcBef>
                    <a:spcPct val="30000"/>
                  </a:spcBef>
                  <a:spcAft>
                    <a:spcPct val="0"/>
                  </a:spcAft>
                  <a:buClr>
                    <a:srgbClr val="004880"/>
                  </a:buClr>
                  <a:buChar char="•"/>
                  <a:defRPr sz="2167">
                    <a:solidFill>
                      <a:schemeClr val="tx1"/>
                    </a:solidFill>
                    <a:latin typeface="Times New Roman"/>
                    <a:ea typeface="ＭＳ Ｐゴシック" pitchFamily="-110" charset="-128"/>
                    <a:cs typeface="Times New Roman"/>
                  </a:defRPr>
                </a:lvl2pPr>
                <a:lvl3pPr marL="714346" indent="-231502" algn="l" rtl="0" fontAlgn="base">
                  <a:lnSpc>
                    <a:spcPct val="95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4880"/>
                  </a:buClr>
                  <a:buChar char="–"/>
                  <a:defRPr sz="2000">
                    <a:solidFill>
                      <a:schemeClr val="tx1"/>
                    </a:solidFill>
                    <a:latin typeface="Times New Roman"/>
                    <a:ea typeface="ＭＳ Ｐゴシック" pitchFamily="-110" charset="-128"/>
                    <a:cs typeface="Times New Roman"/>
                  </a:defRPr>
                </a:lvl3pPr>
                <a:lvl4pPr marL="1046386" indent="-236793" algn="l" rtl="0" fontAlgn="base">
                  <a:lnSpc>
                    <a:spcPct val="95000"/>
                  </a:lnSpc>
                  <a:spcBef>
                    <a:spcPct val="10000"/>
                  </a:spcBef>
                  <a:spcAft>
                    <a:spcPct val="0"/>
                  </a:spcAft>
                  <a:buClr>
                    <a:srgbClr val="004880"/>
                  </a:buClr>
                  <a:buFont typeface="Times" pitchFamily="-110" charset="0"/>
                  <a:buChar char="•"/>
                  <a:defRPr sz="2000">
                    <a:solidFill>
                      <a:schemeClr val="tx1"/>
                    </a:solidFill>
                    <a:latin typeface="Times New Roman"/>
                    <a:ea typeface="ＭＳ Ｐゴシック" pitchFamily="-110" charset="-128"/>
                    <a:cs typeface="Times New Roman"/>
                  </a:defRPr>
                </a:lvl4pPr>
                <a:lvl5pPr marL="1382393" indent="-240761" algn="l" rtl="0" fontAlgn="base">
                  <a:lnSpc>
                    <a:spcPct val="95000"/>
                  </a:lnSpc>
                  <a:spcBef>
                    <a:spcPct val="40000"/>
                  </a:spcBef>
                  <a:spcAft>
                    <a:spcPct val="0"/>
                  </a:spcAft>
                  <a:buClr>
                    <a:srgbClr val="004880"/>
                  </a:buClr>
                  <a:buFont typeface="Wingdings" pitchFamily="-110" charset="2"/>
                  <a:buChar char="ù"/>
                  <a:defRPr sz="2000">
                    <a:solidFill>
                      <a:schemeClr val="tx1"/>
                    </a:solidFill>
                    <a:latin typeface="Times New Roman"/>
                    <a:ea typeface="ＭＳ Ｐゴシック" pitchFamily="-110" charset="-128"/>
                    <a:cs typeface="Times New Roman"/>
                  </a:defRPr>
                </a:lvl5pPr>
                <a:lvl6pPr marL="1763378" indent="-240761" algn="l" rtl="0" fontAlgn="base">
                  <a:lnSpc>
                    <a:spcPct val="95000"/>
                  </a:lnSpc>
                  <a:spcBef>
                    <a:spcPct val="40000"/>
                  </a:spcBef>
                  <a:spcAft>
                    <a:spcPct val="0"/>
                  </a:spcAft>
                  <a:buClr>
                    <a:srgbClr val="004880"/>
                  </a:buClr>
                  <a:buFont typeface="Wingdings" pitchFamily="-110" charset="2"/>
                  <a:buChar char="ù"/>
                  <a:defRPr sz="2000">
                    <a:solidFill>
                      <a:schemeClr val="tx1"/>
                    </a:solidFill>
                    <a:latin typeface="+mn-lt"/>
                    <a:ea typeface="ＭＳ Ｐゴシック" pitchFamily="-110" charset="-128"/>
                  </a:defRPr>
                </a:lvl6pPr>
                <a:lvl7pPr marL="2144363" indent="-240761" algn="l" rtl="0" fontAlgn="base">
                  <a:lnSpc>
                    <a:spcPct val="95000"/>
                  </a:lnSpc>
                  <a:spcBef>
                    <a:spcPct val="40000"/>
                  </a:spcBef>
                  <a:spcAft>
                    <a:spcPct val="0"/>
                  </a:spcAft>
                  <a:buClr>
                    <a:srgbClr val="004880"/>
                  </a:buClr>
                  <a:buFont typeface="Wingdings" pitchFamily="-110" charset="2"/>
                  <a:buChar char="ù"/>
                  <a:defRPr sz="2000">
                    <a:solidFill>
                      <a:schemeClr val="tx1"/>
                    </a:solidFill>
                    <a:latin typeface="+mn-lt"/>
                    <a:ea typeface="ＭＳ Ｐゴシック" pitchFamily="-110" charset="-128"/>
                  </a:defRPr>
                </a:lvl7pPr>
                <a:lvl8pPr marL="2525347" indent="-240761" algn="l" rtl="0" fontAlgn="base">
                  <a:lnSpc>
                    <a:spcPct val="95000"/>
                  </a:lnSpc>
                  <a:spcBef>
                    <a:spcPct val="40000"/>
                  </a:spcBef>
                  <a:spcAft>
                    <a:spcPct val="0"/>
                  </a:spcAft>
                  <a:buClr>
                    <a:srgbClr val="004880"/>
                  </a:buClr>
                  <a:buFont typeface="Wingdings" pitchFamily="-110" charset="2"/>
                  <a:buChar char="ù"/>
                  <a:defRPr sz="2000">
                    <a:solidFill>
                      <a:schemeClr val="tx1"/>
                    </a:solidFill>
                    <a:latin typeface="+mn-lt"/>
                    <a:ea typeface="ＭＳ Ｐゴシック" pitchFamily="-110" charset="-128"/>
                  </a:defRPr>
                </a:lvl8pPr>
                <a:lvl9pPr marL="2906332" indent="-240761" algn="l" rtl="0" fontAlgn="base">
                  <a:lnSpc>
                    <a:spcPct val="95000"/>
                  </a:lnSpc>
                  <a:spcBef>
                    <a:spcPct val="40000"/>
                  </a:spcBef>
                  <a:spcAft>
                    <a:spcPct val="0"/>
                  </a:spcAft>
                  <a:buClr>
                    <a:srgbClr val="004880"/>
                  </a:buClr>
                  <a:buFont typeface="Wingdings" pitchFamily="-110" charset="2"/>
                  <a:buChar char="ù"/>
                  <a:defRPr sz="2000">
                    <a:solidFill>
                      <a:schemeClr val="tx1"/>
                    </a:solidFill>
                    <a:latin typeface="+mn-lt"/>
                    <a:ea typeface="ＭＳ Ｐゴシック" pitchFamily="-110" charset="-128"/>
                  </a:defRPr>
                </a:lvl9pPr>
              </a:lstStyle>
              <a:p>
                <a:pPr marL="4763" eaLnBrk="1" hangingPunct="1">
                  <a:spcBef>
                    <a:spcPts val="0"/>
                  </a:spcBef>
                  <a:buFont typeface="Wingdings" pitchFamily="-110" charset="2"/>
                  <a:buNone/>
                </a:pPr>
                <a:r>
                  <a:rPr lang="en-US" sz="800" kern="0" dirty="0"/>
                  <a:t>calc</a:t>
                </a:r>
                <a:r>
                  <a:rPr lang="en-US" sz="800" kern="0" dirty="0" err="1"/>
                  <a:t>_row_channel_params</a:t>
                </a:r>
                <a:r>
                  <a:rPr lang="en-US" sz="800" kern="0" dirty="0"/>
                  <a:t>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800" i="1" ker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800" i="1" kern="0">
                            <a:latin typeface="Cambria Math" panose="02040503050406030204" pitchFamily="18" charset="0"/>
                          </a:rPr>
                          <m:t>𝑟</m:t>
                        </m:r>
                      </m:e>
                      <m:sub>
                        <m:r>
                          <a:rPr lang="en-US" sz="800" i="1" kern="0">
                            <a:latin typeface="Cambria Math" panose="02040503050406030204" pitchFamily="18" charset="0"/>
                          </a:rPr>
                          <m:t>𝑎</m:t>
                        </m:r>
                      </m:sub>
                    </m:sSub>
                  </m:oMath>
                </a14:m>
                <a:r>
                  <a:rPr lang="en-US" sz="800" kern="0" dirty="0"/>
                  <a:t>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800" i="1" ker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800" i="1" kern="0">
                            <a:latin typeface="Cambria Math" panose="02040503050406030204" pitchFamily="18" charset="0"/>
                          </a:rPr>
                          <m:t>𝑟</m:t>
                        </m:r>
                      </m:e>
                      <m:sub>
                        <m:r>
                          <a:rPr lang="en-US" sz="800" i="1" kern="0">
                            <a:latin typeface="Cambria Math" panose="02040503050406030204" pitchFamily="18" charset="0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en-US" sz="800" kern="0" dirty="0"/>
                  <a:t>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800" i="1" ker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800" i="1" kern="0">
                            <a:latin typeface="Cambria Math" panose="02040503050406030204" pitchFamily="18" charset="0"/>
                          </a:rPr>
                          <m:t>𝑟</m:t>
                        </m:r>
                      </m:e>
                      <m:sub>
                        <m:r>
                          <a:rPr lang="en-US" sz="800" i="1" kern="0">
                            <a:latin typeface="Cambria Math" panose="02040503050406030204" pitchFamily="18" charset="0"/>
                          </a:rPr>
                          <m:t>h</m:t>
                        </m:r>
                      </m:sub>
                    </m:sSub>
                  </m:oMath>
                </a14:m>
                <a:r>
                  <a:rPr lang="en-US" sz="800" kern="0" dirty="0"/>
                  <a:t>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800" i="1" ker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800" i="1" kern="0">
                            <a:latin typeface="Cambria Math" panose="02040503050406030204" pitchFamily="18" charset="0"/>
                          </a:rPr>
                          <m:t>𝑟</m:t>
                        </m:r>
                      </m:e>
                      <m:sub>
                        <m:r>
                          <a:rPr lang="en-US" sz="800" i="1" kern="0">
                            <a:latin typeface="Cambria Math" panose="02040503050406030204" pitchFamily="18" charset="0"/>
                          </a:rPr>
                          <m:t>𝑠</m:t>
                        </m:r>
                      </m:sub>
                    </m:sSub>
                  </m:oMath>
                </a14:m>
                <a:r>
                  <a:rPr lang="en-US" sz="800" kern="0" dirty="0"/>
                  <a:t>,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sz="800" i="1" kern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sz="800" b="0" i="1" kern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𝑟</m:t>
                        </m:r>
                      </m:e>
                      <m:sub>
                        <m:r>
                          <a:rPr lang="en-US" sz="800" b="0" i="1" kern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𝑟</m:t>
                        </m:r>
                      </m:sub>
                      <m:sup>
                        <m:r>
                          <a:rPr lang="en-US" sz="800" b="0" i="1" kern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′</m:t>
                        </m:r>
                      </m:sup>
                    </m:sSubSup>
                  </m:oMath>
                </a14:m>
                <a:r>
                  <a:rPr lang="en-US" sz="800" kern="0" dirty="0"/>
                  <a:t>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800" i="1" ker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sz="800" kern="0">
                            <a:latin typeface="Cambria Math" panose="02040503050406030204" pitchFamily="18" charset="0"/>
                          </a:rPr>
                          <m:t>Δ</m:t>
                        </m:r>
                      </m:e>
                      <m:sub>
                        <m:r>
                          <a:rPr lang="en-US" sz="800" i="1" kern="0">
                            <a:latin typeface="Cambria Math" panose="02040503050406030204" pitchFamily="18" charset="0"/>
                          </a:rPr>
                          <m:t>𝑐</m:t>
                        </m:r>
                      </m:sub>
                    </m:sSub>
                  </m:oMath>
                </a14:m>
                <a:r>
                  <a:rPr lang="en-US" sz="800" kern="0" dirty="0">
                    <a:latin typeface="+mj-lt"/>
                  </a:rPr>
                  <a:t>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800" i="1" ker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sz="800" kern="0">
                            <a:latin typeface="Cambria Math" panose="02040503050406030204" pitchFamily="18" charset="0"/>
                          </a:rPr>
                          <m:t>Δ</m:t>
                        </m:r>
                      </m:e>
                      <m:sub>
                        <m:r>
                          <a:rPr lang="en-US" sz="800" i="1" kern="0">
                            <a:latin typeface="Cambria Math" panose="02040503050406030204" pitchFamily="18" charset="0"/>
                          </a:rPr>
                          <m:t>𝑟</m:t>
                        </m:r>
                      </m:sub>
                    </m:sSub>
                  </m:oMath>
                </a14:m>
                <a:r>
                  <a:rPr lang="en-US" sz="800" kern="0" dirty="0"/>
                  <a:t>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800" i="1" ker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800" i="1" kern="0">
                            <a:latin typeface="Cambria Math" panose="02040503050406030204" pitchFamily="18" charset="0"/>
                          </a:rPr>
                          <m:t>𝑁</m:t>
                        </m:r>
                      </m:e>
                      <m:sub>
                        <m:r>
                          <a:rPr lang="en-US" sz="800" i="1" kern="0">
                            <a:latin typeface="Cambria Math" panose="02040503050406030204" pitchFamily="18" charset="0"/>
                          </a:rPr>
                          <m:t>𝑐</m:t>
                        </m:r>
                      </m:sub>
                    </m:sSub>
                  </m:oMath>
                </a14:m>
                <a:r>
                  <a:rPr lang="en-US" sz="800" kern="0" dirty="0"/>
                  <a:t>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800" i="1" ker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800" i="1" kern="0">
                            <a:latin typeface="Cambria Math" panose="02040503050406030204" pitchFamily="18" charset="0"/>
                          </a:rPr>
                          <m:t>𝑁</m:t>
                        </m:r>
                      </m:e>
                      <m:sub>
                        <m:r>
                          <a:rPr lang="en-US" sz="800" i="1" kern="0">
                            <a:latin typeface="Cambria Math" panose="02040503050406030204" pitchFamily="18" charset="0"/>
                          </a:rPr>
                          <m:t>𝑟</m:t>
                        </m:r>
                      </m:sub>
                    </m:sSub>
                  </m:oMath>
                </a14:m>
                <a:r>
                  <a:rPr lang="en-US" sz="800" kern="0" dirty="0"/>
                  <a:t>):</a:t>
                </a:r>
              </a:p>
              <a:p>
                <a:pPr marL="347663" eaLnBrk="1" hangingPunct="1">
                  <a:spcBef>
                    <a:spcPts val="0"/>
                  </a:spcBef>
                  <a:buFont typeface="Wingdings" pitchFamily="-110" charset="2"/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800" i="1" kern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800" i="1" kern="0">
                            <a:latin typeface="Cambria Math" panose="02040503050406030204" pitchFamily="18" charset="0"/>
                          </a:rPr>
                          <m:t>𝑟</m:t>
                        </m:r>
                      </m:e>
                      <m:sub>
                        <m:r>
                          <a:rPr lang="en-US" sz="800" i="1" kern="0">
                            <a:latin typeface="Cambria Math" panose="02040503050406030204" pitchFamily="18" charset="0"/>
                          </a:rPr>
                          <m:t>𝑛</m:t>
                        </m:r>
                      </m:sub>
                    </m:sSub>
                    <m:r>
                      <a:rPr lang="en-US" sz="800" i="1" kern="0" smtClean="0">
                        <a:latin typeface="Cambria Math" panose="02040503050406030204" pitchFamily="18" charset="0"/>
                      </a:rPr>
                      <m:t>←</m:t>
                    </m:r>
                    <m:f>
                      <m:fPr>
                        <m:ctrlPr>
                          <a:rPr lang="en-US" sz="800" i="1" kern="0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sz="800" i="1" kern="0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800" i="1" kern="0" smtClean="0">
                                <a:latin typeface="Cambria Math" panose="02040503050406030204" pitchFamily="18" charset="0"/>
                              </a:rPr>
                              <m:t>𝑟</m:t>
                            </m:r>
                          </m:e>
                          <m:sub>
                            <m:r>
                              <a:rPr lang="en-US" sz="800" i="1" kern="0" smtClean="0"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b>
                        </m:sSub>
                      </m:num>
                      <m:den>
                        <m:d>
                          <m:dPr>
                            <m:begChr m:val="‖"/>
                            <m:endChr m:val="‖"/>
                            <m:ctrlPr>
                              <a:rPr lang="en-US" sz="800" i="1" kern="0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sz="800" i="1" kern="0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800" i="1" kern="0" smtClean="0">
                                    <a:latin typeface="Cambria Math" panose="02040503050406030204" pitchFamily="18" charset="0"/>
                                  </a:rPr>
                                  <m:t>𝑟</m:t>
                                </m:r>
                              </m:e>
                              <m:sub>
                                <m:r>
                                  <a:rPr lang="en-US" sz="800" i="1" kern="0" smtClean="0">
                                    <a:latin typeface="Cambria Math" panose="02040503050406030204" pitchFamily="18" charset="0"/>
                                  </a:rPr>
                                  <m:t>𝑛</m:t>
                                </m:r>
                              </m:sub>
                            </m:sSub>
                          </m:e>
                        </m:d>
                      </m:den>
                    </m:f>
                  </m:oMath>
                </a14:m>
                <a:r>
                  <a:rPr lang="en-US" sz="800" i="1" kern="0" dirty="0">
                    <a:latin typeface="Cambria Math" panose="02040503050406030204" pitchFamily="18" charset="0"/>
                  </a:rPr>
                  <a:t>	</a:t>
                </a:r>
                <a:r>
                  <a:rPr lang="en-US" sz="800" kern="0" dirty="0">
                    <a:latin typeface="Cambria Math" panose="02040503050406030204" pitchFamily="18" charset="0"/>
                  </a:rPr>
                  <a:t>//Make sure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800" i="1" ker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sz="800" kern="0">
                            <a:latin typeface="Cambria Math" panose="02040503050406030204" pitchFamily="18" charset="0"/>
                          </a:rPr>
                          <m:t>r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sz="800" kern="0">
                            <a:latin typeface="Cambria Math" panose="02040503050406030204" pitchFamily="18" charset="0"/>
                          </a:rPr>
                          <m:t>n</m:t>
                        </m:r>
                      </m:sub>
                    </m:sSub>
                  </m:oMath>
                </a14:m>
                <a:r>
                  <a:rPr lang="en-US" sz="800" kern="0" dirty="0">
                    <a:latin typeface="Cambria Math" panose="02040503050406030204" pitchFamily="18" charset="0"/>
                  </a:rPr>
                  <a:t> is normalized</a:t>
                </a:r>
                <a:endParaRPr lang="en-US" sz="800" i="1" kern="0" dirty="0">
                  <a:latin typeface="Cambria Math" panose="02040503050406030204" pitchFamily="18" charset="0"/>
                </a:endParaRPr>
              </a:p>
              <a:p>
                <a:pPr marL="347663" eaLnBrk="1" hangingPunct="1">
                  <a:spcBef>
                    <a:spcPts val="0"/>
                  </a:spcBef>
                  <a:buFont typeface="Wingdings" pitchFamily="-110" charset="2"/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800" i="1" ker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800" i="1" kern="0">
                            <a:latin typeface="Cambria Math" panose="02040503050406030204" pitchFamily="18" charset="0"/>
                          </a:rPr>
                          <m:t>𝑟</m:t>
                        </m:r>
                      </m:e>
                      <m:sub>
                        <m:r>
                          <a:rPr lang="en-US" sz="800" i="1" kern="0" smtClean="0">
                            <a:latin typeface="Cambria Math" panose="02040503050406030204" pitchFamily="18" charset="0"/>
                          </a:rPr>
                          <m:t>h</m:t>
                        </m:r>
                      </m:sub>
                    </m:sSub>
                    <m:r>
                      <a:rPr lang="en-US" sz="800" i="1" kern="0" smtClean="0">
                        <a:latin typeface="Cambria Math" panose="02040503050406030204" pitchFamily="18" charset="0"/>
                      </a:rPr>
                      <m:t>←</m:t>
                    </m:r>
                  </m:oMath>
                </a14:m>
                <a:r>
                  <a:rPr lang="en-US" sz="800" kern="0" dirty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800" i="1" ker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800" i="1" kern="0">
                            <a:latin typeface="Cambria Math" panose="02040503050406030204" pitchFamily="18" charset="0"/>
                          </a:rPr>
                          <m:t>𝑟</m:t>
                        </m:r>
                      </m:e>
                      <m:sub>
                        <m:r>
                          <a:rPr lang="en-US" sz="800" i="1" kern="0" smtClean="0">
                            <a:latin typeface="Cambria Math" panose="02040503050406030204" pitchFamily="18" charset="0"/>
                          </a:rPr>
                          <m:t>h</m:t>
                        </m:r>
                      </m:sub>
                    </m:sSub>
                    <m:r>
                      <a:rPr lang="en-US" sz="800" i="1" kern="0">
                        <a:latin typeface="Cambria Math" panose="02040503050406030204" pitchFamily="18" charset="0"/>
                      </a:rPr>
                      <m:t>−</m:t>
                    </m:r>
                    <m:d>
                      <m:dPr>
                        <m:begChr m:val="⟨"/>
                        <m:endChr m:val="⟩"/>
                        <m:ctrlPr>
                          <a:rPr lang="en-US" sz="800" i="1" ker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800" i="1" ker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800" i="1" kern="0">
                                <a:latin typeface="Cambria Math" panose="02040503050406030204" pitchFamily="18" charset="0"/>
                              </a:rPr>
                              <m:t>𝑟</m:t>
                            </m:r>
                          </m:e>
                          <m:sub>
                            <m:r>
                              <a:rPr lang="en-US" sz="800" i="1" kern="0" smtClean="0">
                                <a:latin typeface="Cambria Math" panose="02040503050406030204" pitchFamily="18" charset="0"/>
                              </a:rPr>
                              <m:t>h</m:t>
                            </m:r>
                          </m:sub>
                        </m:sSub>
                      </m:e>
                      <m:e>
                        <m:sSub>
                          <m:sSubPr>
                            <m:ctrlPr>
                              <a:rPr lang="en-US" sz="800" i="1" ker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800" i="1" kern="0">
                                <a:latin typeface="Cambria Math" panose="02040503050406030204" pitchFamily="18" charset="0"/>
                              </a:rPr>
                              <m:t>𝑟</m:t>
                            </m:r>
                          </m:e>
                          <m:sub>
                            <m:r>
                              <a:rPr lang="en-US" sz="800" i="1" kern="0"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sz="800" kern="0" dirty="0"/>
                  <a:t>;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800" i="1" ker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800" i="1" kern="0">
                            <a:latin typeface="Cambria Math" panose="02040503050406030204" pitchFamily="18" charset="0"/>
                          </a:rPr>
                          <m:t>𝑟</m:t>
                        </m:r>
                      </m:e>
                      <m:sub>
                        <m:r>
                          <a:rPr lang="en-US" sz="800" i="1" kern="0">
                            <a:latin typeface="Cambria Math" panose="02040503050406030204" pitchFamily="18" charset="0"/>
                          </a:rPr>
                          <m:t>h</m:t>
                        </m:r>
                      </m:sub>
                    </m:sSub>
                    <m:r>
                      <a:rPr lang="en-US" sz="800" i="1" kern="0">
                        <a:latin typeface="Cambria Math" panose="02040503050406030204" pitchFamily="18" charset="0"/>
                      </a:rPr>
                      <m:t>←</m:t>
                    </m:r>
                    <m:f>
                      <m:fPr>
                        <m:ctrlPr>
                          <a:rPr lang="en-US" sz="800" i="1" ker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sz="800" i="1" ker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800" i="1" kern="0">
                                <a:latin typeface="Cambria Math" panose="02040503050406030204" pitchFamily="18" charset="0"/>
                              </a:rPr>
                              <m:t>𝑟</m:t>
                            </m:r>
                          </m:e>
                          <m:sub>
                            <m:r>
                              <a:rPr lang="en-US" sz="800" i="1" kern="0" smtClean="0">
                                <a:latin typeface="Cambria Math" panose="02040503050406030204" pitchFamily="18" charset="0"/>
                              </a:rPr>
                              <m:t>h</m:t>
                            </m:r>
                          </m:sub>
                        </m:sSub>
                      </m:num>
                      <m:den>
                        <m:d>
                          <m:dPr>
                            <m:begChr m:val="‖"/>
                            <m:endChr m:val="‖"/>
                            <m:ctrlPr>
                              <a:rPr lang="en-US" sz="800" i="1" ker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sz="800" i="1" ker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800" i="1" kern="0">
                                    <a:latin typeface="Cambria Math" panose="02040503050406030204" pitchFamily="18" charset="0"/>
                                  </a:rPr>
                                  <m:t>𝑟</m:t>
                                </m:r>
                              </m:e>
                              <m:sub>
                                <m:r>
                                  <a:rPr lang="en-US" sz="800" i="1" kern="0" smtClean="0">
                                    <a:latin typeface="Cambria Math" panose="02040503050406030204" pitchFamily="18" charset="0"/>
                                  </a:rPr>
                                  <m:t>h</m:t>
                                </m:r>
                              </m:sub>
                            </m:sSub>
                          </m:e>
                        </m:d>
                      </m:den>
                    </m:f>
                  </m:oMath>
                </a14:m>
                <a:r>
                  <a:rPr lang="en-US" sz="800" kern="0" dirty="0"/>
                  <a:t> </a:t>
                </a:r>
                <a:r>
                  <a:rPr lang="en-US" sz="800" kern="0" dirty="0">
                    <a:latin typeface="Cambria Math" panose="02040503050406030204" pitchFamily="18" charset="0"/>
                  </a:rPr>
                  <a:t>//Make sure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800" i="1" ker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sz="800" kern="0">
                            <a:latin typeface="Cambria Math" panose="02040503050406030204" pitchFamily="18" charset="0"/>
                          </a:rPr>
                          <m:t>r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sz="800" kern="0" smtClean="0">
                            <a:latin typeface="Cambria Math" panose="02040503050406030204" pitchFamily="18" charset="0"/>
                          </a:rPr>
                          <m:t>h</m:t>
                        </m:r>
                      </m:sub>
                    </m:sSub>
                  </m:oMath>
                </a14:m>
                <a:r>
                  <a:rPr lang="en-US" sz="800" kern="0" dirty="0">
                    <a:latin typeface="Cambria Math" panose="02040503050406030204" pitchFamily="18" charset="0"/>
                  </a:rPr>
                  <a:t> is  perpendicular to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800" i="1" ker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sz="800" kern="0">
                            <a:latin typeface="Cambria Math" panose="02040503050406030204" pitchFamily="18" charset="0"/>
                          </a:rPr>
                          <m:t>r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sz="800" kern="0">
                            <a:latin typeface="Cambria Math" panose="02040503050406030204" pitchFamily="18" charset="0"/>
                          </a:rPr>
                          <m:t>n</m:t>
                        </m:r>
                      </m:sub>
                    </m:sSub>
                  </m:oMath>
                </a14:m>
                <a:r>
                  <a:rPr lang="en-US" sz="800" kern="0" dirty="0">
                    <a:latin typeface="Cambria Math" panose="02040503050406030204" pitchFamily="18" charset="0"/>
                  </a:rPr>
                  <a:t> and normal</a:t>
                </a:r>
                <a:endParaRPr lang="en-US" sz="800" kern="0" dirty="0"/>
              </a:p>
              <a:p>
                <a:pPr marL="347663" eaLnBrk="1" hangingPunct="1">
                  <a:spcBef>
                    <a:spcPts val="0"/>
                  </a:spcBef>
                  <a:buFont typeface="Wingdings" pitchFamily="-110" charset="2"/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800" i="1" ker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800" i="1" kern="0">
                            <a:latin typeface="Cambria Math" panose="02040503050406030204" pitchFamily="18" charset="0"/>
                          </a:rPr>
                          <m:t>𝑟</m:t>
                        </m:r>
                      </m:e>
                      <m:sub>
                        <m:r>
                          <a:rPr lang="en-US" sz="800" i="1" kern="0" smtClean="0">
                            <a:latin typeface="Cambria Math" panose="02040503050406030204" pitchFamily="18" charset="0"/>
                          </a:rPr>
                          <m:t>𝑣</m:t>
                        </m:r>
                      </m:sub>
                    </m:sSub>
                    <m:r>
                      <a:rPr lang="en-US" sz="800" i="1" kern="0" smtClean="0">
                        <a:latin typeface="Cambria Math" panose="02040503050406030204" pitchFamily="18" charset="0"/>
                      </a:rPr>
                      <m:t>←</m:t>
                    </m:r>
                  </m:oMath>
                </a14:m>
                <a:r>
                  <a:rPr lang="en-US" sz="800" kern="0" dirty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800" i="1" ker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800" i="1" kern="0">
                            <a:latin typeface="Cambria Math" panose="02040503050406030204" pitchFamily="18" charset="0"/>
                          </a:rPr>
                          <m:t>𝑟</m:t>
                        </m:r>
                      </m:e>
                      <m:sub>
                        <m:r>
                          <a:rPr lang="en-US" sz="800" i="1" kern="0" smtClean="0">
                            <a:latin typeface="Cambria Math" panose="02040503050406030204" pitchFamily="18" charset="0"/>
                          </a:rPr>
                          <m:t>𝑛</m:t>
                        </m:r>
                      </m:sub>
                    </m:sSub>
                    <m:r>
                      <a:rPr lang="en-US" sz="800" i="1" kern="0" smtClean="0">
                        <a:latin typeface="Cambria Math" panose="02040503050406030204" pitchFamily="18" charset="0"/>
                      </a:rPr>
                      <m:t>×</m:t>
                    </m:r>
                    <m:sSub>
                      <m:sSubPr>
                        <m:ctrlPr>
                          <a:rPr lang="en-US" sz="800" i="1" kern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800" i="1" kern="0" smtClean="0">
                            <a:latin typeface="Cambria Math" panose="02040503050406030204" pitchFamily="18" charset="0"/>
                          </a:rPr>
                          <m:t>𝑟</m:t>
                        </m:r>
                      </m:e>
                      <m:sub>
                        <m:r>
                          <a:rPr lang="en-US" sz="800" i="1" kern="0" smtClean="0">
                            <a:latin typeface="Cambria Math" panose="02040503050406030204" pitchFamily="18" charset="0"/>
                          </a:rPr>
                          <m:t>h</m:t>
                        </m:r>
                      </m:sub>
                    </m:sSub>
                  </m:oMath>
                </a14:m>
                <a:endParaRPr lang="en-US" sz="800" i="1" kern="0" dirty="0">
                  <a:latin typeface="Cambria Math" panose="02040503050406030204" pitchFamily="18" charset="0"/>
                </a:endParaRPr>
              </a:p>
              <a:p>
                <a:pPr marL="347663" eaLnBrk="1" hangingPunct="1">
                  <a:spcBef>
                    <a:spcPts val="0"/>
                  </a:spcBef>
                  <a:buFont typeface="Wingdings" pitchFamily="-110" charset="2"/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800" i="1" kern="0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800" i="1" kern="0" smtClean="0">
                              <a:latin typeface="Cambria Math" panose="02040503050406030204" pitchFamily="18" charset="0"/>
                            </a:rPr>
                            <m:t>𝑐</m:t>
                          </m:r>
                        </m:e>
                        <m:sub>
                          <m:r>
                            <a:rPr lang="en-US" sz="800" i="1" kern="0" smtClean="0">
                              <a:latin typeface="Cambria Math" panose="02040503050406030204" pitchFamily="18" charset="0"/>
                            </a:rPr>
                            <m:t>𝑣</m:t>
                          </m:r>
                        </m:sub>
                      </m:sSub>
                      <m:r>
                        <a:rPr lang="en-US" sz="800" i="1" kern="0" smtClean="0">
                          <a:latin typeface="Cambria Math" panose="02040503050406030204" pitchFamily="18" charset="0"/>
                        </a:rPr>
                        <m:t>←−</m:t>
                      </m:r>
                      <m:f>
                        <m:fPr>
                          <m:ctrlPr>
                            <a:rPr lang="en-US" sz="800" i="1" kern="0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sz="800" i="1" kern="0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800" i="1" kern="0" smtClean="0">
                                  <a:latin typeface="Cambria Math" panose="02040503050406030204" pitchFamily="18" charset="0"/>
                                </a:rPr>
                                <m:t>𝑁</m:t>
                              </m:r>
                            </m:e>
                            <m:sub>
                              <m:r>
                                <a:rPr lang="en-US" sz="800" i="1" kern="0" smtClean="0">
                                  <a:latin typeface="Cambria Math" panose="02040503050406030204" pitchFamily="18" charset="0"/>
                                </a:rPr>
                                <m:t>𝑟</m:t>
                              </m:r>
                            </m:sub>
                          </m:sSub>
                          <m:r>
                            <a:rPr lang="en-US" sz="800" i="1" kern="0" smtClean="0">
                              <a:latin typeface="Cambria Math" panose="02040503050406030204" pitchFamily="18" charset="0"/>
                            </a:rPr>
                            <m:t>−1</m:t>
                          </m:r>
                        </m:num>
                        <m:den>
                          <m:r>
                            <a:rPr lang="en-US" sz="800" i="1" kern="0" smtClean="0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sSub>
                        <m:sSubPr>
                          <m:ctrlPr>
                            <a:rPr lang="en-US" sz="800" i="1" kern="0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n-US" sz="800" kern="0" smtClean="0">
                              <a:latin typeface="Cambria Math" panose="02040503050406030204" pitchFamily="18" charset="0"/>
                            </a:rPr>
                            <m:t>Δ</m:t>
                          </m:r>
                        </m:e>
                        <m:sub>
                          <m:r>
                            <a:rPr lang="en-US" sz="800" i="1" kern="0" smtClean="0">
                              <a:latin typeface="Cambria Math" panose="02040503050406030204" pitchFamily="18" charset="0"/>
                            </a:rPr>
                            <m:t>𝑟</m:t>
                          </m:r>
                        </m:sub>
                      </m:sSub>
                      <m:r>
                        <a:rPr lang="en-US" sz="800" i="1" kern="0" smtClean="0">
                          <a:latin typeface="Cambria Math" panose="02040503050406030204" pitchFamily="18" charset="0"/>
                        </a:rPr>
                        <m:t> </m:t>
                      </m:r>
                      <m:sSub>
                        <m:sSubPr>
                          <m:ctrlPr>
                            <a:rPr lang="en-US" sz="800" i="1" kern="0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800" i="1" kern="0" smtClean="0">
                              <a:latin typeface="Cambria Math" panose="02040503050406030204" pitchFamily="18" charset="0"/>
                            </a:rPr>
                            <m:t>𝑟</m:t>
                          </m:r>
                        </m:e>
                        <m:sub>
                          <m:r>
                            <a:rPr lang="en-US" sz="800" i="1" kern="0" smtClean="0">
                              <a:latin typeface="Cambria Math" panose="02040503050406030204" pitchFamily="18" charset="0"/>
                            </a:rPr>
                            <m:t>𝑣</m:t>
                          </m:r>
                        </m:sub>
                      </m:sSub>
                      <m:r>
                        <a:rPr lang="en-US" sz="800" i="1" kern="0" smtClean="0">
                          <a:latin typeface="Cambria Math" panose="02040503050406030204" pitchFamily="18" charset="0"/>
                        </a:rPr>
                        <m:t> </m:t>
                      </m:r>
                    </m:oMath>
                  </m:oMathPara>
                </a14:m>
                <a:endParaRPr lang="en-US" sz="800" kern="0" dirty="0"/>
              </a:p>
              <a:p>
                <a:pPr marL="347663" eaLnBrk="1" hangingPunct="1">
                  <a:spcBef>
                    <a:spcPts val="0"/>
                  </a:spcBef>
                  <a:buFont typeface="Wingdings" pitchFamily="-110" charset="2"/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800" i="1" kern="0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800" i="1" kern="0" smtClean="0">
                              <a:latin typeface="Cambria Math" panose="02040503050406030204" pitchFamily="18" charset="0"/>
                            </a:rPr>
                            <m:t>𝑐</m:t>
                          </m:r>
                        </m:e>
                        <m:sub>
                          <m:r>
                            <a:rPr lang="en-US" sz="800" i="1" kern="0" smtClean="0">
                              <a:latin typeface="Cambria Math" panose="02040503050406030204" pitchFamily="18" charset="0"/>
                            </a:rPr>
                            <m:t>h</m:t>
                          </m:r>
                        </m:sub>
                      </m:sSub>
                      <m:r>
                        <a:rPr lang="en-US" sz="800" i="1" kern="0" smtClean="0">
                          <a:latin typeface="Cambria Math" panose="02040503050406030204" pitchFamily="18" charset="0"/>
                        </a:rPr>
                        <m:t>←−</m:t>
                      </m:r>
                      <m:f>
                        <m:fPr>
                          <m:ctrlPr>
                            <a:rPr lang="en-US" sz="800" i="1" ker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sz="800" i="1" ker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800" i="1" kern="0">
                                  <a:latin typeface="Cambria Math" panose="02040503050406030204" pitchFamily="18" charset="0"/>
                                </a:rPr>
                                <m:t>𝑁</m:t>
                              </m:r>
                            </m:e>
                            <m:sub>
                              <m:r>
                                <a:rPr lang="en-US" sz="800" i="1" kern="0" smtClean="0">
                                  <a:latin typeface="Cambria Math" panose="02040503050406030204" pitchFamily="18" charset="0"/>
                                </a:rPr>
                                <m:t>𝑐</m:t>
                              </m:r>
                            </m:sub>
                          </m:sSub>
                          <m:r>
                            <a:rPr lang="en-US" sz="800" i="1" kern="0">
                              <a:latin typeface="Cambria Math" panose="02040503050406030204" pitchFamily="18" charset="0"/>
                            </a:rPr>
                            <m:t>−1</m:t>
                          </m:r>
                        </m:num>
                        <m:den>
                          <m:r>
                            <a:rPr lang="en-US" sz="800" i="1" kern="0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sSub>
                        <m:sSubPr>
                          <m:ctrlPr>
                            <a:rPr lang="en-US" sz="800" i="1" ker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n-US" sz="800" kern="0">
                              <a:latin typeface="Cambria Math" panose="02040503050406030204" pitchFamily="18" charset="0"/>
                            </a:rPr>
                            <m:t>Δ</m:t>
                          </m:r>
                        </m:e>
                        <m:sub>
                          <m:r>
                            <a:rPr lang="en-US" sz="800" i="1" kern="0" smtClean="0">
                              <a:latin typeface="Cambria Math" panose="02040503050406030204" pitchFamily="18" charset="0"/>
                            </a:rPr>
                            <m:t>𝑐</m:t>
                          </m:r>
                        </m:sub>
                      </m:sSub>
                      <m:r>
                        <a:rPr lang="en-US" sz="800" i="1" kern="0" smtClean="0">
                          <a:latin typeface="Cambria Math" panose="02040503050406030204" pitchFamily="18" charset="0"/>
                        </a:rPr>
                        <m:t> </m:t>
                      </m:r>
                      <m:sSub>
                        <m:sSubPr>
                          <m:ctrlPr>
                            <a:rPr lang="en-US" sz="800" i="1" ker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800" i="1" kern="0">
                              <a:latin typeface="Cambria Math" panose="02040503050406030204" pitchFamily="18" charset="0"/>
                            </a:rPr>
                            <m:t>𝑟</m:t>
                          </m:r>
                        </m:e>
                        <m:sub>
                          <m:r>
                            <a:rPr lang="en-US" sz="800" i="1" kern="0" smtClean="0">
                              <a:latin typeface="Cambria Math" panose="02040503050406030204" pitchFamily="18" charset="0"/>
                            </a:rPr>
                            <m:t>h</m:t>
                          </m:r>
                        </m:sub>
                      </m:sSub>
                    </m:oMath>
                  </m:oMathPara>
                </a14:m>
                <a:endParaRPr lang="en-US" sz="800" i="1" kern="0" dirty="0">
                  <a:latin typeface="Cambria Math" panose="02040503050406030204" pitchFamily="18" charset="0"/>
                </a:endParaRPr>
              </a:p>
              <a:p>
                <a:pPr marL="347663" eaLnBrk="1" hangingPunct="1">
                  <a:spcBef>
                    <a:spcPts val="0"/>
                  </a:spcBef>
                  <a:buFont typeface="Wingdings" pitchFamily="-110" charset="2"/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800" i="1" kern="0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800" i="1" kern="0" smtClean="0">
                              <a:latin typeface="Cambria Math" panose="02040503050406030204" pitchFamily="18" charset="0"/>
                            </a:rPr>
                            <m:t>𝑟</m:t>
                          </m:r>
                        </m:e>
                        <m:sub>
                          <m:r>
                            <a:rPr lang="en-US" sz="800" i="1" kern="0" smtClean="0">
                              <a:latin typeface="Cambria Math" panose="02040503050406030204" pitchFamily="18" charset="0"/>
                            </a:rPr>
                            <m:t>𝑠</m:t>
                          </m:r>
                          <m:r>
                            <a:rPr lang="en-US" sz="800" i="1" kern="0" smtClean="0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n-US" sz="800" i="1" kern="0" smtClean="0">
                              <a:latin typeface="Cambria Math" panose="02040503050406030204" pitchFamily="18" charset="0"/>
                            </a:rPr>
                            <m:t>𝑟</m:t>
                          </m:r>
                        </m:sub>
                      </m:sSub>
                      <m:r>
                        <a:rPr lang="en-US" sz="800" i="1" kern="0" smtClean="0">
                          <a:latin typeface="Cambria Math" panose="02040503050406030204" pitchFamily="18" charset="0"/>
                        </a:rPr>
                        <m:t>←</m:t>
                      </m:r>
                      <m:sSub>
                        <m:sSubPr>
                          <m:ctrlPr>
                            <a:rPr lang="en-US" sz="800" i="1" kern="0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800" i="1" kern="0" smtClean="0">
                              <a:latin typeface="Cambria Math" panose="02040503050406030204" pitchFamily="18" charset="0"/>
                            </a:rPr>
                            <m:t>𝑟</m:t>
                          </m:r>
                        </m:e>
                        <m:sub>
                          <m:r>
                            <a:rPr lang="en-US" sz="800" i="1" kern="0" smtClean="0">
                              <a:latin typeface="Cambria Math" panose="02040503050406030204" pitchFamily="18" charset="0"/>
                            </a:rPr>
                            <m:t>𝑟</m:t>
                          </m:r>
                        </m:sub>
                      </m:sSub>
                      <m:r>
                        <a:rPr lang="en-US" sz="800" i="1" kern="0" smtClean="0">
                          <a:latin typeface="Cambria Math" panose="02040503050406030204" pitchFamily="18" charset="0"/>
                        </a:rPr>
                        <m:t>−</m:t>
                      </m:r>
                      <m:sSub>
                        <m:sSubPr>
                          <m:ctrlPr>
                            <a:rPr lang="en-US" sz="800" i="1" kern="0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800" i="1" kern="0" smtClean="0">
                              <a:latin typeface="Cambria Math" panose="02040503050406030204" pitchFamily="18" charset="0"/>
                            </a:rPr>
                            <m:t>𝑟</m:t>
                          </m:r>
                        </m:e>
                        <m:sub>
                          <m:r>
                            <a:rPr lang="en-US" sz="800" i="1" kern="0" smtClean="0">
                              <a:latin typeface="Cambria Math" panose="02040503050406030204" pitchFamily="18" charset="0"/>
                            </a:rPr>
                            <m:t>𝑠</m:t>
                          </m:r>
                        </m:sub>
                      </m:sSub>
                    </m:oMath>
                  </m:oMathPara>
                </a14:m>
                <a:endParaRPr lang="en-US" sz="800" i="1" kern="0" dirty="0">
                  <a:latin typeface="Cambria Math" panose="02040503050406030204" pitchFamily="18" charset="0"/>
                </a:endParaRPr>
              </a:p>
              <a:p>
                <a:pPr marL="347663" eaLnBrk="1" hangingPunct="1">
                  <a:spcBef>
                    <a:spcPts val="0"/>
                  </a:spcBef>
                  <a:buFont typeface="Wingdings" pitchFamily="-110" charset="2"/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800" i="1" kern="0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800" i="1" kern="0" smtClean="0">
                              <a:latin typeface="Cambria Math" panose="02040503050406030204" pitchFamily="18" charset="0"/>
                            </a:rPr>
                            <m:t>𝑟</m:t>
                          </m:r>
                        </m:e>
                        <m:sub>
                          <m:r>
                            <a:rPr lang="en-US" sz="800" i="1" kern="0" smtClean="0">
                              <a:latin typeface="Cambria Math" panose="02040503050406030204" pitchFamily="18" charset="0"/>
                            </a:rPr>
                            <m:t>𝛿</m:t>
                          </m:r>
                        </m:sub>
                      </m:sSub>
                      <m:r>
                        <a:rPr lang="en-US" sz="800" i="1" kern="0" smtClean="0">
                          <a:latin typeface="Cambria Math" panose="02040503050406030204" pitchFamily="18" charset="0"/>
                        </a:rPr>
                        <m:t>←</m:t>
                      </m:r>
                      <m:d>
                        <m:dPr>
                          <m:begChr m:val="["/>
                          <m:endChr m:val="]"/>
                          <m:ctrlPr>
                            <a:rPr lang="en-US" sz="800" i="1" kern="0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sz="800" i="1" ker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800" i="1" kern="0">
                                  <a:latin typeface="Cambria Math" panose="02040503050406030204" pitchFamily="18" charset="0"/>
                                </a:rPr>
                                <m:t>𝑟</m:t>
                              </m:r>
                            </m:e>
                            <m:sub>
                              <m:r>
                                <a:rPr lang="en-US" sz="800" i="1" kern="0">
                                  <a:latin typeface="Cambria Math" panose="02040503050406030204" pitchFamily="18" charset="0"/>
                                </a:rPr>
                                <m:t>𝑠</m:t>
                              </m:r>
                              <m:r>
                                <a:rPr lang="en-US" sz="800" i="1" kern="0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en-US" sz="800" i="1" kern="0">
                                  <a:latin typeface="Cambria Math" panose="02040503050406030204" pitchFamily="18" charset="0"/>
                                </a:rPr>
                                <m:t>𝑟</m:t>
                              </m:r>
                            </m:sub>
                          </m:sSub>
                          <m:r>
                            <a:rPr lang="en-US" sz="800" i="1" kern="0">
                              <a:latin typeface="Cambria Math" panose="02040503050406030204" pitchFamily="18" charset="0"/>
                            </a:rPr>
                            <m:t>−</m:t>
                          </m:r>
                          <m:d>
                            <m:dPr>
                              <m:begChr m:val="⟨"/>
                              <m:endChr m:val="⟩"/>
                              <m:ctrlPr>
                                <a:rPr lang="en-US" sz="800" i="1" ker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sz="800" i="1" ker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800" i="1" kern="0">
                                      <a:latin typeface="Cambria Math" panose="02040503050406030204" pitchFamily="18" charset="0"/>
                                    </a:rPr>
                                    <m:t>𝑟</m:t>
                                  </m:r>
                                </m:e>
                                <m:sub>
                                  <m:r>
                                    <a:rPr lang="en-US" sz="800" i="1" kern="0">
                                      <a:latin typeface="Cambria Math" panose="02040503050406030204" pitchFamily="18" charset="0"/>
                                    </a:rPr>
                                    <m:t>𝑠</m:t>
                                  </m:r>
                                  <m:r>
                                    <a:rPr lang="en-US" sz="800" i="1" kern="0">
                                      <a:latin typeface="Cambria Math" panose="02040503050406030204" pitchFamily="18" charset="0"/>
                                    </a:rPr>
                                    <m:t>,</m:t>
                                  </m:r>
                                  <m:r>
                                    <a:rPr lang="en-US" sz="800" i="1" kern="0">
                                      <a:latin typeface="Cambria Math" panose="02040503050406030204" pitchFamily="18" charset="0"/>
                                    </a:rPr>
                                    <m:t>𝑟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lang="en-US" sz="800" i="1" ker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800" i="1" kern="0">
                                      <a:latin typeface="Cambria Math" panose="02040503050406030204" pitchFamily="18" charset="0"/>
                                    </a:rPr>
                                    <m:t>𝑟</m:t>
                                  </m:r>
                                </m:e>
                                <m:sub>
                                  <m:r>
                                    <a:rPr lang="en-US" sz="800" i="1" kern="0">
                                      <a:latin typeface="Cambria Math" panose="02040503050406030204" pitchFamily="18" charset="0"/>
                                    </a:rPr>
                                    <m:t>𝑛</m:t>
                                  </m:r>
                                </m:sub>
                              </m:sSub>
                            </m:e>
                          </m:d>
                        </m:e>
                      </m:d>
                      <m:r>
                        <a:rPr lang="en-US" sz="800" i="1" kern="0" smtClean="0">
                          <a:latin typeface="Cambria Math" panose="02040503050406030204" pitchFamily="18" charset="0"/>
                        </a:rPr>
                        <m:t>−</m:t>
                      </m:r>
                      <m:d>
                        <m:dPr>
                          <m:ctrlPr>
                            <a:rPr lang="en-US" sz="800" i="1" kern="0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sz="800" i="1" kern="0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800" i="1" kern="0" smtClean="0">
                                  <a:latin typeface="Cambria Math" panose="02040503050406030204" pitchFamily="18" charset="0"/>
                                </a:rPr>
                                <m:t>𝑐</m:t>
                              </m:r>
                            </m:e>
                            <m:sub>
                              <m:r>
                                <a:rPr lang="en-US" sz="800" i="1" kern="0" smtClean="0">
                                  <a:latin typeface="Cambria Math" panose="02040503050406030204" pitchFamily="18" charset="0"/>
                                </a:rPr>
                                <m:t>𝑣</m:t>
                              </m:r>
                            </m:sub>
                          </m:sSub>
                          <m:r>
                            <a:rPr lang="en-US" sz="800" i="1" kern="0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sSub>
                            <m:sSubPr>
                              <m:ctrlPr>
                                <a:rPr lang="en-US" sz="800" i="1" kern="0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800" i="1" kern="0" smtClean="0">
                                  <a:latin typeface="Cambria Math" panose="02040503050406030204" pitchFamily="18" charset="0"/>
                                </a:rPr>
                                <m:t>𝑐</m:t>
                              </m:r>
                            </m:e>
                            <m:sub>
                              <m:r>
                                <a:rPr lang="en-US" sz="800" i="1" kern="0" smtClean="0">
                                  <a:latin typeface="Cambria Math" panose="02040503050406030204" pitchFamily="18" charset="0"/>
                                </a:rPr>
                                <m:t>h</m:t>
                              </m:r>
                            </m:sub>
                          </m:sSub>
                        </m:e>
                      </m:d>
                    </m:oMath>
                  </m:oMathPara>
                </a14:m>
                <a:endParaRPr lang="en-US" sz="800" i="1" kern="0" dirty="0">
                  <a:latin typeface="Cambria Math" panose="02040503050406030204" pitchFamily="18" charset="0"/>
                </a:endParaRPr>
              </a:p>
              <a:p>
                <a:pPr marL="347663" eaLnBrk="1" hangingPunct="1">
                  <a:spcBef>
                    <a:spcPts val="0"/>
                  </a:spcBef>
                  <a:buFont typeface="Wingdings" pitchFamily="-110" charset="2"/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800" i="1" kern="0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800" i="1" kern="0" smtClean="0">
                              <a:latin typeface="Cambria Math" panose="02040503050406030204" pitchFamily="18" charset="0"/>
                            </a:rPr>
                            <m:t>𝛿</m:t>
                          </m:r>
                        </m:e>
                        <m:sub>
                          <m:r>
                            <a:rPr lang="en-US" sz="800" i="1" kern="0" smtClean="0">
                              <a:latin typeface="Cambria Math" panose="02040503050406030204" pitchFamily="18" charset="0"/>
                            </a:rPr>
                            <m:t>𝑐</m:t>
                          </m:r>
                        </m:sub>
                      </m:sSub>
                      <m:r>
                        <a:rPr lang="en-US" sz="800" i="1" kern="0" smtClean="0">
                          <a:latin typeface="Cambria Math" panose="02040503050406030204" pitchFamily="18" charset="0"/>
                        </a:rPr>
                        <m:t>=−</m:t>
                      </m:r>
                      <m:d>
                        <m:dPr>
                          <m:begChr m:val="⟨"/>
                          <m:endChr m:val="⟩"/>
                          <m:ctrlPr>
                            <a:rPr lang="en-US" sz="800" i="1" ker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sz="800" i="1" ker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800" i="1" kern="0">
                                  <a:latin typeface="Cambria Math" panose="02040503050406030204" pitchFamily="18" charset="0"/>
                                </a:rPr>
                                <m:t>𝑟</m:t>
                              </m:r>
                            </m:e>
                            <m:sub>
                              <m:r>
                                <a:rPr lang="en-US" sz="800" i="1" kern="0">
                                  <a:latin typeface="Cambria Math" panose="02040503050406030204" pitchFamily="18" charset="0"/>
                                </a:rPr>
                                <m:t>𝛿</m:t>
                              </m:r>
                            </m:sub>
                          </m:sSub>
                        </m:e>
                        <m:e>
                          <m:sSub>
                            <m:sSubPr>
                              <m:ctrlPr>
                                <a:rPr lang="en-US" sz="800" i="1" ker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800" i="1" kern="0">
                                  <a:latin typeface="Cambria Math" panose="02040503050406030204" pitchFamily="18" charset="0"/>
                                </a:rPr>
                                <m:t>𝑟</m:t>
                              </m:r>
                            </m:e>
                            <m:sub>
                              <m:r>
                                <a:rPr lang="en-US" sz="800" i="1" kern="0">
                                  <a:latin typeface="Cambria Math" panose="02040503050406030204" pitchFamily="18" charset="0"/>
                                </a:rPr>
                                <m:t>h</m:t>
                              </m:r>
                            </m:sub>
                          </m:sSub>
                        </m:e>
                      </m:d>
                    </m:oMath>
                  </m:oMathPara>
                </a14:m>
                <a:endParaRPr lang="en-US" sz="800" i="1" kern="0" dirty="0">
                  <a:latin typeface="Cambria Math" panose="02040503050406030204" pitchFamily="18" charset="0"/>
                </a:endParaRPr>
              </a:p>
              <a:p>
                <a:pPr marL="347663" eaLnBrk="1" hangingPunct="1">
                  <a:spcBef>
                    <a:spcPts val="0"/>
                  </a:spcBef>
                  <a:buFont typeface="Wingdings" pitchFamily="-110" charset="2"/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800" i="1" ker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800" i="1" kern="0">
                              <a:latin typeface="Cambria Math" panose="02040503050406030204" pitchFamily="18" charset="0"/>
                            </a:rPr>
                            <m:t>𝛿</m:t>
                          </m:r>
                        </m:e>
                        <m:sub>
                          <m:r>
                            <a:rPr lang="en-US" sz="800" i="1" kern="0" smtClean="0">
                              <a:latin typeface="Cambria Math" panose="02040503050406030204" pitchFamily="18" charset="0"/>
                            </a:rPr>
                            <m:t>𝑟</m:t>
                          </m:r>
                        </m:sub>
                      </m:sSub>
                      <m:r>
                        <a:rPr lang="en-US" sz="800" i="1" ker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800" i="1" kern="0" smtClean="0">
                          <a:latin typeface="Cambria Math" panose="02040503050406030204" pitchFamily="18" charset="0"/>
                        </a:rPr>
                        <m:t>−</m:t>
                      </m:r>
                      <m:d>
                        <m:dPr>
                          <m:begChr m:val="⟨"/>
                          <m:endChr m:val="⟩"/>
                          <m:ctrlPr>
                            <a:rPr lang="en-US" sz="800" i="1" ker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sz="800" i="1" ker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800" i="1" kern="0">
                                  <a:latin typeface="Cambria Math" panose="02040503050406030204" pitchFamily="18" charset="0"/>
                                </a:rPr>
                                <m:t>𝑟</m:t>
                              </m:r>
                            </m:e>
                            <m:sub>
                              <m:r>
                                <a:rPr lang="en-US" sz="800" i="1" kern="0">
                                  <a:latin typeface="Cambria Math" panose="02040503050406030204" pitchFamily="18" charset="0"/>
                                </a:rPr>
                                <m:t>𝛿</m:t>
                              </m:r>
                            </m:sub>
                          </m:sSub>
                        </m:e>
                        <m:e>
                          <m:sSub>
                            <m:sSubPr>
                              <m:ctrlPr>
                                <a:rPr lang="en-US" sz="800" i="1" ker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800" i="1" kern="0">
                                  <a:latin typeface="Cambria Math" panose="02040503050406030204" pitchFamily="18" charset="0"/>
                                </a:rPr>
                                <m:t>𝑟</m:t>
                              </m:r>
                            </m:e>
                            <m:sub>
                              <m:r>
                                <a:rPr lang="en-US" sz="800" i="1" kern="0" smtClean="0">
                                  <a:latin typeface="Cambria Math" panose="02040503050406030204" pitchFamily="18" charset="0"/>
                                </a:rPr>
                                <m:t>𝑣</m:t>
                              </m:r>
                            </m:sub>
                          </m:sSub>
                        </m:e>
                      </m:d>
                    </m:oMath>
                  </m:oMathPara>
                </a14:m>
                <a:endParaRPr lang="en-US" sz="800" kern="0" dirty="0">
                  <a:latin typeface="Cambria Math" panose="02040503050406030204" pitchFamily="18" charset="0"/>
                </a:endParaRPr>
              </a:p>
              <a:p>
                <a:pPr marL="347663" eaLnBrk="1" hangingPunct="1">
                  <a:spcBef>
                    <a:spcPts val="0"/>
                  </a:spcBef>
                  <a:buFont typeface="Wingdings" pitchFamily="-110" charset="2"/>
                  <a:buNone/>
                </a:pPr>
                <a:endParaRPr lang="en-US" sz="800" kern="0" dirty="0">
                  <a:latin typeface="Cambria Math" panose="02040503050406030204" pitchFamily="18" charset="0"/>
                </a:endParaRPr>
              </a:p>
              <a:p>
                <a:pPr marL="347663" eaLnBrk="1" hangingPunct="1">
                  <a:spcBef>
                    <a:spcPts val="0"/>
                  </a:spcBef>
                  <a:buFont typeface="Wingdings" pitchFamily="-110" charset="2"/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800" i="1" ker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800" i="1" kern="0">
                            <a:latin typeface="Cambria Math" panose="02040503050406030204" pitchFamily="18" charset="0"/>
                          </a:rPr>
                          <m:t>𝑟</m:t>
                        </m:r>
                      </m:e>
                      <m:sub>
                        <m:r>
                          <a:rPr lang="en-US" sz="800" i="1" kern="0" smtClean="0">
                            <a:latin typeface="Cambria Math" panose="02040503050406030204" pitchFamily="18" charset="0"/>
                          </a:rPr>
                          <m:t>𝑎</m:t>
                        </m:r>
                      </m:sub>
                    </m:sSub>
                    <m:r>
                      <a:rPr lang="en-US" sz="800" i="1" kern="0">
                        <a:latin typeface="Cambria Math" panose="02040503050406030204" pitchFamily="18" charset="0"/>
                      </a:rPr>
                      <m:t>←</m:t>
                    </m:r>
                    <m:f>
                      <m:fPr>
                        <m:ctrlPr>
                          <a:rPr lang="en-US" sz="800" i="1" ker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sz="800" i="1" ker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800" i="1" kern="0">
                                <a:latin typeface="Cambria Math" panose="02040503050406030204" pitchFamily="18" charset="0"/>
                              </a:rPr>
                              <m:t>𝑟</m:t>
                            </m:r>
                          </m:e>
                          <m:sub>
                            <m:r>
                              <a:rPr lang="en-US" sz="800" i="1" kern="0" smtClean="0">
                                <a:latin typeface="Cambria Math" panose="02040503050406030204" pitchFamily="18" charset="0"/>
                              </a:rPr>
                              <m:t>𝑎</m:t>
                            </m:r>
                          </m:sub>
                        </m:sSub>
                      </m:num>
                      <m:den>
                        <m:d>
                          <m:dPr>
                            <m:begChr m:val="‖"/>
                            <m:endChr m:val="‖"/>
                            <m:ctrlPr>
                              <a:rPr lang="en-US" sz="800" i="1" ker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sz="800" i="1" ker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800" i="1" kern="0">
                                    <a:latin typeface="Cambria Math" panose="02040503050406030204" pitchFamily="18" charset="0"/>
                                  </a:rPr>
                                  <m:t>𝑟</m:t>
                                </m:r>
                              </m:e>
                              <m:sub>
                                <m:r>
                                  <a:rPr lang="en-US" sz="800" i="1" kern="0" smtClean="0">
                                    <a:latin typeface="Cambria Math" panose="02040503050406030204" pitchFamily="18" charset="0"/>
                                  </a:rPr>
                                  <m:t>𝑎</m:t>
                                </m:r>
                              </m:sub>
                            </m:sSub>
                          </m:e>
                        </m:d>
                      </m:den>
                    </m:f>
                  </m:oMath>
                </a14:m>
                <a:r>
                  <a:rPr lang="en-US" sz="800" i="1" kern="0" dirty="0">
                    <a:latin typeface="Cambria Math" panose="02040503050406030204" pitchFamily="18" charset="0"/>
                  </a:rPr>
                  <a:t>	</a:t>
                </a:r>
                <a:r>
                  <a:rPr lang="en-US" sz="800" kern="0" dirty="0">
                    <a:latin typeface="Cambria Math" panose="02040503050406030204" pitchFamily="18" charset="0"/>
                  </a:rPr>
                  <a:t>//Make sure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800" i="1" ker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sz="800" kern="0">
                            <a:latin typeface="Cambria Math" panose="02040503050406030204" pitchFamily="18" charset="0"/>
                          </a:rPr>
                          <m:t>r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sz="800" kern="0" smtClean="0">
                            <a:latin typeface="Cambria Math" panose="02040503050406030204" pitchFamily="18" charset="0"/>
                          </a:rPr>
                          <m:t>a</m:t>
                        </m:r>
                      </m:sub>
                    </m:sSub>
                  </m:oMath>
                </a14:m>
                <a:r>
                  <a:rPr lang="en-US" sz="800" kern="0" dirty="0">
                    <a:latin typeface="Cambria Math" panose="02040503050406030204" pitchFamily="18" charset="0"/>
                  </a:rPr>
                  <a:t> is normalized</a:t>
                </a:r>
                <a:endParaRPr lang="en-US" sz="800" i="1" kern="0" dirty="0">
                  <a:latin typeface="Cambria Math" panose="02040503050406030204" pitchFamily="18" charset="0"/>
                </a:endParaRPr>
              </a:p>
              <a:p>
                <a:pPr marL="347663" eaLnBrk="1" hangingPunct="1">
                  <a:spcBef>
                    <a:spcPts val="0"/>
                  </a:spcBef>
                  <a:buFont typeface="Wingdings" pitchFamily="-110" charset="2"/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800" i="1" ker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800" i="1" kern="0">
                              <a:latin typeface="Cambria Math" panose="02040503050406030204" pitchFamily="18" charset="0"/>
                            </a:rPr>
                            <m:t>𝛿</m:t>
                          </m:r>
                        </m:e>
                        <m:sub>
                          <m:r>
                            <a:rPr lang="en-US" sz="800" i="1" kern="0" smtClean="0">
                              <a:latin typeface="Cambria Math" panose="02040503050406030204" pitchFamily="18" charset="0"/>
                            </a:rPr>
                            <m:t>𝑠𝑜𝑢𝑟𝑐𝑒</m:t>
                          </m:r>
                        </m:sub>
                      </m:sSub>
                      <m:r>
                        <a:rPr lang="en-US" sz="800" i="1" ker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US" sz="800" i="1" kern="0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sz="800" i="1" ker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800" i="1" kern="0">
                                  <a:latin typeface="Cambria Math" panose="02040503050406030204" pitchFamily="18" charset="0"/>
                                </a:rPr>
                                <m:t>𝑟</m:t>
                              </m:r>
                            </m:e>
                            <m:sub>
                              <m:r>
                                <a:rPr lang="en-US" sz="800" i="1" kern="0">
                                  <a:latin typeface="Cambria Math" panose="02040503050406030204" pitchFamily="18" charset="0"/>
                                </a:rPr>
                                <m:t>𝑠</m:t>
                              </m:r>
                            </m:sub>
                          </m:sSub>
                          <m:r>
                            <a:rPr lang="en-US" sz="800" i="1" kern="0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d>
                            <m:dPr>
                              <m:begChr m:val="⟨"/>
                              <m:endChr m:val="⟩"/>
                              <m:ctrlPr>
                                <a:rPr lang="en-US" sz="800" i="1" ker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sz="800" i="1" ker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800" i="1" kern="0">
                                      <a:latin typeface="Cambria Math" panose="02040503050406030204" pitchFamily="18" charset="0"/>
                                    </a:rPr>
                                    <m:t>𝑟</m:t>
                                  </m:r>
                                </m:e>
                                <m:sub>
                                  <m:r>
                                    <a:rPr lang="en-US" sz="800" i="1" kern="0">
                                      <a:latin typeface="Cambria Math" panose="02040503050406030204" pitchFamily="18" charset="0"/>
                                    </a:rPr>
                                    <m:t>𝑠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lang="en-US" sz="800" i="1" ker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800" i="1" kern="0">
                                      <a:latin typeface="Cambria Math" panose="02040503050406030204" pitchFamily="18" charset="0"/>
                                    </a:rPr>
                                    <m:t>𝑟</m:t>
                                  </m:r>
                                </m:e>
                                <m:sub>
                                  <m:r>
                                    <a:rPr lang="en-US" sz="800" i="1" kern="0">
                                      <a:latin typeface="Cambria Math" panose="02040503050406030204" pitchFamily="18" charset="0"/>
                                    </a:rPr>
                                    <m:t>𝑛</m:t>
                                  </m:r>
                                </m:sub>
                              </m:sSub>
                            </m:e>
                          </m:d>
                        </m:e>
                      </m:d>
                    </m:oMath>
                  </m:oMathPara>
                </a14:m>
                <a:endParaRPr lang="en-US" sz="800" i="1" kern="0" dirty="0">
                  <a:latin typeface="Cambria Math" panose="02040503050406030204" pitchFamily="18" charset="0"/>
                </a:endParaRPr>
              </a:p>
              <a:p>
                <a:pPr marL="347663" eaLnBrk="1" hangingPunct="1">
                  <a:spcBef>
                    <a:spcPts val="0"/>
                  </a:spcBef>
                  <a:buFont typeface="Wingdings" pitchFamily="-110" charset="2"/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800" i="1" ker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800" i="1" kern="0">
                              <a:latin typeface="Cambria Math" panose="02040503050406030204" pitchFamily="18" charset="0"/>
                            </a:rPr>
                            <m:t>𝛿</m:t>
                          </m:r>
                        </m:e>
                        <m:sub>
                          <m:r>
                            <a:rPr lang="en-US" sz="800" i="1" kern="0" smtClean="0">
                              <a:latin typeface="Cambria Math" panose="02040503050406030204" pitchFamily="18" charset="0"/>
                            </a:rPr>
                            <m:t>𝑟𝑜𝑡</m:t>
                          </m:r>
                        </m:sub>
                      </m:sSub>
                      <m:r>
                        <a:rPr lang="en-US" sz="800" i="1" ker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⟨"/>
                          <m:endChr m:val="⟩"/>
                          <m:ctrlPr>
                            <a:rPr lang="en-US" sz="800" i="1" kern="0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d>
                            <m:dPr>
                              <m:ctrlPr>
                                <a:rPr lang="en-US" sz="800" i="1" ker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sz="800" i="1" ker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800" i="1" kern="0">
                                      <a:latin typeface="Cambria Math" panose="02040503050406030204" pitchFamily="18" charset="0"/>
                                    </a:rPr>
                                    <m:t>𝛿</m:t>
                                  </m:r>
                                </m:e>
                                <m:sub>
                                  <m:r>
                                    <a:rPr lang="en-US" sz="800" i="1" kern="0">
                                      <a:latin typeface="Cambria Math" panose="02040503050406030204" pitchFamily="18" charset="0"/>
                                    </a:rPr>
                                    <m:t>𝑠𝑜𝑢𝑟𝑐𝑒</m:t>
                                  </m:r>
                                </m:sub>
                              </m:sSub>
                              <m:r>
                                <a:rPr lang="en-US" sz="800" i="1" kern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d>
                                <m:dPr>
                                  <m:begChr m:val="⟨"/>
                                  <m:endChr m:val="⟩"/>
                                  <m:ctrlPr>
                                    <a:rPr lang="en-US" sz="800" i="1" kern="0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en-US" sz="800" i="1" ker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800" i="1" kern="0">
                                          <a:latin typeface="Cambria Math" panose="02040503050406030204" pitchFamily="18" charset="0"/>
                                        </a:rPr>
                                        <m:t>𝛿</m:t>
                                      </m:r>
                                    </m:e>
                                    <m:sub>
                                      <m:r>
                                        <a:rPr lang="en-US" sz="800" i="1" kern="0">
                                          <a:latin typeface="Cambria Math" panose="02040503050406030204" pitchFamily="18" charset="0"/>
                                        </a:rPr>
                                        <m:t>𝑠𝑜𝑢𝑟𝑐𝑒</m:t>
                                      </m:r>
                                    </m:sub>
                                  </m:sSub>
                                </m:e>
                                <m:e>
                                  <m:sSub>
                                    <m:sSubPr>
                                      <m:ctrlPr>
                                        <a:rPr lang="en-US" sz="800" i="1" ker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800" i="1" kern="0">
                                          <a:latin typeface="Cambria Math" panose="02040503050406030204" pitchFamily="18" charset="0"/>
                                        </a:rPr>
                                        <m:t>𝑟</m:t>
                                      </m:r>
                                    </m:e>
                                    <m:sub>
                                      <m:r>
                                        <a:rPr lang="en-US" sz="800" i="1" kern="0">
                                          <a:latin typeface="Cambria Math" panose="02040503050406030204" pitchFamily="18" charset="0"/>
                                        </a:rPr>
                                        <m:t>𝑎</m:t>
                                      </m:r>
                                    </m:sub>
                                  </m:sSub>
                                </m:e>
                              </m:d>
                            </m:e>
                          </m:d>
                          <m:r>
                            <a:rPr lang="en-US" sz="800" i="1" kern="0" smtClean="0">
                              <a:latin typeface="Cambria Math" panose="02040503050406030204" pitchFamily="18" charset="0"/>
                            </a:rPr>
                            <m:t>,</m:t>
                          </m:r>
                          <m:d>
                            <m:dPr>
                              <m:ctrlPr>
                                <a:rPr lang="en-US" sz="800" i="1" ker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sz="800" i="1" ker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800" i="1" kern="0">
                                      <a:latin typeface="Cambria Math" panose="02040503050406030204" pitchFamily="18" charset="0"/>
                                    </a:rPr>
                                    <m:t>𝑟</m:t>
                                  </m:r>
                                </m:e>
                                <m:sub>
                                  <m:r>
                                    <a:rPr lang="en-US" sz="800" i="1" kern="0">
                                      <a:latin typeface="Cambria Math" panose="02040503050406030204" pitchFamily="18" charset="0"/>
                                    </a:rPr>
                                    <m:t>𝑛</m:t>
                                  </m:r>
                                </m:sub>
                              </m:sSub>
                              <m:r>
                                <a:rPr lang="en-US" sz="800" i="1" kern="0">
                                  <a:latin typeface="Cambria Math" panose="02040503050406030204" pitchFamily="18" charset="0"/>
                                </a:rPr>
                                <m:t>×</m:t>
                              </m:r>
                              <m:sSub>
                                <m:sSubPr>
                                  <m:ctrlPr>
                                    <a:rPr lang="en-US" sz="800" i="1" ker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800" i="1" kern="0">
                                      <a:latin typeface="Cambria Math" panose="02040503050406030204" pitchFamily="18" charset="0"/>
                                    </a:rPr>
                                    <m:t>𝑟</m:t>
                                  </m:r>
                                </m:e>
                                <m:sub>
                                  <m:r>
                                    <a:rPr lang="en-US" sz="800" i="1" kern="0">
                                      <a:latin typeface="Cambria Math" panose="02040503050406030204" pitchFamily="18" charset="0"/>
                                    </a:rPr>
                                    <m:t>𝑎</m:t>
                                  </m:r>
                                </m:sub>
                              </m:sSub>
                            </m:e>
                          </m:d>
                        </m:e>
                      </m:d>
                    </m:oMath>
                  </m:oMathPara>
                </a14:m>
                <a:endParaRPr lang="en-US" sz="800" kern="0" dirty="0">
                  <a:latin typeface="Cambria Math" panose="02040503050406030204" pitchFamily="18" charset="0"/>
                </a:endParaRPr>
              </a:p>
              <a:p>
                <a:pPr marL="347663" eaLnBrk="1" hangingPunct="1">
                  <a:spcBef>
                    <a:spcPts val="0"/>
                  </a:spcBef>
                  <a:buFont typeface="Wingdings" pitchFamily="-110" charset="2"/>
                  <a:buNone/>
                </a:pPr>
                <a:endParaRPr lang="en-US" sz="800" kern="0" dirty="0">
                  <a:latin typeface="Cambria Math" panose="02040503050406030204" pitchFamily="18" charset="0"/>
                </a:endParaRPr>
              </a:p>
              <a:p>
                <a:pPr marL="347663" eaLnBrk="1" hangingPunct="1">
                  <a:spcBef>
                    <a:spcPts val="0"/>
                  </a:spcBef>
                  <a:buFont typeface="Wingdings" pitchFamily="-110" charset="2"/>
                  <a:buNone/>
                </a:pPr>
                <a:r>
                  <a:rPr lang="en-US" sz="800" kern="0" dirty="0"/>
                  <a:t>Return(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800" i="1" ker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800" i="1" kern="0">
                            <a:latin typeface="Cambria Math" panose="02040503050406030204" pitchFamily="18" charset="0"/>
                          </a:rPr>
                          <m:t>𝛿</m:t>
                        </m:r>
                      </m:e>
                      <m:sub>
                        <m:r>
                          <a:rPr lang="en-US" sz="800" i="1" kern="0">
                            <a:latin typeface="Cambria Math" panose="02040503050406030204" pitchFamily="18" charset="0"/>
                          </a:rPr>
                          <m:t>𝑐</m:t>
                        </m:r>
                      </m:sub>
                    </m:sSub>
                  </m:oMath>
                </a14:m>
                <a:r>
                  <a:rPr lang="en-US" sz="800" kern="0" dirty="0"/>
                  <a:t>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800" i="1" ker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800" i="1" kern="0">
                            <a:latin typeface="Cambria Math" panose="02040503050406030204" pitchFamily="18" charset="0"/>
                          </a:rPr>
                          <m:t>𝛿</m:t>
                        </m:r>
                      </m:e>
                      <m:sub>
                        <m:r>
                          <a:rPr lang="en-US" sz="800" i="1" kern="0">
                            <a:latin typeface="Cambria Math" panose="02040503050406030204" pitchFamily="18" charset="0"/>
                          </a:rPr>
                          <m:t>𝑟</m:t>
                        </m:r>
                      </m:sub>
                    </m:sSub>
                  </m:oMath>
                </a14:m>
                <a:r>
                  <a:rPr lang="en-US" sz="800" kern="0" dirty="0"/>
                  <a:t>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800" i="1" ker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800" i="1" kern="0">
                            <a:latin typeface="Cambria Math" panose="02040503050406030204" pitchFamily="18" charset="0"/>
                          </a:rPr>
                          <m:t>𝛿</m:t>
                        </m:r>
                      </m:e>
                      <m:sub>
                        <m:r>
                          <a:rPr lang="en-US" sz="800" i="1" kern="0">
                            <a:latin typeface="Cambria Math" panose="02040503050406030204" pitchFamily="18" charset="0"/>
                          </a:rPr>
                          <m:t>𝑟𝑜𝑡</m:t>
                        </m:r>
                      </m:sub>
                    </m:sSub>
                  </m:oMath>
                </a14:m>
                <a:r>
                  <a:rPr lang="en-US" sz="800" kern="0" dirty="0"/>
                  <a:t>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800" i="1" ker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sz="800" kern="0">
                            <a:latin typeface="Cambria Math" panose="02040503050406030204" pitchFamily="18" charset="0"/>
                          </a:rPr>
                          <m:t>Δ</m:t>
                        </m:r>
                      </m:e>
                      <m:sub>
                        <m:r>
                          <a:rPr lang="en-US" sz="800" i="1" kern="0">
                            <a:latin typeface="Cambria Math" panose="02040503050406030204" pitchFamily="18" charset="0"/>
                          </a:rPr>
                          <m:t>𝑐</m:t>
                        </m:r>
                      </m:sub>
                    </m:sSub>
                  </m:oMath>
                </a14:m>
                <a:r>
                  <a:rPr lang="en-US" sz="800" kern="0" dirty="0"/>
                  <a:t>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800" i="1" ker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sz="800" kern="0">
                            <a:latin typeface="Cambria Math" panose="02040503050406030204" pitchFamily="18" charset="0"/>
                          </a:rPr>
                          <m:t>Δ</m:t>
                        </m:r>
                      </m:e>
                      <m:sub>
                        <m:r>
                          <a:rPr lang="en-US" sz="800" i="1" kern="0">
                            <a:latin typeface="Cambria Math" panose="02040503050406030204" pitchFamily="18" charset="0"/>
                          </a:rPr>
                          <m:t>𝑟</m:t>
                        </m:r>
                      </m:sub>
                    </m:sSub>
                  </m:oMath>
                </a14:m>
                <a:r>
                  <a:rPr lang="en-US" sz="800" kern="0" dirty="0"/>
                  <a:t>)</a:t>
                </a:r>
              </a:p>
              <a:p>
                <a:pPr eaLnBrk="1" hangingPunct="1">
                  <a:buFont typeface="Wingdings" pitchFamily="-110" charset="2"/>
                  <a:buNone/>
                </a:pPr>
                <a:endParaRPr lang="en-US" sz="1100" kern="0" dirty="0"/>
              </a:p>
            </p:txBody>
          </p:sp>
        </mc:Choice>
        <mc:Fallback xmlns="">
          <p:sp>
            <p:nvSpPr>
              <p:cNvPr id="193" name="Subtitle 7">
                <a:extLst>
                  <a:ext uri="{FF2B5EF4-FFF2-40B4-BE49-F238E27FC236}">
                    <a16:creationId xmlns:a16="http://schemas.microsoft.com/office/drawing/2014/main" id="{F453494E-6AEA-DF86-1C6E-E8B2380ED52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177835" y="46834"/>
                <a:ext cx="3878885" cy="2438400"/>
              </a:xfrm>
              <a:prstGeom prst="rect">
                <a:avLst/>
              </a:prstGeom>
              <a:blipFill>
                <a:blip r:embed="rId30"/>
                <a:stretch>
                  <a:fillRect/>
                </a:stretch>
              </a:blipFill>
              <a:ln w="9525">
                <a:solidFill>
                  <a:srgbClr val="0070C0"/>
                </a:solidFill>
                <a:miter lim="800000"/>
                <a:headEnd/>
                <a:tailEnd/>
              </a:ln>
              <a:effectLst/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091765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3D9FBD89-CE2D-8415-22A0-701A4C9D17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NSI parameters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Content Placeholder 5">
                <a:extLst>
                  <a:ext uri="{FF2B5EF4-FFF2-40B4-BE49-F238E27FC236}">
                    <a16:creationId xmlns:a16="http://schemas.microsoft.com/office/drawing/2014/main" id="{2D5BF36F-7E98-9381-8746-561F39F6F46B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304800" y="495300"/>
                <a:ext cx="8610600" cy="4572000"/>
              </a:xfrm>
            </p:spPr>
            <p:txBody>
              <a:bodyPr/>
              <a:lstStyle/>
              <a:p>
                <a:r>
                  <a:rPr lang="en-US" sz="1600" dirty="0"/>
                  <a:t>The NSI parameters includes the following:</a:t>
                </a:r>
              </a:p>
              <a:p>
                <a:pPr lvl="2"/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1200" b="0" i="0" smtClean="0">
                        <a:latin typeface="Cambria Math" panose="02040503050406030204" pitchFamily="18" charset="0"/>
                      </a:rPr>
                      <m:t>axis</m:t>
                    </m:r>
                    <m:r>
                      <a:rPr lang="en-US" sz="1200" b="0" i="1" smtClean="0">
                        <a:latin typeface="Cambria Math" panose="02040503050406030204" pitchFamily="18" charset="0"/>
                      </a:rPr>
                      <m:t>∈</m:t>
                    </m:r>
                    <m:sSup>
                      <m:sSupPr>
                        <m:ctrlPr>
                          <a:rPr lang="en-US" sz="12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1200" b="0" i="1" smtClean="0">
                            <a:latin typeface="Cambria Math" panose="02040503050406030204" pitchFamily="18" charset="0"/>
                          </a:rPr>
                          <m:t>ℜ</m:t>
                        </m:r>
                      </m:e>
                      <m:sup>
                        <m:r>
                          <a:rPr lang="en-US" sz="12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sz="1200" dirty="0"/>
                  <a:t>;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1200" b="0" i="0" smtClean="0">
                        <a:latin typeface="Cambria Math" panose="02040503050406030204" pitchFamily="18" charset="0"/>
                      </a:rPr>
                      <m:t>normal</m:t>
                    </m:r>
                    <m:r>
                      <a:rPr lang="en-US" sz="1200" b="0" i="1" smtClean="0">
                        <a:latin typeface="Cambria Math" panose="02040503050406030204" pitchFamily="18" charset="0"/>
                      </a:rPr>
                      <m:t>∈</m:t>
                    </m:r>
                    <m:sSup>
                      <m:sSupPr>
                        <m:ctrlPr>
                          <a:rPr lang="en-US" sz="12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1200" b="0" i="1" smtClean="0">
                            <a:latin typeface="Cambria Math" panose="02040503050406030204" pitchFamily="18" charset="0"/>
                          </a:rPr>
                          <m:t>ℜ</m:t>
                        </m:r>
                      </m:e>
                      <m:sup>
                        <m:r>
                          <a:rPr lang="en-US" sz="12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sz="1200" dirty="0"/>
                  <a:t>;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1200">
                        <a:latin typeface="Cambria Math" panose="02040503050406030204" pitchFamily="18" charset="0"/>
                      </a:rPr>
                      <m:t>horizontal</m:t>
                    </m:r>
                    <m:r>
                      <a:rPr lang="en-US" sz="1200" i="1">
                        <a:latin typeface="Cambria Math" panose="02040503050406030204" pitchFamily="18" charset="0"/>
                      </a:rPr>
                      <m:t>∈</m:t>
                    </m:r>
                    <m:sSup>
                      <m:sSupPr>
                        <m:ctrlPr>
                          <a:rPr lang="en-US" sz="12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1200" i="1">
                            <a:latin typeface="Cambria Math" panose="02040503050406030204" pitchFamily="18" charset="0"/>
                          </a:rPr>
                          <m:t>ℜ</m:t>
                        </m:r>
                      </m:e>
                      <m:sup>
                        <m:r>
                          <a:rPr lang="en-US" sz="1200" i="1">
                            <a:latin typeface="Cambria Math" panose="02040503050406030204" pitchFamily="18" charset="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sz="1200" dirty="0"/>
                  <a:t>;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1200" b="0" i="0" smtClean="0">
                        <a:latin typeface="Cambria Math" panose="02040503050406030204" pitchFamily="18" charset="0"/>
                      </a:rPr>
                      <m:t>source</m:t>
                    </m:r>
                    <m:r>
                      <a:rPr lang="en-US" sz="1200" i="1">
                        <a:latin typeface="Cambria Math" panose="02040503050406030204" pitchFamily="18" charset="0"/>
                      </a:rPr>
                      <m:t>∈</m:t>
                    </m:r>
                    <m:sSup>
                      <m:sSupPr>
                        <m:ctrlPr>
                          <a:rPr lang="en-US" sz="12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1200" i="1">
                            <a:latin typeface="Cambria Math" panose="02040503050406030204" pitchFamily="18" charset="0"/>
                          </a:rPr>
                          <m:t>ℜ</m:t>
                        </m:r>
                      </m:e>
                      <m:sup>
                        <m:r>
                          <a:rPr lang="en-US" sz="1200" i="1">
                            <a:latin typeface="Cambria Math" panose="02040503050406030204" pitchFamily="18" charset="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sz="1200" dirty="0"/>
                  <a:t>;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1200">
                        <a:latin typeface="Cambria Math" panose="02040503050406030204" pitchFamily="18" charset="0"/>
                      </a:rPr>
                      <m:t>reference</m:t>
                    </m:r>
                    <m:r>
                      <a:rPr lang="en-US" sz="1200" i="1">
                        <a:latin typeface="Cambria Math" panose="02040503050406030204" pitchFamily="18" charset="0"/>
                      </a:rPr>
                      <m:t>∈</m:t>
                    </m:r>
                    <m:sSup>
                      <m:sSupPr>
                        <m:ctrlPr>
                          <a:rPr lang="en-US" sz="12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1200" i="1">
                            <a:latin typeface="Cambria Math" panose="02040503050406030204" pitchFamily="18" charset="0"/>
                          </a:rPr>
                          <m:t>ℜ</m:t>
                        </m:r>
                      </m:e>
                      <m:sup>
                        <m:r>
                          <a:rPr lang="en-US" sz="1200" i="1">
                            <a:latin typeface="Cambria Math" panose="02040503050406030204" pitchFamily="18" charset="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sz="1200" dirty="0"/>
                  <a:t>;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1200">
                        <a:latin typeface="Cambria Math" panose="02040503050406030204" pitchFamily="18" charset="0"/>
                      </a:rPr>
                      <m:t>pitch</m:t>
                    </m:r>
                    <m:r>
                      <a:rPr lang="en-US" sz="1200" i="1">
                        <a:latin typeface="Cambria Math" panose="02040503050406030204" pitchFamily="18" charset="0"/>
                      </a:rPr>
                      <m:t>∈</m:t>
                    </m:r>
                    <m:sSup>
                      <m:sSupPr>
                        <m:ctrlPr>
                          <a:rPr lang="en-US" sz="12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1200" i="1">
                            <a:latin typeface="Cambria Math" panose="02040503050406030204" pitchFamily="18" charset="0"/>
                          </a:rPr>
                          <m:t>ℜ</m:t>
                        </m:r>
                      </m:e>
                      <m:sup>
                        <m:r>
                          <a:rPr lang="en-US" sz="12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sz="1200" dirty="0"/>
                  <a:t>;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1200" b="0" i="0" smtClean="0">
                        <a:latin typeface="Cambria Math" panose="02040503050406030204" pitchFamily="18" charset="0"/>
                      </a:rPr>
                      <m:t>width</m:t>
                    </m:r>
                    <m:r>
                      <a:rPr lang="en-US" sz="1200" b="0" i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sz="1200" b="0" i="0" smtClean="0">
                        <a:latin typeface="Cambria Math" panose="02040503050406030204" pitchFamily="18" charset="0"/>
                      </a:rPr>
                      <m:t>pixels</m:t>
                    </m:r>
                    <m:r>
                      <a:rPr lang="en-US" sz="1200" i="1">
                        <a:latin typeface="Cambria Math" panose="02040503050406030204" pitchFamily="18" charset="0"/>
                      </a:rPr>
                      <m:t>∈</m:t>
                    </m:r>
                    <m:r>
                      <a:rPr lang="en-US" sz="12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ℕ</m:t>
                    </m:r>
                  </m:oMath>
                </a14:m>
                <a:r>
                  <a:rPr lang="en-US" sz="1200" dirty="0"/>
                  <a:t>;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1200">
                        <a:latin typeface="Cambria Math" panose="02040503050406030204" pitchFamily="18" charset="0"/>
                      </a:rPr>
                      <m:t>height</m:t>
                    </m:r>
                    <m:r>
                      <a:rPr lang="en-US" sz="1200"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sz="1200">
                        <a:latin typeface="Cambria Math" panose="02040503050406030204" pitchFamily="18" charset="0"/>
                      </a:rPr>
                      <m:t>pixels</m:t>
                    </m:r>
                    <m:r>
                      <a:rPr lang="en-US" sz="1200" i="1">
                        <a:latin typeface="Cambria Math" panose="02040503050406030204" pitchFamily="18" charset="0"/>
                      </a:rPr>
                      <m:t>∈</m:t>
                    </m:r>
                    <m:r>
                      <a:rPr lang="en-US" sz="12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ℕ</m:t>
                    </m:r>
                  </m:oMath>
                </a14:m>
                <a:r>
                  <a:rPr lang="en-US" sz="1200" dirty="0"/>
                  <a:t>;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1200" b="0" i="0" smtClean="0">
                        <a:latin typeface="Cambria Math" panose="02040503050406030204" pitchFamily="18" charset="0"/>
                      </a:rPr>
                      <m:t>clockwise</m:t>
                    </m:r>
                    <m:r>
                      <a:rPr lang="en-US" sz="1200" i="1">
                        <a:latin typeface="Cambria Math" panose="02040503050406030204" pitchFamily="18" charset="0"/>
                      </a:rPr>
                      <m:t>∈</m:t>
                    </m:r>
                    <m:d>
                      <m:dPr>
                        <m:begChr m:val="{"/>
                        <m:endChr m:val="}"/>
                        <m:ctrlPr>
                          <a:rPr lang="en-US" sz="12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sz="1200">
                            <a:latin typeface="Cambria Math" panose="02040503050406030204" pitchFamily="18" charset="0"/>
                          </a:rPr>
                          <m:t>true</m:t>
                        </m:r>
                        <m:r>
                          <a:rPr lang="en-US" sz="1200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m:rPr>
                            <m:sty m:val="p"/>
                          </m:rPr>
                          <a:rPr lang="en-US" sz="1200">
                            <a:latin typeface="Cambria Math" panose="02040503050406030204" pitchFamily="18" charset="0"/>
                          </a:rPr>
                          <m:t>false</m:t>
                        </m:r>
                      </m:e>
                    </m:d>
                  </m:oMath>
                </a14:m>
                <a:r>
                  <a:rPr lang="en-US" sz="1200" dirty="0"/>
                  <a:t>;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1200" b="0" i="0" smtClean="0">
                        <a:latin typeface="Cambria Math" panose="02040503050406030204" pitchFamily="18" charset="0"/>
                      </a:rPr>
                      <m:t>number</m:t>
                    </m:r>
                    <m:r>
                      <a:rPr lang="en-US" sz="1200" b="0" i="1" smtClean="0">
                        <a:latin typeface="Cambria Math" panose="02040503050406030204" pitchFamily="18" charset="0"/>
                      </a:rPr>
                      <m:t>∈</m:t>
                    </m:r>
                    <m:r>
                      <a:rPr lang="en-US" sz="12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ℕ</m:t>
                    </m:r>
                  </m:oMath>
                </a14:m>
                <a:r>
                  <a:rPr lang="en-US" sz="1200" dirty="0"/>
                  <a:t>; and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1200" b="0" i="0" smtClean="0">
                        <a:latin typeface="Cambria Math" panose="02040503050406030204" pitchFamily="18" charset="0"/>
                      </a:rPr>
                      <m:t>angleStep</m:t>
                    </m:r>
                    <m:r>
                      <a:rPr lang="en-US" sz="1200" b="0" i="1" smtClean="0">
                        <a:latin typeface="Cambria Math" panose="02040503050406030204" pitchFamily="18" charset="0"/>
                      </a:rPr>
                      <m:t>∈</m:t>
                    </m:r>
                    <m:r>
                      <a:rPr lang="en-US" sz="1200" b="0" i="1" smtClean="0">
                        <a:latin typeface="Cambria Math" panose="02040503050406030204" pitchFamily="18" charset="0"/>
                      </a:rPr>
                      <m:t>ℜ</m:t>
                    </m:r>
                  </m:oMath>
                </a14:m>
                <a:endParaRPr lang="en-US" sz="1200" dirty="0"/>
              </a:p>
              <a:p>
                <a:pPr lvl="2"/>
                <a:endParaRPr lang="en-US" sz="1200" dirty="0"/>
              </a:p>
              <a:p>
                <a:pPr lvl="2"/>
                <a:endParaRPr lang="en-US" sz="1200" dirty="0"/>
              </a:p>
              <a:p>
                <a:pPr lvl="2"/>
                <a:endParaRPr lang="en-US" sz="1200" dirty="0"/>
              </a:p>
              <a:p>
                <a:pPr lvl="2"/>
                <a:endParaRPr lang="en-US" sz="1200" dirty="0"/>
              </a:p>
              <a:p>
                <a:pPr lvl="2"/>
                <a:endParaRPr lang="en-US" sz="1200" dirty="0"/>
              </a:p>
              <a:p>
                <a:pPr lvl="2"/>
                <a:endParaRPr lang="en-US" sz="1200" dirty="0"/>
              </a:p>
              <a:p>
                <a:endParaRPr lang="en-US" sz="1600" dirty="0"/>
              </a:p>
              <a:p>
                <a:r>
                  <a:rPr lang="en-US" sz="1600" dirty="0"/>
                  <a:t>Assumed definition of NSI parameters:</a:t>
                </a:r>
              </a:p>
              <a:p>
                <a:pPr lvl="2"/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1200" b="0" i="0" smtClean="0">
                        <a:latin typeface="Cambria Math" panose="02040503050406030204" pitchFamily="18" charset="0"/>
                      </a:rPr>
                      <m:t>axis</m:t>
                    </m:r>
                  </m:oMath>
                </a14:m>
                <a:r>
                  <a:rPr lang="en-US" sz="1200" dirty="0"/>
                  <a:t>: 3D real-valued unit vector in direction of rotational axis pointing down</a:t>
                </a:r>
              </a:p>
              <a:p>
                <a:pPr lvl="2"/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1200" b="0" i="0" smtClean="0">
                        <a:latin typeface="Cambria Math" panose="02040503050406030204" pitchFamily="18" charset="0"/>
                      </a:rPr>
                      <m:t>normal</m:t>
                    </m:r>
                  </m:oMath>
                </a14:m>
                <a:r>
                  <a:rPr lang="en-US" sz="1200" dirty="0"/>
                  <a:t>: 3D real-valued unit vector perpendicular to the detector plane pointing from source to detector</a:t>
                </a:r>
              </a:p>
              <a:p>
                <a:pPr lvl="2"/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1200" b="0" i="0" smtClean="0">
                        <a:latin typeface="Cambria Math" panose="02040503050406030204" pitchFamily="18" charset="0"/>
                      </a:rPr>
                      <m:t>h</m:t>
                    </m:r>
                    <m:r>
                      <m:rPr>
                        <m:sty m:val="p"/>
                      </m:rPr>
                      <a:rPr lang="en-US" sz="1200" smtClean="0">
                        <a:latin typeface="Cambria Math" panose="02040503050406030204" pitchFamily="18" charset="0"/>
                      </a:rPr>
                      <m:t>orizontal</m:t>
                    </m:r>
                  </m:oMath>
                </a14:m>
                <a:r>
                  <a:rPr lang="en-US" sz="1200" dirty="0"/>
                  <a:t>: 3D real-valued unit vector in direction parallel to detector rows pointing from left to right</a:t>
                </a:r>
              </a:p>
              <a:p>
                <a:pPr lvl="2"/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1200" b="0" i="0" smtClean="0">
                        <a:latin typeface="Cambria Math" panose="02040503050406030204" pitchFamily="18" charset="0"/>
                      </a:rPr>
                      <m:t>source</m:t>
                    </m:r>
                  </m:oMath>
                </a14:m>
                <a:r>
                  <a:rPr lang="en-US" sz="1200" dirty="0"/>
                  <a:t>: 3D real-valued vector from origin to source location in mm</a:t>
                </a:r>
              </a:p>
              <a:p>
                <a:pPr lvl="2"/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1200" b="0" i="0" smtClean="0">
                        <a:latin typeface="Cambria Math" panose="02040503050406030204" pitchFamily="18" charset="0"/>
                      </a:rPr>
                      <m:t>r</m:t>
                    </m:r>
                    <m:r>
                      <m:rPr>
                        <m:sty m:val="p"/>
                      </m:rPr>
                      <a:rPr lang="en-US" sz="1200" smtClean="0">
                        <a:latin typeface="Cambria Math" panose="02040503050406030204" pitchFamily="18" charset="0"/>
                      </a:rPr>
                      <m:t>eference</m:t>
                    </m:r>
                  </m:oMath>
                </a14:m>
                <a:r>
                  <a:rPr lang="en-US" sz="1200" dirty="0"/>
                  <a:t>: 3D real-valued vector from origin to center of pixel on first row and column of detector</a:t>
                </a:r>
              </a:p>
              <a:p>
                <a:pPr lvl="2"/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1200" b="0" i="0" smtClean="0">
                        <a:latin typeface="Cambria Math" panose="02040503050406030204" pitchFamily="18" charset="0"/>
                      </a:rPr>
                      <m:t>p</m:t>
                    </m:r>
                    <m:r>
                      <m:rPr>
                        <m:sty m:val="p"/>
                      </m:rPr>
                      <a:rPr lang="en-US" sz="1200" smtClean="0">
                        <a:latin typeface="Cambria Math" panose="02040503050406030204" pitchFamily="18" charset="0"/>
                      </a:rPr>
                      <m:t>itch</m:t>
                    </m:r>
                  </m:oMath>
                </a14:m>
                <a:r>
                  <a:rPr lang="en-US" sz="1200" dirty="0"/>
                  <a:t>: 2D real-valued vector defining spacing between rows and columns in mm, respectively</a:t>
                </a:r>
              </a:p>
              <a:p>
                <a:pPr lvl="2"/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1200" i="1">
                        <a:latin typeface="Cambria Math" panose="02040503050406030204" pitchFamily="18" charset="0"/>
                      </a:rPr>
                      <m:t>w</m:t>
                    </m:r>
                    <m:r>
                      <m:rPr>
                        <m:sty m:val="p"/>
                      </m:rPr>
                      <a:rPr lang="en-US" sz="1200">
                        <a:latin typeface="Cambria Math" panose="02040503050406030204" pitchFamily="18" charset="0"/>
                      </a:rPr>
                      <m:t>idth</m:t>
                    </m:r>
                    <m:r>
                      <a:rPr lang="en-US" sz="1200" b="0" i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sz="1200" b="0" i="0" smtClean="0">
                        <a:latin typeface="Cambria Math" panose="02040503050406030204" pitchFamily="18" charset="0"/>
                      </a:rPr>
                      <m:t>pixels</m:t>
                    </m:r>
                  </m:oMath>
                </a14:m>
                <a:r>
                  <a:rPr lang="en-US" sz="1200" dirty="0"/>
                  <a:t>: integer number of detector channels</a:t>
                </a:r>
              </a:p>
              <a:p>
                <a:pPr lvl="2"/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1200" i="1">
                        <a:latin typeface="Cambria Math" panose="02040503050406030204" pitchFamily="18" charset="0"/>
                      </a:rPr>
                      <m:t>h</m:t>
                    </m:r>
                    <m:r>
                      <m:rPr>
                        <m:sty m:val="p"/>
                      </m:rPr>
                      <a:rPr lang="en-US" sz="1200" b="0" i="0" smtClean="0">
                        <a:latin typeface="Cambria Math" panose="02040503050406030204" pitchFamily="18" charset="0"/>
                      </a:rPr>
                      <m:t>eight</m:t>
                    </m:r>
                    <m:r>
                      <a:rPr lang="en-US" sz="1200" b="0" i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sz="1200" b="0" i="0" smtClean="0">
                        <a:latin typeface="Cambria Math" panose="02040503050406030204" pitchFamily="18" charset="0"/>
                      </a:rPr>
                      <m:t>pixels</m:t>
                    </m:r>
                  </m:oMath>
                </a14:m>
                <a:r>
                  <a:rPr lang="en-US" sz="1200" dirty="0"/>
                  <a:t>: integer number of detector channels</a:t>
                </a:r>
              </a:p>
              <a:p>
                <a:pPr lvl="2"/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1200" i="0" smtClean="0">
                        <a:latin typeface="Cambria Math" panose="02040503050406030204" pitchFamily="18" charset="0"/>
                      </a:rPr>
                      <m:t>c</m:t>
                    </m:r>
                    <m:r>
                      <m:rPr>
                        <m:sty m:val="p"/>
                      </m:rPr>
                      <a:rPr lang="en-US" sz="1200" b="0" i="0" smtClean="0">
                        <a:latin typeface="Cambria Math" panose="02040503050406030204" pitchFamily="18" charset="0"/>
                      </a:rPr>
                      <m:t>lockwise</m:t>
                    </m:r>
                  </m:oMath>
                </a14:m>
                <a:r>
                  <a:rPr lang="en-US" sz="1200" dirty="0"/>
                  <a:t>: Boolean variable (true/false) that determines if the rotation direction is clockwise viewed from the top.</a:t>
                </a:r>
              </a:p>
              <a:p>
                <a:pPr lvl="2"/>
                <a:r>
                  <a:rPr lang="en-US" sz="1200" dirty="0"/>
                  <a:t>number: integer number that determines number of projection angles.</a:t>
                </a:r>
              </a:p>
              <a:p>
                <a:pPr lvl="2"/>
                <a:r>
                  <a:rPr lang="en-US" sz="1200" dirty="0" err="1"/>
                  <a:t>angleStep</a:t>
                </a:r>
                <a:r>
                  <a:rPr lang="en-US" sz="1200" dirty="0"/>
                  <a:t>: float number that determines the angle step size in degrees between adjacent projection measurements.</a:t>
                </a:r>
              </a:p>
            </p:txBody>
          </p:sp>
        </mc:Choice>
        <mc:Fallback xmlns="">
          <p:sp>
            <p:nvSpPr>
              <p:cNvPr id="6" name="Content Placeholder 5">
                <a:extLst>
                  <a:ext uri="{FF2B5EF4-FFF2-40B4-BE49-F238E27FC236}">
                    <a16:creationId xmlns:a16="http://schemas.microsoft.com/office/drawing/2014/main" id="{2D5BF36F-7E98-9381-8746-561F39F6F46B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04800" y="495300"/>
                <a:ext cx="8610600" cy="4572000"/>
              </a:xfrm>
              <a:blipFill>
                <a:blip r:embed="rId2"/>
                <a:stretch>
                  <a:fillRect l="-295" t="-554" b="-1024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B673839-ADA3-63EA-EC57-F052839C37E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2661D55-915B-9148-8609-5AEDA0F27130}" type="slidenum">
              <a:rPr lang="en-US" smtClean="0"/>
              <a:t>1</a:t>
            </a:fld>
            <a:endParaRPr lang="en-US"/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D7B13D4A-1224-3BB9-7707-BA92A7377325}"/>
              </a:ext>
            </a:extLst>
          </p:cNvPr>
          <p:cNvGrpSpPr/>
          <p:nvPr/>
        </p:nvGrpSpPr>
        <p:grpSpPr>
          <a:xfrm>
            <a:off x="1600200" y="1269103"/>
            <a:ext cx="4212507" cy="1303783"/>
            <a:chOff x="3654829" y="1257300"/>
            <a:chExt cx="4212507" cy="1303783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CCD63AB5-4A27-2556-4218-9E975434CB5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657600" y="1257300"/>
              <a:ext cx="3947696" cy="124533"/>
            </a:xfrm>
            <a:prstGeom prst="rect">
              <a:avLst/>
            </a:prstGeom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DF4D24A5-8EF4-A994-37BF-06BCDC0F765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657600" y="1405226"/>
              <a:ext cx="3997286" cy="140577"/>
            </a:xfrm>
            <a:prstGeom prst="rect">
              <a:avLst/>
            </a:prstGeom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1BF80BA2-8F0F-209E-6765-8C2609F9F52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657600" y="1550290"/>
              <a:ext cx="4209736" cy="153726"/>
            </a:xfrm>
            <a:prstGeom prst="rect">
              <a:avLst/>
            </a:prstGeom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085DB39A-CBAA-1D61-4F9A-982B685A366B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657600" y="1714500"/>
              <a:ext cx="2044697" cy="144089"/>
            </a:xfrm>
            <a:prstGeom prst="rect">
              <a:avLst/>
            </a:prstGeom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3B77C7CB-FFA3-9F98-3498-E6DD807E5F99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3657600" y="1869073"/>
              <a:ext cx="3044691" cy="124394"/>
            </a:xfrm>
            <a:prstGeom prst="rect">
              <a:avLst/>
            </a:prstGeom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42AA3E-EAF2-0614-28BC-581B64F13A02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3657601" y="2021075"/>
              <a:ext cx="1219200" cy="135467"/>
            </a:xfrm>
            <a:prstGeom prst="rect">
              <a:avLst/>
            </a:prstGeom>
          </p:spPr>
        </p:pic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1FA76C7B-C6C8-AF00-8B03-E24DF680A623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3657600" y="2168392"/>
              <a:ext cx="1295400" cy="261697"/>
            </a:xfrm>
            <a:prstGeom prst="rect">
              <a:avLst/>
            </a:prstGeom>
          </p:spPr>
        </p:pic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139F41C8-9615-58D5-B1A2-5659D98E85CD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3654829" y="2430089"/>
              <a:ext cx="993371" cy="130994"/>
            </a:xfrm>
            <a:prstGeom prst="rect">
              <a:avLst/>
            </a:prstGeom>
          </p:spPr>
        </p:pic>
      </p:grpSp>
      <p:pic>
        <p:nvPicPr>
          <p:cNvPr id="3" name="Picture 2">
            <a:extLst>
              <a:ext uri="{FF2B5EF4-FFF2-40B4-BE49-F238E27FC236}">
                <a16:creationId xmlns:a16="http://schemas.microsoft.com/office/drawing/2014/main" id="{1FE39572-48E4-3F45-A824-8E0A6A00E754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597429" y="2584134"/>
            <a:ext cx="917171" cy="2672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54875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3D9FBD89-CE2D-8415-22A0-701A4C9D17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38130"/>
          </a:xfrm>
        </p:spPr>
        <p:txBody>
          <a:bodyPr/>
          <a:lstStyle/>
          <a:p>
            <a:r>
              <a:rPr lang="en-US" dirty="0"/>
              <a:t>Graphic illustration of NSI parameters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Content Placeholder 5">
                <a:extLst>
                  <a:ext uri="{FF2B5EF4-FFF2-40B4-BE49-F238E27FC236}">
                    <a16:creationId xmlns:a16="http://schemas.microsoft.com/office/drawing/2014/main" id="{2D5BF36F-7E98-9381-8746-561F39F6F46B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0" y="371520"/>
                <a:ext cx="8610600" cy="4572000"/>
              </a:xfrm>
            </p:spPr>
            <p:txBody>
              <a:bodyPr/>
              <a:lstStyle/>
              <a:p>
                <a:r>
                  <a:rPr lang="en-US" sz="1200" dirty="0"/>
                  <a:t>NSI parameters:</a:t>
                </a:r>
              </a:p>
              <a:p>
                <a:pPr lvl="2"/>
                <a14:m>
                  <m:oMath xmlns:m="http://schemas.openxmlformats.org/officeDocument/2006/math">
                    <m:sSub>
                      <m:sSubPr>
                        <m:ctrlPr>
                          <a:rPr lang="en-US" sz="105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050" b="0" i="1" smtClean="0">
                            <a:latin typeface="Cambria Math" panose="02040503050406030204" pitchFamily="18" charset="0"/>
                          </a:rPr>
                          <m:t>𝑟</m:t>
                        </m:r>
                      </m:e>
                      <m:sub>
                        <m:r>
                          <a:rPr lang="en-US" sz="1050" b="0" i="1" smtClean="0">
                            <a:latin typeface="Cambria Math" panose="02040503050406030204" pitchFamily="18" charset="0"/>
                          </a:rPr>
                          <m:t>𝑎</m:t>
                        </m:r>
                      </m:sub>
                    </m:sSub>
                    <m:r>
                      <a:rPr lang="en-US" sz="1050" b="0" i="0" smtClean="0">
                        <a:latin typeface="Cambria Math" panose="02040503050406030204" pitchFamily="18" charset="0"/>
                      </a:rPr>
                      <m:t>=</m:t>
                    </m:r>
                    <m:r>
                      <m:rPr>
                        <m:sty m:val="p"/>
                      </m:rPr>
                      <a:rPr lang="en-US" sz="1050" b="0" i="0" smtClean="0">
                        <a:latin typeface="Cambria Math" panose="02040503050406030204" pitchFamily="18" charset="0"/>
                      </a:rPr>
                      <m:t>axis</m:t>
                    </m:r>
                  </m:oMath>
                </a14:m>
                <a:r>
                  <a:rPr lang="en-US" sz="1050" dirty="0"/>
                  <a:t>: 3D real-valued unit vector in direction of rotational axis pointing down</a:t>
                </a:r>
              </a:p>
              <a:p>
                <a:pPr lvl="2"/>
                <a14:m>
                  <m:oMath xmlns:m="http://schemas.openxmlformats.org/officeDocument/2006/math">
                    <m:sSub>
                      <m:sSubPr>
                        <m:ctrlPr>
                          <a:rPr lang="en-US" sz="105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050" b="0" i="1" smtClean="0">
                            <a:latin typeface="Cambria Math" panose="02040503050406030204" pitchFamily="18" charset="0"/>
                          </a:rPr>
                          <m:t>𝑟</m:t>
                        </m:r>
                      </m:e>
                      <m:sub>
                        <m:r>
                          <a:rPr lang="en-US" sz="1050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sub>
                    </m:sSub>
                    <m:r>
                      <a:rPr lang="en-US" sz="1050" b="0" i="0" smtClean="0">
                        <a:latin typeface="Cambria Math" panose="02040503050406030204" pitchFamily="18" charset="0"/>
                      </a:rPr>
                      <m:t>=</m:t>
                    </m:r>
                    <m:r>
                      <m:rPr>
                        <m:sty m:val="p"/>
                      </m:rPr>
                      <a:rPr lang="en-US" sz="1050" b="0" i="0" smtClean="0">
                        <a:latin typeface="Cambria Math" panose="02040503050406030204" pitchFamily="18" charset="0"/>
                      </a:rPr>
                      <m:t>normal</m:t>
                    </m:r>
                  </m:oMath>
                </a14:m>
                <a:r>
                  <a:rPr lang="en-US" sz="1050" dirty="0"/>
                  <a:t>: 3D real-valued unit vector perpendicular to the detector plan pointing from source to detector</a:t>
                </a:r>
              </a:p>
              <a:p>
                <a:pPr lvl="2"/>
                <a14:m>
                  <m:oMath xmlns:m="http://schemas.openxmlformats.org/officeDocument/2006/math">
                    <m:sSub>
                      <m:sSubPr>
                        <m:ctrlPr>
                          <a:rPr lang="en-US" sz="105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050" b="0" i="1" smtClean="0">
                            <a:latin typeface="Cambria Math" panose="02040503050406030204" pitchFamily="18" charset="0"/>
                          </a:rPr>
                          <m:t>𝑟</m:t>
                        </m:r>
                      </m:e>
                      <m:sub>
                        <m:r>
                          <a:rPr lang="en-US" sz="1050" b="0" i="1" smtClean="0">
                            <a:latin typeface="Cambria Math" panose="02040503050406030204" pitchFamily="18" charset="0"/>
                          </a:rPr>
                          <m:t>h</m:t>
                        </m:r>
                      </m:sub>
                    </m:sSub>
                    <m:r>
                      <a:rPr lang="en-US" sz="1050" b="0" i="0" smtClean="0">
                        <a:latin typeface="Cambria Math" panose="02040503050406030204" pitchFamily="18" charset="0"/>
                      </a:rPr>
                      <m:t>=</m:t>
                    </m:r>
                    <m:r>
                      <m:rPr>
                        <m:sty m:val="p"/>
                      </m:rPr>
                      <a:rPr lang="en-US" sz="1050" b="0" i="0" smtClean="0">
                        <a:latin typeface="Cambria Math" panose="02040503050406030204" pitchFamily="18" charset="0"/>
                      </a:rPr>
                      <m:t>horizontal</m:t>
                    </m:r>
                  </m:oMath>
                </a14:m>
                <a:r>
                  <a:rPr lang="en-US" sz="1050" dirty="0"/>
                  <a:t>: 3D real-valued unit vector in direction parallel to detector rows pointing from left to right</a:t>
                </a:r>
              </a:p>
              <a:p>
                <a:pPr lvl="2"/>
                <a14:m>
                  <m:oMath xmlns:m="http://schemas.openxmlformats.org/officeDocument/2006/math">
                    <m:sSub>
                      <m:sSubPr>
                        <m:ctrlPr>
                          <a:rPr lang="en-US" sz="105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050" b="0" i="1" smtClean="0">
                            <a:latin typeface="Cambria Math" panose="02040503050406030204" pitchFamily="18" charset="0"/>
                          </a:rPr>
                          <m:t>𝑟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sz="1050" b="0" i="0" smtClean="0">
                            <a:latin typeface="Cambria Math" panose="02040503050406030204" pitchFamily="18" charset="0"/>
                          </a:rPr>
                          <m:t>s</m:t>
                        </m:r>
                      </m:sub>
                    </m:sSub>
                    <m:r>
                      <a:rPr lang="en-US" sz="1050" b="0" i="0" smtClean="0">
                        <a:latin typeface="Cambria Math" panose="02040503050406030204" pitchFamily="18" charset="0"/>
                      </a:rPr>
                      <m:t>=</m:t>
                    </m:r>
                    <m:r>
                      <m:rPr>
                        <m:sty m:val="p"/>
                      </m:rPr>
                      <a:rPr lang="en-US" sz="1050" b="0" i="0" smtClean="0">
                        <a:latin typeface="Cambria Math" panose="02040503050406030204" pitchFamily="18" charset="0"/>
                      </a:rPr>
                      <m:t>source</m:t>
                    </m:r>
                  </m:oMath>
                </a14:m>
                <a:r>
                  <a:rPr lang="en-US" sz="1050" dirty="0"/>
                  <a:t>: 3D real-valued vector from origin to source location in mm</a:t>
                </a:r>
              </a:p>
              <a:p>
                <a:pPr lvl="2"/>
                <a14:m>
                  <m:oMath xmlns:m="http://schemas.openxmlformats.org/officeDocument/2006/math">
                    <m:sSub>
                      <m:sSubPr>
                        <m:ctrlPr>
                          <a:rPr lang="en-US" sz="105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050" b="0" i="1" smtClean="0">
                            <a:latin typeface="Cambria Math" panose="02040503050406030204" pitchFamily="18" charset="0"/>
                          </a:rPr>
                          <m:t>𝑟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sz="1050" b="0" i="0" smtClean="0">
                            <a:latin typeface="Cambria Math" panose="02040503050406030204" pitchFamily="18" charset="0"/>
                          </a:rPr>
                          <m:t>r</m:t>
                        </m:r>
                      </m:sub>
                    </m:sSub>
                    <m:r>
                      <a:rPr lang="en-US" sz="1050" b="0" i="0" smtClean="0">
                        <a:latin typeface="Cambria Math" panose="02040503050406030204" pitchFamily="18" charset="0"/>
                      </a:rPr>
                      <m:t>=</m:t>
                    </m:r>
                    <m:r>
                      <m:rPr>
                        <m:sty m:val="p"/>
                      </m:rPr>
                      <a:rPr lang="en-US" sz="1050" b="0" i="0" smtClean="0">
                        <a:latin typeface="Cambria Math" panose="02040503050406030204" pitchFamily="18" charset="0"/>
                      </a:rPr>
                      <m:t>reference</m:t>
                    </m:r>
                  </m:oMath>
                </a14:m>
                <a:r>
                  <a:rPr lang="en-US" sz="1050" dirty="0"/>
                  <a:t>: 3D real-valued vector from origin to center of pixel on first row and column of detector</a:t>
                </a:r>
              </a:p>
              <a:p>
                <a:pPr lvl="2"/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1050" b="0" i="0" smtClean="0">
                        <a:latin typeface="Cambria Math" panose="02040503050406030204" pitchFamily="18" charset="0"/>
                      </a:rPr>
                      <m:t>Δ</m:t>
                    </m:r>
                    <m:r>
                      <a:rPr lang="en-US" sz="1050" b="0" i="0" smtClean="0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ctrlPr>
                          <a:rPr lang="en-US" sz="105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105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sz="1050" b="0" i="0" smtClean="0">
                                <a:latin typeface="Cambria Math" panose="02040503050406030204" pitchFamily="18" charset="0"/>
                              </a:rPr>
                              <m:t>Δ</m:t>
                            </m:r>
                          </m:e>
                          <m:sub>
                            <m:r>
                              <a:rPr lang="en-US" sz="1050" b="0" i="1" smtClean="0">
                                <a:latin typeface="Cambria Math" panose="02040503050406030204" pitchFamily="18" charset="0"/>
                              </a:rPr>
                              <m:t>𝑐</m:t>
                            </m:r>
                          </m:sub>
                        </m:sSub>
                        <m:r>
                          <a:rPr lang="en-US" sz="1050" b="0" i="1" smtClean="0">
                            <a:latin typeface="Cambria Math" panose="020405030504060302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en-US" sz="105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sz="1050">
                                <a:latin typeface="Cambria Math" panose="02040503050406030204" pitchFamily="18" charset="0"/>
                              </a:rPr>
                              <m:t>Δ</m:t>
                            </m:r>
                          </m:e>
                          <m:sub>
                            <m:r>
                              <a:rPr lang="en-US" sz="1050" i="1">
                                <a:latin typeface="Cambria Math" panose="02040503050406030204" pitchFamily="18" charset="0"/>
                              </a:rPr>
                              <m:t>𝑟</m:t>
                            </m:r>
                          </m:sub>
                        </m:sSub>
                      </m:e>
                    </m:d>
                    <m:r>
                      <a:rPr lang="en-US" sz="1050" b="0" i="0" smtClean="0">
                        <a:latin typeface="Cambria Math" panose="02040503050406030204" pitchFamily="18" charset="0"/>
                      </a:rPr>
                      <m:t>=</m:t>
                    </m:r>
                    <m:r>
                      <m:rPr>
                        <m:sty m:val="p"/>
                      </m:rPr>
                      <a:rPr lang="en-US" sz="1050" b="0" i="0" smtClean="0">
                        <a:latin typeface="Cambria Math" panose="02040503050406030204" pitchFamily="18" charset="0"/>
                      </a:rPr>
                      <m:t>pitch</m:t>
                    </m:r>
                  </m:oMath>
                </a14:m>
                <a:r>
                  <a:rPr lang="en-US" sz="1050" dirty="0"/>
                  <a:t>: 2D real-valued vector defining spacing between rows and columns in mm, respectively</a:t>
                </a:r>
              </a:p>
              <a:p>
                <a:pPr lvl="2"/>
                <a14:m>
                  <m:oMath xmlns:m="http://schemas.openxmlformats.org/officeDocument/2006/math">
                    <m:sSub>
                      <m:sSubPr>
                        <m:ctrlPr>
                          <a:rPr lang="en-US" sz="105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sz="1050" b="0" i="0" smtClean="0">
                            <a:latin typeface="Cambria Math" panose="02040503050406030204" pitchFamily="18" charset="0"/>
                          </a:rPr>
                          <m:t>N</m:t>
                        </m:r>
                      </m:e>
                      <m:sub>
                        <m:r>
                          <a:rPr lang="en-US" sz="1050" b="0" i="1" smtClean="0">
                            <a:latin typeface="Cambria Math" panose="02040503050406030204" pitchFamily="18" charset="0"/>
                          </a:rPr>
                          <m:t>𝑐</m:t>
                        </m:r>
                      </m:sub>
                    </m:sSub>
                    <m:r>
                      <a:rPr lang="en-US" sz="1050">
                        <a:latin typeface="Cambria Math" panose="02040503050406030204" pitchFamily="18" charset="0"/>
                      </a:rPr>
                      <m:t>=</m:t>
                    </m:r>
                    <m:r>
                      <m:rPr>
                        <m:sty m:val="p"/>
                      </m:rPr>
                      <a:rPr lang="en-US" sz="1050" i="1">
                        <a:latin typeface="Cambria Math" panose="02040503050406030204" pitchFamily="18" charset="0"/>
                      </a:rPr>
                      <m:t>w</m:t>
                    </m:r>
                    <m:r>
                      <m:rPr>
                        <m:sty m:val="p"/>
                      </m:rPr>
                      <a:rPr lang="en-US" sz="1050">
                        <a:latin typeface="Cambria Math" panose="02040503050406030204" pitchFamily="18" charset="0"/>
                      </a:rPr>
                      <m:t>idth</m:t>
                    </m:r>
                    <m:r>
                      <a:rPr lang="en-US" sz="1050" b="0" i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sz="1050" b="0" i="0" smtClean="0">
                        <a:latin typeface="Cambria Math" panose="02040503050406030204" pitchFamily="18" charset="0"/>
                      </a:rPr>
                      <m:t>pixels</m:t>
                    </m:r>
                  </m:oMath>
                </a14:m>
                <a:r>
                  <a:rPr lang="en-US" sz="1050" dirty="0"/>
                  <a:t>: integer number of detector channels</a:t>
                </a:r>
              </a:p>
              <a:p>
                <a:pPr lvl="2"/>
                <a14:m>
                  <m:oMath xmlns:m="http://schemas.openxmlformats.org/officeDocument/2006/math">
                    <m:sSub>
                      <m:sSubPr>
                        <m:ctrlPr>
                          <a:rPr lang="en-US" sz="105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sz="1050">
                            <a:latin typeface="Cambria Math" panose="02040503050406030204" pitchFamily="18" charset="0"/>
                          </a:rPr>
                          <m:t>N</m:t>
                        </m:r>
                      </m:e>
                      <m:sub>
                        <m:r>
                          <a:rPr lang="en-US" sz="1050" b="0" i="1" smtClean="0">
                            <a:latin typeface="Cambria Math" panose="02040503050406030204" pitchFamily="18" charset="0"/>
                          </a:rPr>
                          <m:t>𝑟</m:t>
                        </m:r>
                      </m:sub>
                    </m:sSub>
                    <m:r>
                      <a:rPr lang="en-US" sz="1050">
                        <a:latin typeface="Cambria Math" panose="02040503050406030204" pitchFamily="18" charset="0"/>
                      </a:rPr>
                      <m:t>=</m:t>
                    </m:r>
                    <m:r>
                      <m:rPr>
                        <m:sty m:val="p"/>
                      </m:rPr>
                      <a:rPr lang="en-US" sz="1050" i="1">
                        <a:latin typeface="Cambria Math" panose="02040503050406030204" pitchFamily="18" charset="0"/>
                      </a:rPr>
                      <m:t>h</m:t>
                    </m:r>
                    <m:r>
                      <m:rPr>
                        <m:sty m:val="p"/>
                      </m:rPr>
                      <a:rPr lang="en-US" sz="1050" b="0" i="0" smtClean="0">
                        <a:latin typeface="Cambria Math" panose="02040503050406030204" pitchFamily="18" charset="0"/>
                      </a:rPr>
                      <m:t>eight</m:t>
                    </m:r>
                    <m:r>
                      <a:rPr lang="en-US" sz="1050" b="0" i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sz="1050" b="0" i="0" smtClean="0">
                        <a:latin typeface="Cambria Math" panose="02040503050406030204" pitchFamily="18" charset="0"/>
                      </a:rPr>
                      <m:t>pixels</m:t>
                    </m:r>
                  </m:oMath>
                </a14:m>
                <a:r>
                  <a:rPr lang="en-US" sz="1050" dirty="0"/>
                  <a:t>: integer number of detector rows</a:t>
                </a:r>
              </a:p>
              <a:p>
                <a:pPr lvl="2"/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1050" i="0" smtClean="0">
                        <a:latin typeface="Cambria Math" panose="02040503050406030204" pitchFamily="18" charset="0"/>
                      </a:rPr>
                      <m:t>c</m:t>
                    </m:r>
                    <m:r>
                      <m:rPr>
                        <m:sty m:val="p"/>
                      </m:rPr>
                      <a:rPr lang="en-US" sz="1050" b="0" i="0" smtClean="0">
                        <a:latin typeface="Cambria Math" panose="02040503050406030204" pitchFamily="18" charset="0"/>
                      </a:rPr>
                      <m:t>lockwise</m:t>
                    </m:r>
                  </m:oMath>
                </a14:m>
                <a:r>
                  <a:rPr lang="en-US" sz="1050" dirty="0"/>
                  <a:t>: Boolean variable (true/false) that determines if the rotation direction is clockwise viewed from the top.</a:t>
                </a:r>
              </a:p>
              <a:p>
                <a:pPr lvl="2"/>
                <a14:m>
                  <m:oMath xmlns:m="http://schemas.openxmlformats.org/officeDocument/2006/math">
                    <m:sSub>
                      <m:sSubPr>
                        <m:ctrlPr>
                          <a:rPr lang="en-US" sz="105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sz="1050">
                            <a:latin typeface="Cambria Math" panose="02040503050406030204" pitchFamily="18" charset="0"/>
                          </a:rPr>
                          <m:t>N</m:t>
                        </m:r>
                      </m:e>
                      <m:sub>
                        <m:r>
                          <a:rPr lang="en-US" sz="1050" b="0" i="1" smtClean="0">
                            <a:latin typeface="Cambria Math" panose="02040503050406030204" pitchFamily="18" charset="0"/>
                          </a:rPr>
                          <m:t>𝜃</m:t>
                        </m:r>
                      </m:sub>
                    </m:sSub>
                    <m:r>
                      <a:rPr lang="en-US" sz="1050">
                        <a:latin typeface="Cambria Math" panose="02040503050406030204" pitchFamily="18" charset="0"/>
                      </a:rPr>
                      <m:t>=</m:t>
                    </m:r>
                    <m:r>
                      <m:rPr>
                        <m:sty m:val="p"/>
                      </m:rPr>
                      <a:rPr lang="en-US" sz="1050" i="0" smtClean="0">
                        <a:latin typeface="Cambria Math" panose="02040503050406030204" pitchFamily="18" charset="0"/>
                      </a:rPr>
                      <m:t>n</m:t>
                    </m:r>
                    <m:r>
                      <m:rPr>
                        <m:sty m:val="p"/>
                      </m:rPr>
                      <a:rPr lang="en-US" sz="1050" b="0" i="0" smtClean="0">
                        <a:latin typeface="Cambria Math" panose="02040503050406030204" pitchFamily="18" charset="0"/>
                      </a:rPr>
                      <m:t>umber</m:t>
                    </m:r>
                  </m:oMath>
                </a14:m>
                <a:r>
                  <a:rPr lang="en-US" sz="1050" dirty="0"/>
                  <a:t>: integer number that determines number of projection angles.</a:t>
                </a:r>
              </a:p>
              <a:p>
                <a:pPr lvl="2"/>
                <a14:m>
                  <m:oMath xmlns:m="http://schemas.openxmlformats.org/officeDocument/2006/math">
                    <m:sSub>
                      <m:sSubPr>
                        <m:ctrlPr>
                          <a:rPr lang="en-US" sz="105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sz="1050" b="0" i="0" smtClean="0">
                            <a:latin typeface="Cambria Math" panose="02040503050406030204" pitchFamily="18" charset="0"/>
                          </a:rPr>
                          <m:t>Δ</m:t>
                        </m:r>
                      </m:e>
                      <m:sub>
                        <m:r>
                          <a:rPr lang="en-US" sz="1050" b="0" i="1" smtClean="0">
                            <a:latin typeface="Cambria Math" panose="02040503050406030204" pitchFamily="18" charset="0"/>
                          </a:rPr>
                          <m:t>𝜃</m:t>
                        </m:r>
                      </m:sub>
                    </m:sSub>
                    <m:r>
                      <a:rPr lang="en-US" sz="1050">
                        <a:latin typeface="Cambria Math" panose="02040503050406030204" pitchFamily="18" charset="0"/>
                      </a:rPr>
                      <m:t>=</m:t>
                    </m:r>
                    <m:r>
                      <m:rPr>
                        <m:sty m:val="p"/>
                      </m:rPr>
                      <a:rPr lang="en-US" sz="1050" i="0" smtClean="0">
                        <a:latin typeface="Cambria Math" panose="02040503050406030204" pitchFamily="18" charset="0"/>
                      </a:rPr>
                      <m:t>a</m:t>
                    </m:r>
                    <m:r>
                      <m:rPr>
                        <m:sty m:val="p"/>
                      </m:rPr>
                      <a:rPr lang="en-US" sz="1050" b="0" i="0" smtClean="0">
                        <a:latin typeface="Cambria Math" panose="02040503050406030204" pitchFamily="18" charset="0"/>
                      </a:rPr>
                      <m:t>ngleStep</m:t>
                    </m:r>
                  </m:oMath>
                </a14:m>
                <a:r>
                  <a:rPr lang="en-US" sz="1050" dirty="0"/>
                  <a:t>: float number that determines the angle step size in degrees between adjacent projection measurements.</a:t>
                </a:r>
              </a:p>
              <a:p>
                <a:pPr lvl="2"/>
                <a:endParaRPr lang="en-US" sz="1050" dirty="0"/>
              </a:p>
              <a:p>
                <a:pPr lvl="2"/>
                <a:endParaRPr lang="en-US" sz="1050" dirty="0"/>
              </a:p>
            </p:txBody>
          </p:sp>
        </mc:Choice>
        <mc:Fallback xmlns="">
          <p:sp>
            <p:nvSpPr>
              <p:cNvPr id="6" name="Content Placeholder 5">
                <a:extLst>
                  <a:ext uri="{FF2B5EF4-FFF2-40B4-BE49-F238E27FC236}">
                    <a16:creationId xmlns:a16="http://schemas.microsoft.com/office/drawing/2014/main" id="{2D5BF36F-7E98-9381-8746-561F39F6F46B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0" y="371520"/>
                <a:ext cx="8610600" cy="4572000"/>
              </a:xfrm>
              <a:blipFill>
                <a:blip r:embed="rId2"/>
                <a:stretch>
                  <a:fillRect t="-27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B673839-ADA3-63EA-EC57-F052839C37E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2661D55-915B-9148-8609-5AEDA0F27130}" type="slidenum">
              <a:rPr lang="en-US" smtClean="0"/>
              <a:t>2</a:t>
            </a:fld>
            <a:endParaRPr lang="en-US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A91FEA5F-BEF4-7408-AE51-8D5EEDF2C9DC}"/>
              </a:ext>
            </a:extLst>
          </p:cNvPr>
          <p:cNvGrpSpPr/>
          <p:nvPr/>
        </p:nvGrpSpPr>
        <p:grpSpPr>
          <a:xfrm>
            <a:off x="463518" y="2657520"/>
            <a:ext cx="8452652" cy="3001204"/>
            <a:chOff x="463518" y="2657520"/>
            <a:chExt cx="8452652" cy="3001204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34" name="TextBox 133">
                  <a:extLst>
                    <a:ext uri="{FF2B5EF4-FFF2-40B4-BE49-F238E27FC236}">
                      <a16:creationId xmlns:a16="http://schemas.microsoft.com/office/drawing/2014/main" id="{8D655A3C-6B51-DA71-B9AF-FA9CF2E1E607}"/>
                    </a:ext>
                  </a:extLst>
                </p:cNvPr>
                <p:cNvSpPr txBox="1"/>
                <p:nvPr/>
              </p:nvSpPr>
              <p:spPr>
                <a:xfrm>
                  <a:off x="2393632" y="4349102"/>
                  <a:ext cx="1005660" cy="30777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14:m>
                    <m:oMath xmlns:m="http://schemas.openxmlformats.org/officeDocument/2006/math">
                      <m:sSub>
                        <m:sSubPr>
                          <m:ctrlPr>
                            <a:rPr lang="en-US" sz="14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4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𝑟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en-US" sz="1400" b="0" i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s</m:t>
                          </m:r>
                        </m:sub>
                      </m:sSub>
                      <m:r>
                        <a:rPr lang="en-US" sz="1400" b="0" i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14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</m:oMath>
                  </a14:m>
                  <a:r>
                    <a:rPr lang="en-US" sz="1400" dirty="0">
                      <a:solidFill>
                        <a:srgbClr val="FF0000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source</a:t>
                  </a:r>
                </a:p>
              </p:txBody>
            </p:sp>
          </mc:Choice>
          <mc:Fallback xmlns="">
            <p:sp>
              <p:nvSpPr>
                <p:cNvPr id="134" name="TextBox 133">
                  <a:extLst>
                    <a:ext uri="{FF2B5EF4-FFF2-40B4-BE49-F238E27FC236}">
                      <a16:creationId xmlns:a16="http://schemas.microsoft.com/office/drawing/2014/main" id="{8D655A3C-6B51-DA71-B9AF-FA9CF2E1E607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393632" y="4349102"/>
                  <a:ext cx="1005660" cy="307777"/>
                </a:xfrm>
                <a:prstGeom prst="rect">
                  <a:avLst/>
                </a:prstGeom>
                <a:blipFill>
                  <a:blip r:embed="rId3"/>
                  <a:stretch>
                    <a:fillRect t="-4000" r="-1250" b="-20000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35" name="Oval 134">
              <a:extLst>
                <a:ext uri="{FF2B5EF4-FFF2-40B4-BE49-F238E27FC236}">
                  <a16:creationId xmlns:a16="http://schemas.microsoft.com/office/drawing/2014/main" id="{43527B19-E736-8CC4-9FF6-0F7A535FD909}"/>
                </a:ext>
              </a:extLst>
            </p:cNvPr>
            <p:cNvSpPr/>
            <p:nvPr/>
          </p:nvSpPr>
          <p:spPr>
            <a:xfrm>
              <a:off x="2392442" y="4756159"/>
              <a:ext cx="45720" cy="45720"/>
            </a:xfrm>
            <a:prstGeom prst="ellipse">
              <a:avLst/>
            </a:prstGeom>
            <a:solidFill>
              <a:schemeClr val="tx1"/>
            </a:soli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58"/>
            </a:p>
          </p:txBody>
        </p:sp>
        <p:grpSp>
          <p:nvGrpSpPr>
            <p:cNvPr id="136" name="Group 135">
              <a:extLst>
                <a:ext uri="{FF2B5EF4-FFF2-40B4-BE49-F238E27FC236}">
                  <a16:creationId xmlns:a16="http://schemas.microsoft.com/office/drawing/2014/main" id="{3F88E380-9601-BF33-A93F-5C84975DCAF9}"/>
                </a:ext>
              </a:extLst>
            </p:cNvPr>
            <p:cNvGrpSpPr/>
            <p:nvPr/>
          </p:nvGrpSpPr>
          <p:grpSpPr>
            <a:xfrm>
              <a:off x="4549995" y="2975186"/>
              <a:ext cx="1703066" cy="2683538"/>
              <a:chOff x="9588676" y="732235"/>
              <a:chExt cx="1745174" cy="2758538"/>
            </a:xfrm>
          </p:grpSpPr>
          <p:cxnSp>
            <p:nvCxnSpPr>
              <p:cNvPr id="137" name="Straight Connector 136">
                <a:extLst>
                  <a:ext uri="{FF2B5EF4-FFF2-40B4-BE49-F238E27FC236}">
                    <a16:creationId xmlns:a16="http://schemas.microsoft.com/office/drawing/2014/main" id="{95649835-7610-5C2A-8CBD-F2BE8499613D}"/>
                  </a:ext>
                </a:extLst>
              </p:cNvPr>
              <p:cNvCxnSpPr/>
              <p:nvPr/>
            </p:nvCxnSpPr>
            <p:spPr>
              <a:xfrm flipV="1">
                <a:off x="9588678" y="732235"/>
                <a:ext cx="0" cy="450375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8" name="Straight Connector 137">
                <a:extLst>
                  <a:ext uri="{FF2B5EF4-FFF2-40B4-BE49-F238E27FC236}">
                    <a16:creationId xmlns:a16="http://schemas.microsoft.com/office/drawing/2014/main" id="{AB34DE12-5BCF-3389-3E67-DD3D0D076158}"/>
                  </a:ext>
                </a:extLst>
              </p:cNvPr>
              <p:cNvCxnSpPr/>
              <p:nvPr/>
            </p:nvCxnSpPr>
            <p:spPr>
              <a:xfrm>
                <a:off x="9588678" y="732235"/>
                <a:ext cx="290864" cy="84445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9" name="Straight Connector 138">
                <a:extLst>
                  <a:ext uri="{FF2B5EF4-FFF2-40B4-BE49-F238E27FC236}">
                    <a16:creationId xmlns:a16="http://schemas.microsoft.com/office/drawing/2014/main" id="{7FE04AA7-97A9-FDB5-6DD4-3565036F5C54}"/>
                  </a:ext>
                </a:extLst>
              </p:cNvPr>
              <p:cNvCxnSpPr/>
              <p:nvPr/>
            </p:nvCxnSpPr>
            <p:spPr>
              <a:xfrm flipV="1">
                <a:off x="9879541" y="816680"/>
                <a:ext cx="0" cy="450375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0" name="Straight Connector 139">
                <a:extLst>
                  <a:ext uri="{FF2B5EF4-FFF2-40B4-BE49-F238E27FC236}">
                    <a16:creationId xmlns:a16="http://schemas.microsoft.com/office/drawing/2014/main" id="{E82F0B81-7F95-5E3B-E831-244294CFD8D7}"/>
                  </a:ext>
                </a:extLst>
              </p:cNvPr>
              <p:cNvCxnSpPr/>
              <p:nvPr/>
            </p:nvCxnSpPr>
            <p:spPr>
              <a:xfrm flipV="1">
                <a:off x="9588678" y="1182610"/>
                <a:ext cx="0" cy="450375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1" name="Straight Connector 140">
                <a:extLst>
                  <a:ext uri="{FF2B5EF4-FFF2-40B4-BE49-F238E27FC236}">
                    <a16:creationId xmlns:a16="http://schemas.microsoft.com/office/drawing/2014/main" id="{B9C10E13-B44A-2CF8-46AB-E5177CE0E903}"/>
                  </a:ext>
                </a:extLst>
              </p:cNvPr>
              <p:cNvCxnSpPr/>
              <p:nvPr/>
            </p:nvCxnSpPr>
            <p:spPr>
              <a:xfrm>
                <a:off x="9588678" y="1182610"/>
                <a:ext cx="290864" cy="84445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2" name="Straight Connector 141">
                <a:extLst>
                  <a:ext uri="{FF2B5EF4-FFF2-40B4-BE49-F238E27FC236}">
                    <a16:creationId xmlns:a16="http://schemas.microsoft.com/office/drawing/2014/main" id="{10CA06E8-F16C-8DCF-F5B3-96BFEA873BBE}"/>
                  </a:ext>
                </a:extLst>
              </p:cNvPr>
              <p:cNvCxnSpPr/>
              <p:nvPr/>
            </p:nvCxnSpPr>
            <p:spPr>
              <a:xfrm flipV="1">
                <a:off x="9879541" y="1267055"/>
                <a:ext cx="0" cy="450375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3" name="Straight Connector 142">
                <a:extLst>
                  <a:ext uri="{FF2B5EF4-FFF2-40B4-BE49-F238E27FC236}">
                    <a16:creationId xmlns:a16="http://schemas.microsoft.com/office/drawing/2014/main" id="{6E6277F5-1BCF-B430-FE48-0FE6BC7CD422}"/>
                  </a:ext>
                </a:extLst>
              </p:cNvPr>
              <p:cNvCxnSpPr/>
              <p:nvPr/>
            </p:nvCxnSpPr>
            <p:spPr>
              <a:xfrm>
                <a:off x="9879538" y="816680"/>
                <a:ext cx="290864" cy="84445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4" name="Straight Connector 143">
                <a:extLst>
                  <a:ext uri="{FF2B5EF4-FFF2-40B4-BE49-F238E27FC236}">
                    <a16:creationId xmlns:a16="http://schemas.microsoft.com/office/drawing/2014/main" id="{9512DDFA-ABD9-C352-F470-DB444F925D60}"/>
                  </a:ext>
                </a:extLst>
              </p:cNvPr>
              <p:cNvCxnSpPr/>
              <p:nvPr/>
            </p:nvCxnSpPr>
            <p:spPr>
              <a:xfrm flipV="1">
                <a:off x="10170402" y="901125"/>
                <a:ext cx="0" cy="450375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5" name="Straight Connector 144">
                <a:extLst>
                  <a:ext uri="{FF2B5EF4-FFF2-40B4-BE49-F238E27FC236}">
                    <a16:creationId xmlns:a16="http://schemas.microsoft.com/office/drawing/2014/main" id="{1A828461-CF91-D83D-0431-D91B8F2824F6}"/>
                  </a:ext>
                </a:extLst>
              </p:cNvPr>
              <p:cNvCxnSpPr/>
              <p:nvPr/>
            </p:nvCxnSpPr>
            <p:spPr>
              <a:xfrm>
                <a:off x="10170402" y="901125"/>
                <a:ext cx="290864" cy="84445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6" name="Straight Connector 145">
                <a:extLst>
                  <a:ext uri="{FF2B5EF4-FFF2-40B4-BE49-F238E27FC236}">
                    <a16:creationId xmlns:a16="http://schemas.microsoft.com/office/drawing/2014/main" id="{D843AE90-48ED-A4E6-4E33-9017EEED5FC0}"/>
                  </a:ext>
                </a:extLst>
              </p:cNvPr>
              <p:cNvCxnSpPr/>
              <p:nvPr/>
            </p:nvCxnSpPr>
            <p:spPr>
              <a:xfrm flipV="1">
                <a:off x="10461265" y="985570"/>
                <a:ext cx="0" cy="450375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7" name="Straight Connector 146">
                <a:extLst>
                  <a:ext uri="{FF2B5EF4-FFF2-40B4-BE49-F238E27FC236}">
                    <a16:creationId xmlns:a16="http://schemas.microsoft.com/office/drawing/2014/main" id="{90136795-736F-EA98-4E91-B44B0BF7929A}"/>
                  </a:ext>
                </a:extLst>
              </p:cNvPr>
              <p:cNvCxnSpPr/>
              <p:nvPr/>
            </p:nvCxnSpPr>
            <p:spPr>
              <a:xfrm>
                <a:off x="9879538" y="1267053"/>
                <a:ext cx="290864" cy="84445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8" name="Straight Connector 147">
                <a:extLst>
                  <a:ext uri="{FF2B5EF4-FFF2-40B4-BE49-F238E27FC236}">
                    <a16:creationId xmlns:a16="http://schemas.microsoft.com/office/drawing/2014/main" id="{ECF102F0-6FCC-F840-4A91-097EE8D6FF53}"/>
                  </a:ext>
                </a:extLst>
              </p:cNvPr>
              <p:cNvCxnSpPr/>
              <p:nvPr/>
            </p:nvCxnSpPr>
            <p:spPr>
              <a:xfrm flipV="1">
                <a:off x="10170402" y="1351498"/>
                <a:ext cx="0" cy="450375"/>
              </a:xfrm>
              <a:prstGeom prst="line">
                <a:avLst/>
              </a:prstGeom>
              <a:ln w="9525"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9" name="Straight Connector 148">
                <a:extLst>
                  <a:ext uri="{FF2B5EF4-FFF2-40B4-BE49-F238E27FC236}">
                    <a16:creationId xmlns:a16="http://schemas.microsoft.com/office/drawing/2014/main" id="{71B30C95-C5C7-E60E-0100-A618282499DC}"/>
                  </a:ext>
                </a:extLst>
              </p:cNvPr>
              <p:cNvCxnSpPr/>
              <p:nvPr/>
            </p:nvCxnSpPr>
            <p:spPr>
              <a:xfrm>
                <a:off x="10170402" y="1351498"/>
                <a:ext cx="290864" cy="84445"/>
              </a:xfrm>
              <a:prstGeom prst="line">
                <a:avLst/>
              </a:prstGeom>
              <a:ln w="9525"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0" name="Straight Connector 149">
                <a:extLst>
                  <a:ext uri="{FF2B5EF4-FFF2-40B4-BE49-F238E27FC236}">
                    <a16:creationId xmlns:a16="http://schemas.microsoft.com/office/drawing/2014/main" id="{8389AEB7-2D2E-7CF2-E98C-FEBDFDC78AF8}"/>
                  </a:ext>
                </a:extLst>
              </p:cNvPr>
              <p:cNvCxnSpPr/>
              <p:nvPr/>
            </p:nvCxnSpPr>
            <p:spPr>
              <a:xfrm flipV="1">
                <a:off x="10461265" y="1435945"/>
                <a:ext cx="0" cy="450375"/>
              </a:xfrm>
              <a:prstGeom prst="line">
                <a:avLst/>
              </a:prstGeom>
              <a:ln w="9525"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1" name="Straight Connector 150">
                <a:extLst>
                  <a:ext uri="{FF2B5EF4-FFF2-40B4-BE49-F238E27FC236}">
                    <a16:creationId xmlns:a16="http://schemas.microsoft.com/office/drawing/2014/main" id="{B2C2A946-5E9E-39BE-936B-C003305A2AF1}"/>
                  </a:ext>
                </a:extLst>
              </p:cNvPr>
              <p:cNvCxnSpPr/>
              <p:nvPr/>
            </p:nvCxnSpPr>
            <p:spPr>
              <a:xfrm>
                <a:off x="10461262" y="985568"/>
                <a:ext cx="290864" cy="84445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2" name="Straight Connector 151">
                <a:extLst>
                  <a:ext uri="{FF2B5EF4-FFF2-40B4-BE49-F238E27FC236}">
                    <a16:creationId xmlns:a16="http://schemas.microsoft.com/office/drawing/2014/main" id="{3D08F932-9682-58C6-F96E-F2299AC642B6}"/>
                  </a:ext>
                </a:extLst>
              </p:cNvPr>
              <p:cNvCxnSpPr/>
              <p:nvPr/>
            </p:nvCxnSpPr>
            <p:spPr>
              <a:xfrm flipV="1">
                <a:off x="10752125" y="1070015"/>
                <a:ext cx="0" cy="450375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3" name="Straight Connector 152">
                <a:extLst>
                  <a:ext uri="{FF2B5EF4-FFF2-40B4-BE49-F238E27FC236}">
                    <a16:creationId xmlns:a16="http://schemas.microsoft.com/office/drawing/2014/main" id="{E1F09198-3B29-2806-5907-1D5F07F8F783}"/>
                  </a:ext>
                </a:extLst>
              </p:cNvPr>
              <p:cNvCxnSpPr/>
              <p:nvPr/>
            </p:nvCxnSpPr>
            <p:spPr>
              <a:xfrm>
                <a:off x="10752125" y="1070015"/>
                <a:ext cx="290864" cy="84445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4" name="Straight Connector 153">
                <a:extLst>
                  <a:ext uri="{FF2B5EF4-FFF2-40B4-BE49-F238E27FC236}">
                    <a16:creationId xmlns:a16="http://schemas.microsoft.com/office/drawing/2014/main" id="{EF78FEE3-A907-2113-91FD-A98C516BFFFF}"/>
                  </a:ext>
                </a:extLst>
              </p:cNvPr>
              <p:cNvCxnSpPr/>
              <p:nvPr/>
            </p:nvCxnSpPr>
            <p:spPr>
              <a:xfrm flipV="1">
                <a:off x="11042987" y="1154460"/>
                <a:ext cx="0" cy="450375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5" name="Straight Connector 154">
                <a:extLst>
                  <a:ext uri="{FF2B5EF4-FFF2-40B4-BE49-F238E27FC236}">
                    <a16:creationId xmlns:a16="http://schemas.microsoft.com/office/drawing/2014/main" id="{7F218059-97F4-0145-C995-6EE058283EE8}"/>
                  </a:ext>
                </a:extLst>
              </p:cNvPr>
              <p:cNvCxnSpPr/>
              <p:nvPr/>
            </p:nvCxnSpPr>
            <p:spPr>
              <a:xfrm>
                <a:off x="10461262" y="1435945"/>
                <a:ext cx="290864" cy="84445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6" name="Straight Connector 155">
                <a:extLst>
                  <a:ext uri="{FF2B5EF4-FFF2-40B4-BE49-F238E27FC236}">
                    <a16:creationId xmlns:a16="http://schemas.microsoft.com/office/drawing/2014/main" id="{4D67EEAF-B0DA-5A06-4B9D-11C6514B9E89}"/>
                  </a:ext>
                </a:extLst>
              </p:cNvPr>
              <p:cNvCxnSpPr/>
              <p:nvPr/>
            </p:nvCxnSpPr>
            <p:spPr>
              <a:xfrm flipV="1">
                <a:off x="10752125" y="1520390"/>
                <a:ext cx="0" cy="450375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7" name="Straight Connector 156">
                <a:extLst>
                  <a:ext uri="{FF2B5EF4-FFF2-40B4-BE49-F238E27FC236}">
                    <a16:creationId xmlns:a16="http://schemas.microsoft.com/office/drawing/2014/main" id="{FA969942-A1E2-DAAC-C678-77F03CE5FE1D}"/>
                  </a:ext>
                </a:extLst>
              </p:cNvPr>
              <p:cNvCxnSpPr/>
              <p:nvPr/>
            </p:nvCxnSpPr>
            <p:spPr>
              <a:xfrm>
                <a:off x="10752125" y="1520390"/>
                <a:ext cx="290864" cy="84445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8" name="Straight Connector 157">
                <a:extLst>
                  <a:ext uri="{FF2B5EF4-FFF2-40B4-BE49-F238E27FC236}">
                    <a16:creationId xmlns:a16="http://schemas.microsoft.com/office/drawing/2014/main" id="{0CD09DFA-CC49-915B-AF7F-F653E4CAA909}"/>
                  </a:ext>
                </a:extLst>
              </p:cNvPr>
              <p:cNvCxnSpPr/>
              <p:nvPr/>
            </p:nvCxnSpPr>
            <p:spPr>
              <a:xfrm flipV="1">
                <a:off x="11042987" y="1604835"/>
                <a:ext cx="0" cy="450375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9" name="Straight Connector 158">
                <a:extLst>
                  <a:ext uri="{FF2B5EF4-FFF2-40B4-BE49-F238E27FC236}">
                    <a16:creationId xmlns:a16="http://schemas.microsoft.com/office/drawing/2014/main" id="{C5FE62FF-5626-E529-9B07-2D827B37275F}"/>
                  </a:ext>
                </a:extLst>
              </p:cNvPr>
              <p:cNvCxnSpPr/>
              <p:nvPr/>
            </p:nvCxnSpPr>
            <p:spPr>
              <a:xfrm>
                <a:off x="11042986" y="1154460"/>
                <a:ext cx="290864" cy="84445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0" name="Straight Connector 159">
                <a:extLst>
                  <a:ext uri="{FF2B5EF4-FFF2-40B4-BE49-F238E27FC236}">
                    <a16:creationId xmlns:a16="http://schemas.microsoft.com/office/drawing/2014/main" id="{5CCE2C6C-175F-383C-372F-2DBECB9FFF87}"/>
                  </a:ext>
                </a:extLst>
              </p:cNvPr>
              <p:cNvCxnSpPr/>
              <p:nvPr/>
            </p:nvCxnSpPr>
            <p:spPr>
              <a:xfrm flipV="1">
                <a:off x="11333848" y="1238905"/>
                <a:ext cx="0" cy="450375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1" name="Straight Connector 160">
                <a:extLst>
                  <a:ext uri="{FF2B5EF4-FFF2-40B4-BE49-F238E27FC236}">
                    <a16:creationId xmlns:a16="http://schemas.microsoft.com/office/drawing/2014/main" id="{15F29436-0F96-5F9E-F2EB-7389FB2AB1A3}"/>
                  </a:ext>
                </a:extLst>
              </p:cNvPr>
              <p:cNvCxnSpPr/>
              <p:nvPr/>
            </p:nvCxnSpPr>
            <p:spPr>
              <a:xfrm>
                <a:off x="11042986" y="1604833"/>
                <a:ext cx="290864" cy="84445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2" name="Straight Connector 161">
                <a:extLst>
                  <a:ext uri="{FF2B5EF4-FFF2-40B4-BE49-F238E27FC236}">
                    <a16:creationId xmlns:a16="http://schemas.microsoft.com/office/drawing/2014/main" id="{3A3FF52C-04DF-3121-80A2-85F0C4986527}"/>
                  </a:ext>
                </a:extLst>
              </p:cNvPr>
              <p:cNvCxnSpPr/>
              <p:nvPr/>
            </p:nvCxnSpPr>
            <p:spPr>
              <a:xfrm flipV="1">
                <a:off x="11333848" y="1689278"/>
                <a:ext cx="0" cy="450375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3" name="Straight Connector 162">
                <a:extLst>
                  <a:ext uri="{FF2B5EF4-FFF2-40B4-BE49-F238E27FC236}">
                    <a16:creationId xmlns:a16="http://schemas.microsoft.com/office/drawing/2014/main" id="{27E398DE-2E52-9B36-80FA-4AC0E2E8A2C6}"/>
                  </a:ext>
                </a:extLst>
              </p:cNvPr>
              <p:cNvCxnSpPr/>
              <p:nvPr/>
            </p:nvCxnSpPr>
            <p:spPr>
              <a:xfrm flipV="1">
                <a:off x="9588676" y="1632981"/>
                <a:ext cx="0" cy="450375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4" name="Straight Connector 163">
                <a:extLst>
                  <a:ext uri="{FF2B5EF4-FFF2-40B4-BE49-F238E27FC236}">
                    <a16:creationId xmlns:a16="http://schemas.microsoft.com/office/drawing/2014/main" id="{82035E3E-A3AA-A204-940F-D19C81A7A4B9}"/>
                  </a:ext>
                </a:extLst>
              </p:cNvPr>
              <p:cNvCxnSpPr/>
              <p:nvPr/>
            </p:nvCxnSpPr>
            <p:spPr>
              <a:xfrm>
                <a:off x="9588676" y="1632981"/>
                <a:ext cx="290864" cy="84445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5" name="Straight Connector 164">
                <a:extLst>
                  <a:ext uri="{FF2B5EF4-FFF2-40B4-BE49-F238E27FC236}">
                    <a16:creationId xmlns:a16="http://schemas.microsoft.com/office/drawing/2014/main" id="{B6165282-F7F9-7CE5-F4DF-118C5FD8234C}"/>
                  </a:ext>
                </a:extLst>
              </p:cNvPr>
              <p:cNvCxnSpPr/>
              <p:nvPr/>
            </p:nvCxnSpPr>
            <p:spPr>
              <a:xfrm flipV="1">
                <a:off x="9879538" y="1717426"/>
                <a:ext cx="0" cy="450375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6" name="Straight Connector 165">
                <a:extLst>
                  <a:ext uri="{FF2B5EF4-FFF2-40B4-BE49-F238E27FC236}">
                    <a16:creationId xmlns:a16="http://schemas.microsoft.com/office/drawing/2014/main" id="{2C36946E-1D78-A868-7FD3-F73DC7B96DC8}"/>
                  </a:ext>
                </a:extLst>
              </p:cNvPr>
              <p:cNvCxnSpPr/>
              <p:nvPr/>
            </p:nvCxnSpPr>
            <p:spPr>
              <a:xfrm flipV="1">
                <a:off x="9588676" y="2083355"/>
                <a:ext cx="0" cy="450375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7" name="Straight Connector 166">
                <a:extLst>
                  <a:ext uri="{FF2B5EF4-FFF2-40B4-BE49-F238E27FC236}">
                    <a16:creationId xmlns:a16="http://schemas.microsoft.com/office/drawing/2014/main" id="{BF2535F1-3E0C-4E8E-3B62-911DFCA8AA7F}"/>
                  </a:ext>
                </a:extLst>
              </p:cNvPr>
              <p:cNvCxnSpPr/>
              <p:nvPr/>
            </p:nvCxnSpPr>
            <p:spPr>
              <a:xfrm>
                <a:off x="9588676" y="2083355"/>
                <a:ext cx="290864" cy="84445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8" name="Straight Connector 167">
                <a:extLst>
                  <a:ext uri="{FF2B5EF4-FFF2-40B4-BE49-F238E27FC236}">
                    <a16:creationId xmlns:a16="http://schemas.microsoft.com/office/drawing/2014/main" id="{9D82B218-15BF-3489-00F8-AAF266F82B8F}"/>
                  </a:ext>
                </a:extLst>
              </p:cNvPr>
              <p:cNvCxnSpPr/>
              <p:nvPr/>
            </p:nvCxnSpPr>
            <p:spPr>
              <a:xfrm flipV="1">
                <a:off x="9879538" y="2167801"/>
                <a:ext cx="0" cy="450375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9" name="Straight Connector 168">
                <a:extLst>
                  <a:ext uri="{FF2B5EF4-FFF2-40B4-BE49-F238E27FC236}">
                    <a16:creationId xmlns:a16="http://schemas.microsoft.com/office/drawing/2014/main" id="{9B3DD963-660B-A0A7-255F-AFE75D9D34F9}"/>
                  </a:ext>
                </a:extLst>
              </p:cNvPr>
              <p:cNvCxnSpPr/>
              <p:nvPr/>
            </p:nvCxnSpPr>
            <p:spPr>
              <a:xfrm>
                <a:off x="9879538" y="1717425"/>
                <a:ext cx="290864" cy="84445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0" name="Straight Connector 169">
                <a:extLst>
                  <a:ext uri="{FF2B5EF4-FFF2-40B4-BE49-F238E27FC236}">
                    <a16:creationId xmlns:a16="http://schemas.microsoft.com/office/drawing/2014/main" id="{D1CA4620-AA09-48F9-3A05-DB7DAE3CFD03}"/>
                  </a:ext>
                </a:extLst>
              </p:cNvPr>
              <p:cNvCxnSpPr/>
              <p:nvPr/>
            </p:nvCxnSpPr>
            <p:spPr>
              <a:xfrm flipV="1">
                <a:off x="10170400" y="1801871"/>
                <a:ext cx="0" cy="450375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1" name="Straight Connector 170">
                <a:extLst>
                  <a:ext uri="{FF2B5EF4-FFF2-40B4-BE49-F238E27FC236}">
                    <a16:creationId xmlns:a16="http://schemas.microsoft.com/office/drawing/2014/main" id="{76907731-330A-F0BD-17FF-A560540E0C94}"/>
                  </a:ext>
                </a:extLst>
              </p:cNvPr>
              <p:cNvCxnSpPr/>
              <p:nvPr/>
            </p:nvCxnSpPr>
            <p:spPr>
              <a:xfrm>
                <a:off x="10170400" y="1801871"/>
                <a:ext cx="290864" cy="84445"/>
              </a:xfrm>
              <a:prstGeom prst="line">
                <a:avLst/>
              </a:prstGeom>
              <a:ln w="9525"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2" name="Straight Connector 171">
                <a:extLst>
                  <a:ext uri="{FF2B5EF4-FFF2-40B4-BE49-F238E27FC236}">
                    <a16:creationId xmlns:a16="http://schemas.microsoft.com/office/drawing/2014/main" id="{301DE700-4A78-145C-ED16-87F70290BA87}"/>
                  </a:ext>
                </a:extLst>
              </p:cNvPr>
              <p:cNvCxnSpPr/>
              <p:nvPr/>
            </p:nvCxnSpPr>
            <p:spPr>
              <a:xfrm flipV="1">
                <a:off x="10461264" y="1886316"/>
                <a:ext cx="0" cy="450375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Straight Connector 172">
                <a:extLst>
                  <a:ext uri="{FF2B5EF4-FFF2-40B4-BE49-F238E27FC236}">
                    <a16:creationId xmlns:a16="http://schemas.microsoft.com/office/drawing/2014/main" id="{626F0B97-5BE7-711E-27CF-1D274447609C}"/>
                  </a:ext>
                </a:extLst>
              </p:cNvPr>
              <p:cNvCxnSpPr/>
              <p:nvPr/>
            </p:nvCxnSpPr>
            <p:spPr>
              <a:xfrm>
                <a:off x="9879538" y="2167801"/>
                <a:ext cx="290864" cy="84445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4" name="Straight Connector 173">
                <a:extLst>
                  <a:ext uri="{FF2B5EF4-FFF2-40B4-BE49-F238E27FC236}">
                    <a16:creationId xmlns:a16="http://schemas.microsoft.com/office/drawing/2014/main" id="{5B41397F-0B20-EC37-B014-62307863B25D}"/>
                  </a:ext>
                </a:extLst>
              </p:cNvPr>
              <p:cNvCxnSpPr/>
              <p:nvPr/>
            </p:nvCxnSpPr>
            <p:spPr>
              <a:xfrm flipV="1">
                <a:off x="10170400" y="2252246"/>
                <a:ext cx="0" cy="450375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Straight Connector 174">
                <a:extLst>
                  <a:ext uri="{FF2B5EF4-FFF2-40B4-BE49-F238E27FC236}">
                    <a16:creationId xmlns:a16="http://schemas.microsoft.com/office/drawing/2014/main" id="{F2707CFE-BF88-CEB9-16F6-C27731692512}"/>
                  </a:ext>
                </a:extLst>
              </p:cNvPr>
              <p:cNvCxnSpPr/>
              <p:nvPr/>
            </p:nvCxnSpPr>
            <p:spPr>
              <a:xfrm>
                <a:off x="10170400" y="2252246"/>
                <a:ext cx="290864" cy="84445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6" name="Straight Connector 175">
                <a:extLst>
                  <a:ext uri="{FF2B5EF4-FFF2-40B4-BE49-F238E27FC236}">
                    <a16:creationId xmlns:a16="http://schemas.microsoft.com/office/drawing/2014/main" id="{603074C3-ABF6-84F7-5890-703A1E836DB2}"/>
                  </a:ext>
                </a:extLst>
              </p:cNvPr>
              <p:cNvCxnSpPr/>
              <p:nvPr/>
            </p:nvCxnSpPr>
            <p:spPr>
              <a:xfrm flipV="1">
                <a:off x="10461264" y="2336691"/>
                <a:ext cx="0" cy="450375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Straight Connector 176">
                <a:extLst>
                  <a:ext uri="{FF2B5EF4-FFF2-40B4-BE49-F238E27FC236}">
                    <a16:creationId xmlns:a16="http://schemas.microsoft.com/office/drawing/2014/main" id="{ACAD08B3-EEDC-6B92-B435-55CA1B6B6478}"/>
                  </a:ext>
                </a:extLst>
              </p:cNvPr>
              <p:cNvCxnSpPr/>
              <p:nvPr/>
            </p:nvCxnSpPr>
            <p:spPr>
              <a:xfrm>
                <a:off x="10461260" y="1886316"/>
                <a:ext cx="290864" cy="84445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8" name="Straight Connector 177">
                <a:extLst>
                  <a:ext uri="{FF2B5EF4-FFF2-40B4-BE49-F238E27FC236}">
                    <a16:creationId xmlns:a16="http://schemas.microsoft.com/office/drawing/2014/main" id="{D1983CC0-0D20-094A-D918-237D83ACB375}"/>
                  </a:ext>
                </a:extLst>
              </p:cNvPr>
              <p:cNvCxnSpPr/>
              <p:nvPr/>
            </p:nvCxnSpPr>
            <p:spPr>
              <a:xfrm flipV="1">
                <a:off x="10752122" y="1970761"/>
                <a:ext cx="0" cy="450375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9" name="Straight Connector 178">
                <a:extLst>
                  <a:ext uri="{FF2B5EF4-FFF2-40B4-BE49-F238E27FC236}">
                    <a16:creationId xmlns:a16="http://schemas.microsoft.com/office/drawing/2014/main" id="{40A0FFD1-DAE2-7C36-C648-6C3F059DE790}"/>
                  </a:ext>
                </a:extLst>
              </p:cNvPr>
              <p:cNvCxnSpPr/>
              <p:nvPr/>
            </p:nvCxnSpPr>
            <p:spPr>
              <a:xfrm>
                <a:off x="10752122" y="1970761"/>
                <a:ext cx="290864" cy="84445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0" name="Straight Connector 179">
                <a:extLst>
                  <a:ext uri="{FF2B5EF4-FFF2-40B4-BE49-F238E27FC236}">
                    <a16:creationId xmlns:a16="http://schemas.microsoft.com/office/drawing/2014/main" id="{827AB5E3-B0A0-50A0-431B-D18016DC9515}"/>
                  </a:ext>
                </a:extLst>
              </p:cNvPr>
              <p:cNvCxnSpPr/>
              <p:nvPr/>
            </p:nvCxnSpPr>
            <p:spPr>
              <a:xfrm flipV="1">
                <a:off x="11042986" y="2055206"/>
                <a:ext cx="0" cy="450375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1" name="Straight Connector 180">
                <a:extLst>
                  <a:ext uri="{FF2B5EF4-FFF2-40B4-BE49-F238E27FC236}">
                    <a16:creationId xmlns:a16="http://schemas.microsoft.com/office/drawing/2014/main" id="{07BA3B7C-7C7D-119F-760E-764E4E0E1CE6}"/>
                  </a:ext>
                </a:extLst>
              </p:cNvPr>
              <p:cNvCxnSpPr/>
              <p:nvPr/>
            </p:nvCxnSpPr>
            <p:spPr>
              <a:xfrm>
                <a:off x="10461260" y="2336691"/>
                <a:ext cx="290864" cy="84445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2" name="Straight Connector 181">
                <a:extLst>
                  <a:ext uri="{FF2B5EF4-FFF2-40B4-BE49-F238E27FC236}">
                    <a16:creationId xmlns:a16="http://schemas.microsoft.com/office/drawing/2014/main" id="{AAC0F229-E92A-365E-6983-69DFB182AAE5}"/>
                  </a:ext>
                </a:extLst>
              </p:cNvPr>
              <p:cNvCxnSpPr/>
              <p:nvPr/>
            </p:nvCxnSpPr>
            <p:spPr>
              <a:xfrm flipV="1">
                <a:off x="10752122" y="2421136"/>
                <a:ext cx="0" cy="450375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3" name="Straight Connector 182">
                <a:extLst>
                  <a:ext uri="{FF2B5EF4-FFF2-40B4-BE49-F238E27FC236}">
                    <a16:creationId xmlns:a16="http://schemas.microsoft.com/office/drawing/2014/main" id="{1DBDC29A-834D-12F5-356B-FA83EE4DC8EE}"/>
                  </a:ext>
                </a:extLst>
              </p:cNvPr>
              <p:cNvCxnSpPr/>
              <p:nvPr/>
            </p:nvCxnSpPr>
            <p:spPr>
              <a:xfrm>
                <a:off x="10752122" y="2421136"/>
                <a:ext cx="290864" cy="84445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4" name="Straight Connector 183">
                <a:extLst>
                  <a:ext uri="{FF2B5EF4-FFF2-40B4-BE49-F238E27FC236}">
                    <a16:creationId xmlns:a16="http://schemas.microsoft.com/office/drawing/2014/main" id="{7D2B435F-01FB-3EAF-C7CD-14D070D3D5A2}"/>
                  </a:ext>
                </a:extLst>
              </p:cNvPr>
              <p:cNvCxnSpPr/>
              <p:nvPr/>
            </p:nvCxnSpPr>
            <p:spPr>
              <a:xfrm flipV="1">
                <a:off x="11042986" y="2505581"/>
                <a:ext cx="0" cy="450375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5" name="Straight Connector 184">
                <a:extLst>
                  <a:ext uri="{FF2B5EF4-FFF2-40B4-BE49-F238E27FC236}">
                    <a16:creationId xmlns:a16="http://schemas.microsoft.com/office/drawing/2014/main" id="{9F83A656-8FD1-9BB4-0281-99A696DCAA81}"/>
                  </a:ext>
                </a:extLst>
              </p:cNvPr>
              <p:cNvCxnSpPr/>
              <p:nvPr/>
            </p:nvCxnSpPr>
            <p:spPr>
              <a:xfrm>
                <a:off x="11042984" y="2055206"/>
                <a:ext cx="290864" cy="84445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6" name="Straight Connector 185">
                <a:extLst>
                  <a:ext uri="{FF2B5EF4-FFF2-40B4-BE49-F238E27FC236}">
                    <a16:creationId xmlns:a16="http://schemas.microsoft.com/office/drawing/2014/main" id="{AF27E677-1A92-6F1A-0FEA-345B756F430E}"/>
                  </a:ext>
                </a:extLst>
              </p:cNvPr>
              <p:cNvCxnSpPr/>
              <p:nvPr/>
            </p:nvCxnSpPr>
            <p:spPr>
              <a:xfrm flipV="1">
                <a:off x="11333848" y="2139651"/>
                <a:ext cx="0" cy="450375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7" name="Straight Connector 186">
                <a:extLst>
                  <a:ext uri="{FF2B5EF4-FFF2-40B4-BE49-F238E27FC236}">
                    <a16:creationId xmlns:a16="http://schemas.microsoft.com/office/drawing/2014/main" id="{4FDEF394-B8E0-94E8-994E-B0EE41BDCEC4}"/>
                  </a:ext>
                </a:extLst>
              </p:cNvPr>
              <p:cNvCxnSpPr/>
              <p:nvPr/>
            </p:nvCxnSpPr>
            <p:spPr>
              <a:xfrm>
                <a:off x="11042984" y="2505581"/>
                <a:ext cx="290864" cy="84445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8" name="Straight Connector 187">
                <a:extLst>
                  <a:ext uri="{FF2B5EF4-FFF2-40B4-BE49-F238E27FC236}">
                    <a16:creationId xmlns:a16="http://schemas.microsoft.com/office/drawing/2014/main" id="{40343BAE-252C-4A57-E07B-1EE9531FB542}"/>
                  </a:ext>
                </a:extLst>
              </p:cNvPr>
              <p:cNvCxnSpPr/>
              <p:nvPr/>
            </p:nvCxnSpPr>
            <p:spPr>
              <a:xfrm flipV="1">
                <a:off x="11333848" y="2590026"/>
                <a:ext cx="0" cy="450375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9" name="Straight Connector 188">
                <a:extLst>
                  <a:ext uri="{FF2B5EF4-FFF2-40B4-BE49-F238E27FC236}">
                    <a16:creationId xmlns:a16="http://schemas.microsoft.com/office/drawing/2014/main" id="{4193E806-BA2E-A5C3-961D-082FD17BE43B}"/>
                  </a:ext>
                </a:extLst>
              </p:cNvPr>
              <p:cNvCxnSpPr/>
              <p:nvPr/>
            </p:nvCxnSpPr>
            <p:spPr>
              <a:xfrm flipV="1">
                <a:off x="9588676" y="2533729"/>
                <a:ext cx="0" cy="450375"/>
              </a:xfrm>
              <a:prstGeom prst="line">
                <a:avLst/>
              </a:prstGeom>
              <a:ln w="6350"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0" name="Straight Connector 189">
                <a:extLst>
                  <a:ext uri="{FF2B5EF4-FFF2-40B4-BE49-F238E27FC236}">
                    <a16:creationId xmlns:a16="http://schemas.microsoft.com/office/drawing/2014/main" id="{91D621F5-5285-0735-6BD4-E09DEC0C3BFF}"/>
                  </a:ext>
                </a:extLst>
              </p:cNvPr>
              <p:cNvCxnSpPr/>
              <p:nvPr/>
            </p:nvCxnSpPr>
            <p:spPr>
              <a:xfrm>
                <a:off x="9588676" y="2533729"/>
                <a:ext cx="290864" cy="84445"/>
              </a:xfrm>
              <a:prstGeom prst="line">
                <a:avLst/>
              </a:prstGeom>
              <a:ln w="6350"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1" name="Straight Connector 190">
                <a:extLst>
                  <a:ext uri="{FF2B5EF4-FFF2-40B4-BE49-F238E27FC236}">
                    <a16:creationId xmlns:a16="http://schemas.microsoft.com/office/drawing/2014/main" id="{8E03767F-15D8-3C2A-796A-965993CA0552}"/>
                  </a:ext>
                </a:extLst>
              </p:cNvPr>
              <p:cNvCxnSpPr/>
              <p:nvPr/>
            </p:nvCxnSpPr>
            <p:spPr>
              <a:xfrm flipV="1">
                <a:off x="9879538" y="2618174"/>
                <a:ext cx="0" cy="450375"/>
              </a:xfrm>
              <a:prstGeom prst="line">
                <a:avLst/>
              </a:prstGeom>
              <a:ln w="6350"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2" name="Straight Connector 191">
                <a:extLst>
                  <a:ext uri="{FF2B5EF4-FFF2-40B4-BE49-F238E27FC236}">
                    <a16:creationId xmlns:a16="http://schemas.microsoft.com/office/drawing/2014/main" id="{C2A103DE-E029-F94B-0B32-382D5E6807A3}"/>
                  </a:ext>
                </a:extLst>
              </p:cNvPr>
              <p:cNvCxnSpPr/>
              <p:nvPr/>
            </p:nvCxnSpPr>
            <p:spPr>
              <a:xfrm>
                <a:off x="9588676" y="2984104"/>
                <a:ext cx="290864" cy="84445"/>
              </a:xfrm>
              <a:prstGeom prst="line">
                <a:avLst/>
              </a:prstGeom>
              <a:ln w="6350"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3" name="Straight Connector 192">
                <a:extLst>
                  <a:ext uri="{FF2B5EF4-FFF2-40B4-BE49-F238E27FC236}">
                    <a16:creationId xmlns:a16="http://schemas.microsoft.com/office/drawing/2014/main" id="{B0F05B73-B8F1-5BB4-AEA5-0BF30F31B171}"/>
                  </a:ext>
                </a:extLst>
              </p:cNvPr>
              <p:cNvCxnSpPr/>
              <p:nvPr/>
            </p:nvCxnSpPr>
            <p:spPr>
              <a:xfrm>
                <a:off x="9879538" y="2618174"/>
                <a:ext cx="290864" cy="84445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4" name="Straight Connector 193">
                <a:extLst>
                  <a:ext uri="{FF2B5EF4-FFF2-40B4-BE49-F238E27FC236}">
                    <a16:creationId xmlns:a16="http://schemas.microsoft.com/office/drawing/2014/main" id="{E8A2D9BE-EF31-FBF5-42BC-27C1E28283FC}"/>
                  </a:ext>
                </a:extLst>
              </p:cNvPr>
              <p:cNvCxnSpPr/>
              <p:nvPr/>
            </p:nvCxnSpPr>
            <p:spPr>
              <a:xfrm flipV="1">
                <a:off x="10170400" y="2702619"/>
                <a:ext cx="0" cy="450375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5" name="Straight Connector 194">
                <a:extLst>
                  <a:ext uri="{FF2B5EF4-FFF2-40B4-BE49-F238E27FC236}">
                    <a16:creationId xmlns:a16="http://schemas.microsoft.com/office/drawing/2014/main" id="{D2B4D3AC-4030-CF91-E3D2-119BCAC6FDFC}"/>
                  </a:ext>
                </a:extLst>
              </p:cNvPr>
              <p:cNvCxnSpPr/>
              <p:nvPr/>
            </p:nvCxnSpPr>
            <p:spPr>
              <a:xfrm>
                <a:off x="10170400" y="2702619"/>
                <a:ext cx="290864" cy="84445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6" name="Straight Connector 195">
                <a:extLst>
                  <a:ext uri="{FF2B5EF4-FFF2-40B4-BE49-F238E27FC236}">
                    <a16:creationId xmlns:a16="http://schemas.microsoft.com/office/drawing/2014/main" id="{ED35CAB3-847B-ED94-D8C4-C10480B542FD}"/>
                  </a:ext>
                </a:extLst>
              </p:cNvPr>
              <p:cNvCxnSpPr/>
              <p:nvPr/>
            </p:nvCxnSpPr>
            <p:spPr>
              <a:xfrm flipV="1">
                <a:off x="10461264" y="2787064"/>
                <a:ext cx="0" cy="450375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7" name="Straight Connector 196">
                <a:extLst>
                  <a:ext uri="{FF2B5EF4-FFF2-40B4-BE49-F238E27FC236}">
                    <a16:creationId xmlns:a16="http://schemas.microsoft.com/office/drawing/2014/main" id="{15CB9024-B755-8AF2-1585-4589F3670D02}"/>
                  </a:ext>
                </a:extLst>
              </p:cNvPr>
              <p:cNvCxnSpPr/>
              <p:nvPr/>
            </p:nvCxnSpPr>
            <p:spPr>
              <a:xfrm>
                <a:off x="9879538" y="3068549"/>
                <a:ext cx="290864" cy="84445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8" name="Straight Connector 197">
                <a:extLst>
                  <a:ext uri="{FF2B5EF4-FFF2-40B4-BE49-F238E27FC236}">
                    <a16:creationId xmlns:a16="http://schemas.microsoft.com/office/drawing/2014/main" id="{C95ACC65-90C7-02E9-E88C-7058DE5E1770}"/>
                  </a:ext>
                </a:extLst>
              </p:cNvPr>
              <p:cNvCxnSpPr/>
              <p:nvPr/>
            </p:nvCxnSpPr>
            <p:spPr>
              <a:xfrm>
                <a:off x="10170400" y="3152994"/>
                <a:ext cx="290864" cy="84445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9" name="Straight Connector 198">
                <a:extLst>
                  <a:ext uri="{FF2B5EF4-FFF2-40B4-BE49-F238E27FC236}">
                    <a16:creationId xmlns:a16="http://schemas.microsoft.com/office/drawing/2014/main" id="{CA3D6FF0-954F-05B5-FA22-B8C5E8DDEC53}"/>
                  </a:ext>
                </a:extLst>
              </p:cNvPr>
              <p:cNvCxnSpPr/>
              <p:nvPr/>
            </p:nvCxnSpPr>
            <p:spPr>
              <a:xfrm>
                <a:off x="10461260" y="2787064"/>
                <a:ext cx="290864" cy="84445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0" name="Straight Connector 199">
                <a:extLst>
                  <a:ext uri="{FF2B5EF4-FFF2-40B4-BE49-F238E27FC236}">
                    <a16:creationId xmlns:a16="http://schemas.microsoft.com/office/drawing/2014/main" id="{A86C8CE1-2974-154C-7402-B8D9746F49F5}"/>
                  </a:ext>
                </a:extLst>
              </p:cNvPr>
              <p:cNvCxnSpPr/>
              <p:nvPr/>
            </p:nvCxnSpPr>
            <p:spPr>
              <a:xfrm flipV="1">
                <a:off x="10752122" y="2871509"/>
                <a:ext cx="0" cy="450375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1" name="Straight Connector 200">
                <a:extLst>
                  <a:ext uri="{FF2B5EF4-FFF2-40B4-BE49-F238E27FC236}">
                    <a16:creationId xmlns:a16="http://schemas.microsoft.com/office/drawing/2014/main" id="{5ECF1941-38D6-422C-8079-BFB6834451D4}"/>
                  </a:ext>
                </a:extLst>
              </p:cNvPr>
              <p:cNvCxnSpPr/>
              <p:nvPr/>
            </p:nvCxnSpPr>
            <p:spPr>
              <a:xfrm>
                <a:off x="10752122" y="2871509"/>
                <a:ext cx="290864" cy="84445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2" name="Straight Connector 201">
                <a:extLst>
                  <a:ext uri="{FF2B5EF4-FFF2-40B4-BE49-F238E27FC236}">
                    <a16:creationId xmlns:a16="http://schemas.microsoft.com/office/drawing/2014/main" id="{119BA5B4-3BA3-209E-99CD-F6FDE7DB89BD}"/>
                  </a:ext>
                </a:extLst>
              </p:cNvPr>
              <p:cNvCxnSpPr/>
              <p:nvPr/>
            </p:nvCxnSpPr>
            <p:spPr>
              <a:xfrm flipV="1">
                <a:off x="11042986" y="2955954"/>
                <a:ext cx="0" cy="450375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3" name="Straight Connector 202">
                <a:extLst>
                  <a:ext uri="{FF2B5EF4-FFF2-40B4-BE49-F238E27FC236}">
                    <a16:creationId xmlns:a16="http://schemas.microsoft.com/office/drawing/2014/main" id="{4EB91C78-9A9D-987E-29B2-D24C1B1CCD65}"/>
                  </a:ext>
                </a:extLst>
              </p:cNvPr>
              <p:cNvCxnSpPr/>
              <p:nvPr/>
            </p:nvCxnSpPr>
            <p:spPr>
              <a:xfrm>
                <a:off x="10461260" y="3237438"/>
                <a:ext cx="290864" cy="84445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4" name="Straight Connector 203">
                <a:extLst>
                  <a:ext uri="{FF2B5EF4-FFF2-40B4-BE49-F238E27FC236}">
                    <a16:creationId xmlns:a16="http://schemas.microsoft.com/office/drawing/2014/main" id="{D6358F25-2BEA-E4A0-5BE9-BB3E416CF0C9}"/>
                  </a:ext>
                </a:extLst>
              </p:cNvPr>
              <p:cNvCxnSpPr/>
              <p:nvPr/>
            </p:nvCxnSpPr>
            <p:spPr>
              <a:xfrm>
                <a:off x="10752122" y="3321882"/>
                <a:ext cx="290864" cy="84445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5" name="Straight Connector 204">
                <a:extLst>
                  <a:ext uri="{FF2B5EF4-FFF2-40B4-BE49-F238E27FC236}">
                    <a16:creationId xmlns:a16="http://schemas.microsoft.com/office/drawing/2014/main" id="{3732D359-AB0B-0FB7-8115-9B0960E8AF57}"/>
                  </a:ext>
                </a:extLst>
              </p:cNvPr>
              <p:cNvCxnSpPr/>
              <p:nvPr/>
            </p:nvCxnSpPr>
            <p:spPr>
              <a:xfrm>
                <a:off x="11042984" y="2955953"/>
                <a:ext cx="290864" cy="84445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6" name="Straight Connector 205">
                <a:extLst>
                  <a:ext uri="{FF2B5EF4-FFF2-40B4-BE49-F238E27FC236}">
                    <a16:creationId xmlns:a16="http://schemas.microsoft.com/office/drawing/2014/main" id="{A53CC4D6-7C5D-FF0F-F080-0D37C6E5A861}"/>
                  </a:ext>
                </a:extLst>
              </p:cNvPr>
              <p:cNvCxnSpPr/>
              <p:nvPr/>
            </p:nvCxnSpPr>
            <p:spPr>
              <a:xfrm flipV="1">
                <a:off x="11333848" y="3040398"/>
                <a:ext cx="0" cy="450375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7" name="Straight Connector 206">
                <a:extLst>
                  <a:ext uri="{FF2B5EF4-FFF2-40B4-BE49-F238E27FC236}">
                    <a16:creationId xmlns:a16="http://schemas.microsoft.com/office/drawing/2014/main" id="{69929619-6A71-9F9E-F141-9E2261EF1A41}"/>
                  </a:ext>
                </a:extLst>
              </p:cNvPr>
              <p:cNvCxnSpPr/>
              <p:nvPr/>
            </p:nvCxnSpPr>
            <p:spPr>
              <a:xfrm>
                <a:off x="11042984" y="3406324"/>
                <a:ext cx="290864" cy="84445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08" name="Straight Arrow Connector 207">
              <a:extLst>
                <a:ext uri="{FF2B5EF4-FFF2-40B4-BE49-F238E27FC236}">
                  <a16:creationId xmlns:a16="http://schemas.microsoft.com/office/drawing/2014/main" id="{1F878CA0-4543-B2CD-06DF-2BF4583C9E64}"/>
                </a:ext>
              </a:extLst>
            </p:cNvPr>
            <p:cNvCxnSpPr/>
            <p:nvPr/>
          </p:nvCxnSpPr>
          <p:spPr bwMode="auto">
            <a:xfrm>
              <a:off x="4483545" y="3681620"/>
              <a:ext cx="0" cy="575170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sp>
          <p:nvSpPr>
            <p:cNvPr id="209" name="TextBox 208">
              <a:extLst>
                <a:ext uri="{FF2B5EF4-FFF2-40B4-BE49-F238E27FC236}">
                  <a16:creationId xmlns:a16="http://schemas.microsoft.com/office/drawing/2014/main" id="{1AFA3232-60E1-CAF6-7B28-6B2BD724A390}"/>
                </a:ext>
              </a:extLst>
            </p:cNvPr>
            <p:cNvSpPr txBox="1"/>
            <p:nvPr/>
          </p:nvSpPr>
          <p:spPr>
            <a:xfrm rot="16200000">
              <a:off x="3945857" y="3830706"/>
              <a:ext cx="805029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row index</a:t>
              </a:r>
            </a:p>
          </p:txBody>
        </p:sp>
        <p:grpSp>
          <p:nvGrpSpPr>
            <p:cNvPr id="214" name="Group 213">
              <a:extLst>
                <a:ext uri="{FF2B5EF4-FFF2-40B4-BE49-F238E27FC236}">
                  <a16:creationId xmlns:a16="http://schemas.microsoft.com/office/drawing/2014/main" id="{D57CD0FA-ECBD-7A1D-AB55-70A2A6A56CF8}"/>
                </a:ext>
              </a:extLst>
            </p:cNvPr>
            <p:cNvGrpSpPr/>
            <p:nvPr/>
          </p:nvGrpSpPr>
          <p:grpSpPr>
            <a:xfrm rot="21447147">
              <a:off x="3184874" y="3495493"/>
              <a:ext cx="457604" cy="2075416"/>
              <a:chOff x="4214112" y="2146711"/>
              <a:chExt cx="753256" cy="3186420"/>
            </a:xfrm>
          </p:grpSpPr>
          <p:cxnSp>
            <p:nvCxnSpPr>
              <p:cNvPr id="215" name="Curved Connector 214">
                <a:extLst>
                  <a:ext uri="{FF2B5EF4-FFF2-40B4-BE49-F238E27FC236}">
                    <a16:creationId xmlns:a16="http://schemas.microsoft.com/office/drawing/2014/main" id="{9F0C3B95-37D7-7CF6-D8E9-34BBF07326F5}"/>
                  </a:ext>
                </a:extLst>
              </p:cNvPr>
              <p:cNvCxnSpPr/>
              <p:nvPr/>
            </p:nvCxnSpPr>
            <p:spPr>
              <a:xfrm flipH="1">
                <a:off x="4509721" y="2698118"/>
                <a:ext cx="285841" cy="283312"/>
              </a:xfrm>
              <a:prstGeom prst="curvedConnector3">
                <a:avLst>
                  <a:gd name="adj1" fmla="val 244983"/>
                </a:avLst>
              </a:prstGeom>
              <a:ln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16" name="Oval 215">
                <a:extLst>
                  <a:ext uri="{FF2B5EF4-FFF2-40B4-BE49-F238E27FC236}">
                    <a16:creationId xmlns:a16="http://schemas.microsoft.com/office/drawing/2014/main" id="{774B94E8-932F-8050-8FC8-3588FC92CDFF}"/>
                  </a:ext>
                </a:extLst>
              </p:cNvPr>
              <p:cNvSpPr/>
              <p:nvPr/>
            </p:nvSpPr>
            <p:spPr>
              <a:xfrm>
                <a:off x="4214112" y="5166867"/>
                <a:ext cx="753256" cy="166264"/>
              </a:xfrm>
              <a:prstGeom prst="ellipse">
                <a:avLst/>
              </a:prstGeom>
              <a:noFill/>
              <a:ln>
                <a:solidFill>
                  <a:schemeClr val="tx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458" dirty="0"/>
              </a:p>
            </p:txBody>
          </p:sp>
          <p:cxnSp>
            <p:nvCxnSpPr>
              <p:cNvPr id="217" name="Straight Connector 216">
                <a:extLst>
                  <a:ext uri="{FF2B5EF4-FFF2-40B4-BE49-F238E27FC236}">
                    <a16:creationId xmlns:a16="http://schemas.microsoft.com/office/drawing/2014/main" id="{5054CD58-AE6F-3198-9F5F-356C042B594D}"/>
                  </a:ext>
                </a:extLst>
              </p:cNvPr>
              <p:cNvCxnSpPr>
                <a:cxnSpLocks/>
              </p:cNvCxnSpPr>
              <p:nvPr/>
            </p:nvCxnSpPr>
            <p:spPr>
              <a:xfrm rot="152853">
                <a:off x="4520697" y="2146711"/>
                <a:ext cx="144187" cy="3108731"/>
              </a:xfrm>
              <a:prstGeom prst="line">
                <a:avLst/>
              </a:prstGeom>
              <a:ln w="6350"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18" name="TextBox 217">
              <a:extLst>
                <a:ext uri="{FF2B5EF4-FFF2-40B4-BE49-F238E27FC236}">
                  <a16:creationId xmlns:a16="http://schemas.microsoft.com/office/drawing/2014/main" id="{31D4C3FB-296E-9212-2D94-F0A8B297BC63}"/>
                </a:ext>
              </a:extLst>
            </p:cNvPr>
            <p:cNvSpPr txBox="1"/>
            <p:nvPr/>
          </p:nvSpPr>
          <p:spPr>
            <a:xfrm>
              <a:off x="2715379" y="3232042"/>
              <a:ext cx="113845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Rotation axis</a:t>
              </a:r>
            </a:p>
          </p:txBody>
        </p:sp>
        <p:sp>
          <p:nvSpPr>
            <p:cNvPr id="219" name="Oval 218">
              <a:extLst>
                <a:ext uri="{FF2B5EF4-FFF2-40B4-BE49-F238E27FC236}">
                  <a16:creationId xmlns:a16="http://schemas.microsoft.com/office/drawing/2014/main" id="{A5C7422E-9608-9395-D8E2-8D2BF2817C21}"/>
                </a:ext>
              </a:extLst>
            </p:cNvPr>
            <p:cNvSpPr/>
            <p:nvPr/>
          </p:nvSpPr>
          <p:spPr>
            <a:xfrm>
              <a:off x="3387863" y="4552478"/>
              <a:ext cx="45720" cy="45720"/>
            </a:xfrm>
            <a:prstGeom prst="ellipse">
              <a:avLst/>
            </a:prstGeom>
            <a:solidFill>
              <a:schemeClr val="accent4"/>
            </a:soli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58"/>
            </a:p>
          </p:txBody>
        </p:sp>
        <p:cxnSp>
          <p:nvCxnSpPr>
            <p:cNvPr id="225" name="Straight Arrow Connector 224">
              <a:extLst>
                <a:ext uri="{FF2B5EF4-FFF2-40B4-BE49-F238E27FC236}">
                  <a16:creationId xmlns:a16="http://schemas.microsoft.com/office/drawing/2014/main" id="{5E04241D-F4A4-2353-843B-66C5EA9D8F06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3410721" y="4583654"/>
              <a:ext cx="41380" cy="828623"/>
            </a:xfrm>
            <a:prstGeom prst="straightConnector1">
              <a:avLst/>
            </a:prstGeom>
            <a:solidFill>
              <a:schemeClr val="accent1"/>
            </a:solidFill>
            <a:ln w="1905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26" name="TextBox 225">
                  <a:extLst>
                    <a:ext uri="{FF2B5EF4-FFF2-40B4-BE49-F238E27FC236}">
                      <a16:creationId xmlns:a16="http://schemas.microsoft.com/office/drawing/2014/main" id="{AEA20CD7-B94C-C0C3-8196-4C3B7AB15956}"/>
                    </a:ext>
                  </a:extLst>
                </p:cNvPr>
                <p:cNvSpPr txBox="1"/>
                <p:nvPr/>
              </p:nvSpPr>
              <p:spPr>
                <a:xfrm>
                  <a:off x="2856888" y="5053268"/>
                  <a:ext cx="64761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14:m>
                    <m:oMath xmlns:m="http://schemas.openxmlformats.org/officeDocument/2006/math">
                      <m:sSub>
                        <m:sSubPr>
                          <m:ctrlPr>
                            <a:rPr lang="en-US" sz="12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2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𝑟</m:t>
                          </m:r>
                        </m:e>
                        <m:sub>
                          <m:r>
                            <a:rPr lang="en-US" sz="12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𝑎</m:t>
                          </m:r>
                        </m:sub>
                      </m:sSub>
                    </m:oMath>
                  </a14:m>
                  <a:r>
                    <a:rPr lang="en-US" sz="1200" dirty="0">
                      <a:solidFill>
                        <a:srgbClr val="FF0000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=axis</a:t>
                  </a:r>
                </a:p>
              </p:txBody>
            </p:sp>
          </mc:Choice>
          <mc:Fallback xmlns="">
            <p:sp>
              <p:nvSpPr>
                <p:cNvPr id="226" name="TextBox 225">
                  <a:extLst>
                    <a:ext uri="{FF2B5EF4-FFF2-40B4-BE49-F238E27FC236}">
                      <a16:creationId xmlns:a16="http://schemas.microsoft.com/office/drawing/2014/main" id="{AEA20CD7-B94C-C0C3-8196-4C3B7AB15956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856888" y="5053268"/>
                  <a:ext cx="647613" cy="276999"/>
                </a:xfrm>
                <a:prstGeom prst="rect">
                  <a:avLst/>
                </a:prstGeom>
                <a:blipFill>
                  <a:blip r:embed="rId4"/>
                  <a:stretch>
                    <a:fillRect b="-17391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28" name="TextBox 227">
                  <a:extLst>
                    <a:ext uri="{FF2B5EF4-FFF2-40B4-BE49-F238E27FC236}">
                      <a16:creationId xmlns:a16="http://schemas.microsoft.com/office/drawing/2014/main" id="{4A7543EA-73AC-C299-A41E-37AEED00265D}"/>
                    </a:ext>
                  </a:extLst>
                </p:cNvPr>
                <p:cNvSpPr txBox="1"/>
                <p:nvPr/>
              </p:nvSpPr>
              <p:spPr>
                <a:xfrm>
                  <a:off x="2442295" y="4699978"/>
                  <a:ext cx="944426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14:m>
                    <m:oMath xmlns:m="http://schemas.openxmlformats.org/officeDocument/2006/math">
                      <m:sSub>
                        <m:sSubPr>
                          <m:ctrlPr>
                            <a:rPr lang="en-US" sz="12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2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𝑟</m:t>
                          </m:r>
                        </m:e>
                        <m:sub>
                          <m:r>
                            <a:rPr lang="en-US" sz="12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𝑛</m:t>
                          </m:r>
                        </m:sub>
                      </m:sSub>
                      <m:r>
                        <a:rPr lang="en-US" sz="1200" b="0" i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</m:oMath>
                  </a14:m>
                  <a:r>
                    <a:rPr lang="en-US" sz="1200" dirty="0">
                      <a:solidFill>
                        <a:srgbClr val="FF0000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normal</a:t>
                  </a:r>
                </a:p>
              </p:txBody>
            </p:sp>
          </mc:Choice>
          <mc:Fallback xmlns="">
            <p:sp>
              <p:nvSpPr>
                <p:cNvPr id="228" name="TextBox 227">
                  <a:extLst>
                    <a:ext uri="{FF2B5EF4-FFF2-40B4-BE49-F238E27FC236}">
                      <a16:creationId xmlns:a16="http://schemas.microsoft.com/office/drawing/2014/main" id="{4A7543EA-73AC-C299-A41E-37AEED00265D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442295" y="4699978"/>
                  <a:ext cx="944426" cy="276999"/>
                </a:xfrm>
                <a:prstGeom prst="rect">
                  <a:avLst/>
                </a:prstGeom>
                <a:blipFill>
                  <a:blip r:embed="rId5"/>
                  <a:stretch>
                    <a:fillRect b="-18182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230" name="Straight Arrow Connector 229">
              <a:extLst>
                <a:ext uri="{FF2B5EF4-FFF2-40B4-BE49-F238E27FC236}">
                  <a16:creationId xmlns:a16="http://schemas.microsoft.com/office/drawing/2014/main" id="{D4FAC807-E550-79C1-BA3D-955D90C320A7}"/>
                </a:ext>
              </a:extLst>
            </p:cNvPr>
            <p:cNvCxnSpPr>
              <a:cxnSpLocks/>
            </p:cNvCxnSpPr>
            <p:nvPr/>
          </p:nvCxnSpPr>
          <p:spPr bwMode="auto">
            <a:xfrm rot="10800000" flipH="1" flipV="1">
              <a:off x="5485516" y="3932882"/>
              <a:ext cx="675314" cy="172013"/>
            </a:xfrm>
            <a:prstGeom prst="straightConnector1">
              <a:avLst/>
            </a:prstGeom>
            <a:solidFill>
              <a:schemeClr val="accent1"/>
            </a:solidFill>
            <a:ln w="1905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31" name="TextBox 230">
                  <a:extLst>
                    <a:ext uri="{FF2B5EF4-FFF2-40B4-BE49-F238E27FC236}">
                      <a16:creationId xmlns:a16="http://schemas.microsoft.com/office/drawing/2014/main" id="{AD8D86C1-256B-3E94-1EC2-A6DA66170D06}"/>
                    </a:ext>
                  </a:extLst>
                </p:cNvPr>
                <p:cNvSpPr txBox="1"/>
                <p:nvPr/>
              </p:nvSpPr>
              <p:spPr>
                <a:xfrm>
                  <a:off x="5678787" y="3762780"/>
                  <a:ext cx="11370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14:m>
                    <m:oMath xmlns:m="http://schemas.openxmlformats.org/officeDocument/2006/math">
                      <m:sSub>
                        <m:sSubPr>
                          <m:ctrlPr>
                            <a:rPr lang="en-US" sz="12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2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𝑟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en-US" sz="1200" b="0" i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h</m:t>
                          </m:r>
                        </m:sub>
                      </m:sSub>
                      <m:r>
                        <a:rPr lang="en-US" sz="1200" b="0" i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12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</m:oMath>
                  </a14:m>
                  <a:r>
                    <a:rPr lang="en-US" sz="1200" dirty="0">
                      <a:solidFill>
                        <a:srgbClr val="FF0000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horizontal</a:t>
                  </a:r>
                </a:p>
              </p:txBody>
            </p:sp>
          </mc:Choice>
          <mc:Fallback xmlns="">
            <p:sp>
              <p:nvSpPr>
                <p:cNvPr id="231" name="TextBox 230">
                  <a:extLst>
                    <a:ext uri="{FF2B5EF4-FFF2-40B4-BE49-F238E27FC236}">
                      <a16:creationId xmlns:a16="http://schemas.microsoft.com/office/drawing/2014/main" id="{AD8D86C1-256B-3E94-1EC2-A6DA66170D06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678787" y="3762780"/>
                  <a:ext cx="1137043" cy="276999"/>
                </a:xfrm>
                <a:prstGeom prst="rect">
                  <a:avLst/>
                </a:prstGeom>
                <a:blipFill>
                  <a:blip r:embed="rId6"/>
                  <a:stretch>
                    <a:fillRect b="-17391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253" name="Straight Connector 252">
              <a:extLst>
                <a:ext uri="{FF2B5EF4-FFF2-40B4-BE49-F238E27FC236}">
                  <a16:creationId xmlns:a16="http://schemas.microsoft.com/office/drawing/2014/main" id="{793D77C6-E697-E4FC-BADF-CC9E73CF11B2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2410343" y="4456750"/>
              <a:ext cx="2991180" cy="320117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54" name="TextBox 253">
                  <a:extLst>
                    <a:ext uri="{FF2B5EF4-FFF2-40B4-BE49-F238E27FC236}">
                      <a16:creationId xmlns:a16="http://schemas.microsoft.com/office/drawing/2014/main" id="{117F06DB-571C-A256-78C2-D42875616A55}"/>
                    </a:ext>
                  </a:extLst>
                </p:cNvPr>
                <p:cNvSpPr txBox="1"/>
                <p:nvPr/>
              </p:nvSpPr>
              <p:spPr>
                <a:xfrm rot="21138809">
                  <a:off x="5201004" y="4362452"/>
                  <a:ext cx="320921" cy="2616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105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∟</m:t>
                        </m:r>
                      </m:oMath>
                    </m:oMathPara>
                  </a14:m>
                  <a:endParaRPr lang="en-US" sz="1050" dirty="0"/>
                </a:p>
              </p:txBody>
            </p:sp>
          </mc:Choice>
          <mc:Fallback xmlns="">
            <p:sp>
              <p:nvSpPr>
                <p:cNvPr id="254" name="TextBox 253">
                  <a:extLst>
                    <a:ext uri="{FF2B5EF4-FFF2-40B4-BE49-F238E27FC236}">
                      <a16:creationId xmlns:a16="http://schemas.microsoft.com/office/drawing/2014/main" id="{117F06DB-571C-A256-78C2-D42875616A55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 rot="21138809">
                  <a:off x="5201004" y="4362452"/>
                  <a:ext cx="320921" cy="261610"/>
                </a:xfrm>
                <a:prstGeom prst="rect">
                  <a:avLst/>
                </a:prstGeom>
                <a:blipFill>
                  <a:blip r:embed="rId7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227" name="Straight Arrow Connector 226">
              <a:extLst>
                <a:ext uri="{FF2B5EF4-FFF2-40B4-BE49-F238E27FC236}">
                  <a16:creationId xmlns:a16="http://schemas.microsoft.com/office/drawing/2014/main" id="{F181BE98-DCA4-FE0F-335A-C13A79B31DEC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2415070" y="4706244"/>
              <a:ext cx="600093" cy="80146"/>
            </a:xfrm>
            <a:prstGeom prst="straightConnector1">
              <a:avLst/>
            </a:prstGeom>
            <a:solidFill>
              <a:schemeClr val="accent1"/>
            </a:solidFill>
            <a:ln w="1905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262" name="Straight Arrow Connector 261">
              <a:extLst>
                <a:ext uri="{FF2B5EF4-FFF2-40B4-BE49-F238E27FC236}">
                  <a16:creationId xmlns:a16="http://schemas.microsoft.com/office/drawing/2014/main" id="{D718FB1C-54D2-229B-D72C-6D5925DA89BA}"/>
                </a:ext>
              </a:extLst>
            </p:cNvPr>
            <p:cNvCxnSpPr>
              <a:cxnSpLocks/>
              <a:stCxn id="219" idx="2"/>
            </p:cNvCxnSpPr>
            <p:nvPr/>
          </p:nvCxnSpPr>
          <p:spPr bwMode="auto">
            <a:xfrm flipH="1">
              <a:off x="2422244" y="4575338"/>
              <a:ext cx="965619" cy="196283"/>
            </a:xfrm>
            <a:prstGeom prst="straightConnector1">
              <a:avLst/>
            </a:prstGeom>
            <a:solidFill>
              <a:schemeClr val="accent1"/>
            </a:solidFill>
            <a:ln w="1905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67" name="TextBox 266">
                  <a:extLst>
                    <a:ext uri="{FF2B5EF4-FFF2-40B4-BE49-F238E27FC236}">
                      <a16:creationId xmlns:a16="http://schemas.microsoft.com/office/drawing/2014/main" id="{C458DACC-B966-7945-84E6-5E0EA5C541AC}"/>
                    </a:ext>
                  </a:extLst>
                </p:cNvPr>
                <p:cNvSpPr txBox="1"/>
                <p:nvPr/>
              </p:nvSpPr>
              <p:spPr>
                <a:xfrm>
                  <a:off x="4543344" y="3094251"/>
                  <a:ext cx="290494" cy="2616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"/>
                      </m:oMathParaPr>
                      <m:oMath xmlns:m="http://schemas.openxmlformats.org/officeDocument/2006/math">
                        <m:r>
                          <a:rPr lang="en-US" sz="1050" b="0" i="1" smtClean="0">
                            <a:solidFill>
                              <a:srgbClr val="7030A0"/>
                            </a:solidFill>
                            <a:latin typeface="Cambria Math" panose="02040503050406030204" pitchFamily="18" charset="0"/>
                          </a:rPr>
                          <m:t>×</m:t>
                        </m:r>
                      </m:oMath>
                    </m:oMathPara>
                  </a14:m>
                  <a:endParaRPr lang="en-US" sz="1400" b="0" dirty="0">
                    <a:solidFill>
                      <a:srgbClr val="7030A0"/>
                    </a:solidFill>
                  </a:endParaRPr>
                </a:p>
              </p:txBody>
            </p:sp>
          </mc:Choice>
          <mc:Fallback xmlns="">
            <p:sp>
              <p:nvSpPr>
                <p:cNvPr id="267" name="TextBox 266">
                  <a:extLst>
                    <a:ext uri="{FF2B5EF4-FFF2-40B4-BE49-F238E27FC236}">
                      <a16:creationId xmlns:a16="http://schemas.microsoft.com/office/drawing/2014/main" id="{C458DACC-B966-7945-84E6-5E0EA5C541AC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543344" y="3094251"/>
                  <a:ext cx="290494" cy="261610"/>
                </a:xfrm>
                <a:prstGeom prst="rect">
                  <a:avLst/>
                </a:prstGeom>
                <a:blipFill>
                  <a:blip r:embed="rId8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68" name="TextBox 267">
                  <a:extLst>
                    <a:ext uri="{FF2B5EF4-FFF2-40B4-BE49-F238E27FC236}">
                      <a16:creationId xmlns:a16="http://schemas.microsoft.com/office/drawing/2014/main" id="{FB8D8908-18D5-C12F-9225-C3A4B92A047D}"/>
                    </a:ext>
                  </a:extLst>
                </p:cNvPr>
                <p:cNvSpPr txBox="1"/>
                <p:nvPr/>
              </p:nvSpPr>
              <p:spPr>
                <a:xfrm rot="18792963">
                  <a:off x="3505114" y="3550813"/>
                  <a:ext cx="1133487" cy="261610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ctr"/>
                  <a14:m>
                    <m:oMath xmlns:m="http://schemas.openxmlformats.org/officeDocument/2006/math">
                      <m:sSub>
                        <m:sSubPr>
                          <m:ctrlPr>
                            <a:rPr lang="en-US" sz="11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1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𝑟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en-US" sz="1100" b="0" i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r</m:t>
                          </m:r>
                        </m:sub>
                      </m:sSub>
                      <m:r>
                        <a:rPr lang="en-US" sz="1100" b="0" i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11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</m:oMath>
                  </a14:m>
                  <a:r>
                    <a:rPr lang="en-US" sz="1100" kern="0" dirty="0">
                      <a:solidFill>
                        <a:srgbClr val="FF0000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reference </a:t>
                  </a:r>
                  <a:endParaRPr lang="en-US" sz="1100" dirty="0">
                    <a:solidFill>
                      <a:srgbClr val="FF0000"/>
                    </a:solidFill>
                  </a:endParaRPr>
                </a:p>
              </p:txBody>
            </p:sp>
          </mc:Choice>
          <mc:Fallback xmlns="">
            <p:sp>
              <p:nvSpPr>
                <p:cNvPr id="268" name="TextBox 267">
                  <a:extLst>
                    <a:ext uri="{FF2B5EF4-FFF2-40B4-BE49-F238E27FC236}">
                      <a16:creationId xmlns:a16="http://schemas.microsoft.com/office/drawing/2014/main" id="{FB8D8908-18D5-C12F-9225-C3A4B92A047D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 rot="18792963">
                  <a:off x="3505114" y="3550813"/>
                  <a:ext cx="1133487" cy="261610"/>
                </a:xfrm>
                <a:prstGeom prst="rect">
                  <a:avLst/>
                </a:prstGeom>
                <a:blipFill>
                  <a:blip r:embed="rId9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269" name="Straight Arrow Connector 268">
              <a:extLst>
                <a:ext uri="{FF2B5EF4-FFF2-40B4-BE49-F238E27FC236}">
                  <a16:creationId xmlns:a16="http://schemas.microsoft.com/office/drawing/2014/main" id="{CE6D9ABE-487A-7D31-11FF-2B488BBAFE3E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3416917" y="3227033"/>
              <a:ext cx="1250702" cy="1343246"/>
            </a:xfrm>
            <a:prstGeom prst="straightConnector1">
              <a:avLst/>
            </a:prstGeom>
            <a:solidFill>
              <a:schemeClr val="accent1"/>
            </a:solidFill>
            <a:ln w="1905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275" name="Straight Arrow Connector 274">
              <a:extLst>
                <a:ext uri="{FF2B5EF4-FFF2-40B4-BE49-F238E27FC236}">
                  <a16:creationId xmlns:a16="http://schemas.microsoft.com/office/drawing/2014/main" id="{7B136226-4171-1E8F-09AF-766426A6063F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5839984" y="4430522"/>
              <a:ext cx="279725" cy="571008"/>
            </a:xfrm>
            <a:prstGeom prst="straightConnector1">
              <a:avLst/>
            </a:prstGeom>
            <a:solidFill>
              <a:schemeClr val="accent1"/>
            </a:solidFill>
            <a:ln w="1905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74" name="TextBox 273">
                  <a:extLst>
                    <a:ext uri="{FF2B5EF4-FFF2-40B4-BE49-F238E27FC236}">
                      <a16:creationId xmlns:a16="http://schemas.microsoft.com/office/drawing/2014/main" id="{3F0189AB-C055-D8BD-2BCF-EA546FDA0DF5}"/>
                    </a:ext>
                  </a:extLst>
                </p:cNvPr>
                <p:cNvSpPr txBox="1"/>
                <p:nvPr/>
              </p:nvSpPr>
              <p:spPr>
                <a:xfrm>
                  <a:off x="1683245" y="3587291"/>
                  <a:ext cx="1905206" cy="307777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m:rPr>
                            <m:sty m:val="p"/>
                          </m:rPr>
                          <a:rPr lang="en-US" sz="140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c</m:t>
                        </m:r>
                        <m:r>
                          <m:rPr>
                            <m:sty m:val="p"/>
                          </m:rPr>
                          <a:rPr lang="en-US" sz="1400" b="0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lockwise</m:t>
                        </m:r>
                        <m:r>
                          <a:rPr lang="en-US" sz="1400" b="0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  <m:r>
                          <m:rPr>
                            <m:sty m:val="p"/>
                          </m:rPr>
                          <a:rPr lang="en-US" sz="1400" b="0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False</m:t>
                        </m:r>
                      </m:oMath>
                    </m:oMathPara>
                  </a14:m>
                  <a:endParaRPr lang="en-US" sz="1400" dirty="0">
                    <a:solidFill>
                      <a:srgbClr val="FF0000"/>
                    </a:solidFill>
                  </a:endParaRPr>
                </a:p>
              </p:txBody>
            </p:sp>
          </mc:Choice>
          <mc:Fallback xmlns="">
            <p:sp>
              <p:nvSpPr>
                <p:cNvPr id="274" name="TextBox 273">
                  <a:extLst>
                    <a:ext uri="{FF2B5EF4-FFF2-40B4-BE49-F238E27FC236}">
                      <a16:creationId xmlns:a16="http://schemas.microsoft.com/office/drawing/2014/main" id="{3F0189AB-C055-D8BD-2BCF-EA546FDA0DF5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683245" y="3587291"/>
                  <a:ext cx="1905206" cy="307777"/>
                </a:xfrm>
                <a:prstGeom prst="rect">
                  <a:avLst/>
                </a:prstGeom>
                <a:blipFill>
                  <a:blip r:embed="rId10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281" name="Straight Arrow Connector 280">
              <a:extLst>
                <a:ext uri="{FF2B5EF4-FFF2-40B4-BE49-F238E27FC236}">
                  <a16:creationId xmlns:a16="http://schemas.microsoft.com/office/drawing/2014/main" id="{B1A034AF-9C24-63C3-AC5A-C8AA54F83710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3953780" y="2863182"/>
              <a:ext cx="666365" cy="336882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 w="sm" len="med"/>
            </a:ln>
            <a:effectLst/>
          </p:spPr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83" name="TextBox 282">
                  <a:extLst>
                    <a:ext uri="{FF2B5EF4-FFF2-40B4-BE49-F238E27FC236}">
                      <a16:creationId xmlns:a16="http://schemas.microsoft.com/office/drawing/2014/main" id="{4406D825-4265-C618-1B3E-27DE30BE03C4}"/>
                    </a:ext>
                  </a:extLst>
                </p:cNvPr>
                <p:cNvSpPr txBox="1"/>
                <p:nvPr/>
              </p:nvSpPr>
              <p:spPr>
                <a:xfrm>
                  <a:off x="2205635" y="2657520"/>
                  <a:ext cx="1870961" cy="30777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14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center of </a:t>
                  </a:r>
                  <a14:m>
                    <m:oMath xmlns:m="http://schemas.openxmlformats.org/officeDocument/2006/math">
                      <m:d>
                        <m:dPr>
                          <m:ctrlPr>
                            <a:rPr lang="en-US" sz="140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140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0,0</m:t>
                          </m:r>
                        </m:e>
                      </m:d>
                    </m:oMath>
                  </a14:m>
                  <a:r>
                    <a:rPr lang="en-US" sz="14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detector</a:t>
                  </a:r>
                </a:p>
              </p:txBody>
            </p:sp>
          </mc:Choice>
          <mc:Fallback xmlns="">
            <p:sp>
              <p:nvSpPr>
                <p:cNvPr id="283" name="TextBox 282">
                  <a:extLst>
                    <a:ext uri="{FF2B5EF4-FFF2-40B4-BE49-F238E27FC236}">
                      <a16:creationId xmlns:a16="http://schemas.microsoft.com/office/drawing/2014/main" id="{4406D825-4265-C618-1B3E-27DE30BE03C4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205635" y="2657520"/>
                  <a:ext cx="1870961" cy="307777"/>
                </a:xfrm>
                <a:prstGeom prst="rect">
                  <a:avLst/>
                </a:prstGeom>
                <a:blipFill>
                  <a:blip r:embed="rId11"/>
                  <a:stretch>
                    <a:fillRect l="-671" t="-4000" b="-20000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316" name="Group 315">
              <a:extLst>
                <a:ext uri="{FF2B5EF4-FFF2-40B4-BE49-F238E27FC236}">
                  <a16:creationId xmlns:a16="http://schemas.microsoft.com/office/drawing/2014/main" id="{6ECA1CAF-ED63-C519-6CDF-820CCC066A81}"/>
                </a:ext>
              </a:extLst>
            </p:cNvPr>
            <p:cNvGrpSpPr/>
            <p:nvPr/>
          </p:nvGrpSpPr>
          <p:grpSpPr>
            <a:xfrm>
              <a:off x="6248400" y="4076700"/>
              <a:ext cx="562953" cy="1447013"/>
              <a:chOff x="6218158" y="3948984"/>
              <a:chExt cx="562953" cy="1447013"/>
            </a:xfrm>
          </p:grpSpPr>
          <p:grpSp>
            <p:nvGrpSpPr>
              <p:cNvPr id="299" name="Group 298">
                <a:extLst>
                  <a:ext uri="{FF2B5EF4-FFF2-40B4-BE49-F238E27FC236}">
                    <a16:creationId xmlns:a16="http://schemas.microsoft.com/office/drawing/2014/main" id="{26B77618-7506-7392-FF8C-762A55429E64}"/>
                  </a:ext>
                </a:extLst>
              </p:cNvPr>
              <p:cNvGrpSpPr/>
              <p:nvPr/>
            </p:nvGrpSpPr>
            <p:grpSpPr>
              <a:xfrm>
                <a:off x="6218158" y="4175546"/>
                <a:ext cx="411242" cy="1220451"/>
                <a:chOff x="6218158" y="4175546"/>
                <a:chExt cx="411242" cy="1220451"/>
              </a:xfrm>
            </p:grpSpPr>
            <p:cxnSp>
              <p:nvCxnSpPr>
                <p:cNvPr id="285" name="Straight Arrow Connector 284">
                  <a:extLst>
                    <a:ext uri="{FF2B5EF4-FFF2-40B4-BE49-F238E27FC236}">
                      <a16:creationId xmlns:a16="http://schemas.microsoft.com/office/drawing/2014/main" id="{DA466ECC-6265-C85A-DECA-A6A68982F86A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>
                  <a:off x="6553200" y="4175546"/>
                  <a:ext cx="0" cy="341408"/>
                </a:xfrm>
                <a:prstGeom prst="straightConnector1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arrow" w="sm" len="med"/>
                </a:ln>
                <a:effectLst/>
              </p:spPr>
            </p:cxnSp>
            <p:cxnSp>
              <p:nvCxnSpPr>
                <p:cNvPr id="287" name="Straight Arrow Connector 286">
                  <a:extLst>
                    <a:ext uri="{FF2B5EF4-FFF2-40B4-BE49-F238E27FC236}">
                      <a16:creationId xmlns:a16="http://schemas.microsoft.com/office/drawing/2014/main" id="{DA4C1968-B4B7-DF89-37FB-29F8B897EC81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 flipH="1" flipV="1">
                  <a:off x="6222817" y="4424762"/>
                  <a:ext cx="406583" cy="116298"/>
                </a:xfrm>
                <a:prstGeom prst="straightConnector1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sm" len="med"/>
                </a:ln>
                <a:effectLst/>
              </p:spPr>
            </p:cxnSp>
            <p:cxnSp>
              <p:nvCxnSpPr>
                <p:cNvPr id="289" name="Straight Arrow Connector 288">
                  <a:extLst>
                    <a:ext uri="{FF2B5EF4-FFF2-40B4-BE49-F238E27FC236}">
                      <a16:creationId xmlns:a16="http://schemas.microsoft.com/office/drawing/2014/main" id="{E1FB023E-D86E-FFDA-CF5B-7E02C2D49EB9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 flipH="1" flipV="1">
                  <a:off x="6218158" y="4878338"/>
                  <a:ext cx="406583" cy="116298"/>
                </a:xfrm>
                <a:prstGeom prst="straightConnector1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sm" len="med"/>
                </a:ln>
                <a:effectLst/>
              </p:spPr>
            </p:cxnSp>
            <p:cxnSp>
              <p:nvCxnSpPr>
                <p:cNvPr id="291" name="Straight Arrow Connector 290">
                  <a:extLst>
                    <a:ext uri="{FF2B5EF4-FFF2-40B4-BE49-F238E27FC236}">
                      <a16:creationId xmlns:a16="http://schemas.microsoft.com/office/drawing/2014/main" id="{CA0A8140-B037-0FF9-8CC1-25FB42C77AD3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 flipV="1">
                  <a:off x="6553200" y="4972473"/>
                  <a:ext cx="0" cy="423524"/>
                </a:xfrm>
                <a:prstGeom prst="straightConnector1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arrow" w="sm" len="med"/>
                </a:ln>
                <a:effectLst/>
              </p:spPr>
            </p:cxnSp>
          </p:grp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293" name="TextBox 292">
                    <a:extLst>
                      <a:ext uri="{FF2B5EF4-FFF2-40B4-BE49-F238E27FC236}">
                        <a16:creationId xmlns:a16="http://schemas.microsoft.com/office/drawing/2014/main" id="{EADE3D1F-F774-3DA6-956A-4A1A7B4E0E0C}"/>
                      </a:ext>
                    </a:extLst>
                  </p:cNvPr>
                  <p:cNvSpPr txBox="1"/>
                  <p:nvPr/>
                </p:nvSpPr>
                <p:spPr>
                  <a:xfrm>
                    <a:off x="6397288" y="3948984"/>
                    <a:ext cx="383823" cy="276999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b>
                            <m:sSubPr>
                              <m:ctrlPr>
                                <a:rPr lang="en-US" sz="1200" b="0" i="1" dirty="0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 sz="1200" b="0" i="0" dirty="0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Δ</m:t>
                              </m:r>
                            </m:e>
                            <m:sub>
                              <m:r>
                                <a:rPr lang="en-US" sz="1200" b="0" i="1" dirty="0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𝑟</m:t>
                              </m:r>
                            </m:sub>
                          </m:sSub>
                        </m:oMath>
                      </m:oMathPara>
                    </a14:m>
                    <a:endParaRPr lang="en-US" sz="1200" dirty="0">
                      <a:solidFill>
                        <a:srgbClr val="FF0000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</mc:Choice>
            <mc:Fallback xmlns="">
              <p:sp>
                <p:nvSpPr>
                  <p:cNvPr id="293" name="TextBox 292">
                    <a:extLst>
                      <a:ext uri="{FF2B5EF4-FFF2-40B4-BE49-F238E27FC236}">
                        <a16:creationId xmlns:a16="http://schemas.microsoft.com/office/drawing/2014/main" id="{EADE3D1F-F774-3DA6-956A-4A1A7B4E0E0C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6397288" y="3948984"/>
                    <a:ext cx="383823" cy="276999"/>
                  </a:xfrm>
                  <a:prstGeom prst="rect">
                    <a:avLst/>
                  </a:prstGeom>
                  <a:blipFill>
                    <a:blip r:embed="rId12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grpSp>
          <p:nvGrpSpPr>
            <p:cNvPr id="298" name="Group 297">
              <a:extLst>
                <a:ext uri="{FF2B5EF4-FFF2-40B4-BE49-F238E27FC236}">
                  <a16:creationId xmlns:a16="http://schemas.microsoft.com/office/drawing/2014/main" id="{D16EE159-8DD5-8A75-A83F-674DB5F84119}"/>
                </a:ext>
              </a:extLst>
            </p:cNvPr>
            <p:cNvGrpSpPr/>
            <p:nvPr/>
          </p:nvGrpSpPr>
          <p:grpSpPr>
            <a:xfrm>
              <a:off x="4503293" y="2741407"/>
              <a:ext cx="1047082" cy="323786"/>
              <a:chOff x="6600754" y="2596966"/>
              <a:chExt cx="1047082" cy="323786"/>
            </a:xfrm>
          </p:grpSpPr>
          <p:cxnSp>
            <p:nvCxnSpPr>
              <p:cNvPr id="294" name="Straight Arrow Connector 293">
                <a:extLst>
                  <a:ext uri="{FF2B5EF4-FFF2-40B4-BE49-F238E27FC236}">
                    <a16:creationId xmlns:a16="http://schemas.microsoft.com/office/drawing/2014/main" id="{025EB0CD-5816-28A6-E83F-44EAB1B3516A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6713800" y="2776464"/>
                <a:ext cx="489999" cy="144288"/>
              </a:xfrm>
              <a:prstGeom prst="straightConnector1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triangle"/>
              </a:ln>
              <a:effectLst/>
            </p:spPr>
          </p:cxnSp>
          <p:sp>
            <p:nvSpPr>
              <p:cNvPr id="295" name="TextBox 294">
                <a:extLst>
                  <a:ext uri="{FF2B5EF4-FFF2-40B4-BE49-F238E27FC236}">
                    <a16:creationId xmlns:a16="http://schemas.microsoft.com/office/drawing/2014/main" id="{63C56A57-CDD1-F037-E7D3-3F1387E065DB}"/>
                  </a:ext>
                </a:extLst>
              </p:cNvPr>
              <p:cNvSpPr txBox="1"/>
              <p:nvPr/>
            </p:nvSpPr>
            <p:spPr>
              <a:xfrm rot="1059449">
                <a:off x="6600754" y="2596966"/>
                <a:ext cx="1047082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channel index</a:t>
                </a:r>
              </a:p>
            </p:txBody>
          </p:sp>
        </p:grpSp>
        <p:grpSp>
          <p:nvGrpSpPr>
            <p:cNvPr id="315" name="Group 314">
              <a:extLst>
                <a:ext uri="{FF2B5EF4-FFF2-40B4-BE49-F238E27FC236}">
                  <a16:creationId xmlns:a16="http://schemas.microsoft.com/office/drawing/2014/main" id="{DF9DB4D6-D1A0-1B33-84D0-684A5F22B965}"/>
                </a:ext>
              </a:extLst>
            </p:cNvPr>
            <p:cNvGrpSpPr/>
            <p:nvPr/>
          </p:nvGrpSpPr>
          <p:grpSpPr>
            <a:xfrm>
              <a:off x="5604063" y="2948236"/>
              <a:ext cx="1059114" cy="478769"/>
              <a:chOff x="5573821" y="2820520"/>
              <a:chExt cx="1059114" cy="478769"/>
            </a:xfrm>
          </p:grpSpPr>
          <p:cxnSp>
            <p:nvCxnSpPr>
              <p:cNvPr id="301" name="Straight Arrow Connector 300">
                <a:extLst>
                  <a:ext uri="{FF2B5EF4-FFF2-40B4-BE49-F238E27FC236}">
                    <a16:creationId xmlns:a16="http://schemas.microsoft.com/office/drawing/2014/main" id="{DCAD0B45-0B7A-A7D1-C927-E3A1BAD514CE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5573821" y="2912644"/>
                <a:ext cx="220962" cy="41013"/>
              </a:xfrm>
              <a:prstGeom prst="straightConnector1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arrow" w="sm" len="med"/>
              </a:ln>
              <a:effectLst/>
            </p:spPr>
          </p:cxnSp>
          <p:cxnSp>
            <p:nvCxnSpPr>
              <p:cNvPr id="302" name="Straight Arrow Connector 301">
                <a:extLst>
                  <a:ext uri="{FF2B5EF4-FFF2-40B4-BE49-F238E27FC236}">
                    <a16:creationId xmlns:a16="http://schemas.microsoft.com/office/drawing/2014/main" id="{74B173A4-47B8-0384-B820-188DEF9C1269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V="1">
                <a:off x="6080894" y="2908421"/>
                <a:ext cx="0" cy="390868"/>
              </a:xfrm>
              <a:prstGeom prst="straightConnector1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sm" len="med"/>
              </a:ln>
              <a:effectLst/>
            </p:spPr>
          </p:cxnSp>
          <p:cxnSp>
            <p:nvCxnSpPr>
              <p:cNvPr id="304" name="Straight Arrow Connector 303">
                <a:extLst>
                  <a:ext uri="{FF2B5EF4-FFF2-40B4-BE49-F238E27FC236}">
                    <a16:creationId xmlns:a16="http://schemas.microsoft.com/office/drawing/2014/main" id="{0E31442D-7A50-3B06-721B-08FEF3709F53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H="1" flipV="1">
                <a:off x="6081288" y="3035368"/>
                <a:ext cx="266307" cy="63949"/>
              </a:xfrm>
              <a:prstGeom prst="straightConnector1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arrow" w="sm" len="med"/>
              </a:ln>
              <a:effectLst/>
            </p:spPr>
          </p:cxnSp>
          <p:cxnSp>
            <p:nvCxnSpPr>
              <p:cNvPr id="307" name="Straight Arrow Connector 306">
                <a:extLst>
                  <a:ext uri="{FF2B5EF4-FFF2-40B4-BE49-F238E27FC236}">
                    <a16:creationId xmlns:a16="http://schemas.microsoft.com/office/drawing/2014/main" id="{45478229-1C21-1F9C-8C5B-EE5F57C8D027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V="1">
                <a:off x="5792931" y="2820520"/>
                <a:ext cx="0" cy="390868"/>
              </a:xfrm>
              <a:prstGeom prst="straightConnector1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sm" len="med"/>
              </a:ln>
              <a:effectLst/>
            </p:spPr>
          </p:cxn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314" name="TextBox 313">
                    <a:extLst>
                      <a:ext uri="{FF2B5EF4-FFF2-40B4-BE49-F238E27FC236}">
                        <a16:creationId xmlns:a16="http://schemas.microsoft.com/office/drawing/2014/main" id="{D3BC4737-8809-30E9-5A27-E917D8C46FCA}"/>
                      </a:ext>
                    </a:extLst>
                  </p:cNvPr>
                  <p:cNvSpPr txBox="1"/>
                  <p:nvPr/>
                </p:nvSpPr>
                <p:spPr>
                  <a:xfrm>
                    <a:off x="6252318" y="2965355"/>
                    <a:ext cx="380617" cy="276999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b>
                            <m:sSubPr>
                              <m:ctrlPr>
                                <a:rPr lang="en-US" sz="1200" b="0" i="1" dirty="0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 sz="1200" b="0" i="0" dirty="0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Δ</m:t>
                              </m:r>
                            </m:e>
                            <m:sub>
                              <m:r>
                                <a:rPr lang="en-US" sz="1200" b="0" i="1" dirty="0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𝑐</m:t>
                              </m:r>
                            </m:sub>
                          </m:sSub>
                        </m:oMath>
                      </m:oMathPara>
                    </a14:m>
                    <a:endParaRPr lang="en-US" sz="1200" dirty="0">
                      <a:solidFill>
                        <a:srgbClr val="FF0000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</mc:Choice>
            <mc:Fallback xmlns="">
              <p:sp>
                <p:nvSpPr>
                  <p:cNvPr id="314" name="TextBox 313">
                    <a:extLst>
                      <a:ext uri="{FF2B5EF4-FFF2-40B4-BE49-F238E27FC236}">
                        <a16:creationId xmlns:a16="http://schemas.microsoft.com/office/drawing/2014/main" id="{D3BC4737-8809-30E9-5A27-E917D8C46FCA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6252318" y="2965355"/>
                    <a:ext cx="380617" cy="276999"/>
                  </a:xfrm>
                  <a:prstGeom prst="rect">
                    <a:avLst/>
                  </a:prstGeom>
                  <a:blipFill>
                    <a:blip r:embed="rId13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7" name="TextBox 6">
                  <a:extLst>
                    <a:ext uri="{FF2B5EF4-FFF2-40B4-BE49-F238E27FC236}">
                      <a16:creationId xmlns:a16="http://schemas.microsoft.com/office/drawing/2014/main" id="{08FB5130-2D95-067F-3E0F-9C70534F3553}"/>
                    </a:ext>
                  </a:extLst>
                </p:cNvPr>
                <p:cNvSpPr txBox="1"/>
                <p:nvPr/>
              </p:nvSpPr>
              <p:spPr>
                <a:xfrm>
                  <a:off x="463518" y="3855658"/>
                  <a:ext cx="2616348" cy="367921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m:rPr>
                            <m:sty m:val="p"/>
                          </m:rPr>
                          <a:rPr lang="en-US" sz="1050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a</m:t>
                        </m:r>
                        <m:r>
                          <m:rPr>
                            <m:sty m:val="p"/>
                          </m:rPr>
                          <a:rPr lang="en-US" sz="1050" b="0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ngles</m:t>
                        </m:r>
                        <m:r>
                          <a:rPr lang="en-US" sz="1050" b="0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  <m:f>
                          <m:fPr>
                            <m:ctrlPr>
                              <a:rPr lang="en-US" sz="105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105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𝜋</m:t>
                            </m:r>
                          </m:num>
                          <m:den>
                            <m:r>
                              <a:rPr lang="en-US" sz="105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180</m:t>
                            </m:r>
                          </m:den>
                        </m:f>
                        <m:d>
                          <m:dPr>
                            <m:begChr m:val="{"/>
                            <m:endChr m:val="}"/>
                            <m:ctrlPr>
                              <a:rPr lang="en-US" sz="105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105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0,−</m:t>
                            </m:r>
                            <m:sSub>
                              <m:sSubPr>
                                <m:ctrlPr>
                                  <a:rPr lang="en-US" sz="1050" b="0" i="1" smtClea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sty m:val="p"/>
                                  </m:rPr>
                                  <a:rPr lang="en-US" sz="1050" b="0" i="0" smtClea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Δ</m:t>
                                </m:r>
                              </m:e>
                              <m:sub>
                                <m:r>
                                  <a:rPr lang="en-US" sz="1050" b="0" i="1" smtClea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𝜃</m:t>
                                </m:r>
                              </m:sub>
                            </m:sSub>
                            <m:r>
                              <a:rPr lang="en-US" sz="105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,…,−</m:t>
                            </m:r>
                            <m:d>
                              <m:dPr>
                                <m:ctrlPr>
                                  <a:rPr lang="en-US" sz="1050" b="0" i="1" smtClea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sSub>
                                  <m:sSubPr>
                                    <m:ctrlPr>
                                      <a:rPr lang="en-US" sz="1050" b="0" i="1" smtClean="0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050" b="0" i="1" smtClean="0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𝑁</m:t>
                                    </m:r>
                                  </m:e>
                                  <m:sub>
                                    <m:r>
                                      <a:rPr lang="en-US" sz="1050" b="0" i="1" smtClean="0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𝜃</m:t>
                                    </m:r>
                                  </m:sub>
                                </m:sSub>
                                <m:r>
                                  <a:rPr lang="en-US" sz="1050" b="0" i="1" smtClea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−1</m:t>
                                </m:r>
                              </m:e>
                            </m:d>
                            <m:sSub>
                              <m:sSubPr>
                                <m:ctrlPr>
                                  <a:rPr lang="en-US" sz="1050" b="0" i="1" smtClea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sty m:val="p"/>
                                  </m:rPr>
                                  <a:rPr lang="en-US" sz="1050" b="0" i="0" smtClea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Δ</m:t>
                                </m:r>
                              </m:e>
                              <m:sub>
                                <m:r>
                                  <a:rPr lang="en-US" sz="1050" b="0" i="1" smtClea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𝜃</m:t>
                                </m:r>
                              </m:sub>
                            </m:sSub>
                          </m:e>
                        </m:d>
                      </m:oMath>
                    </m:oMathPara>
                  </a14:m>
                  <a:endParaRPr lang="en-US" sz="1050" dirty="0">
                    <a:solidFill>
                      <a:srgbClr val="FF0000"/>
                    </a:solidFill>
                  </a:endParaRPr>
                </a:p>
              </p:txBody>
            </p:sp>
          </mc:Choice>
          <mc:Fallback xmlns="">
            <p:sp>
              <p:nvSpPr>
                <p:cNvPr id="7" name="TextBox 6">
                  <a:extLst>
                    <a:ext uri="{FF2B5EF4-FFF2-40B4-BE49-F238E27FC236}">
                      <a16:creationId xmlns:a16="http://schemas.microsoft.com/office/drawing/2014/main" id="{08FB5130-2D95-067F-3E0F-9C70534F3553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63518" y="3855658"/>
                  <a:ext cx="2616348" cy="367921"/>
                </a:xfrm>
                <a:prstGeom prst="rect">
                  <a:avLst/>
                </a:prstGeom>
                <a:blipFill>
                  <a:blip r:embed="rId14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" name="TextBox 1">
                  <a:extLst>
                    <a:ext uri="{FF2B5EF4-FFF2-40B4-BE49-F238E27FC236}">
                      <a16:creationId xmlns:a16="http://schemas.microsoft.com/office/drawing/2014/main" id="{60940BC9-8225-5D6A-C0A0-A590A7890B84}"/>
                    </a:ext>
                  </a:extLst>
                </p:cNvPr>
                <p:cNvSpPr txBox="1"/>
                <p:nvPr/>
              </p:nvSpPr>
              <p:spPr>
                <a:xfrm>
                  <a:off x="5998542" y="4657697"/>
                  <a:ext cx="1551835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m:rPr>
                            <m:sty m:val="p"/>
                          </m:rPr>
                          <a:rPr lang="en-US" sz="120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Δ</m:t>
                        </m:r>
                        <m:r>
                          <a:rPr lang="en-US" sz="120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  <m:d>
                          <m:dPr>
                            <m:ctrlPr>
                              <a:rPr lang="en-US" sz="12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sz="12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sty m:val="p"/>
                                  </m:rPr>
                                  <a:rPr lang="en-US" sz="120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Δ</m:t>
                                </m:r>
                              </m:e>
                              <m:sub>
                                <m:r>
                                  <a:rPr lang="en-US" sz="12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𝑐</m:t>
                                </m:r>
                              </m:sub>
                            </m:sSub>
                            <m:r>
                              <a:rPr lang="en-US" sz="12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,</m:t>
                            </m:r>
                            <m:sSub>
                              <m:sSubPr>
                                <m:ctrlPr>
                                  <a:rPr lang="en-US" sz="12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sty m:val="p"/>
                                  </m:rPr>
                                  <a:rPr lang="en-US" sz="120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Δ</m:t>
                                </m:r>
                              </m:e>
                              <m:sub>
                                <m:r>
                                  <a:rPr lang="en-US" sz="12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𝑟</m:t>
                                </m:r>
                              </m:sub>
                            </m:sSub>
                          </m:e>
                        </m:d>
                        <m:r>
                          <a:rPr lang="en-US" sz="12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  <m:r>
                          <m:rPr>
                            <m:sty m:val="p"/>
                          </m:rPr>
                          <a:rPr lang="en-US" sz="12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pitch</m:t>
                        </m:r>
                      </m:oMath>
                    </m:oMathPara>
                  </a14:m>
                  <a:endParaRPr lang="en-US" sz="120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mc:Choice>
          <mc:Fallback xmlns="">
            <p:sp>
              <p:nvSpPr>
                <p:cNvPr id="2" name="TextBox 1">
                  <a:extLst>
                    <a:ext uri="{FF2B5EF4-FFF2-40B4-BE49-F238E27FC236}">
                      <a16:creationId xmlns:a16="http://schemas.microsoft.com/office/drawing/2014/main" id="{60940BC9-8225-5D6A-C0A0-A590A7890B84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998542" y="4657697"/>
                  <a:ext cx="1551835" cy="276999"/>
                </a:xfrm>
                <a:prstGeom prst="rect">
                  <a:avLst/>
                </a:prstGeom>
                <a:blipFill>
                  <a:blip r:embed="rId15"/>
                  <a:stretch>
                    <a:fillRect b="-13043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3" name="Straight Arrow Connector 2">
              <a:extLst>
                <a:ext uri="{FF2B5EF4-FFF2-40B4-BE49-F238E27FC236}">
                  <a16:creationId xmlns:a16="http://schemas.microsoft.com/office/drawing/2014/main" id="{C13A8BAE-B1E8-9A51-D48D-89E8C678A6E9}"/>
                </a:ext>
              </a:extLst>
            </p:cNvPr>
            <p:cNvCxnSpPr>
              <a:cxnSpLocks/>
            </p:cNvCxnSpPr>
            <p:nvPr/>
          </p:nvCxnSpPr>
          <p:spPr bwMode="auto">
            <a:xfrm flipH="1" flipV="1">
              <a:off x="3419588" y="4580312"/>
              <a:ext cx="533388" cy="552082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 w="sm" len="med"/>
            </a:ln>
            <a:effectLst/>
          </p:spPr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9" name="TextBox 8">
                  <a:extLst>
                    <a:ext uri="{FF2B5EF4-FFF2-40B4-BE49-F238E27FC236}">
                      <a16:creationId xmlns:a16="http://schemas.microsoft.com/office/drawing/2014/main" id="{01965623-036C-E0A7-F1EF-4B94E629DEFF}"/>
                    </a:ext>
                  </a:extLst>
                </p:cNvPr>
                <p:cNvSpPr txBox="1"/>
                <p:nvPr/>
              </p:nvSpPr>
              <p:spPr>
                <a:xfrm>
                  <a:off x="3471687" y="5065860"/>
                  <a:ext cx="1100313" cy="41549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7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Origin = </a:t>
                  </a:r>
                  <a14:m>
                    <m:oMath xmlns:m="http://schemas.openxmlformats.org/officeDocument/2006/math">
                      <m:d>
                        <m:dPr>
                          <m:ctrlPr>
                            <a:rPr lang="en-US" sz="70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70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0,0,0</m:t>
                          </m:r>
                        </m:e>
                      </m:d>
                    </m:oMath>
                  </a14:m>
                  <a:endParaRPr lang="en-US" sz="700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  <a:p>
                  <a:pPr algn="ctr"/>
                  <a:r>
                    <a:rPr lang="en-US" sz="7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Assumed to fall along the rotation axis</a:t>
                  </a:r>
                </a:p>
              </p:txBody>
            </p:sp>
          </mc:Choice>
          <mc:Fallback xmlns="">
            <p:sp>
              <p:nvSpPr>
                <p:cNvPr id="9" name="TextBox 8">
                  <a:extLst>
                    <a:ext uri="{FF2B5EF4-FFF2-40B4-BE49-F238E27FC236}">
                      <a16:creationId xmlns:a16="http://schemas.microsoft.com/office/drawing/2014/main" id="{01965623-036C-E0A7-F1EF-4B94E629DEFF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471687" y="5065860"/>
                  <a:ext cx="1100313" cy="415498"/>
                </a:xfrm>
                <a:prstGeom prst="rect">
                  <a:avLst/>
                </a:prstGeom>
                <a:blipFill>
                  <a:blip r:embed="rId16"/>
                  <a:stretch>
                    <a:fillRect b="-2941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1" name="TextBox 10">
                  <a:extLst>
                    <a:ext uri="{FF2B5EF4-FFF2-40B4-BE49-F238E27FC236}">
                      <a16:creationId xmlns:a16="http://schemas.microsoft.com/office/drawing/2014/main" id="{18F0D4EA-D6C9-8BB7-EA05-4E830BCABF40}"/>
                    </a:ext>
                  </a:extLst>
                </p:cNvPr>
                <p:cNvSpPr txBox="1"/>
                <p:nvPr/>
              </p:nvSpPr>
              <p:spPr>
                <a:xfrm>
                  <a:off x="7234342" y="4349583"/>
                  <a:ext cx="1681828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12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coordinates system </a:t>
                  </a:r>
                  <a14:m>
                    <m:oMath xmlns:m="http://schemas.openxmlformats.org/officeDocument/2006/math">
                      <m:d>
                        <m:dPr>
                          <m:ctrlPr>
                            <a:rPr lang="en-US" sz="120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120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𝑥</m:t>
                          </m:r>
                          <m:r>
                            <a:rPr lang="en-US" sz="120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,</m:t>
                          </m:r>
                          <m:r>
                            <a:rPr lang="en-US" sz="120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𝑦</m:t>
                          </m:r>
                          <m:r>
                            <a:rPr lang="en-US" sz="120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,</m:t>
                          </m:r>
                          <m:r>
                            <a:rPr lang="en-US" sz="120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𝑧</m:t>
                          </m:r>
                        </m:e>
                      </m:d>
                    </m:oMath>
                  </a14:m>
                  <a:endParaRPr lang="en-US" sz="1200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mc:Choice>
          <mc:Fallback xmlns="">
            <p:sp>
              <p:nvSpPr>
                <p:cNvPr id="11" name="TextBox 10">
                  <a:extLst>
                    <a:ext uri="{FF2B5EF4-FFF2-40B4-BE49-F238E27FC236}">
                      <a16:creationId xmlns:a16="http://schemas.microsoft.com/office/drawing/2014/main" id="{18F0D4EA-D6C9-8BB7-EA05-4E830BCABF40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234342" y="4349583"/>
                  <a:ext cx="1681828" cy="461665"/>
                </a:xfrm>
                <a:prstGeom prst="rect">
                  <a:avLst/>
                </a:prstGeom>
                <a:blipFill>
                  <a:blip r:embed="rId17"/>
                  <a:stretch>
                    <a:fillRect b="-2703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F6CFE77D-1695-CE6E-B74D-C2B67AFCF5BB}"/>
                </a:ext>
              </a:extLst>
            </p:cNvPr>
            <p:cNvGrpSpPr/>
            <p:nvPr/>
          </p:nvGrpSpPr>
          <p:grpSpPr>
            <a:xfrm>
              <a:off x="7311635" y="3587291"/>
              <a:ext cx="1017430" cy="699758"/>
              <a:chOff x="7311635" y="3587291"/>
              <a:chExt cx="1017430" cy="699758"/>
            </a:xfrm>
          </p:grpSpPr>
          <p:cxnSp>
            <p:nvCxnSpPr>
              <p:cNvPr id="14" name="Straight Arrow Connector 13">
                <a:extLst>
                  <a:ext uri="{FF2B5EF4-FFF2-40B4-BE49-F238E27FC236}">
                    <a16:creationId xmlns:a16="http://schemas.microsoft.com/office/drawing/2014/main" id="{6B9A5668-5F11-958B-DB91-546CA675DE74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H="1" flipV="1">
                <a:off x="7393664" y="4025147"/>
                <a:ext cx="337241" cy="143068"/>
              </a:xfrm>
              <a:prstGeom prst="straightConnector1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arrow" w="sm" len="med"/>
              </a:ln>
              <a:effectLst/>
            </p:spPr>
          </p:cxnSp>
          <p:cxnSp>
            <p:nvCxnSpPr>
              <p:cNvPr id="16" name="Straight Arrow Connector 15">
                <a:extLst>
                  <a:ext uri="{FF2B5EF4-FFF2-40B4-BE49-F238E27FC236}">
                    <a16:creationId xmlns:a16="http://schemas.microsoft.com/office/drawing/2014/main" id="{80B0D6BF-F52F-C0B5-1B71-853AB6008345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V="1">
                <a:off x="7733372" y="4101847"/>
                <a:ext cx="569506" cy="72406"/>
              </a:xfrm>
              <a:prstGeom prst="straightConnector1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arrow" w="sm" len="med"/>
              </a:ln>
              <a:effectLst/>
            </p:spPr>
          </p:cxn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20" name="TextBox 19">
                    <a:extLst>
                      <a:ext uri="{FF2B5EF4-FFF2-40B4-BE49-F238E27FC236}">
                        <a16:creationId xmlns:a16="http://schemas.microsoft.com/office/drawing/2014/main" id="{A50445D6-3677-BA0C-B7C4-51472F7F2BB1}"/>
                      </a:ext>
                    </a:extLst>
                  </p:cNvPr>
                  <p:cNvSpPr txBox="1"/>
                  <p:nvPr/>
                </p:nvSpPr>
                <p:spPr>
                  <a:xfrm>
                    <a:off x="7311635" y="4040828"/>
                    <a:ext cx="261071" cy="246221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"/>
                        </m:oMathParaPr>
                        <m:oMath xmlns:m="http://schemas.openxmlformats.org/officeDocument/2006/math">
                          <m:r>
                            <a:rPr lang="en-US" sz="1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𝑥</m:t>
                          </m:r>
                        </m:oMath>
                      </m:oMathPara>
                    </a14:m>
                    <a:endParaRPr lang="en-US" sz="3200" dirty="0">
                      <a:solidFill>
                        <a:schemeClr val="tx1"/>
                      </a:solidFill>
                    </a:endParaRPr>
                  </a:p>
                </p:txBody>
              </p:sp>
            </mc:Choice>
            <mc:Fallback xmlns="">
              <p:sp>
                <p:nvSpPr>
                  <p:cNvPr id="20" name="TextBox 19">
                    <a:extLst>
                      <a:ext uri="{FF2B5EF4-FFF2-40B4-BE49-F238E27FC236}">
                        <a16:creationId xmlns:a16="http://schemas.microsoft.com/office/drawing/2014/main" id="{A50445D6-3677-BA0C-B7C4-51472F7F2BB1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7311635" y="4040828"/>
                    <a:ext cx="261071" cy="246221"/>
                  </a:xfrm>
                  <a:prstGeom prst="rect">
                    <a:avLst/>
                  </a:prstGeom>
                  <a:blipFill>
                    <a:blip r:embed="rId18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21" name="TextBox 20">
                    <a:extLst>
                      <a:ext uri="{FF2B5EF4-FFF2-40B4-BE49-F238E27FC236}">
                        <a16:creationId xmlns:a16="http://schemas.microsoft.com/office/drawing/2014/main" id="{39D82FD8-748A-BF0F-8A9C-3D35E56BAA41}"/>
                      </a:ext>
                    </a:extLst>
                  </p:cNvPr>
                  <p:cNvSpPr txBox="1"/>
                  <p:nvPr/>
                </p:nvSpPr>
                <p:spPr>
                  <a:xfrm>
                    <a:off x="7972015" y="3875905"/>
                    <a:ext cx="357050" cy="246221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"/>
                        </m:oMathParaPr>
                        <m:oMath xmlns:m="http://schemas.openxmlformats.org/officeDocument/2006/math">
                          <m:r>
                            <a:rPr lang="en-US" sz="1000" b="0" i="1" smtClean="0">
                              <a:latin typeface="Cambria Math" panose="02040503050406030204" pitchFamily="18" charset="0"/>
                            </a:rPr>
                            <m:t>𝑧</m:t>
                          </m:r>
                        </m:oMath>
                      </m:oMathPara>
                    </a14:m>
                    <a:endParaRPr lang="en-US" sz="1000" dirty="0"/>
                  </a:p>
                </p:txBody>
              </p:sp>
            </mc:Choice>
            <mc:Fallback xmlns="">
              <p:sp>
                <p:nvSpPr>
                  <p:cNvPr id="21" name="TextBox 20">
                    <a:extLst>
                      <a:ext uri="{FF2B5EF4-FFF2-40B4-BE49-F238E27FC236}">
                        <a16:creationId xmlns:a16="http://schemas.microsoft.com/office/drawing/2014/main" id="{39D82FD8-748A-BF0F-8A9C-3D35E56BAA41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7972015" y="3875905"/>
                    <a:ext cx="357050" cy="246221"/>
                  </a:xfrm>
                  <a:prstGeom prst="rect">
                    <a:avLst/>
                  </a:prstGeom>
                  <a:blipFill>
                    <a:blip r:embed="rId19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cxnSp>
            <p:nvCxnSpPr>
              <p:cNvPr id="22" name="Straight Arrow Connector 21">
                <a:extLst>
                  <a:ext uri="{FF2B5EF4-FFF2-40B4-BE49-F238E27FC236}">
                    <a16:creationId xmlns:a16="http://schemas.microsoft.com/office/drawing/2014/main" id="{B7B69D57-F892-3782-AF3A-AA1349D9FC51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V="1">
                <a:off x="7736294" y="3587291"/>
                <a:ext cx="0" cy="579284"/>
              </a:xfrm>
              <a:prstGeom prst="straightConnector1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arrow" w="sm" len="med"/>
              </a:ln>
              <a:effectLst/>
            </p:spPr>
          </p:cxn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25" name="TextBox 24">
                    <a:extLst>
                      <a:ext uri="{FF2B5EF4-FFF2-40B4-BE49-F238E27FC236}">
                        <a16:creationId xmlns:a16="http://schemas.microsoft.com/office/drawing/2014/main" id="{60E7B4A6-2586-6225-D3AA-466EC4F60B21}"/>
                      </a:ext>
                    </a:extLst>
                  </p:cNvPr>
                  <p:cNvSpPr txBox="1"/>
                  <p:nvPr/>
                </p:nvSpPr>
                <p:spPr>
                  <a:xfrm>
                    <a:off x="7482791" y="3763571"/>
                    <a:ext cx="357050" cy="246221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"/>
                        </m:oMathParaPr>
                        <m:oMath xmlns:m="http://schemas.openxmlformats.org/officeDocument/2006/math">
                          <m:r>
                            <a:rPr lang="en-US" sz="1000" b="0" i="1" smtClean="0">
                              <a:latin typeface="Cambria Math" panose="02040503050406030204" pitchFamily="18" charset="0"/>
                            </a:rPr>
                            <m:t>𝑦</m:t>
                          </m:r>
                        </m:oMath>
                      </m:oMathPara>
                    </a14:m>
                    <a:endParaRPr lang="en-US" sz="1000" dirty="0"/>
                  </a:p>
                </p:txBody>
              </p:sp>
            </mc:Choice>
            <mc:Fallback xmlns="">
              <p:sp>
                <p:nvSpPr>
                  <p:cNvPr id="25" name="TextBox 24">
                    <a:extLst>
                      <a:ext uri="{FF2B5EF4-FFF2-40B4-BE49-F238E27FC236}">
                        <a16:creationId xmlns:a16="http://schemas.microsoft.com/office/drawing/2014/main" id="{60E7B4A6-2586-6225-D3AA-466EC4F60B21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7482791" y="3763571"/>
                    <a:ext cx="357050" cy="246221"/>
                  </a:xfrm>
                  <a:prstGeom prst="rect">
                    <a:avLst/>
                  </a:prstGeom>
                  <a:blipFill>
                    <a:blip r:embed="rId20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</p:grpSp>
      <p:pic>
        <p:nvPicPr>
          <p:cNvPr id="12" name="Picture 11">
            <a:extLst>
              <a:ext uri="{FF2B5EF4-FFF2-40B4-BE49-F238E27FC236}">
                <a16:creationId xmlns:a16="http://schemas.microsoft.com/office/drawing/2014/main" id="{BEEE983F-0894-1012-5395-DC0669F93529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5203093" y="647872"/>
            <a:ext cx="3294180" cy="103917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D74D412E-F05A-3F5B-E0C5-DFFEF50C6F60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6542715" y="842211"/>
            <a:ext cx="2585991" cy="90945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CFB1CCD5-AA55-292D-9F60-F46DF4EE3BD1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6542067" y="1013357"/>
            <a:ext cx="2595547" cy="94781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E3625E14-92DA-10D0-C1A2-0A356857435A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4733199" y="1207775"/>
            <a:ext cx="1609559" cy="113425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DA44FEBC-218E-7164-EC1A-15D7375E9132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6558243" y="1387177"/>
            <a:ext cx="2523192" cy="103088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D4863FC7-5021-0E2F-66EF-328F4B86F1F8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6751103" y="1574693"/>
            <a:ext cx="1068736" cy="118749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9EDC99C5-4578-3082-3408-6A8F73C6B59A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4106123" y="1781865"/>
            <a:ext cx="1295400" cy="261697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88E6C266-A08B-9E9C-5E5D-1D0D964E6976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6971167" y="2123844"/>
            <a:ext cx="781751" cy="103088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EF33BF2E-8810-50D5-71AF-6498E4FB16F9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7277821" y="2311360"/>
            <a:ext cx="917171" cy="2672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41746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E0662EDD-ADBA-E937-D7DC-62743DE878FC}"/>
              </a:ext>
            </a:extLst>
          </p:cNvPr>
          <p:cNvSpPr>
            <a:spLocks noGrp="1"/>
          </p:cNvSpPr>
          <p:nvPr>
            <p:ph type="ctrTitle" sz="quarter"/>
          </p:nvPr>
        </p:nvSpPr>
        <p:spPr>
          <a:xfrm>
            <a:off x="26894" y="10698"/>
            <a:ext cx="9117106" cy="439608"/>
          </a:xfrm>
        </p:spPr>
        <p:txBody>
          <a:bodyPr/>
          <a:lstStyle/>
          <a:p>
            <a:r>
              <a:rPr lang="en-US" sz="2400" kern="0" dirty="0"/>
              <a:t>Source-Detector Parameters</a:t>
            </a:r>
            <a:endParaRPr lang="en-US" sz="24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Subtitle 6">
                <a:extLst>
                  <a:ext uri="{FF2B5EF4-FFF2-40B4-BE49-F238E27FC236}">
                    <a16:creationId xmlns:a16="http://schemas.microsoft.com/office/drawing/2014/main" id="{54672CE3-CB58-EBA1-901E-5530171F1149}"/>
                  </a:ext>
                </a:extLst>
              </p:cNvPr>
              <p:cNvSpPr>
                <a:spLocks noGrp="1"/>
              </p:cNvSpPr>
              <p:nvPr>
                <p:ph type="subTitle" sz="quarter" idx="1"/>
              </p:nvPr>
            </p:nvSpPr>
            <p:spPr>
              <a:xfrm>
                <a:off x="311813" y="450305"/>
                <a:ext cx="8603577" cy="5053857"/>
              </a:xfrm>
            </p:spPr>
            <p:txBody>
              <a:bodyPr/>
              <a:lstStyle/>
              <a:p>
                <a:pPr eaLnBrk="1" hangingPunct="1">
                  <a:buNone/>
                </a:pPr>
                <a:r>
                  <a:rPr lang="en-US" sz="1400" kern="0" dirty="0"/>
                  <a:t>Inputs: </a:t>
                </a:r>
              </a:p>
              <a:p>
                <a:pPr marL="507457" lvl="1" indent="-171450"/>
                <a14:m>
                  <m:oMath xmlns:m="http://schemas.openxmlformats.org/officeDocument/2006/math">
                    <m:sSub>
                      <m:sSubPr>
                        <m:ctrlPr>
                          <a:rPr lang="en-US" sz="105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05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𝑟</m:t>
                        </m:r>
                      </m:e>
                      <m:sub>
                        <m:r>
                          <a:rPr lang="en-US" sz="105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𝑎</m:t>
                        </m:r>
                      </m:sub>
                    </m:sSub>
                    <m:r>
                      <a:rPr lang="en-US" sz="1050" b="0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m:rPr>
                        <m:sty m:val="p"/>
                      </m:rPr>
                      <a:rPr lang="en-US" sz="1050" b="0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axis</m:t>
                    </m:r>
                  </m:oMath>
                </a14:m>
                <a:r>
                  <a:rPr lang="en-US" sz="1050" dirty="0">
                    <a:solidFill>
                      <a:schemeClr val="tx1"/>
                    </a:solidFill>
                  </a:rPr>
                  <a:t>: 3D real-valued unit vector in direction of rotational axis pointing down</a:t>
                </a:r>
                <a:endParaRPr lang="en-US" sz="1050" i="1" kern="0" dirty="0">
                  <a:solidFill>
                    <a:schemeClr val="tx1"/>
                  </a:solidFill>
                  <a:latin typeface="Cambria Math" panose="02040503050406030204" pitchFamily="18" charset="0"/>
                </a:endParaRPr>
              </a:p>
              <a:p>
                <a:pPr marL="507457" lvl="1" indent="-171450" eaLnBrk="1" hangingPunct="1"/>
                <a14:m>
                  <m:oMath xmlns:m="http://schemas.openxmlformats.org/officeDocument/2006/math">
                    <m:sSub>
                      <m:sSubPr>
                        <m:ctrlPr>
                          <a:rPr lang="en-US" sz="1050" i="1" kern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050" i="1" kern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𝑟</m:t>
                        </m:r>
                      </m:e>
                      <m:sub>
                        <m:r>
                          <a:rPr lang="en-US" sz="1050" i="1" kern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𝑛</m:t>
                        </m:r>
                      </m:sub>
                    </m:sSub>
                    <m:r>
                      <a:rPr lang="en-US" sz="1050" b="0" i="1" kern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US" sz="1050" b="0" kern="0" dirty="0">
                    <a:solidFill>
                      <a:schemeClr val="tx1"/>
                    </a:solidFill>
                    <a:latin typeface="Cambria Math" panose="02040503050406030204" pitchFamily="18" charset="0"/>
                  </a:rPr>
                  <a:t>normal: 3D </a:t>
                </a:r>
                <a:r>
                  <a:rPr lang="en-US" sz="1050" kern="0" dirty="0">
                    <a:solidFill>
                      <a:schemeClr val="tx1"/>
                    </a:solidFill>
                  </a:rPr>
                  <a:t>unit vector perpendicular to the detector plane pointing from source to detector</a:t>
                </a:r>
              </a:p>
              <a:p>
                <a:pPr marL="507457" lvl="1" indent="-171450"/>
                <a14:m>
                  <m:oMath xmlns:m="http://schemas.openxmlformats.org/officeDocument/2006/math">
                    <m:sSub>
                      <m:sSubPr>
                        <m:ctrlPr>
                          <a:rPr lang="en-US" sz="105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050" b="0" i="1" smtClean="0">
                            <a:latin typeface="Cambria Math" panose="02040503050406030204" pitchFamily="18" charset="0"/>
                          </a:rPr>
                          <m:t>𝑟</m:t>
                        </m:r>
                      </m:e>
                      <m:sub>
                        <m:r>
                          <a:rPr lang="en-US" sz="1050" b="0" i="1" smtClean="0">
                            <a:latin typeface="Cambria Math" panose="02040503050406030204" pitchFamily="18" charset="0"/>
                          </a:rPr>
                          <m:t>h</m:t>
                        </m:r>
                      </m:sub>
                    </m:sSub>
                    <m:r>
                      <a:rPr lang="en-US" sz="1050" b="0" i="0" smtClean="0">
                        <a:latin typeface="Cambria Math" panose="02040503050406030204" pitchFamily="18" charset="0"/>
                      </a:rPr>
                      <m:t>=</m:t>
                    </m:r>
                    <m:r>
                      <m:rPr>
                        <m:sty m:val="p"/>
                      </m:rPr>
                      <a:rPr lang="en-US" sz="1050" b="0" i="0" smtClean="0">
                        <a:latin typeface="Cambria Math" panose="02040503050406030204" pitchFamily="18" charset="0"/>
                      </a:rPr>
                      <m:t>horizontal</m:t>
                    </m:r>
                  </m:oMath>
                </a14:m>
                <a:r>
                  <a:rPr lang="en-US" sz="1050" dirty="0"/>
                  <a:t>: 3D real-valued unit vector in direction parallel to detector rows pointing from left to right</a:t>
                </a:r>
                <a:endParaRPr lang="en-US" sz="1050" b="0" kern="0" dirty="0">
                  <a:solidFill>
                    <a:schemeClr val="tx1"/>
                  </a:solidFill>
                  <a:latin typeface="Cambria Math" panose="02040503050406030204" pitchFamily="18" charset="0"/>
                </a:endParaRPr>
              </a:p>
              <a:p>
                <a:pPr marL="507457" lvl="1" indent="-171450" eaLnBrk="1" hangingPunct="1"/>
                <a14:m>
                  <m:oMath xmlns:m="http://schemas.openxmlformats.org/officeDocument/2006/math">
                    <m:sSub>
                      <m:sSubPr>
                        <m:ctrlPr>
                          <a:rPr lang="en-US" sz="1050" b="0" i="1" kern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050" b="0" i="1" kern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𝑟</m:t>
                        </m:r>
                      </m:e>
                      <m:sub>
                        <m:r>
                          <a:rPr lang="en-US" sz="1050" b="0" i="1" kern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𝑠</m:t>
                        </m:r>
                      </m:sub>
                    </m:sSub>
                    <m:r>
                      <a:rPr lang="en-US" sz="1050" b="0" i="1" kern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US" sz="1050" kern="0" dirty="0">
                    <a:solidFill>
                      <a:schemeClr val="tx1"/>
                    </a:solidFill>
                    <a:latin typeface="Cambria Math" panose="02040503050406030204" pitchFamily="18" charset="0"/>
                  </a:rPr>
                  <a:t>source: </a:t>
                </a:r>
                <a:r>
                  <a:rPr lang="en-US" sz="1050" kern="0" dirty="0">
                    <a:solidFill>
                      <a:schemeClr val="tx1"/>
                    </a:solidFill>
                  </a:rPr>
                  <a:t>3D vector from origin to source location</a:t>
                </a:r>
                <a:endParaRPr lang="en-US" sz="1050" b="0" i="1" kern="0" dirty="0">
                  <a:solidFill>
                    <a:schemeClr val="tx1"/>
                  </a:solidFill>
                  <a:latin typeface="Cambria Math" panose="02040503050406030204" pitchFamily="18" charset="0"/>
                </a:endParaRPr>
              </a:p>
              <a:p>
                <a:pPr marL="507457" lvl="1" indent="-171450" eaLnBrk="1" hangingPunct="1"/>
                <a14:m>
                  <m:oMath xmlns:m="http://schemas.openxmlformats.org/officeDocument/2006/math">
                    <m:sSub>
                      <m:sSubPr>
                        <m:ctrlPr>
                          <a:rPr lang="en-US" sz="1050" b="0" i="1" kern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050" b="0" i="1" kern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𝑟</m:t>
                        </m:r>
                      </m:e>
                      <m:sub>
                        <m:r>
                          <a:rPr lang="en-US" sz="1050" b="0" i="1" kern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𝑟</m:t>
                        </m:r>
                      </m:sub>
                    </m:sSub>
                    <m:r>
                      <a:rPr lang="en-US" sz="1050" b="0" i="1" kern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US" sz="1050" kern="0" dirty="0">
                    <a:solidFill>
                      <a:schemeClr val="tx1"/>
                    </a:solidFill>
                    <a:latin typeface="Cambria Math" panose="02040503050406030204" pitchFamily="18" charset="0"/>
                  </a:rPr>
                  <a:t>reference: </a:t>
                </a:r>
                <a:r>
                  <a:rPr lang="en-US" sz="1050" kern="0" dirty="0">
                    <a:solidFill>
                      <a:schemeClr val="tx1"/>
                    </a:solidFill>
                  </a:rPr>
                  <a:t>3D vector from origin to center of (0,0) detector pixel</a:t>
                </a:r>
              </a:p>
              <a:p>
                <a:pPr eaLnBrk="1" hangingPunct="1">
                  <a:buNone/>
                </a:pPr>
                <a:r>
                  <a:rPr lang="en-US" sz="1400" kern="0" dirty="0"/>
                  <a:t>Output: </a:t>
                </a:r>
              </a:p>
              <a:p>
                <a:pPr marL="507457" lvl="1" indent="-171450"/>
                <a14:m>
                  <m:oMath xmlns:m="http://schemas.openxmlformats.org/officeDocument/2006/math">
                    <m:sSub>
                      <m:sSubPr>
                        <m:ctrlPr>
                          <a:rPr lang="en-US" sz="1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000" i="1">
                            <a:latin typeface="Cambria Math" panose="02040503050406030204" pitchFamily="18" charset="0"/>
                          </a:rPr>
                          <m:t>𝑑</m:t>
                        </m:r>
                      </m:e>
                      <m:sub>
                        <m:r>
                          <a:rPr lang="en-US" sz="1000" i="1">
                            <a:latin typeface="Cambria Math" panose="02040503050406030204" pitchFamily="18" charset="0"/>
                          </a:rPr>
                          <m:t>𝑠</m:t>
                        </m:r>
                        <m:r>
                          <a:rPr lang="en-US" sz="1000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1000" i="1">
                            <a:latin typeface="Cambria Math" panose="02040503050406030204" pitchFamily="18" charset="0"/>
                          </a:rPr>
                          <m:t>𝑑</m:t>
                        </m:r>
                      </m:sub>
                    </m:sSub>
                    <m:r>
                      <a:rPr lang="en-US" sz="1000">
                        <a:latin typeface="Cambria Math" panose="02040503050406030204" pitchFamily="18" charset="0"/>
                      </a:rPr>
                      <m:t>=</m:t>
                    </m:r>
                    <m:r>
                      <m:rPr>
                        <m:sty m:val="p"/>
                      </m:rPr>
                      <a:rPr lang="en-US" sz="1000">
                        <a:latin typeface="Cambria Math" panose="02040503050406030204" pitchFamily="18" charset="0"/>
                      </a:rPr>
                      <m:t>dist</m:t>
                    </m:r>
                    <m:r>
                      <a:rPr lang="en-US" sz="1000">
                        <a:latin typeface="Cambria Math" panose="02040503050406030204" pitchFamily="18" charset="0"/>
                      </a:rPr>
                      <m:t>_</m:t>
                    </m:r>
                    <m:r>
                      <m:rPr>
                        <m:sty m:val="p"/>
                      </m:rPr>
                      <a:rPr lang="en-US" sz="1000">
                        <a:latin typeface="Cambria Math" panose="02040503050406030204" pitchFamily="18" charset="0"/>
                      </a:rPr>
                      <m:t>source</m:t>
                    </m:r>
                    <m:r>
                      <a:rPr lang="en-US" sz="1000">
                        <a:latin typeface="Cambria Math" panose="02040503050406030204" pitchFamily="18" charset="0"/>
                      </a:rPr>
                      <m:t>_</m:t>
                    </m:r>
                    <m:r>
                      <m:rPr>
                        <m:sty m:val="p"/>
                      </m:rPr>
                      <a:rPr lang="en-US" sz="1000">
                        <a:latin typeface="Cambria Math" panose="02040503050406030204" pitchFamily="18" charset="0"/>
                      </a:rPr>
                      <m:t>detector</m:t>
                    </m:r>
                  </m:oMath>
                </a14:m>
                <a:r>
                  <a:rPr lang="en-US" sz="1000" dirty="0"/>
                  <a:t>: float number specifying the distance between the X-ray source and the detector panel in units of ALU.</a:t>
                </a:r>
                <a:endParaRPr lang="en-US" sz="1050" dirty="0">
                  <a:solidFill>
                    <a:schemeClr val="tx1"/>
                  </a:solidFill>
                </a:endParaRPr>
              </a:p>
              <a:p>
                <a:pPr marL="507457" lvl="1" indent="-171450"/>
                <a14:m>
                  <m:oMath xmlns:m="http://schemas.openxmlformats.org/officeDocument/2006/math">
                    <m:r>
                      <a:rPr lang="en-US" sz="9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𝑀</m:t>
                    </m:r>
                    <m:r>
                      <a:rPr lang="en-US" sz="9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US" sz="900" i="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magnification: float number specifying the magnification of the cone-beam geometry</a:t>
                </a:r>
              </a:p>
              <a:p>
                <a:pPr marL="507457" lvl="1" indent="-171450"/>
                <a14:m>
                  <m:oMath xmlns:m="http://schemas.openxmlformats.org/officeDocument/2006/math">
                    <m:r>
                      <a:rPr lang="en-US" sz="1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𝜃</m:t>
                    </m:r>
                    <m:r>
                      <a:rPr lang="en-US" sz="100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US" sz="1000" i="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clockwise rotation of each view that is required to correct </a:t>
                </a:r>
                <a:r>
                  <a:rPr lang="en-US" sz="1000" i="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svmbir</a:t>
                </a:r>
                <a:r>
                  <a:rPr lang="en-US" sz="1000" i="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data</a:t>
                </a:r>
              </a:p>
              <a:p>
                <a:pPr eaLnBrk="1" hangingPunct="1">
                  <a:buNone/>
                </a:pPr>
                <a:endParaRPr lang="en-US" sz="1400" kern="0" dirty="0"/>
              </a:p>
              <a:p>
                <a:pPr eaLnBrk="1" hangingPunct="1">
                  <a:buNone/>
                </a:pPr>
                <a:r>
                  <a:rPr lang="en-US" sz="1400" kern="0" dirty="0"/>
                  <a:t>Pseudocode:</a:t>
                </a:r>
              </a:p>
              <a:p>
                <a:pPr eaLnBrk="1" hangingPunct="1">
                  <a:buNone/>
                </a:pPr>
                <a:r>
                  <a:rPr lang="en-US" sz="1400" dirty="0"/>
                  <a:t>	</a:t>
                </a:r>
                <a:r>
                  <a:rPr lang="en-US" sz="1200" kern="0" dirty="0" err="1"/>
                  <a:t>calc_source_detector_params</a:t>
                </a:r>
                <a:r>
                  <a:rPr lang="en-US" sz="1200" kern="0" dirty="0">
                    <a:solidFill>
                      <a:schemeClr val="tx1"/>
                    </a:solidFill>
                  </a:rPr>
                  <a:t>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200" i="1">
                            <a:latin typeface="Cambria Math" panose="02040503050406030204" pitchFamily="18" charset="0"/>
                          </a:rPr>
                          <m:t>𝑟</m:t>
                        </m:r>
                      </m:e>
                      <m:sub>
                        <m:r>
                          <a:rPr lang="en-US" sz="1200" i="1">
                            <a:latin typeface="Cambria Math" panose="02040503050406030204" pitchFamily="18" charset="0"/>
                          </a:rPr>
                          <m:t>𝑎</m:t>
                        </m:r>
                      </m:sub>
                    </m:sSub>
                    <m:r>
                      <a:rPr lang="en-US" sz="1200" b="0" i="1" smtClean="0">
                        <a:latin typeface="Cambria Math" panose="02040503050406030204" pitchFamily="18" charset="0"/>
                      </a:rPr>
                      <m:t>,</m:t>
                    </m:r>
                  </m:oMath>
                </a14:m>
                <a:r>
                  <a:rPr lang="en-US" sz="1200" b="0" i="0" dirty="0">
                    <a:latin typeface="+mj-lt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2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2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𝑟</m:t>
                        </m:r>
                      </m:e>
                      <m:sub>
                        <m:r>
                          <a:rPr lang="en-US" sz="12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en-US" sz="1200" kern="0" dirty="0">
                    <a:solidFill>
                      <a:schemeClr val="tx1"/>
                    </a:solidFill>
                  </a:rPr>
                  <a:t>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2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2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𝑟</m:t>
                        </m:r>
                      </m:e>
                      <m:sub>
                        <m:r>
                          <a:rPr lang="en-US" sz="12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h</m:t>
                        </m:r>
                      </m:sub>
                    </m:sSub>
                  </m:oMath>
                </a14:m>
                <a:r>
                  <a:rPr lang="en-US" sz="1200" dirty="0">
                    <a:solidFill>
                      <a:schemeClr val="tx1"/>
                    </a:solidFill>
                  </a:rPr>
                  <a:t>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2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2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𝑟</m:t>
                        </m:r>
                      </m:e>
                      <m:sub>
                        <m:r>
                          <a:rPr lang="en-US" sz="12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𝑠</m:t>
                        </m:r>
                      </m:sub>
                    </m:sSub>
                  </m:oMath>
                </a14:m>
                <a:r>
                  <a:rPr lang="en-US" sz="1200" kern="0" dirty="0">
                    <a:solidFill>
                      <a:schemeClr val="tx1"/>
                    </a:solidFill>
                  </a:rPr>
                  <a:t>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2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2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𝑟</m:t>
                        </m:r>
                      </m:e>
                      <m:sub>
                        <m:r>
                          <a:rPr lang="en-US" sz="12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𝑟</m:t>
                        </m:r>
                      </m:sub>
                    </m:sSub>
                  </m:oMath>
                </a14:m>
                <a:r>
                  <a:rPr lang="en-US" sz="1200" kern="0" dirty="0"/>
                  <a:t>):</a:t>
                </a:r>
                <a:endParaRPr lang="en-US" sz="1200" i="1" dirty="0">
                  <a:latin typeface="Cambria Math" panose="02040503050406030204" pitchFamily="18" charset="0"/>
                </a:endParaRPr>
              </a:p>
              <a:p>
                <a:pPr marL="1255170" lvl="1">
                  <a:buNone/>
                </a:pPr>
                <a:r>
                  <a:rPr lang="en-US" sz="1034" dirty="0"/>
                  <a:t>	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034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034" i="1">
                            <a:latin typeface="Cambria Math" panose="02040503050406030204" pitchFamily="18" charset="0"/>
                          </a:rPr>
                          <m:t>𝑟</m:t>
                        </m:r>
                      </m:e>
                      <m:sub>
                        <m:r>
                          <a:rPr lang="en-US" sz="1034" i="1">
                            <a:latin typeface="Cambria Math" panose="02040503050406030204" pitchFamily="18" charset="0"/>
                          </a:rPr>
                          <m:t>𝑛</m:t>
                        </m:r>
                      </m:sub>
                    </m:sSub>
                    <m:r>
                      <a:rPr lang="en-US" sz="1034" b="0" i="1" smtClean="0">
                        <a:latin typeface="Cambria Math" panose="02040503050406030204" pitchFamily="18" charset="0"/>
                      </a:rPr>
                      <m:t>←</m:t>
                    </m:r>
                    <m:f>
                      <m:fPr>
                        <m:ctrlPr>
                          <a:rPr lang="en-US" sz="1034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sz="1034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034" b="0" i="1" smtClean="0">
                                <a:latin typeface="Cambria Math" panose="02040503050406030204" pitchFamily="18" charset="0"/>
                              </a:rPr>
                              <m:t>𝑟</m:t>
                            </m:r>
                          </m:e>
                          <m:sub>
                            <m:r>
                              <a:rPr lang="en-US" sz="1034" b="0" i="1" smtClean="0"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b>
                        </m:sSub>
                      </m:num>
                      <m:den>
                        <m:d>
                          <m:dPr>
                            <m:begChr m:val="‖"/>
                            <m:endChr m:val="‖"/>
                            <m:ctrlPr>
                              <a:rPr lang="en-US" sz="1034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sz="1034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1034" b="0" i="1" smtClean="0">
                                    <a:latin typeface="Cambria Math" panose="02040503050406030204" pitchFamily="18" charset="0"/>
                                  </a:rPr>
                                  <m:t>𝑟</m:t>
                                </m:r>
                              </m:e>
                              <m:sub>
                                <m:r>
                                  <a:rPr lang="en-US" sz="1034" b="0" i="1" smtClean="0">
                                    <a:latin typeface="Cambria Math" panose="02040503050406030204" pitchFamily="18" charset="0"/>
                                  </a:rPr>
                                  <m:t>𝑛</m:t>
                                </m:r>
                              </m:sub>
                            </m:sSub>
                          </m:e>
                        </m:d>
                      </m:den>
                    </m:f>
                  </m:oMath>
                </a14:m>
                <a:r>
                  <a:rPr lang="en-US" sz="1034" b="0" i="1" kern="0" dirty="0">
                    <a:latin typeface="Cambria Math" panose="02040503050406030204" pitchFamily="18" charset="0"/>
                  </a:rPr>
                  <a:t>	</a:t>
                </a:r>
                <a:r>
                  <a:rPr lang="en-US" sz="1034" b="0" kern="0" dirty="0">
                    <a:latin typeface="Cambria Math" panose="02040503050406030204" pitchFamily="18" charset="0"/>
                  </a:rPr>
                  <a:t>//Make sure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034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sz="1034" i="0">
                            <a:latin typeface="Cambria Math" panose="02040503050406030204" pitchFamily="18" charset="0"/>
                          </a:rPr>
                          <m:t>r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sz="1034" i="0">
                            <a:latin typeface="Cambria Math" panose="02040503050406030204" pitchFamily="18" charset="0"/>
                          </a:rPr>
                          <m:t>n</m:t>
                        </m:r>
                      </m:sub>
                    </m:sSub>
                  </m:oMath>
                </a14:m>
                <a:r>
                  <a:rPr lang="en-US" sz="1034" b="0" kern="0" dirty="0">
                    <a:latin typeface="Cambria Math" panose="02040503050406030204" pitchFamily="18" charset="0"/>
                  </a:rPr>
                  <a:t> is normalized</a:t>
                </a:r>
              </a:p>
              <a:p>
                <a:pPr marL="1255170" lvl="1">
                  <a:buNone/>
                </a:pPr>
                <a:r>
                  <a:rPr lang="en-US" sz="1034" dirty="0">
                    <a:solidFill>
                      <a:srgbClr val="FF0000"/>
                    </a:solidFill>
                    <a:latin typeface="Cambria Math" panose="02040503050406030204" pitchFamily="18" charset="0"/>
                  </a:rPr>
                  <a:t>	</a:t>
                </a:r>
                <a:r>
                  <a:rPr lang="en-US" sz="1050" dirty="0">
                    <a:solidFill>
                      <a:srgbClr val="FF0000"/>
                    </a:solidFill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05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05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𝑟</m:t>
                        </m:r>
                      </m:e>
                      <m:sub>
                        <m:r>
                          <a:rPr lang="en-US" sz="105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𝑣</m:t>
                        </m:r>
                      </m:sub>
                    </m:sSub>
                    <m:r>
                      <a:rPr lang="en-US" sz="105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←</m:t>
                    </m:r>
                  </m:oMath>
                </a14:m>
                <a:r>
                  <a:rPr lang="en-US" sz="1050" dirty="0">
                    <a:solidFill>
                      <a:srgbClr val="FF0000"/>
                    </a:solidFill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05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05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𝑟</m:t>
                        </m:r>
                      </m:e>
                      <m:sub>
                        <m:r>
                          <a:rPr lang="en-US" sz="105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𝑛</m:t>
                        </m:r>
                      </m:sub>
                    </m:sSub>
                    <m:r>
                      <a:rPr lang="en-US" sz="105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×</m:t>
                    </m:r>
                    <m:sSub>
                      <m:sSubPr>
                        <m:ctrlPr>
                          <a:rPr lang="en-US" sz="105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05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𝑟</m:t>
                        </m:r>
                      </m:e>
                      <m:sub>
                        <m:r>
                          <a:rPr lang="en-US" sz="105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h</m:t>
                        </m:r>
                      </m:sub>
                    </m:sSub>
                  </m:oMath>
                </a14:m>
                <a:r>
                  <a:rPr lang="en-US" sz="1034" dirty="0">
                    <a:solidFill>
                      <a:srgbClr val="FF0000"/>
                    </a:solidFill>
                    <a:latin typeface="Cambria Math" panose="02040503050406030204" pitchFamily="18" charset="0"/>
                  </a:rPr>
                  <a:t>  //Calculate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034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sz="1034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r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sz="1034" b="0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v</m:t>
                        </m:r>
                      </m:sub>
                    </m:sSub>
                  </m:oMath>
                </a14:m>
                <a:endParaRPr lang="en-US" sz="1034" dirty="0">
                  <a:solidFill>
                    <a:srgbClr val="FF0000"/>
                  </a:solidFill>
                  <a:latin typeface="Cambria Math" panose="02040503050406030204" pitchFamily="18" charset="0"/>
                </a:endParaRPr>
              </a:p>
              <a:p>
                <a:pPr marL="1255170" lvl="1">
                  <a:buNone/>
                </a:pPr>
                <a:r>
                  <a:rPr lang="en-US" sz="1034" b="0" kern="0" dirty="0"/>
                  <a:t>	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034" b="0" i="1" kern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034" b="0" i="1" kern="0" smtClean="0">
                            <a:latin typeface="Cambria Math" panose="02040503050406030204" pitchFamily="18" charset="0"/>
                          </a:rPr>
                          <m:t>𝑑</m:t>
                        </m:r>
                      </m:e>
                      <m:sub>
                        <m:r>
                          <a:rPr lang="en-US" sz="1034" b="0" i="1" kern="0" smtClean="0">
                            <a:latin typeface="Cambria Math" panose="02040503050406030204" pitchFamily="18" charset="0"/>
                          </a:rPr>
                          <m:t>𝑠</m:t>
                        </m:r>
                        <m:r>
                          <a:rPr lang="en-US" sz="1034" b="0" i="1" kern="0" smtClean="0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1034" b="0" i="1" kern="0" smtClean="0">
                            <a:latin typeface="Cambria Math" panose="02040503050406030204" pitchFamily="18" charset="0"/>
                          </a:rPr>
                          <m:t>𝑟</m:t>
                        </m:r>
                      </m:sub>
                    </m:sSub>
                    <m:r>
                      <a:rPr lang="en-US" sz="1034" b="0" i="1" kern="0" smtClean="0">
                        <a:latin typeface="Cambria Math" panose="02040503050406030204" pitchFamily="18" charset="0"/>
                      </a:rPr>
                      <m:t>←</m:t>
                    </m:r>
                    <m:d>
                      <m:dPr>
                        <m:begChr m:val="⟨"/>
                        <m:endChr m:val="⟩"/>
                        <m:ctrlPr>
                          <a:rPr lang="en-US" sz="1034" b="0" i="1" kern="0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1034" b="0" i="1" kern="0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034" b="0" i="1" kern="0" smtClean="0">
                                <a:latin typeface="Cambria Math" panose="02040503050406030204" pitchFamily="18" charset="0"/>
                              </a:rPr>
                              <m:t>𝑟</m:t>
                            </m:r>
                          </m:e>
                          <m:sub>
                            <m:r>
                              <a:rPr lang="en-US" sz="1034" b="0" i="1" kern="0" smtClean="0"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b>
                        </m:sSub>
                      </m:e>
                      <m:e>
                        <m:r>
                          <a:rPr lang="en-US" sz="1034" b="0" i="1" kern="0" smtClean="0">
                            <a:latin typeface="Cambria Math" panose="02040503050406030204" pitchFamily="18" charset="0"/>
                          </a:rPr>
                          <m:t>−</m:t>
                        </m:r>
                        <m:sSub>
                          <m:sSubPr>
                            <m:ctrlPr>
                              <a:rPr lang="en-US" sz="1034" b="0" i="1" kern="0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034" b="0" i="1" kern="0" smtClean="0">
                                <a:latin typeface="Cambria Math" panose="02040503050406030204" pitchFamily="18" charset="0"/>
                              </a:rPr>
                              <m:t>𝑟</m:t>
                            </m:r>
                          </m:e>
                          <m:sub>
                            <m:r>
                              <a:rPr lang="en-US" sz="1034" b="0" i="1" kern="0" smtClean="0">
                                <a:latin typeface="Cambria Math" panose="02040503050406030204" pitchFamily="18" charset="0"/>
                              </a:rPr>
                              <m:t>𝑠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sz="1034" kern="0" dirty="0"/>
                  <a:t>        </a:t>
                </a:r>
                <a:r>
                  <a:rPr lang="en-US" sz="1034" dirty="0">
                    <a:latin typeface="Cambria Math" panose="02040503050406030204" pitchFamily="18" charset="0"/>
                  </a:rPr>
                  <a:t>//Ignores out-of-plane tilt of the rotation axis</a:t>
                </a:r>
                <a:endParaRPr lang="en-US" sz="1034" kern="0" dirty="0"/>
              </a:p>
              <a:p>
                <a:pPr marL="1255170" lvl="1">
                  <a:buNone/>
                </a:pPr>
                <a:r>
                  <a:rPr lang="en-US" sz="1034" dirty="0"/>
                  <a:t>	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034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034" i="1">
                            <a:latin typeface="Cambria Math" panose="02040503050406030204" pitchFamily="18" charset="0"/>
                          </a:rPr>
                          <m:t>𝑑</m:t>
                        </m:r>
                      </m:e>
                      <m:sub>
                        <m:r>
                          <a:rPr lang="en-US" sz="1034" i="1">
                            <a:latin typeface="Cambria Math" panose="02040503050406030204" pitchFamily="18" charset="0"/>
                          </a:rPr>
                          <m:t>𝑠</m:t>
                        </m:r>
                        <m:r>
                          <a:rPr lang="en-US" sz="1034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1034" i="1">
                            <a:latin typeface="Cambria Math" panose="02040503050406030204" pitchFamily="18" charset="0"/>
                          </a:rPr>
                          <m:t>𝑑</m:t>
                        </m:r>
                      </m:sub>
                    </m:sSub>
                    <m:r>
                      <a:rPr lang="en-US" sz="1034" i="1">
                        <a:latin typeface="Cambria Math" panose="02040503050406030204" pitchFamily="18" charset="0"/>
                      </a:rPr>
                      <m:t>←</m:t>
                    </m:r>
                    <m:d>
                      <m:dPr>
                        <m:begChr m:val="⟨"/>
                        <m:endChr m:val="⟩"/>
                        <m:ctrlPr>
                          <a:rPr lang="en-US" sz="1034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1034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034" i="1">
                                <a:latin typeface="Cambria Math" panose="02040503050406030204" pitchFamily="18" charset="0"/>
                              </a:rPr>
                              <m:t>𝑟</m:t>
                            </m:r>
                          </m:e>
                          <m:sub>
                            <m:r>
                              <a:rPr lang="en-US" sz="1034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b>
                        </m:sSub>
                      </m:e>
                      <m:e>
                        <m:sSub>
                          <m:sSubPr>
                            <m:ctrlPr>
                              <a:rPr lang="en-US" sz="1034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034" i="1">
                                <a:latin typeface="Cambria Math" panose="02040503050406030204" pitchFamily="18" charset="0"/>
                              </a:rPr>
                              <m:t>𝑟</m:t>
                            </m:r>
                          </m:e>
                          <m:sub>
                            <m:r>
                              <a:rPr lang="en-US" sz="1034" i="1">
                                <a:latin typeface="Cambria Math" panose="02040503050406030204" pitchFamily="18" charset="0"/>
                              </a:rPr>
                              <m:t>𝑟</m:t>
                            </m:r>
                          </m:sub>
                        </m:sSub>
                        <m:r>
                          <a:rPr lang="en-US" sz="1034" i="1">
                            <a:latin typeface="Cambria Math" panose="02040503050406030204" pitchFamily="18" charset="0"/>
                          </a:rPr>
                          <m:t>−</m:t>
                        </m:r>
                        <m:sSub>
                          <m:sSubPr>
                            <m:ctrlPr>
                              <a:rPr lang="en-US" sz="1034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034" i="1">
                                <a:latin typeface="Cambria Math" panose="02040503050406030204" pitchFamily="18" charset="0"/>
                              </a:rPr>
                              <m:t>𝑟</m:t>
                            </m:r>
                          </m:e>
                          <m:sub>
                            <m:r>
                              <a:rPr lang="en-US" sz="1034" i="1">
                                <a:latin typeface="Cambria Math" panose="02040503050406030204" pitchFamily="18" charset="0"/>
                              </a:rPr>
                              <m:t>𝑠</m:t>
                            </m:r>
                          </m:sub>
                        </m:sSub>
                      </m:e>
                    </m:d>
                  </m:oMath>
                </a14:m>
                <a:endParaRPr lang="en-US" sz="1034" dirty="0"/>
              </a:p>
              <a:p>
                <a:pPr marL="1255170" lvl="1">
                  <a:buNone/>
                </a:pPr>
                <a:r>
                  <a:rPr lang="en-US" sz="1034" b="0" kern="0" dirty="0"/>
                  <a:t>	</a:t>
                </a:r>
                <a14:m>
                  <m:oMath xmlns:m="http://schemas.openxmlformats.org/officeDocument/2006/math">
                    <m:r>
                      <a:rPr lang="en-US" sz="1034" b="0" i="1" kern="0" smtClean="0">
                        <a:latin typeface="Cambria Math" panose="02040503050406030204" pitchFamily="18" charset="0"/>
                      </a:rPr>
                      <m:t>𝑀</m:t>
                    </m:r>
                    <m:r>
                      <a:rPr lang="en-US" sz="1034" b="0" i="1" kern="0" smtClean="0">
                        <a:latin typeface="Cambria Math" panose="02040503050406030204" pitchFamily="18" charset="0"/>
                      </a:rPr>
                      <m:t>←</m:t>
                    </m:r>
                  </m:oMath>
                </a14:m>
                <a:r>
                  <a:rPr lang="en-US" sz="1034" kern="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1034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sz="1034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034" i="1">
                                <a:latin typeface="Cambria Math" panose="02040503050406030204" pitchFamily="18" charset="0"/>
                              </a:rPr>
                              <m:t>𝑑</m:t>
                            </m:r>
                          </m:e>
                          <m:sub>
                            <m:r>
                              <a:rPr lang="en-US" sz="1034" i="1">
                                <a:latin typeface="Cambria Math" panose="02040503050406030204" pitchFamily="18" charset="0"/>
                              </a:rPr>
                              <m:t>𝑠</m:t>
                            </m:r>
                            <m:r>
                              <a:rPr lang="en-US" sz="1034" i="1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sz="1034" i="1">
                                <a:latin typeface="Cambria Math" panose="02040503050406030204" pitchFamily="18" charset="0"/>
                              </a:rPr>
                              <m:t>𝑑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sz="1034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034" i="1">
                                <a:latin typeface="Cambria Math" panose="02040503050406030204" pitchFamily="18" charset="0"/>
                              </a:rPr>
                              <m:t>𝑑</m:t>
                            </m:r>
                          </m:e>
                          <m:sub>
                            <m:r>
                              <a:rPr lang="en-US" sz="1034" i="1">
                                <a:latin typeface="Cambria Math" panose="02040503050406030204" pitchFamily="18" charset="0"/>
                              </a:rPr>
                              <m:t>𝑠</m:t>
                            </m:r>
                            <m:r>
                              <a:rPr lang="en-US" sz="1034" i="1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sz="1034" i="1">
                                <a:latin typeface="Cambria Math" panose="02040503050406030204" pitchFamily="18" charset="0"/>
                              </a:rPr>
                              <m:t>𝑟</m:t>
                            </m:r>
                          </m:sub>
                        </m:sSub>
                      </m:den>
                    </m:f>
                  </m:oMath>
                </a14:m>
                <a:endParaRPr lang="en-US" sz="1034" kern="0" dirty="0"/>
              </a:p>
              <a:p>
                <a:pPr marL="1255170" lvl="1">
                  <a:buNone/>
                </a:pPr>
                <a:r>
                  <a:rPr lang="en-US" sz="1034" dirty="0"/>
                  <a:t>	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034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034" i="1">
                            <a:latin typeface="Cambria Math" panose="02040503050406030204" pitchFamily="18" charset="0"/>
                          </a:rPr>
                          <m:t>𝑟</m:t>
                        </m:r>
                      </m:e>
                      <m:sub>
                        <m:r>
                          <a:rPr lang="en-US" sz="1034" i="1">
                            <a:latin typeface="Cambria Math" panose="02040503050406030204" pitchFamily="18" charset="0"/>
                          </a:rPr>
                          <m:t>𝑎</m:t>
                        </m:r>
                        <m:r>
                          <a:rPr lang="en-US" sz="1034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1034" i="1">
                            <a:latin typeface="Cambria Math" panose="02040503050406030204" pitchFamily="18" charset="0"/>
                          </a:rPr>
                          <m:t>𝑝</m:t>
                        </m:r>
                      </m:sub>
                    </m:sSub>
                    <m:r>
                      <a:rPr lang="en-US" sz="1034" i="1">
                        <a:latin typeface="Cambria Math" panose="02040503050406030204" pitchFamily="18" charset="0"/>
                      </a:rPr>
                      <m:t>←</m:t>
                    </m:r>
                    <m:sSub>
                      <m:sSubPr>
                        <m:ctrlPr>
                          <a:rPr lang="en-US" sz="1034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034" i="1">
                            <a:latin typeface="Cambria Math" panose="02040503050406030204" pitchFamily="18" charset="0"/>
                          </a:rPr>
                          <m:t>𝑟</m:t>
                        </m:r>
                      </m:e>
                      <m:sub>
                        <m:r>
                          <a:rPr lang="en-US" sz="1034" i="1">
                            <a:latin typeface="Cambria Math" panose="02040503050406030204" pitchFamily="18" charset="0"/>
                          </a:rPr>
                          <m:t>𝑎</m:t>
                        </m:r>
                      </m:sub>
                    </m:sSub>
                    <m:r>
                      <a:rPr lang="en-US" sz="1034" i="1">
                        <a:latin typeface="Cambria Math" panose="02040503050406030204" pitchFamily="18" charset="0"/>
                      </a:rPr>
                      <m:t>−</m:t>
                    </m:r>
                    <m:d>
                      <m:dPr>
                        <m:begChr m:val="⟨"/>
                        <m:endChr m:val="⟩"/>
                        <m:ctrlPr>
                          <a:rPr lang="en-US" sz="1034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1034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034" i="1">
                                <a:latin typeface="Cambria Math" panose="02040503050406030204" pitchFamily="18" charset="0"/>
                              </a:rPr>
                              <m:t>𝑟</m:t>
                            </m:r>
                          </m:e>
                          <m:sub>
                            <m:r>
                              <a:rPr lang="en-US" sz="1034" i="1">
                                <a:latin typeface="Cambria Math" panose="02040503050406030204" pitchFamily="18" charset="0"/>
                              </a:rPr>
                              <m:t>𝑎</m:t>
                            </m:r>
                          </m:sub>
                        </m:sSub>
                      </m:e>
                      <m:e>
                        <m:sSub>
                          <m:sSubPr>
                            <m:ctrlPr>
                              <a:rPr lang="en-US" sz="1034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034" i="1">
                                <a:latin typeface="Cambria Math" panose="02040503050406030204" pitchFamily="18" charset="0"/>
                              </a:rPr>
                              <m:t>𝑟</m:t>
                            </m:r>
                          </m:e>
                          <m:sub>
                            <m:r>
                              <a:rPr lang="en-US" sz="1034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sz="1034" dirty="0"/>
                  <a:t> </a:t>
                </a:r>
                <a:r>
                  <a:rPr lang="en-US" sz="1034" dirty="0">
                    <a:latin typeface="Cambria Math" panose="02040503050406030204" pitchFamily="18" charset="0"/>
                  </a:rPr>
                  <a:t>//Project the rotation axis onto the detector plane.</a:t>
                </a:r>
                <a:endParaRPr lang="en-US" sz="1034" dirty="0"/>
              </a:p>
              <a:p>
                <a:pPr marL="1255170" lvl="1">
                  <a:buNone/>
                </a:pPr>
                <a:r>
                  <a:rPr lang="en-US" sz="1034" dirty="0"/>
                  <a:t>	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034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034" i="1">
                            <a:latin typeface="Cambria Math" panose="02040503050406030204" pitchFamily="18" charset="0"/>
                          </a:rPr>
                          <m:t>𝑟</m:t>
                        </m:r>
                      </m:e>
                      <m:sub>
                        <m:r>
                          <a:rPr lang="en-US" sz="1034" i="1">
                            <a:latin typeface="Cambria Math" panose="02040503050406030204" pitchFamily="18" charset="0"/>
                          </a:rPr>
                          <m:t>𝑎</m:t>
                        </m:r>
                        <m:r>
                          <a:rPr lang="en-US" sz="1034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1034" i="1">
                            <a:latin typeface="Cambria Math" panose="02040503050406030204" pitchFamily="18" charset="0"/>
                          </a:rPr>
                          <m:t>𝑝</m:t>
                        </m:r>
                      </m:sub>
                    </m:sSub>
                    <m:r>
                      <a:rPr lang="en-US" sz="1034" i="1">
                        <a:latin typeface="Cambria Math" panose="02040503050406030204" pitchFamily="18" charset="0"/>
                      </a:rPr>
                      <m:t>←</m:t>
                    </m:r>
                    <m:f>
                      <m:fPr>
                        <m:ctrlPr>
                          <a:rPr lang="en-US" sz="1034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sz="1034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034" i="1">
                                <a:latin typeface="Cambria Math" panose="02040503050406030204" pitchFamily="18" charset="0"/>
                              </a:rPr>
                              <m:t>𝑟</m:t>
                            </m:r>
                          </m:e>
                          <m:sub>
                            <m:r>
                              <a:rPr lang="en-US" sz="1034" i="1">
                                <a:latin typeface="Cambria Math" panose="02040503050406030204" pitchFamily="18" charset="0"/>
                              </a:rPr>
                              <m:t>𝑎</m:t>
                            </m:r>
                            <m:r>
                              <a:rPr lang="en-US" sz="1034" i="1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sz="1034" i="1">
                                <a:latin typeface="Cambria Math" panose="02040503050406030204" pitchFamily="18" charset="0"/>
                              </a:rPr>
                              <m:t>𝑝</m:t>
                            </m:r>
                          </m:sub>
                        </m:sSub>
                      </m:num>
                      <m:den>
                        <m:d>
                          <m:dPr>
                            <m:begChr m:val="‖"/>
                            <m:endChr m:val="‖"/>
                            <m:ctrlPr>
                              <a:rPr lang="en-US" sz="1034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sz="1034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1034" i="1">
                                    <a:latin typeface="Cambria Math" panose="02040503050406030204" pitchFamily="18" charset="0"/>
                                  </a:rPr>
                                  <m:t>𝑟</m:t>
                                </m:r>
                              </m:e>
                              <m:sub>
                                <m:r>
                                  <a:rPr lang="en-US" sz="1034" i="1">
                                    <a:latin typeface="Cambria Math" panose="02040503050406030204" pitchFamily="18" charset="0"/>
                                  </a:rPr>
                                  <m:t>𝑎</m:t>
                                </m:r>
                                <m:r>
                                  <a:rPr lang="en-US" sz="1034" i="1">
                                    <a:latin typeface="Cambria Math" panose="02040503050406030204" pitchFamily="18" charset="0"/>
                                  </a:rPr>
                                  <m:t>,</m:t>
                                </m:r>
                                <m:r>
                                  <a:rPr lang="en-US" sz="1034" i="1">
                                    <a:latin typeface="Cambria Math" panose="02040503050406030204" pitchFamily="18" charset="0"/>
                                  </a:rPr>
                                  <m:t>𝑝</m:t>
                                </m:r>
                              </m:sub>
                            </m:sSub>
                          </m:e>
                        </m:d>
                      </m:den>
                    </m:f>
                  </m:oMath>
                </a14:m>
                <a:r>
                  <a:rPr lang="en-US" sz="1034" dirty="0"/>
                  <a:t>  </a:t>
                </a:r>
                <a:r>
                  <a:rPr lang="en-US" sz="1034" dirty="0">
                    <a:latin typeface="Cambria Math" panose="02040503050406030204" pitchFamily="18" charset="0"/>
                  </a:rPr>
                  <a:t>//Normalize the result.</a:t>
                </a:r>
              </a:p>
              <a:p>
                <a:pPr marL="1255170" lvl="1">
                  <a:buNone/>
                </a:pPr>
                <a:r>
                  <a:rPr lang="en-US" sz="1034" b="0" kern="0" dirty="0">
                    <a:solidFill>
                      <a:schemeClr val="tx1"/>
                    </a:solidFill>
                  </a:rPr>
                  <a:t>	</a:t>
                </a:r>
                <a14:m>
                  <m:oMath xmlns:m="http://schemas.openxmlformats.org/officeDocument/2006/math">
                    <m:r>
                      <a:rPr lang="en-US" sz="105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𝜃</m:t>
                    </m:r>
                    <m:r>
                      <a:rPr lang="en-US" sz="105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←−</m:t>
                    </m:r>
                    <m:func>
                      <m:funcPr>
                        <m:ctrlPr>
                          <a:rPr lang="en-US" sz="105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sz="105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tan</m:t>
                        </m:r>
                      </m:fName>
                      <m:e>
                        <m:d>
                          <m:dPr>
                            <m:ctrlPr>
                              <a:rPr lang="en-US" sz="105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en-US" sz="105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sSub>
                                  <m:sSubPr>
                                    <m:ctrlPr>
                                      <a:rPr lang="en-US" sz="105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05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&lt;</m:t>
                                    </m:r>
                                    <m:sSub>
                                      <m:sSubPr>
                                        <m:ctrlPr>
                                          <a:rPr lang="en-US" sz="1050" i="1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1050" i="1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𝑟</m:t>
                                        </m:r>
                                      </m:e>
                                      <m:sub>
                                        <m:r>
                                          <a:rPr lang="en-US" sz="1050" i="1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𝑎</m:t>
                                        </m:r>
                                        <m:r>
                                          <a:rPr lang="en-US" sz="1050" i="1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,</m:t>
                                        </m:r>
                                        <m:r>
                                          <a:rPr lang="en-US" sz="1050" i="1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𝑝</m:t>
                                        </m:r>
                                      </m:sub>
                                    </m:sSub>
                                    <m:r>
                                      <a:rPr lang="en-US" sz="105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|</m:t>
                                    </m:r>
                                    <m:sSub>
                                      <m:sSubPr>
                                        <m:ctrlPr>
                                          <a:rPr lang="en-US" sz="1050" i="1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1050" i="1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𝑟</m:t>
                                        </m:r>
                                      </m:e>
                                      <m:sub>
                                        <m:r>
                                          <a:rPr lang="en-US" sz="1050" i="1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h</m:t>
                                        </m:r>
                                      </m:sub>
                                    </m:sSub>
                                    <m:r>
                                      <a:rPr lang="en-US" sz="105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&gt;</m:t>
                                    </m:r>
                                  </m:e>
                                  <m:sub>
                                    <m:r>
                                      <a:rPr lang="en-US" sz="105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 </m:t>
                                    </m:r>
                                  </m:sub>
                                </m:sSub>
                              </m:num>
                              <m:den>
                                <m:r>
                                  <a:rPr lang="en-US" sz="105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&lt;</m:t>
                                </m:r>
                                <m:sSub>
                                  <m:sSubPr>
                                    <m:ctrlPr>
                                      <a:rPr lang="en-US" sz="105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05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𝑟</m:t>
                                    </m:r>
                                  </m:e>
                                  <m:sub>
                                    <m:r>
                                      <a:rPr lang="en-US" sz="105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  <m:r>
                                      <a:rPr lang="en-US" sz="105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,</m:t>
                                    </m:r>
                                    <m:r>
                                      <a:rPr lang="en-US" sz="105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𝑝</m:t>
                                    </m:r>
                                  </m:sub>
                                </m:sSub>
                                <m:r>
                                  <a:rPr lang="en-US" sz="105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|</m:t>
                                </m:r>
                                <m:sSub>
                                  <m:sSubPr>
                                    <m:ctrlPr>
                                      <a:rPr lang="en-US" sz="105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05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𝑟</m:t>
                                    </m:r>
                                  </m:e>
                                  <m:sub>
                                    <m:r>
                                      <a:rPr lang="en-US" sz="105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𝑣</m:t>
                                    </m:r>
                                  </m:sub>
                                </m:sSub>
                                <m:r>
                                  <a:rPr lang="en-US" sz="105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&gt;</m:t>
                                </m:r>
                              </m:den>
                            </m:f>
                          </m:e>
                        </m:d>
                      </m:e>
                    </m:func>
                  </m:oMath>
                </a14:m>
                <a:r>
                  <a:rPr lang="en-US" sz="1050" dirty="0">
                    <a:solidFill>
                      <a:schemeClr val="tx1"/>
                    </a:solidFill>
                    <a:latin typeface="Cambria Math" panose="02040503050406030204" pitchFamily="18" charset="0"/>
                  </a:rPr>
                  <a:t>   </a:t>
                </a:r>
                <a:r>
                  <a:rPr lang="en-US" sz="1034" dirty="0">
                    <a:solidFill>
                      <a:schemeClr val="tx1"/>
                    </a:solidFill>
                    <a:latin typeface="Cambria Math" panose="02040503050406030204" pitchFamily="18" charset="0"/>
                  </a:rPr>
                  <a:t>//Calculate required rotation angle for view correction.</a:t>
                </a:r>
              </a:p>
              <a:p>
                <a:pPr marL="1255170" lvl="1">
                  <a:buNone/>
                </a:pPr>
                <a:r>
                  <a:rPr lang="en-US" sz="1034" dirty="0"/>
                  <a:t>	Return(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034" b="0" i="1" kern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034" b="0" i="1" kern="0" smtClean="0">
                            <a:latin typeface="Cambria Math" panose="02040503050406030204" pitchFamily="18" charset="0"/>
                          </a:rPr>
                          <m:t>𝑑</m:t>
                        </m:r>
                      </m:e>
                      <m:sub>
                        <m:r>
                          <a:rPr lang="en-US" sz="1034" b="0" i="1" kern="0" smtClean="0">
                            <a:latin typeface="Cambria Math" panose="02040503050406030204" pitchFamily="18" charset="0"/>
                          </a:rPr>
                          <m:t>𝑠</m:t>
                        </m:r>
                        <m:r>
                          <a:rPr lang="en-US" sz="1034" b="0" i="1" kern="0" smtClean="0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1034" b="0" i="1" kern="0" smtClean="0">
                            <a:latin typeface="Cambria Math" panose="02040503050406030204" pitchFamily="18" charset="0"/>
                          </a:rPr>
                          <m:t>𝑑</m:t>
                        </m:r>
                      </m:sub>
                    </m:sSub>
                  </m:oMath>
                </a14:m>
                <a:r>
                  <a:rPr lang="en-US" sz="1034" dirty="0"/>
                  <a:t>, </a:t>
                </a:r>
                <a14:m>
                  <m:oMath xmlns:m="http://schemas.openxmlformats.org/officeDocument/2006/math">
                    <m:r>
                      <a:rPr lang="en-US" sz="1034" i="1">
                        <a:latin typeface="Cambria Math" panose="02040503050406030204" pitchFamily="18" charset="0"/>
                      </a:rPr>
                      <m:t>𝑀</m:t>
                    </m:r>
                  </m:oMath>
                </a14:m>
                <a:r>
                  <a:rPr lang="en-US" sz="1034" dirty="0"/>
                  <a:t>, </a:t>
                </a:r>
                <a14:m>
                  <m:oMath xmlns:m="http://schemas.openxmlformats.org/officeDocument/2006/math">
                    <m:r>
                      <a:rPr lang="en-US" sz="1034" i="1">
                        <a:latin typeface="Cambria Math" panose="02040503050406030204" pitchFamily="18" charset="0"/>
                      </a:rPr>
                      <m:t>𝜃</m:t>
                    </m:r>
                  </m:oMath>
                </a14:m>
                <a:r>
                  <a:rPr lang="en-US" sz="1034" dirty="0"/>
                  <a:t>)</a:t>
                </a:r>
                <a:endParaRPr lang="en-US" sz="1034" kern="0" dirty="0"/>
              </a:p>
              <a:p>
                <a:pPr algn="ctr" eaLnBrk="1" hangingPunct="1">
                  <a:buNone/>
                </a:pPr>
                <a:endParaRPr lang="en-US" sz="1400" kern="0" dirty="0"/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7" name="Subtitle 6">
                <a:extLst>
                  <a:ext uri="{FF2B5EF4-FFF2-40B4-BE49-F238E27FC236}">
                    <a16:creationId xmlns:a16="http://schemas.microsoft.com/office/drawing/2014/main" id="{54672CE3-CB58-EBA1-901E-5530171F1149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subTitle" sz="quarter" idx="1"/>
              </p:nvPr>
            </p:nvSpPr>
            <p:spPr>
              <a:xfrm>
                <a:off x="311813" y="450305"/>
                <a:ext cx="8603577" cy="5053857"/>
              </a:xfrm>
              <a:blipFill>
                <a:blip r:embed="rId3"/>
                <a:stretch>
                  <a:fillRect l="-147" t="-251" b="-25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Rectangle 9">
            <a:extLst>
              <a:ext uri="{FF2B5EF4-FFF2-40B4-BE49-F238E27FC236}">
                <a16:creationId xmlns:a16="http://schemas.microsoft.com/office/drawing/2014/main" id="{815E5436-E856-CC0B-FEE3-F232DBE64C20}"/>
              </a:ext>
            </a:extLst>
          </p:cNvPr>
          <p:cNvSpPr/>
          <p:nvPr/>
        </p:nvSpPr>
        <p:spPr bwMode="auto">
          <a:xfrm>
            <a:off x="6553200" y="3009900"/>
            <a:ext cx="2362190" cy="2162234"/>
          </a:xfrm>
          <a:prstGeom prst="rect">
            <a:avLst/>
          </a:prstGeom>
          <a:noFill/>
          <a:ln w="9525" cap="flat" cmpd="sng" algn="ctr">
            <a:solidFill>
              <a:srgbClr val="7030A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110" charset="0"/>
              <a:ea typeface="ＭＳ Ｐゴシック" pitchFamily="-110" charset="-128"/>
              <a:cs typeface="ＭＳ Ｐゴシック" pitchFamily="-110" charset="-128"/>
            </a:endParaRPr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49DAA675-12F3-B430-9F2F-AB8666EB0849}"/>
              </a:ext>
            </a:extLst>
          </p:cNvPr>
          <p:cNvCxnSpPr>
            <a:cxnSpLocks/>
          </p:cNvCxnSpPr>
          <p:nvPr/>
        </p:nvCxnSpPr>
        <p:spPr bwMode="auto">
          <a:xfrm flipH="1">
            <a:off x="7564556" y="3648331"/>
            <a:ext cx="128014" cy="999225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0070C0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C708F97A-A1A8-226A-D9E8-3B921C0F1BF1}"/>
              </a:ext>
            </a:extLst>
          </p:cNvPr>
          <p:cNvCxnSpPr>
            <a:cxnSpLocks/>
          </p:cNvCxnSpPr>
          <p:nvPr/>
        </p:nvCxnSpPr>
        <p:spPr bwMode="auto">
          <a:xfrm>
            <a:off x="7694385" y="3636014"/>
            <a:ext cx="1815" cy="108991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</p:spPr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3FF79B20-89C7-3EB9-ED6E-D2386639C2FA}"/>
                  </a:ext>
                </a:extLst>
              </p:cNvPr>
              <p:cNvSpPr txBox="1"/>
              <p:nvPr/>
            </p:nvSpPr>
            <p:spPr>
              <a:xfrm>
                <a:off x="7658825" y="4516899"/>
                <a:ext cx="349519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2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2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𝑟</m:t>
                          </m:r>
                        </m:e>
                        <m:sub>
                          <m:r>
                            <a:rPr lang="en-US" sz="12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𝑣</m:t>
                          </m:r>
                        </m:sub>
                      </m:sSub>
                    </m:oMath>
                  </m:oMathPara>
                </a14:m>
                <a:endParaRPr lang="en-US" sz="12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3FF79B20-89C7-3EB9-ED6E-D2386639C2F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58825" y="4516899"/>
                <a:ext cx="349519" cy="276999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CF7F2DB7-E260-FCF6-AEDE-8CEEA31446CB}"/>
              </a:ext>
            </a:extLst>
          </p:cNvPr>
          <p:cNvCxnSpPr>
            <a:cxnSpLocks/>
          </p:cNvCxnSpPr>
          <p:nvPr/>
        </p:nvCxnSpPr>
        <p:spPr bwMode="auto">
          <a:xfrm>
            <a:off x="7692570" y="3636014"/>
            <a:ext cx="990601" cy="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</p:spPr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61D9A3A7-1BD2-BE1B-9C08-CE4F9A497DB2}"/>
                  </a:ext>
                </a:extLst>
              </p:cNvPr>
              <p:cNvSpPr txBox="1"/>
              <p:nvPr/>
            </p:nvSpPr>
            <p:spPr>
              <a:xfrm>
                <a:off x="8353604" y="3371332"/>
                <a:ext cx="36452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2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2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𝑟</m:t>
                          </m:r>
                        </m:e>
                        <m:sub>
                          <m:r>
                            <a:rPr lang="en-US" sz="12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h</m:t>
                          </m:r>
                        </m:sub>
                      </m:sSub>
                    </m:oMath>
                  </m:oMathPara>
                </a14:m>
                <a:endParaRPr lang="en-US" sz="12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61D9A3A7-1BD2-BE1B-9C08-CE4F9A497DB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53604" y="3371332"/>
                <a:ext cx="364523" cy="276999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8" name="TextBox 27">
            <a:extLst>
              <a:ext uri="{FF2B5EF4-FFF2-40B4-BE49-F238E27FC236}">
                <a16:creationId xmlns:a16="http://schemas.microsoft.com/office/drawing/2014/main" id="{3D86CD5C-825A-61C9-3184-D5B4684B3289}"/>
              </a:ext>
            </a:extLst>
          </p:cNvPr>
          <p:cNvSpPr txBox="1"/>
          <p:nvPr/>
        </p:nvSpPr>
        <p:spPr>
          <a:xfrm>
            <a:off x="7127860" y="5108995"/>
            <a:ext cx="12378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Detector panel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FB9D94F1-2DD1-158E-E3D1-B4AFFA0A6FCE}"/>
                  </a:ext>
                </a:extLst>
              </p:cNvPr>
              <p:cNvSpPr txBox="1"/>
              <p:nvPr/>
            </p:nvSpPr>
            <p:spPr>
              <a:xfrm>
                <a:off x="7176022" y="4382066"/>
                <a:ext cx="450188" cy="29129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200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200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𝑟</m:t>
                          </m:r>
                        </m:e>
                        <m:sub>
                          <m:r>
                            <a:rPr lang="en-US" sz="1200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𝑎</m:t>
                          </m:r>
                          <m:r>
                            <a:rPr lang="en-US" sz="1200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n-US" sz="1200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𝑝</m:t>
                          </m:r>
                        </m:sub>
                      </m:sSub>
                    </m:oMath>
                  </m:oMathPara>
                </a14:m>
                <a:endParaRPr lang="en-US" sz="1200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FB9D94F1-2DD1-158E-E3D1-B4AFFA0A6FC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76022" y="4382066"/>
                <a:ext cx="450188" cy="291298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0" name="Arc 29">
            <a:extLst>
              <a:ext uri="{FF2B5EF4-FFF2-40B4-BE49-F238E27FC236}">
                <a16:creationId xmlns:a16="http://schemas.microsoft.com/office/drawing/2014/main" id="{BA12387A-B811-AD44-5318-60A6E84BF541}"/>
              </a:ext>
            </a:extLst>
          </p:cNvPr>
          <p:cNvSpPr/>
          <p:nvPr/>
        </p:nvSpPr>
        <p:spPr bwMode="auto">
          <a:xfrm rot="9332655">
            <a:off x="7607403" y="4127469"/>
            <a:ext cx="152400" cy="91964"/>
          </a:xfrm>
          <a:prstGeom prst="arc">
            <a:avLst/>
          </a:prstGeom>
          <a:noFill/>
          <a:ln w="9525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110" charset="0"/>
              <a:ea typeface="ＭＳ Ｐゴシック" pitchFamily="-110" charset="-128"/>
              <a:cs typeface="ＭＳ Ｐゴシック" pitchFamily="-110" charset="-128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B4C10BF1-E591-1C66-5484-59BCBD3F1371}"/>
                  </a:ext>
                </a:extLst>
              </p:cNvPr>
              <p:cNvSpPr txBox="1"/>
              <p:nvPr/>
            </p:nvSpPr>
            <p:spPr>
              <a:xfrm>
                <a:off x="7499326" y="4170794"/>
                <a:ext cx="318998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200" b="0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𝜃</m:t>
                      </m:r>
                    </m:oMath>
                  </m:oMathPara>
                </a14:m>
                <a:endParaRPr lang="en-US" sz="1200" dirty="0"/>
              </a:p>
            </p:txBody>
          </p:sp>
        </mc:Choice>
        <mc:Fallback xmlns=""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B4C10BF1-E591-1C66-5484-59BCBD3F137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99326" y="4170794"/>
                <a:ext cx="318998" cy="276999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9CE0C020-390D-E607-0485-9BC7BE191DB6}"/>
              </a:ext>
            </a:extLst>
          </p:cNvPr>
          <p:cNvCxnSpPr>
            <a:cxnSpLocks/>
          </p:cNvCxnSpPr>
          <p:nvPr/>
        </p:nvCxnSpPr>
        <p:spPr bwMode="auto">
          <a:xfrm>
            <a:off x="7519374" y="2950904"/>
            <a:ext cx="505259" cy="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33" name="TextBox 32">
            <a:extLst>
              <a:ext uri="{FF2B5EF4-FFF2-40B4-BE49-F238E27FC236}">
                <a16:creationId xmlns:a16="http://schemas.microsoft.com/office/drawing/2014/main" id="{29E62F76-73FC-826A-7DDD-E345B5F0B7AE}"/>
              </a:ext>
            </a:extLst>
          </p:cNvPr>
          <p:cNvSpPr txBox="1"/>
          <p:nvPr/>
        </p:nvSpPr>
        <p:spPr>
          <a:xfrm>
            <a:off x="7248462" y="2682911"/>
            <a:ext cx="104708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channel index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0A970B2C-22C3-3255-EEF9-7D0A99CE2BE9}"/>
              </a:ext>
            </a:extLst>
          </p:cNvPr>
          <p:cNvSpPr txBox="1"/>
          <p:nvPr/>
        </p:nvSpPr>
        <p:spPr>
          <a:xfrm rot="16200000">
            <a:off x="5932026" y="3768279"/>
            <a:ext cx="8050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row index</a:t>
            </a:r>
          </a:p>
        </p:txBody>
      </p: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8522CD3E-E422-FA64-2F01-30C156093317}"/>
              </a:ext>
            </a:extLst>
          </p:cNvPr>
          <p:cNvCxnSpPr>
            <a:cxnSpLocks/>
          </p:cNvCxnSpPr>
          <p:nvPr/>
        </p:nvCxnSpPr>
        <p:spPr bwMode="auto">
          <a:xfrm>
            <a:off x="6477000" y="3619500"/>
            <a:ext cx="0" cy="53340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</p:spTree>
    <p:extLst>
      <p:ext uri="{BB962C8B-B14F-4D97-AF65-F5344CB8AC3E}">
        <p14:creationId xmlns:p14="http://schemas.microsoft.com/office/powerpoint/2010/main" val="26525497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09A52726-72D8-7EE9-E37B-5521DD4384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Detector row, channel parameters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Subtitle 7">
                <a:extLst>
                  <a:ext uri="{FF2B5EF4-FFF2-40B4-BE49-F238E27FC236}">
                    <a16:creationId xmlns:a16="http://schemas.microsoft.com/office/drawing/2014/main" id="{21A97E08-A3C4-DC69-78B0-1B011059C471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192202" y="495300"/>
                <a:ext cx="8610600" cy="5105400"/>
              </a:xfrm>
            </p:spPr>
            <p:txBody>
              <a:bodyPr/>
              <a:lstStyle/>
              <a:p>
                <a:pPr eaLnBrk="1" hangingPunct="1">
                  <a:buNone/>
                </a:pPr>
                <a:r>
                  <a:rPr lang="en-US" sz="1000" kern="0" dirty="0">
                    <a:solidFill>
                      <a:srgbClr val="FF0000"/>
                    </a:solidFill>
                  </a:rPr>
                  <a:t>Inputs: </a:t>
                </a:r>
              </a:p>
              <a:p>
                <a:pPr marL="507457" lvl="1" indent="-171450"/>
                <a14:m>
                  <m:oMath xmlns:m="http://schemas.openxmlformats.org/officeDocument/2006/math">
                    <m:sSub>
                      <m:sSubPr>
                        <m:ctrlPr>
                          <a:rPr lang="en-US" sz="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800" i="1">
                            <a:latin typeface="Cambria Math" panose="02040503050406030204" pitchFamily="18" charset="0"/>
                          </a:rPr>
                          <m:t>𝑟</m:t>
                        </m:r>
                      </m:e>
                      <m:sub>
                        <m:r>
                          <a:rPr lang="en-US" sz="800" i="1">
                            <a:latin typeface="Cambria Math" panose="02040503050406030204" pitchFamily="18" charset="0"/>
                          </a:rPr>
                          <m:t>𝑎</m:t>
                        </m:r>
                      </m:sub>
                    </m:sSub>
                    <m:r>
                      <a:rPr lang="en-US" sz="800">
                        <a:latin typeface="Cambria Math" panose="02040503050406030204" pitchFamily="18" charset="0"/>
                      </a:rPr>
                      <m:t>=</m:t>
                    </m:r>
                    <m:r>
                      <m:rPr>
                        <m:sty m:val="p"/>
                      </m:rPr>
                      <a:rPr lang="en-US" sz="800">
                        <a:latin typeface="Cambria Math" panose="02040503050406030204" pitchFamily="18" charset="0"/>
                      </a:rPr>
                      <m:t>axis</m:t>
                    </m:r>
                  </m:oMath>
                </a14:m>
                <a:r>
                  <a:rPr lang="en-US" sz="800" dirty="0"/>
                  <a:t>: 3D real-valued unit vector in direction of rotational axis pointing down</a:t>
                </a:r>
                <a:endParaRPr lang="en-US" sz="800" i="1" dirty="0">
                  <a:latin typeface="Cambria Math" panose="02040503050406030204" pitchFamily="18" charset="0"/>
                </a:endParaRPr>
              </a:p>
              <a:p>
                <a:pPr marL="507457" lvl="1" indent="-171450" eaLnBrk="1" hangingPunct="1"/>
                <a14:m>
                  <m:oMath xmlns:m="http://schemas.openxmlformats.org/officeDocument/2006/math">
                    <m:sSub>
                      <m:sSubPr>
                        <m:ctrlPr>
                          <a:rPr lang="en-US" sz="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800" i="1">
                            <a:latin typeface="Cambria Math" panose="02040503050406030204" pitchFamily="18" charset="0"/>
                          </a:rPr>
                          <m:t>𝑟</m:t>
                        </m:r>
                      </m:e>
                      <m:sub>
                        <m:r>
                          <a:rPr lang="en-US" sz="800" i="1">
                            <a:latin typeface="Cambria Math" panose="02040503050406030204" pitchFamily="18" charset="0"/>
                          </a:rPr>
                          <m:t>𝑛</m:t>
                        </m:r>
                      </m:sub>
                    </m:sSub>
                    <m:r>
                      <a:rPr lang="en-US" sz="800" i="1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US" sz="800" dirty="0">
                    <a:latin typeface="Cambria Math" panose="02040503050406030204" pitchFamily="18" charset="0"/>
                  </a:rPr>
                  <a:t>normal: 3D </a:t>
                </a:r>
                <a:r>
                  <a:rPr lang="en-US" sz="800" dirty="0"/>
                  <a:t>unit vector perpendicular to the detector plane pointing from source to detector</a:t>
                </a:r>
              </a:p>
              <a:p>
                <a:pPr marL="507457" lvl="1" indent="-171450"/>
                <a14:m>
                  <m:oMath xmlns:m="http://schemas.openxmlformats.org/officeDocument/2006/math">
                    <m:sSub>
                      <m:sSubPr>
                        <m:ctrlPr>
                          <a:rPr lang="en-US" sz="8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800" b="0" i="1" smtClean="0">
                            <a:latin typeface="Cambria Math" panose="02040503050406030204" pitchFamily="18" charset="0"/>
                          </a:rPr>
                          <m:t>𝑟</m:t>
                        </m:r>
                      </m:e>
                      <m:sub>
                        <m:r>
                          <a:rPr lang="en-US" sz="800" b="0" i="1" smtClean="0">
                            <a:latin typeface="Cambria Math" panose="02040503050406030204" pitchFamily="18" charset="0"/>
                          </a:rPr>
                          <m:t>h</m:t>
                        </m:r>
                      </m:sub>
                    </m:sSub>
                    <m:r>
                      <a:rPr lang="en-US" sz="800" b="0" i="0" smtClean="0">
                        <a:latin typeface="Cambria Math" panose="02040503050406030204" pitchFamily="18" charset="0"/>
                      </a:rPr>
                      <m:t>=</m:t>
                    </m:r>
                    <m:r>
                      <m:rPr>
                        <m:sty m:val="p"/>
                      </m:rPr>
                      <a:rPr lang="en-US" sz="800" b="0" i="0" smtClean="0">
                        <a:latin typeface="Cambria Math" panose="02040503050406030204" pitchFamily="18" charset="0"/>
                      </a:rPr>
                      <m:t>horizontal</m:t>
                    </m:r>
                  </m:oMath>
                </a14:m>
                <a:r>
                  <a:rPr lang="en-US" sz="800" dirty="0"/>
                  <a:t>: 3D real-valued unit vector in direction parallel to detector rows pointing from left to right</a:t>
                </a:r>
                <a:endParaRPr lang="en-US" sz="800" dirty="0">
                  <a:latin typeface="Cambria Math" panose="02040503050406030204" pitchFamily="18" charset="0"/>
                </a:endParaRPr>
              </a:p>
              <a:p>
                <a:pPr marL="507457" lvl="1" indent="-171450" eaLnBrk="1" hangingPunct="1"/>
                <a14:m>
                  <m:oMath xmlns:m="http://schemas.openxmlformats.org/officeDocument/2006/math">
                    <m:sSub>
                      <m:sSubPr>
                        <m:ctrlPr>
                          <a:rPr lang="en-US" sz="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800" i="1">
                            <a:latin typeface="Cambria Math" panose="02040503050406030204" pitchFamily="18" charset="0"/>
                          </a:rPr>
                          <m:t>𝑟</m:t>
                        </m:r>
                      </m:e>
                      <m:sub>
                        <m:r>
                          <a:rPr lang="en-US" sz="800" i="1">
                            <a:latin typeface="Cambria Math" panose="02040503050406030204" pitchFamily="18" charset="0"/>
                          </a:rPr>
                          <m:t>𝑠</m:t>
                        </m:r>
                      </m:sub>
                    </m:sSub>
                    <m:r>
                      <a:rPr lang="en-US" sz="800" i="1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US" sz="800" dirty="0">
                    <a:latin typeface="Cambria Math" panose="02040503050406030204" pitchFamily="18" charset="0"/>
                  </a:rPr>
                  <a:t>source: </a:t>
                </a:r>
                <a:r>
                  <a:rPr lang="en-US" sz="800" dirty="0"/>
                  <a:t>3D vector from origin to source location</a:t>
                </a:r>
                <a:endParaRPr lang="en-US" sz="800" i="1" dirty="0">
                  <a:latin typeface="Cambria Math" panose="02040503050406030204" pitchFamily="18" charset="0"/>
                </a:endParaRPr>
              </a:p>
              <a:p>
                <a:pPr marL="507457" lvl="1" indent="-171450" eaLnBrk="1" hangingPunct="1"/>
                <a14:m>
                  <m:oMath xmlns:m="http://schemas.openxmlformats.org/officeDocument/2006/math">
                    <m:sSub>
                      <m:sSubPr>
                        <m:ctrlPr>
                          <a:rPr lang="en-US" sz="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800" i="1">
                            <a:latin typeface="Cambria Math" panose="02040503050406030204" pitchFamily="18" charset="0"/>
                          </a:rPr>
                          <m:t>𝑟</m:t>
                        </m:r>
                      </m:e>
                      <m:sub>
                        <m:r>
                          <a:rPr lang="en-US" sz="800" i="1">
                            <a:latin typeface="Cambria Math" panose="02040503050406030204" pitchFamily="18" charset="0"/>
                          </a:rPr>
                          <m:t>𝑟</m:t>
                        </m:r>
                      </m:sub>
                    </m:sSub>
                    <m:r>
                      <a:rPr lang="en-US" sz="800" i="1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US" sz="800" dirty="0">
                    <a:latin typeface="Cambria Math" panose="02040503050406030204" pitchFamily="18" charset="0"/>
                  </a:rPr>
                  <a:t>reference: </a:t>
                </a:r>
                <a:r>
                  <a:rPr lang="en-US" sz="800" dirty="0"/>
                  <a:t>3D vector from origin to center of (0,0) detector pixel</a:t>
                </a:r>
              </a:p>
              <a:p>
                <a:pPr marL="507457" lvl="1" indent="-171450"/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800" b="0" i="0" smtClean="0">
                        <a:latin typeface="Cambria Math" panose="02040503050406030204" pitchFamily="18" charset="0"/>
                      </a:rPr>
                      <m:t>Δ</m:t>
                    </m:r>
                    <m:r>
                      <a:rPr lang="en-US" sz="800" b="0" i="0" smtClean="0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ctrlPr>
                          <a:rPr lang="en-US" sz="8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8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sz="800" b="0" i="0" smtClean="0">
                                <a:latin typeface="Cambria Math" panose="02040503050406030204" pitchFamily="18" charset="0"/>
                              </a:rPr>
                              <m:t>Δ</m:t>
                            </m:r>
                          </m:e>
                          <m:sub>
                            <m:r>
                              <a:rPr lang="en-US" sz="800" b="0" i="1" smtClean="0">
                                <a:latin typeface="Cambria Math" panose="02040503050406030204" pitchFamily="18" charset="0"/>
                              </a:rPr>
                              <m:t>𝑐</m:t>
                            </m:r>
                          </m:sub>
                        </m:sSub>
                        <m:r>
                          <a:rPr lang="en-US" sz="800" b="0" i="0" smtClean="0">
                            <a:latin typeface="Cambria Math" panose="020405030504060302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en-US" sz="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sz="800" i="0">
                                <a:latin typeface="Cambria Math" panose="02040503050406030204" pitchFamily="18" charset="0"/>
                              </a:rPr>
                              <m:t>Δ</m:t>
                            </m:r>
                          </m:e>
                          <m:sub>
                            <m:r>
                              <a:rPr lang="en-US" sz="800" i="1">
                                <a:latin typeface="Cambria Math" panose="02040503050406030204" pitchFamily="18" charset="0"/>
                              </a:rPr>
                              <m:t>𝑟</m:t>
                            </m:r>
                          </m:sub>
                        </m:sSub>
                      </m:e>
                    </m:d>
                    <m:r>
                      <a:rPr lang="en-US" sz="800" b="0" i="0" smtClean="0">
                        <a:latin typeface="Cambria Math" panose="02040503050406030204" pitchFamily="18" charset="0"/>
                      </a:rPr>
                      <m:t>=</m:t>
                    </m:r>
                    <m:r>
                      <m:rPr>
                        <m:sty m:val="p"/>
                      </m:rPr>
                      <a:rPr lang="en-US" sz="800" b="0" i="0" smtClean="0">
                        <a:latin typeface="Cambria Math" panose="02040503050406030204" pitchFamily="18" charset="0"/>
                      </a:rPr>
                      <m:t>pitch</m:t>
                    </m:r>
                  </m:oMath>
                </a14:m>
                <a:r>
                  <a:rPr lang="en-US" sz="800" dirty="0"/>
                  <a:t>: 2D real-valued vector defining spacing between rows and columns in mm, respectively</a:t>
                </a:r>
              </a:p>
              <a:p>
                <a:pPr marL="507457" lvl="1" indent="-171450" eaLnBrk="1" hangingPunct="1"/>
                <a14:m>
                  <m:oMath xmlns:m="http://schemas.openxmlformats.org/officeDocument/2006/math">
                    <m:sSub>
                      <m:sSubPr>
                        <m:ctrlPr>
                          <a:rPr lang="en-US" sz="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800" i="1">
                            <a:latin typeface="Cambria Math" panose="02040503050406030204" pitchFamily="18" charset="0"/>
                          </a:rPr>
                          <m:t>𝑁</m:t>
                        </m:r>
                      </m:e>
                      <m:sub>
                        <m:r>
                          <a:rPr lang="en-US" sz="800" i="1">
                            <a:latin typeface="Cambria Math" panose="02040503050406030204" pitchFamily="18" charset="0"/>
                          </a:rPr>
                          <m:t>𝑐</m:t>
                        </m:r>
                      </m:sub>
                    </m:sSub>
                    <m:r>
                      <a:rPr lang="en-US" sz="800">
                        <a:latin typeface="Cambria Math" panose="02040503050406030204" pitchFamily="18" charset="0"/>
                      </a:rPr>
                      <m:t>=</m:t>
                    </m:r>
                    <m:r>
                      <m:rPr>
                        <m:sty m:val="p"/>
                      </m:rPr>
                      <a:rPr lang="en-US" sz="800" i="1">
                        <a:latin typeface="Cambria Math" panose="02040503050406030204" pitchFamily="18" charset="0"/>
                      </a:rPr>
                      <m:t>w</m:t>
                    </m:r>
                    <m:r>
                      <m:rPr>
                        <m:sty m:val="p"/>
                      </m:rPr>
                      <a:rPr lang="en-US" sz="800">
                        <a:latin typeface="Cambria Math" panose="02040503050406030204" pitchFamily="18" charset="0"/>
                      </a:rPr>
                      <m:t>idth</m:t>
                    </m:r>
                    <m:r>
                      <a:rPr lang="en-US" sz="800"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sz="800">
                        <a:latin typeface="Cambria Math" panose="02040503050406030204" pitchFamily="18" charset="0"/>
                      </a:rPr>
                      <m:t>pixels</m:t>
                    </m:r>
                  </m:oMath>
                </a14:m>
                <a:r>
                  <a:rPr lang="en-US" sz="800" dirty="0"/>
                  <a:t>: integer number of detector channels</a:t>
                </a:r>
              </a:p>
              <a:p>
                <a:pPr marL="507457" lvl="1" indent="-171450" eaLnBrk="1" hangingPunct="1"/>
                <a14:m>
                  <m:oMath xmlns:m="http://schemas.openxmlformats.org/officeDocument/2006/math">
                    <m:sSub>
                      <m:sSubPr>
                        <m:ctrlPr>
                          <a:rPr lang="en-US" sz="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800" i="1">
                            <a:latin typeface="Cambria Math" panose="02040503050406030204" pitchFamily="18" charset="0"/>
                          </a:rPr>
                          <m:t>𝑁</m:t>
                        </m:r>
                      </m:e>
                      <m:sub>
                        <m:r>
                          <a:rPr lang="en-US" sz="800" i="1">
                            <a:latin typeface="Cambria Math" panose="02040503050406030204" pitchFamily="18" charset="0"/>
                          </a:rPr>
                          <m:t>𝑟</m:t>
                        </m:r>
                      </m:sub>
                    </m:sSub>
                    <m:r>
                      <a:rPr lang="en-US" sz="800">
                        <a:latin typeface="Cambria Math" panose="02040503050406030204" pitchFamily="18" charset="0"/>
                      </a:rPr>
                      <m:t>=</m:t>
                    </m:r>
                    <m:r>
                      <m:rPr>
                        <m:sty m:val="p"/>
                      </m:rPr>
                      <a:rPr lang="en-US" sz="800" i="1">
                        <a:latin typeface="Cambria Math" panose="02040503050406030204" pitchFamily="18" charset="0"/>
                      </a:rPr>
                      <m:t>h</m:t>
                    </m:r>
                    <m:r>
                      <m:rPr>
                        <m:sty m:val="p"/>
                      </m:rPr>
                      <a:rPr lang="en-US" sz="800">
                        <a:latin typeface="Cambria Math" panose="02040503050406030204" pitchFamily="18" charset="0"/>
                      </a:rPr>
                      <m:t>eight</m:t>
                    </m:r>
                    <m:r>
                      <a:rPr lang="en-US" sz="800"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sz="800">
                        <a:latin typeface="Cambria Math" panose="02040503050406030204" pitchFamily="18" charset="0"/>
                      </a:rPr>
                      <m:t>pixels</m:t>
                    </m:r>
                  </m:oMath>
                </a14:m>
                <a:r>
                  <a:rPr lang="en-US" sz="800" dirty="0"/>
                  <a:t>: integer number of detector rows</a:t>
                </a:r>
              </a:p>
              <a:p>
                <a:pPr eaLnBrk="1" hangingPunct="1">
                  <a:buNone/>
                </a:pPr>
                <a:r>
                  <a:rPr lang="en-US" sz="1000" kern="0" dirty="0">
                    <a:solidFill>
                      <a:srgbClr val="0070C0"/>
                    </a:solidFill>
                  </a:rPr>
                  <a:t>Outputs: </a:t>
                </a:r>
              </a:p>
              <a:p>
                <a:pPr lvl="2"/>
                <a14:m>
                  <m:oMath xmlns:m="http://schemas.openxmlformats.org/officeDocument/2006/math">
                    <m:sSub>
                      <m:sSubPr>
                        <m:ctrlPr>
                          <a:rPr lang="en-US" sz="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800" i="1">
                            <a:latin typeface="Cambria Math" panose="02040503050406030204" pitchFamily="18" charset="0"/>
                          </a:rPr>
                          <m:t>𝛿</m:t>
                        </m:r>
                      </m:e>
                      <m:sub>
                        <m:r>
                          <a:rPr lang="en-US" sz="800" i="1">
                            <a:latin typeface="Cambria Math" panose="02040503050406030204" pitchFamily="18" charset="0"/>
                          </a:rPr>
                          <m:t>𝑐</m:t>
                        </m:r>
                      </m:sub>
                    </m:sSub>
                    <m:r>
                      <a:rPr lang="en-US" sz="800">
                        <a:latin typeface="Cambria Math" panose="02040503050406030204" pitchFamily="18" charset="0"/>
                      </a:rPr>
                      <m:t>=</m:t>
                    </m:r>
                    <m:r>
                      <m:rPr>
                        <m:sty m:val="p"/>
                      </m:rPr>
                      <a:rPr lang="en-US" sz="800">
                        <a:latin typeface="Cambria Math" panose="02040503050406030204" pitchFamily="18" charset="0"/>
                      </a:rPr>
                      <m:t>det</m:t>
                    </m:r>
                    <m:r>
                      <a:rPr lang="en-US" sz="800">
                        <a:latin typeface="Cambria Math" panose="02040503050406030204" pitchFamily="18" charset="0"/>
                      </a:rPr>
                      <m:t>_</m:t>
                    </m:r>
                    <m:r>
                      <m:rPr>
                        <m:sty m:val="p"/>
                      </m:rPr>
                      <a:rPr lang="en-US" sz="800">
                        <a:latin typeface="Cambria Math" panose="02040503050406030204" pitchFamily="18" charset="0"/>
                      </a:rPr>
                      <m:t>channel</m:t>
                    </m:r>
                    <m:r>
                      <a:rPr lang="en-US" sz="800">
                        <a:latin typeface="Cambria Math" panose="02040503050406030204" pitchFamily="18" charset="0"/>
                      </a:rPr>
                      <m:t>_</m:t>
                    </m:r>
                    <m:r>
                      <m:rPr>
                        <m:sty m:val="p"/>
                      </m:rPr>
                      <a:rPr lang="en-US" sz="800">
                        <a:latin typeface="Cambria Math" panose="02040503050406030204" pitchFamily="18" charset="0"/>
                      </a:rPr>
                      <m:t>offset</m:t>
                    </m:r>
                  </m:oMath>
                </a14:m>
                <a:r>
                  <a:rPr lang="en-US" sz="800" dirty="0"/>
                  <a:t>: float number specifying the distance in ALU from center of detector to the source-detector line along a row.</a:t>
                </a:r>
              </a:p>
              <a:p>
                <a:pPr lvl="2"/>
                <a14:m>
                  <m:oMath xmlns:m="http://schemas.openxmlformats.org/officeDocument/2006/math">
                    <m:sSub>
                      <m:sSubPr>
                        <m:ctrlPr>
                          <a:rPr lang="en-US" sz="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800" i="1">
                            <a:latin typeface="Cambria Math" panose="02040503050406030204" pitchFamily="18" charset="0"/>
                          </a:rPr>
                          <m:t>𝛿</m:t>
                        </m:r>
                      </m:e>
                      <m:sub>
                        <m:r>
                          <a:rPr lang="en-US" sz="800" i="1">
                            <a:latin typeface="Cambria Math" panose="02040503050406030204" pitchFamily="18" charset="0"/>
                          </a:rPr>
                          <m:t>𝑟</m:t>
                        </m:r>
                      </m:sub>
                    </m:sSub>
                    <m:r>
                      <a:rPr lang="en-US" sz="800">
                        <a:latin typeface="Cambria Math" panose="02040503050406030204" pitchFamily="18" charset="0"/>
                      </a:rPr>
                      <m:t>=</m:t>
                    </m:r>
                    <m:r>
                      <m:rPr>
                        <m:sty m:val="p"/>
                      </m:rPr>
                      <a:rPr lang="en-US" sz="800">
                        <a:latin typeface="Cambria Math" panose="02040503050406030204" pitchFamily="18" charset="0"/>
                      </a:rPr>
                      <m:t>det</m:t>
                    </m:r>
                    <m:r>
                      <a:rPr lang="en-US" sz="800">
                        <a:latin typeface="Cambria Math" panose="02040503050406030204" pitchFamily="18" charset="0"/>
                      </a:rPr>
                      <m:t>_</m:t>
                    </m:r>
                    <m:r>
                      <m:rPr>
                        <m:sty m:val="p"/>
                      </m:rPr>
                      <a:rPr lang="en-US" sz="800">
                        <a:latin typeface="Cambria Math" panose="02040503050406030204" pitchFamily="18" charset="0"/>
                      </a:rPr>
                      <m:t>row</m:t>
                    </m:r>
                    <m:r>
                      <a:rPr lang="en-US" sz="800">
                        <a:latin typeface="Cambria Math" panose="02040503050406030204" pitchFamily="18" charset="0"/>
                      </a:rPr>
                      <m:t>_</m:t>
                    </m:r>
                    <m:r>
                      <m:rPr>
                        <m:sty m:val="p"/>
                      </m:rPr>
                      <a:rPr lang="en-US" sz="800">
                        <a:latin typeface="Cambria Math" panose="02040503050406030204" pitchFamily="18" charset="0"/>
                      </a:rPr>
                      <m:t>offset</m:t>
                    </m:r>
                  </m:oMath>
                </a14:m>
                <a:r>
                  <a:rPr lang="en-US" sz="800" dirty="0"/>
                  <a:t>: float number specifying the distance in ALU from center of detector to the source-detector line along a column.</a:t>
                </a:r>
              </a:p>
              <a:p>
                <a:pPr lvl="2"/>
                <a14:m>
                  <m:oMath xmlns:m="http://schemas.openxmlformats.org/officeDocument/2006/math">
                    <m:sSub>
                      <m:sSubPr>
                        <m:ctrlPr>
                          <a:rPr lang="en-US" sz="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800" i="1">
                            <a:latin typeface="Cambria Math" panose="02040503050406030204" pitchFamily="18" charset="0"/>
                          </a:rPr>
                          <m:t>𝛿</m:t>
                        </m:r>
                      </m:e>
                      <m:sub>
                        <m:r>
                          <a:rPr lang="en-US" sz="800" i="1">
                            <a:latin typeface="Cambria Math" panose="02040503050406030204" pitchFamily="18" charset="0"/>
                          </a:rPr>
                          <m:t>𝑟𝑜𝑡</m:t>
                        </m:r>
                      </m:sub>
                    </m:sSub>
                    <m:r>
                      <a:rPr lang="en-US" sz="800" i="1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US" sz="800" dirty="0"/>
                  <a:t> rotation</a:t>
                </a:r>
                <a:r>
                  <a:rPr lang="en-US" sz="800" dirty="0" err="1"/>
                  <a:t>_offset</a:t>
                </a:r>
                <a:r>
                  <a:rPr lang="en-US" sz="800" dirty="0"/>
                  <a:t>: Scalar value describing the distance in ALU from source-detector line to axis of rotation.</a:t>
                </a:r>
              </a:p>
              <a:p>
                <a:pPr lvl="2"/>
                <a14:m>
                  <m:oMath xmlns:m="http://schemas.openxmlformats.org/officeDocument/2006/math">
                    <m:sSub>
                      <m:sSubPr>
                        <m:ctrlPr>
                          <a:rPr lang="en-US" sz="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sz="800">
                            <a:latin typeface="Cambria Math" panose="02040503050406030204" pitchFamily="18" charset="0"/>
                          </a:rPr>
                          <m:t>Δ</m:t>
                        </m:r>
                      </m:e>
                      <m:sub>
                        <m:r>
                          <a:rPr lang="en-US" sz="800" i="1">
                            <a:latin typeface="Cambria Math" panose="02040503050406030204" pitchFamily="18" charset="0"/>
                          </a:rPr>
                          <m:t>𝑐</m:t>
                        </m:r>
                      </m:sub>
                    </m:sSub>
                    <m:r>
                      <a:rPr lang="en-US" sz="800">
                        <a:latin typeface="Cambria Math" panose="02040503050406030204" pitchFamily="18" charset="0"/>
                      </a:rPr>
                      <m:t>=</m:t>
                    </m:r>
                    <m:r>
                      <m:rPr>
                        <m:sty m:val="p"/>
                      </m:rPr>
                      <a:rPr lang="en-US" sz="800">
                        <a:latin typeface="Cambria Math" panose="02040503050406030204" pitchFamily="18" charset="0"/>
                      </a:rPr>
                      <m:t>delta</m:t>
                    </m:r>
                    <m:r>
                      <a:rPr lang="en-US" sz="800">
                        <a:latin typeface="Cambria Math" panose="02040503050406030204" pitchFamily="18" charset="0"/>
                      </a:rPr>
                      <m:t>_</m:t>
                    </m:r>
                    <m:r>
                      <m:rPr>
                        <m:sty m:val="p"/>
                      </m:rPr>
                      <a:rPr lang="en-US" sz="800">
                        <a:latin typeface="Cambria Math" panose="02040503050406030204" pitchFamily="18" charset="0"/>
                      </a:rPr>
                      <m:t>det</m:t>
                    </m:r>
                    <m:r>
                      <a:rPr lang="en-US" sz="800">
                        <a:latin typeface="Cambria Math" panose="02040503050406030204" pitchFamily="18" charset="0"/>
                      </a:rPr>
                      <m:t>⁡_</m:t>
                    </m:r>
                    <m:r>
                      <m:rPr>
                        <m:sty m:val="p"/>
                      </m:rPr>
                      <a:rPr lang="en-US" sz="800">
                        <a:latin typeface="Cambria Math" panose="02040503050406030204" pitchFamily="18" charset="0"/>
                      </a:rPr>
                      <m:t>channel</m:t>
                    </m:r>
                  </m:oMath>
                </a14:m>
                <a:r>
                  <a:rPr lang="en-US" sz="800" dirty="0"/>
                  <a:t>: float number specifying the detector channel spacing in ALU.</a:t>
                </a:r>
              </a:p>
              <a:p>
                <a:pPr lvl="2"/>
                <a14:m>
                  <m:oMath xmlns:m="http://schemas.openxmlformats.org/officeDocument/2006/math">
                    <m:sSub>
                      <m:sSubPr>
                        <m:ctrlPr>
                          <a:rPr lang="en-US" sz="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sz="800">
                            <a:latin typeface="Cambria Math" panose="02040503050406030204" pitchFamily="18" charset="0"/>
                          </a:rPr>
                          <m:t>Δ</m:t>
                        </m:r>
                      </m:e>
                      <m:sub>
                        <m:r>
                          <a:rPr lang="en-US" sz="800" i="1">
                            <a:latin typeface="Cambria Math" panose="02040503050406030204" pitchFamily="18" charset="0"/>
                          </a:rPr>
                          <m:t>𝑟</m:t>
                        </m:r>
                      </m:sub>
                    </m:sSub>
                    <m:r>
                      <a:rPr lang="en-US" sz="800">
                        <a:latin typeface="Cambria Math" panose="02040503050406030204" pitchFamily="18" charset="0"/>
                      </a:rPr>
                      <m:t>=</m:t>
                    </m:r>
                    <m:r>
                      <m:rPr>
                        <m:sty m:val="p"/>
                      </m:rPr>
                      <a:rPr lang="en-US" sz="800">
                        <a:latin typeface="Cambria Math" panose="02040503050406030204" pitchFamily="18" charset="0"/>
                      </a:rPr>
                      <m:t>delta</m:t>
                    </m:r>
                    <m:r>
                      <a:rPr lang="en-US" sz="800">
                        <a:latin typeface="Cambria Math" panose="02040503050406030204" pitchFamily="18" charset="0"/>
                      </a:rPr>
                      <m:t>_</m:t>
                    </m:r>
                    <m:r>
                      <m:rPr>
                        <m:sty m:val="p"/>
                      </m:rPr>
                      <a:rPr lang="en-US" sz="800">
                        <a:latin typeface="Cambria Math" panose="02040503050406030204" pitchFamily="18" charset="0"/>
                      </a:rPr>
                      <m:t>det</m:t>
                    </m:r>
                    <m:r>
                      <a:rPr lang="en-US" sz="800">
                        <a:latin typeface="Cambria Math" panose="02040503050406030204" pitchFamily="18" charset="0"/>
                      </a:rPr>
                      <m:t>⁡_</m:t>
                    </m:r>
                    <m:r>
                      <m:rPr>
                        <m:sty m:val="p"/>
                      </m:rPr>
                      <a:rPr lang="en-US" sz="800">
                        <a:latin typeface="Cambria Math" panose="02040503050406030204" pitchFamily="18" charset="0"/>
                      </a:rPr>
                      <m:t>row</m:t>
                    </m:r>
                  </m:oMath>
                </a14:m>
                <a:r>
                  <a:rPr lang="en-US" sz="800" dirty="0"/>
                  <a:t>: float number specifying the detector row spacing in ALU.</a:t>
                </a:r>
              </a:p>
              <a:p>
                <a:pPr eaLnBrk="1" hangingPunct="1">
                  <a:spcBef>
                    <a:spcPts val="0"/>
                  </a:spcBef>
                  <a:buNone/>
                </a:pPr>
                <a:endParaRPr lang="en-US" sz="900" kern="0" dirty="0"/>
              </a:p>
              <a:p>
                <a:pPr eaLnBrk="1" hangingPunct="1">
                  <a:spcBef>
                    <a:spcPts val="0"/>
                  </a:spcBef>
                  <a:buNone/>
                </a:pPr>
                <a:r>
                  <a:rPr lang="en-US" sz="900" kern="0" dirty="0"/>
                  <a:t>Pseudocode:</a:t>
                </a:r>
              </a:p>
              <a:p>
                <a:pPr marL="919163">
                  <a:spcBef>
                    <a:spcPts val="0"/>
                  </a:spcBef>
                  <a:buNone/>
                </a:pPr>
                <a:r>
                  <a:rPr lang="en-US" sz="800" kern="0" dirty="0" err="1"/>
                  <a:t>calc_row_channel_params</a:t>
                </a:r>
                <a:r>
                  <a:rPr lang="en-US" sz="800" kern="0" dirty="0">
                    <a:solidFill>
                      <a:schemeClr val="tx1"/>
                    </a:solidFill>
                  </a:rPr>
                  <a:t>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800" i="1">
                            <a:latin typeface="Cambria Math" panose="02040503050406030204" pitchFamily="18" charset="0"/>
                          </a:rPr>
                          <m:t>𝑟</m:t>
                        </m:r>
                      </m:e>
                      <m:sub>
                        <m:r>
                          <a:rPr lang="en-US" sz="800" i="1">
                            <a:latin typeface="Cambria Math" panose="02040503050406030204" pitchFamily="18" charset="0"/>
                          </a:rPr>
                          <m:t>𝑎</m:t>
                        </m:r>
                      </m:sub>
                    </m:sSub>
                  </m:oMath>
                </a14:m>
                <a:r>
                  <a:rPr lang="en-US" sz="800" kern="0" dirty="0">
                    <a:solidFill>
                      <a:schemeClr val="tx1"/>
                    </a:solidFill>
                  </a:rPr>
                  <a:t>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𝑟</m:t>
                        </m:r>
                      </m:e>
                      <m:sub>
                        <m:r>
                          <a:rPr lang="en-US" sz="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en-US" sz="800" kern="0" dirty="0">
                    <a:solidFill>
                      <a:schemeClr val="tx1"/>
                    </a:solidFill>
                  </a:rPr>
                  <a:t>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800" i="1">
                            <a:latin typeface="Cambria Math" panose="02040503050406030204" pitchFamily="18" charset="0"/>
                          </a:rPr>
                          <m:t>𝑟</m:t>
                        </m:r>
                      </m:e>
                      <m:sub>
                        <m:r>
                          <a:rPr lang="en-US" sz="800" i="1">
                            <a:latin typeface="Cambria Math" panose="02040503050406030204" pitchFamily="18" charset="0"/>
                          </a:rPr>
                          <m:t>h</m:t>
                        </m:r>
                      </m:sub>
                    </m:sSub>
                  </m:oMath>
                </a14:m>
                <a:r>
                  <a:rPr lang="en-US" sz="800" dirty="0">
                    <a:solidFill>
                      <a:schemeClr val="tx1"/>
                    </a:solidFill>
                  </a:rPr>
                  <a:t>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𝑟</m:t>
                        </m:r>
                      </m:e>
                      <m:sub>
                        <m:r>
                          <a:rPr lang="en-US" sz="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𝑠</m:t>
                        </m:r>
                      </m:sub>
                    </m:sSub>
                  </m:oMath>
                </a14:m>
                <a:r>
                  <a:rPr lang="en-US" sz="800" kern="0" dirty="0">
                    <a:solidFill>
                      <a:schemeClr val="tx1"/>
                    </a:solidFill>
                  </a:rPr>
                  <a:t>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𝑟</m:t>
                        </m:r>
                      </m:e>
                      <m:sub>
                        <m:r>
                          <a:rPr lang="en-US" sz="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𝑟</m:t>
                        </m:r>
                      </m:sub>
                    </m:sSub>
                  </m:oMath>
                </a14:m>
                <a:r>
                  <a:rPr lang="en-US" sz="800" kern="0" dirty="0"/>
                  <a:t>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sz="800">
                            <a:latin typeface="Cambria Math" panose="02040503050406030204" pitchFamily="18" charset="0"/>
                          </a:rPr>
                          <m:t>Δ</m:t>
                        </m:r>
                      </m:e>
                      <m:sub>
                        <m:r>
                          <a:rPr lang="en-US" sz="800" i="1">
                            <a:latin typeface="Cambria Math" panose="02040503050406030204" pitchFamily="18" charset="0"/>
                          </a:rPr>
                          <m:t>𝑐</m:t>
                        </m:r>
                      </m:sub>
                    </m:sSub>
                  </m:oMath>
                </a14:m>
                <a:r>
                  <a:rPr lang="en-US" sz="800" b="0" i="0" dirty="0">
                    <a:latin typeface="+mj-lt"/>
                  </a:rPr>
                  <a:t>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sz="800">
                            <a:latin typeface="Cambria Math" panose="02040503050406030204" pitchFamily="18" charset="0"/>
                          </a:rPr>
                          <m:t>Δ</m:t>
                        </m:r>
                      </m:e>
                      <m:sub>
                        <m:r>
                          <a:rPr lang="en-US" sz="800" i="1">
                            <a:latin typeface="Cambria Math" panose="02040503050406030204" pitchFamily="18" charset="0"/>
                          </a:rPr>
                          <m:t>𝑟</m:t>
                        </m:r>
                      </m:sub>
                    </m:sSub>
                  </m:oMath>
                </a14:m>
                <a:r>
                  <a:rPr lang="en-US" sz="800" kern="0" dirty="0"/>
                  <a:t>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800" i="1">
                            <a:latin typeface="Cambria Math" panose="02040503050406030204" pitchFamily="18" charset="0"/>
                          </a:rPr>
                          <m:t>𝑁</m:t>
                        </m:r>
                      </m:e>
                      <m:sub>
                        <m:r>
                          <a:rPr lang="en-US" sz="800" i="1">
                            <a:latin typeface="Cambria Math" panose="02040503050406030204" pitchFamily="18" charset="0"/>
                          </a:rPr>
                          <m:t>𝑐</m:t>
                        </m:r>
                      </m:sub>
                    </m:sSub>
                  </m:oMath>
                </a14:m>
                <a:r>
                  <a:rPr lang="en-US" sz="800" kern="0" dirty="0"/>
                  <a:t>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800" i="1">
                            <a:latin typeface="Cambria Math" panose="02040503050406030204" pitchFamily="18" charset="0"/>
                          </a:rPr>
                          <m:t>𝑁</m:t>
                        </m:r>
                      </m:e>
                      <m:sub>
                        <m:r>
                          <a:rPr lang="en-US" sz="800" i="1">
                            <a:latin typeface="Cambria Math" panose="02040503050406030204" pitchFamily="18" charset="0"/>
                          </a:rPr>
                          <m:t>𝑟</m:t>
                        </m:r>
                      </m:sub>
                    </m:sSub>
                  </m:oMath>
                </a14:m>
                <a:r>
                  <a:rPr lang="en-US" sz="800" kern="0" dirty="0"/>
                  <a:t>):</a:t>
                </a:r>
              </a:p>
              <a:p>
                <a:pPr marL="919163">
                  <a:spcBef>
                    <a:spcPts val="0"/>
                  </a:spcBef>
                  <a:buNone/>
                </a:pPr>
                <a:r>
                  <a:rPr lang="en-US" sz="800" dirty="0"/>
                  <a:t>	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8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800" i="1">
                            <a:latin typeface="Cambria Math" panose="02040503050406030204" pitchFamily="18" charset="0"/>
                          </a:rPr>
                          <m:t>𝑟</m:t>
                        </m:r>
                      </m:e>
                      <m:sub>
                        <m:r>
                          <a:rPr lang="en-US" sz="800" i="1">
                            <a:latin typeface="Cambria Math" panose="02040503050406030204" pitchFamily="18" charset="0"/>
                          </a:rPr>
                          <m:t>𝑛</m:t>
                        </m:r>
                      </m:sub>
                    </m:sSub>
                    <m:r>
                      <a:rPr lang="en-US" sz="800" b="0" i="1" smtClean="0">
                        <a:latin typeface="Cambria Math" panose="02040503050406030204" pitchFamily="18" charset="0"/>
                      </a:rPr>
                      <m:t>←</m:t>
                    </m:r>
                    <m:f>
                      <m:fPr>
                        <m:ctrlPr>
                          <a:rPr lang="en-US" sz="8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sz="8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800" b="0" i="1" smtClean="0">
                                <a:latin typeface="Cambria Math" panose="02040503050406030204" pitchFamily="18" charset="0"/>
                              </a:rPr>
                              <m:t>𝑟</m:t>
                            </m:r>
                          </m:e>
                          <m:sub>
                            <m:r>
                              <a:rPr lang="en-US" sz="800" b="0" i="1" smtClean="0"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b>
                        </m:sSub>
                      </m:num>
                      <m:den>
                        <m:d>
                          <m:dPr>
                            <m:begChr m:val="‖"/>
                            <m:endChr m:val="‖"/>
                            <m:ctrlPr>
                              <a:rPr lang="en-US" sz="800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sz="8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800" b="0" i="1" smtClean="0">
                                    <a:latin typeface="Cambria Math" panose="02040503050406030204" pitchFamily="18" charset="0"/>
                                  </a:rPr>
                                  <m:t>𝑟</m:t>
                                </m:r>
                              </m:e>
                              <m:sub>
                                <m:r>
                                  <a:rPr lang="en-US" sz="800" b="0" i="1" smtClean="0">
                                    <a:latin typeface="Cambria Math" panose="02040503050406030204" pitchFamily="18" charset="0"/>
                                  </a:rPr>
                                  <m:t>𝑛</m:t>
                                </m:r>
                              </m:sub>
                            </m:sSub>
                          </m:e>
                        </m:d>
                      </m:den>
                    </m:f>
                  </m:oMath>
                </a14:m>
                <a:r>
                  <a:rPr lang="en-US" sz="800" b="0" i="1" kern="0" dirty="0">
                    <a:latin typeface="Cambria Math" panose="02040503050406030204" pitchFamily="18" charset="0"/>
                  </a:rPr>
                  <a:t>	</a:t>
                </a:r>
                <a:r>
                  <a:rPr lang="en-US" sz="800" b="0" kern="0" dirty="0">
                    <a:latin typeface="Cambria Math" panose="02040503050406030204" pitchFamily="18" charset="0"/>
                  </a:rPr>
                  <a:t>//Make sure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sz="800" i="0">
                            <a:latin typeface="Cambria Math" panose="02040503050406030204" pitchFamily="18" charset="0"/>
                          </a:rPr>
                          <m:t>r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sz="800" i="0">
                            <a:latin typeface="Cambria Math" panose="02040503050406030204" pitchFamily="18" charset="0"/>
                          </a:rPr>
                          <m:t>n</m:t>
                        </m:r>
                      </m:sub>
                    </m:sSub>
                  </m:oMath>
                </a14:m>
                <a:r>
                  <a:rPr lang="en-US" sz="800" b="0" kern="0" dirty="0">
                    <a:latin typeface="Cambria Math" panose="02040503050406030204" pitchFamily="18" charset="0"/>
                  </a:rPr>
                  <a:t> is normalized</a:t>
                </a:r>
                <a:endParaRPr lang="en-US" sz="800" i="1" dirty="0">
                  <a:latin typeface="Cambria Math" panose="02040503050406030204" pitchFamily="18" charset="0"/>
                </a:endParaRPr>
              </a:p>
              <a:p>
                <a:pPr marL="919163">
                  <a:spcBef>
                    <a:spcPts val="0"/>
                  </a:spcBef>
                  <a:buNone/>
                </a:pPr>
                <a:r>
                  <a:rPr lang="en-US" sz="800" dirty="0"/>
                  <a:t>	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800" i="1">
                            <a:latin typeface="Cambria Math" panose="02040503050406030204" pitchFamily="18" charset="0"/>
                          </a:rPr>
                          <m:t>𝑟</m:t>
                        </m:r>
                      </m:e>
                      <m:sub>
                        <m:r>
                          <a:rPr lang="en-US" sz="800" b="0" i="1" smtClean="0">
                            <a:latin typeface="Cambria Math" panose="02040503050406030204" pitchFamily="18" charset="0"/>
                          </a:rPr>
                          <m:t>h</m:t>
                        </m:r>
                      </m:sub>
                    </m:sSub>
                    <m:r>
                      <a:rPr lang="en-US" sz="800" b="0" i="1" smtClean="0">
                        <a:latin typeface="Cambria Math" panose="02040503050406030204" pitchFamily="18" charset="0"/>
                      </a:rPr>
                      <m:t>←</m:t>
                    </m:r>
                  </m:oMath>
                </a14:m>
                <a:r>
                  <a:rPr lang="en-US" sz="800" dirty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800" i="1">
                            <a:latin typeface="Cambria Math" panose="02040503050406030204" pitchFamily="18" charset="0"/>
                          </a:rPr>
                          <m:t>𝑟</m:t>
                        </m:r>
                      </m:e>
                      <m:sub>
                        <m:r>
                          <a:rPr lang="en-US" sz="800" b="0" i="1" smtClean="0">
                            <a:latin typeface="Cambria Math" panose="02040503050406030204" pitchFamily="18" charset="0"/>
                          </a:rPr>
                          <m:t>h</m:t>
                        </m:r>
                      </m:sub>
                    </m:sSub>
                    <m:r>
                      <a:rPr lang="en-US" sz="800" i="1">
                        <a:latin typeface="Cambria Math" panose="02040503050406030204" pitchFamily="18" charset="0"/>
                      </a:rPr>
                      <m:t>−</m:t>
                    </m:r>
                    <m:d>
                      <m:dPr>
                        <m:begChr m:val="⟨"/>
                        <m:endChr m:val="⟩"/>
                        <m:ctrlPr>
                          <a:rPr lang="en-US" sz="8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800" i="1">
                                <a:latin typeface="Cambria Math" panose="02040503050406030204" pitchFamily="18" charset="0"/>
                              </a:rPr>
                              <m:t>𝑟</m:t>
                            </m:r>
                          </m:e>
                          <m:sub>
                            <m:r>
                              <a:rPr lang="en-US" sz="800" b="0" i="1" smtClean="0">
                                <a:latin typeface="Cambria Math" panose="02040503050406030204" pitchFamily="18" charset="0"/>
                              </a:rPr>
                              <m:t>h</m:t>
                            </m:r>
                          </m:sub>
                        </m:sSub>
                      </m:e>
                      <m:e>
                        <m:sSub>
                          <m:sSubPr>
                            <m:ctrlPr>
                              <a:rPr lang="en-US" sz="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800" i="1">
                                <a:latin typeface="Cambria Math" panose="02040503050406030204" pitchFamily="18" charset="0"/>
                              </a:rPr>
                              <m:t>𝑟</m:t>
                            </m:r>
                          </m:e>
                          <m:sub>
                            <m:r>
                              <a:rPr lang="en-US" sz="800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sz="800" dirty="0"/>
                  <a:t>;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800" i="1">
                            <a:latin typeface="Cambria Math" panose="02040503050406030204" pitchFamily="18" charset="0"/>
                          </a:rPr>
                          <m:t>𝑟</m:t>
                        </m:r>
                      </m:e>
                      <m:sub>
                        <m:r>
                          <a:rPr lang="en-US" sz="800" i="1">
                            <a:latin typeface="Cambria Math" panose="02040503050406030204" pitchFamily="18" charset="0"/>
                          </a:rPr>
                          <m:t>h</m:t>
                        </m:r>
                      </m:sub>
                    </m:sSub>
                    <m:r>
                      <a:rPr lang="en-US" sz="800" i="1">
                        <a:latin typeface="Cambria Math" panose="02040503050406030204" pitchFamily="18" charset="0"/>
                      </a:rPr>
                      <m:t>←</m:t>
                    </m:r>
                    <m:f>
                      <m:fPr>
                        <m:ctrlPr>
                          <a:rPr lang="en-US" sz="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sz="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800" i="1">
                                <a:latin typeface="Cambria Math" panose="02040503050406030204" pitchFamily="18" charset="0"/>
                              </a:rPr>
                              <m:t>𝑟</m:t>
                            </m:r>
                          </m:e>
                          <m:sub>
                            <m:r>
                              <a:rPr lang="en-US" sz="800" b="0" i="1" smtClean="0">
                                <a:latin typeface="Cambria Math" panose="02040503050406030204" pitchFamily="18" charset="0"/>
                              </a:rPr>
                              <m:t>h</m:t>
                            </m:r>
                          </m:sub>
                        </m:sSub>
                      </m:num>
                      <m:den>
                        <m:d>
                          <m:dPr>
                            <m:begChr m:val="‖"/>
                            <m:endChr m:val="‖"/>
                            <m:ctrlPr>
                              <a:rPr lang="en-US" sz="8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sz="8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800" i="1">
                                    <a:latin typeface="Cambria Math" panose="02040503050406030204" pitchFamily="18" charset="0"/>
                                  </a:rPr>
                                  <m:t>𝑟</m:t>
                                </m:r>
                              </m:e>
                              <m:sub>
                                <m:r>
                                  <a:rPr lang="en-US" sz="800" b="0" i="1" smtClean="0">
                                    <a:latin typeface="Cambria Math" panose="02040503050406030204" pitchFamily="18" charset="0"/>
                                  </a:rPr>
                                  <m:t>h</m:t>
                                </m:r>
                              </m:sub>
                            </m:sSub>
                          </m:e>
                        </m:d>
                      </m:den>
                    </m:f>
                  </m:oMath>
                </a14:m>
                <a:r>
                  <a:rPr lang="en-US" sz="800" dirty="0"/>
                  <a:t> </a:t>
                </a:r>
                <a:r>
                  <a:rPr lang="en-US" sz="800" dirty="0">
                    <a:latin typeface="Cambria Math" panose="02040503050406030204" pitchFamily="18" charset="0"/>
                  </a:rPr>
                  <a:t>//Make sure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sz="800">
                            <a:latin typeface="Cambria Math" panose="02040503050406030204" pitchFamily="18" charset="0"/>
                          </a:rPr>
                          <m:t>r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sz="800" b="0" i="0" smtClean="0">
                            <a:latin typeface="Cambria Math" panose="02040503050406030204" pitchFamily="18" charset="0"/>
                          </a:rPr>
                          <m:t>h</m:t>
                        </m:r>
                      </m:sub>
                    </m:sSub>
                  </m:oMath>
                </a14:m>
                <a:r>
                  <a:rPr lang="en-US" sz="800" dirty="0">
                    <a:latin typeface="Cambria Math" panose="02040503050406030204" pitchFamily="18" charset="0"/>
                  </a:rPr>
                  <a:t> is  perpendicular to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sz="800">
                            <a:latin typeface="Cambria Math" panose="02040503050406030204" pitchFamily="18" charset="0"/>
                          </a:rPr>
                          <m:t>r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sz="800">
                            <a:latin typeface="Cambria Math" panose="02040503050406030204" pitchFamily="18" charset="0"/>
                          </a:rPr>
                          <m:t>n</m:t>
                        </m:r>
                      </m:sub>
                    </m:sSub>
                  </m:oMath>
                </a14:m>
                <a:r>
                  <a:rPr lang="en-US" sz="800" dirty="0">
                    <a:latin typeface="Cambria Math" panose="02040503050406030204" pitchFamily="18" charset="0"/>
                  </a:rPr>
                  <a:t> and normal</a:t>
                </a:r>
                <a:endParaRPr lang="en-US" sz="800" dirty="0"/>
              </a:p>
              <a:p>
                <a:pPr marL="919163">
                  <a:spcBef>
                    <a:spcPts val="0"/>
                  </a:spcBef>
                  <a:buNone/>
                </a:pPr>
                <a:r>
                  <a:rPr lang="en-US" sz="800" dirty="0"/>
                  <a:t>	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800" i="1">
                            <a:latin typeface="Cambria Math" panose="02040503050406030204" pitchFamily="18" charset="0"/>
                          </a:rPr>
                          <m:t>𝑟</m:t>
                        </m:r>
                      </m:e>
                      <m:sub>
                        <m:r>
                          <a:rPr lang="en-US" sz="800" b="0" i="1" smtClean="0">
                            <a:latin typeface="Cambria Math" panose="02040503050406030204" pitchFamily="18" charset="0"/>
                          </a:rPr>
                          <m:t>𝑣</m:t>
                        </m:r>
                      </m:sub>
                    </m:sSub>
                    <m:r>
                      <a:rPr lang="en-US" sz="800" b="0" i="1" smtClean="0">
                        <a:latin typeface="Cambria Math" panose="02040503050406030204" pitchFamily="18" charset="0"/>
                      </a:rPr>
                      <m:t>←</m:t>
                    </m:r>
                  </m:oMath>
                </a14:m>
                <a:r>
                  <a:rPr lang="en-US" sz="800" dirty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800" i="1">
                            <a:latin typeface="Cambria Math" panose="02040503050406030204" pitchFamily="18" charset="0"/>
                          </a:rPr>
                          <m:t>𝑟</m:t>
                        </m:r>
                      </m:e>
                      <m:sub>
                        <m:r>
                          <a:rPr lang="en-US" sz="800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sub>
                    </m:sSub>
                    <m:r>
                      <a:rPr lang="en-US" sz="800" b="0" i="1" smtClean="0">
                        <a:latin typeface="Cambria Math" panose="02040503050406030204" pitchFamily="18" charset="0"/>
                      </a:rPr>
                      <m:t>×</m:t>
                    </m:r>
                    <m:sSub>
                      <m:sSubPr>
                        <m:ctrlPr>
                          <a:rPr lang="en-US" sz="8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800" b="0" i="1" smtClean="0">
                            <a:latin typeface="Cambria Math" panose="02040503050406030204" pitchFamily="18" charset="0"/>
                          </a:rPr>
                          <m:t>𝑟</m:t>
                        </m:r>
                      </m:e>
                      <m:sub>
                        <m:r>
                          <a:rPr lang="en-US" sz="800" b="0" i="1" smtClean="0">
                            <a:latin typeface="Cambria Math" panose="02040503050406030204" pitchFamily="18" charset="0"/>
                          </a:rPr>
                          <m:t>h</m:t>
                        </m:r>
                      </m:sub>
                    </m:sSub>
                  </m:oMath>
                </a14:m>
                <a:endParaRPr lang="en-US" sz="800" dirty="0"/>
              </a:p>
              <a:p>
                <a:pPr marL="919163">
                  <a:spcBef>
                    <a:spcPts val="0"/>
                  </a:spcBef>
                  <a:buNone/>
                </a:pPr>
                <a:r>
                  <a:rPr lang="en-US" sz="800" dirty="0"/>
                  <a:t>	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800" b="0" i="1" kern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800" b="0" i="1" kern="0" smtClean="0">
                            <a:latin typeface="Cambria Math" panose="02040503050406030204" pitchFamily="18" charset="0"/>
                          </a:rPr>
                          <m:t>𝑐</m:t>
                        </m:r>
                      </m:e>
                      <m:sub>
                        <m:r>
                          <a:rPr lang="en-US" sz="800" b="0" i="1" kern="0" smtClean="0">
                            <a:latin typeface="Cambria Math" panose="02040503050406030204" pitchFamily="18" charset="0"/>
                          </a:rPr>
                          <m:t>𝑣</m:t>
                        </m:r>
                      </m:sub>
                    </m:sSub>
                    <m:r>
                      <a:rPr lang="en-US" sz="800" b="0" i="1" kern="0" smtClean="0">
                        <a:latin typeface="Cambria Math" panose="02040503050406030204" pitchFamily="18" charset="0"/>
                      </a:rPr>
                      <m:t>←−</m:t>
                    </m:r>
                    <m:f>
                      <m:fPr>
                        <m:ctrlPr>
                          <a:rPr lang="en-US" sz="800" b="0" i="1" kern="0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sz="800" b="0" i="1" kern="0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800" b="0" i="1" kern="0" smtClean="0">
                                <a:latin typeface="Cambria Math" panose="02040503050406030204" pitchFamily="18" charset="0"/>
                              </a:rPr>
                              <m:t>𝑁</m:t>
                            </m:r>
                          </m:e>
                          <m:sub>
                            <m:r>
                              <a:rPr lang="en-US" sz="800" b="0" i="1" kern="0" smtClean="0">
                                <a:latin typeface="Cambria Math" panose="02040503050406030204" pitchFamily="18" charset="0"/>
                              </a:rPr>
                              <m:t>𝑟</m:t>
                            </m:r>
                          </m:sub>
                        </m:sSub>
                        <m:r>
                          <a:rPr lang="en-US" sz="800" b="0" i="1" kern="0" smtClean="0">
                            <a:latin typeface="Cambria Math" panose="02040503050406030204" pitchFamily="18" charset="0"/>
                          </a:rPr>
                          <m:t>−1</m:t>
                        </m:r>
                      </m:num>
                      <m:den>
                        <m:r>
                          <a:rPr lang="en-US" sz="800" b="0" i="1" kern="0" smtClean="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  <m:sSub>
                      <m:sSubPr>
                        <m:ctrlPr>
                          <a:rPr lang="en-US" sz="800" b="0" i="1" kern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sz="800" b="0" i="0" kern="0" smtClean="0">
                            <a:latin typeface="Cambria Math" panose="02040503050406030204" pitchFamily="18" charset="0"/>
                          </a:rPr>
                          <m:t>Δ</m:t>
                        </m:r>
                      </m:e>
                      <m:sub>
                        <m:r>
                          <a:rPr lang="en-US" sz="800" b="0" i="1" kern="0" smtClean="0">
                            <a:latin typeface="Cambria Math" panose="02040503050406030204" pitchFamily="18" charset="0"/>
                          </a:rPr>
                          <m:t>𝑟</m:t>
                        </m:r>
                      </m:sub>
                    </m:sSub>
                    <m:r>
                      <a:rPr lang="en-US" sz="800" b="0" i="1" kern="0" smtClean="0">
                        <a:latin typeface="Cambria Math" panose="02040503050406030204" pitchFamily="18" charset="0"/>
                      </a:rPr>
                      <m:t> </m:t>
                    </m:r>
                    <m:sSub>
                      <m:sSubPr>
                        <m:ctrlPr>
                          <a:rPr lang="en-US" sz="800" b="0" i="1" kern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800" b="0" i="1" kern="0" smtClean="0">
                            <a:latin typeface="Cambria Math" panose="02040503050406030204" pitchFamily="18" charset="0"/>
                          </a:rPr>
                          <m:t>𝑟</m:t>
                        </m:r>
                      </m:e>
                      <m:sub>
                        <m:r>
                          <a:rPr lang="en-US" sz="800" b="0" i="1" kern="0" smtClean="0">
                            <a:latin typeface="Cambria Math" panose="02040503050406030204" pitchFamily="18" charset="0"/>
                          </a:rPr>
                          <m:t>𝑣</m:t>
                        </m:r>
                      </m:sub>
                    </m:sSub>
                    <m:r>
                      <a:rPr lang="en-US" sz="800" b="0" i="1" kern="0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en-US" sz="800" kern="0" dirty="0"/>
              </a:p>
              <a:p>
                <a:pPr marL="919163">
                  <a:spcBef>
                    <a:spcPts val="0"/>
                  </a:spcBef>
                  <a:buNone/>
                </a:pPr>
                <a:r>
                  <a:rPr lang="en-US" sz="800" dirty="0"/>
                  <a:t>	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800" b="0" i="1" kern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800" b="0" i="1" kern="0" smtClean="0">
                            <a:latin typeface="Cambria Math" panose="02040503050406030204" pitchFamily="18" charset="0"/>
                          </a:rPr>
                          <m:t>𝑐</m:t>
                        </m:r>
                      </m:e>
                      <m:sub>
                        <m:r>
                          <a:rPr lang="en-US" sz="800" b="0" i="1" kern="0" smtClean="0">
                            <a:latin typeface="Cambria Math" panose="02040503050406030204" pitchFamily="18" charset="0"/>
                          </a:rPr>
                          <m:t>h</m:t>
                        </m:r>
                      </m:sub>
                    </m:sSub>
                    <m:r>
                      <a:rPr lang="en-US" sz="800" b="0" i="1" kern="0" smtClean="0">
                        <a:latin typeface="Cambria Math" panose="02040503050406030204" pitchFamily="18" charset="0"/>
                      </a:rPr>
                      <m:t>←−</m:t>
                    </m:r>
                    <m:f>
                      <m:fPr>
                        <m:ctrlPr>
                          <a:rPr lang="en-US" sz="800" i="1" ker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sz="800" i="1" ker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800" i="1" kern="0">
                                <a:latin typeface="Cambria Math" panose="02040503050406030204" pitchFamily="18" charset="0"/>
                              </a:rPr>
                              <m:t>𝑁</m:t>
                            </m:r>
                          </m:e>
                          <m:sub>
                            <m:r>
                              <a:rPr lang="en-US" sz="800" b="0" i="1" kern="0" smtClean="0">
                                <a:latin typeface="Cambria Math" panose="02040503050406030204" pitchFamily="18" charset="0"/>
                              </a:rPr>
                              <m:t>𝑐</m:t>
                            </m:r>
                          </m:sub>
                        </m:sSub>
                        <m:r>
                          <a:rPr lang="en-US" sz="800" i="1" kern="0">
                            <a:latin typeface="Cambria Math" panose="02040503050406030204" pitchFamily="18" charset="0"/>
                          </a:rPr>
                          <m:t>−1</m:t>
                        </m:r>
                      </m:num>
                      <m:den>
                        <m:r>
                          <a:rPr lang="en-US" sz="800" i="1" kern="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  <m:sSub>
                      <m:sSubPr>
                        <m:ctrlPr>
                          <a:rPr lang="en-US" sz="800" i="1" ker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sz="800" kern="0">
                            <a:latin typeface="Cambria Math" panose="02040503050406030204" pitchFamily="18" charset="0"/>
                          </a:rPr>
                          <m:t>Δ</m:t>
                        </m:r>
                      </m:e>
                      <m:sub>
                        <m:r>
                          <a:rPr lang="en-US" sz="800" b="0" i="1" kern="0" smtClean="0">
                            <a:latin typeface="Cambria Math" panose="02040503050406030204" pitchFamily="18" charset="0"/>
                          </a:rPr>
                          <m:t>𝑐</m:t>
                        </m:r>
                      </m:sub>
                    </m:sSub>
                    <m:r>
                      <a:rPr lang="en-US" sz="800" b="0" i="1" kern="0" smtClean="0">
                        <a:latin typeface="Cambria Math" panose="02040503050406030204" pitchFamily="18" charset="0"/>
                      </a:rPr>
                      <m:t> </m:t>
                    </m:r>
                    <m:sSub>
                      <m:sSubPr>
                        <m:ctrlPr>
                          <a:rPr lang="en-US" sz="800" i="1" ker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800" i="1" kern="0">
                            <a:latin typeface="Cambria Math" panose="02040503050406030204" pitchFamily="18" charset="0"/>
                          </a:rPr>
                          <m:t>𝑟</m:t>
                        </m:r>
                      </m:e>
                      <m:sub>
                        <m:r>
                          <a:rPr lang="en-US" sz="800" b="0" i="1" kern="0" smtClean="0">
                            <a:latin typeface="Cambria Math" panose="02040503050406030204" pitchFamily="18" charset="0"/>
                          </a:rPr>
                          <m:t>h</m:t>
                        </m:r>
                      </m:sub>
                    </m:sSub>
                  </m:oMath>
                </a14:m>
                <a:endParaRPr lang="en-US" sz="800" b="0" i="1" kern="0" dirty="0">
                  <a:latin typeface="Cambria Math" panose="02040503050406030204" pitchFamily="18" charset="0"/>
                </a:endParaRPr>
              </a:p>
              <a:p>
                <a:pPr marL="919163">
                  <a:spcBef>
                    <a:spcPts val="0"/>
                  </a:spcBef>
                  <a:buNone/>
                </a:pPr>
                <a:r>
                  <a:rPr lang="en-US" sz="800" b="0" kern="0" dirty="0"/>
                  <a:t>	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800" b="0" i="1" kern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800" b="0" i="1" kern="0" smtClean="0">
                            <a:latin typeface="Cambria Math" panose="02040503050406030204" pitchFamily="18" charset="0"/>
                          </a:rPr>
                          <m:t>𝑟</m:t>
                        </m:r>
                      </m:e>
                      <m:sub>
                        <m:r>
                          <a:rPr lang="en-US" sz="800" b="0" i="1" kern="0" smtClean="0">
                            <a:latin typeface="Cambria Math" panose="02040503050406030204" pitchFamily="18" charset="0"/>
                          </a:rPr>
                          <m:t>𝑠</m:t>
                        </m:r>
                        <m:r>
                          <a:rPr lang="en-US" sz="800" b="0" i="1" kern="0" smtClean="0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800" b="0" i="1" kern="0" smtClean="0">
                            <a:latin typeface="Cambria Math" panose="02040503050406030204" pitchFamily="18" charset="0"/>
                          </a:rPr>
                          <m:t>𝑟</m:t>
                        </m:r>
                      </m:sub>
                    </m:sSub>
                    <m:r>
                      <a:rPr lang="en-US" sz="800" b="0" i="1" kern="0" smtClean="0">
                        <a:latin typeface="Cambria Math" panose="02040503050406030204" pitchFamily="18" charset="0"/>
                      </a:rPr>
                      <m:t>←</m:t>
                    </m:r>
                    <m:sSub>
                      <m:sSubPr>
                        <m:ctrlPr>
                          <a:rPr lang="en-US" sz="800" b="0" i="1" kern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800" b="0" i="1" kern="0" smtClean="0">
                            <a:latin typeface="Cambria Math" panose="02040503050406030204" pitchFamily="18" charset="0"/>
                          </a:rPr>
                          <m:t>𝑟</m:t>
                        </m:r>
                      </m:e>
                      <m:sub>
                        <m:r>
                          <a:rPr lang="en-US" sz="800" b="0" i="1" kern="0" smtClean="0">
                            <a:latin typeface="Cambria Math" panose="02040503050406030204" pitchFamily="18" charset="0"/>
                          </a:rPr>
                          <m:t>𝑟</m:t>
                        </m:r>
                      </m:sub>
                    </m:sSub>
                    <m:r>
                      <a:rPr lang="en-US" sz="800" b="0" i="1" kern="0" smtClean="0">
                        <a:latin typeface="Cambria Math" panose="02040503050406030204" pitchFamily="18" charset="0"/>
                      </a:rPr>
                      <m:t>−</m:t>
                    </m:r>
                    <m:sSub>
                      <m:sSubPr>
                        <m:ctrlPr>
                          <a:rPr lang="en-US" sz="800" b="0" i="1" kern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800" b="0" i="1" kern="0" smtClean="0">
                            <a:latin typeface="Cambria Math" panose="02040503050406030204" pitchFamily="18" charset="0"/>
                          </a:rPr>
                          <m:t>𝑟</m:t>
                        </m:r>
                      </m:e>
                      <m:sub>
                        <m:r>
                          <a:rPr lang="en-US" sz="800" b="0" i="1" kern="0" smtClean="0">
                            <a:latin typeface="Cambria Math" panose="02040503050406030204" pitchFamily="18" charset="0"/>
                          </a:rPr>
                          <m:t>𝑠</m:t>
                        </m:r>
                      </m:sub>
                    </m:sSub>
                  </m:oMath>
                </a14:m>
                <a:endParaRPr lang="en-US" sz="800" b="0" i="1" kern="0" dirty="0">
                  <a:latin typeface="Cambria Math" panose="02040503050406030204" pitchFamily="18" charset="0"/>
                </a:endParaRPr>
              </a:p>
              <a:p>
                <a:pPr marL="919163">
                  <a:spcBef>
                    <a:spcPts val="0"/>
                  </a:spcBef>
                  <a:buNone/>
                </a:pPr>
                <a:r>
                  <a:rPr lang="en-US" sz="800" b="0" kern="0" dirty="0"/>
                  <a:t>	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800" b="0" i="1" kern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800" b="0" i="1" kern="0" smtClean="0">
                            <a:latin typeface="Cambria Math" panose="02040503050406030204" pitchFamily="18" charset="0"/>
                          </a:rPr>
                          <m:t>𝑟</m:t>
                        </m:r>
                      </m:e>
                      <m:sub>
                        <m:r>
                          <a:rPr lang="en-US" sz="800" b="0" i="1" kern="0" smtClean="0">
                            <a:latin typeface="Cambria Math" panose="02040503050406030204" pitchFamily="18" charset="0"/>
                          </a:rPr>
                          <m:t>𝛿</m:t>
                        </m:r>
                      </m:sub>
                    </m:sSub>
                    <m:r>
                      <a:rPr lang="en-US" sz="800" b="0" i="1" kern="0" smtClean="0">
                        <a:latin typeface="Cambria Math" panose="02040503050406030204" pitchFamily="18" charset="0"/>
                      </a:rPr>
                      <m:t>←</m:t>
                    </m:r>
                    <m:d>
                      <m:dPr>
                        <m:begChr m:val="["/>
                        <m:endChr m:val="]"/>
                        <m:ctrlPr>
                          <a:rPr lang="en-US" sz="800" b="0" i="1" kern="0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800" i="1">
                                <a:latin typeface="Cambria Math" panose="02040503050406030204" pitchFamily="18" charset="0"/>
                              </a:rPr>
                              <m:t>𝑟</m:t>
                            </m:r>
                          </m:e>
                          <m:sub>
                            <m:r>
                              <a:rPr lang="en-US" sz="800" i="1">
                                <a:latin typeface="Cambria Math" panose="02040503050406030204" pitchFamily="18" charset="0"/>
                              </a:rPr>
                              <m:t>𝑠</m:t>
                            </m:r>
                            <m:r>
                              <a:rPr lang="en-US" sz="800" i="1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sz="800" i="1">
                                <a:latin typeface="Cambria Math" panose="02040503050406030204" pitchFamily="18" charset="0"/>
                              </a:rPr>
                              <m:t>𝑟</m:t>
                            </m:r>
                          </m:sub>
                        </m:sSub>
                        <m:r>
                          <a:rPr lang="en-US" sz="800" i="1">
                            <a:latin typeface="Cambria Math" panose="02040503050406030204" pitchFamily="18" charset="0"/>
                          </a:rPr>
                          <m:t>−</m:t>
                        </m:r>
                        <m:d>
                          <m:dPr>
                            <m:begChr m:val="⟨"/>
                            <m:endChr m:val="⟩"/>
                            <m:ctrlPr>
                              <a:rPr lang="en-US" sz="8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sz="8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800" i="1">
                                    <a:latin typeface="Cambria Math" panose="02040503050406030204" pitchFamily="18" charset="0"/>
                                  </a:rPr>
                                  <m:t>𝑟</m:t>
                                </m:r>
                              </m:e>
                              <m:sub>
                                <m:r>
                                  <a:rPr lang="en-US" sz="800" i="1">
                                    <a:latin typeface="Cambria Math" panose="02040503050406030204" pitchFamily="18" charset="0"/>
                                  </a:rPr>
                                  <m:t>𝑠</m:t>
                                </m:r>
                                <m:r>
                                  <a:rPr lang="en-US" sz="800" i="1">
                                    <a:latin typeface="Cambria Math" panose="02040503050406030204" pitchFamily="18" charset="0"/>
                                  </a:rPr>
                                  <m:t>,</m:t>
                                </m:r>
                                <m:r>
                                  <a:rPr lang="en-US" sz="800" i="1">
                                    <a:latin typeface="Cambria Math" panose="02040503050406030204" pitchFamily="18" charset="0"/>
                                  </a:rPr>
                                  <m:t>𝑟</m:t>
                                </m:r>
                              </m:sub>
                            </m:sSub>
                          </m:e>
                          <m:e>
                            <m:sSub>
                              <m:sSubPr>
                                <m:ctrlPr>
                                  <a:rPr lang="en-US" sz="8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800" i="1">
                                    <a:latin typeface="Cambria Math" panose="02040503050406030204" pitchFamily="18" charset="0"/>
                                  </a:rPr>
                                  <m:t>𝑟</m:t>
                                </m:r>
                              </m:e>
                              <m:sub>
                                <m:r>
                                  <a:rPr lang="en-US" sz="800" i="1">
                                    <a:latin typeface="Cambria Math" panose="02040503050406030204" pitchFamily="18" charset="0"/>
                                  </a:rPr>
                                  <m:t>𝑛</m:t>
                                </m:r>
                              </m:sub>
                            </m:sSub>
                          </m:e>
                        </m:d>
                      </m:e>
                    </m:d>
                    <m:r>
                      <a:rPr lang="en-US" sz="800" b="0" i="1" kern="0" smtClean="0">
                        <a:latin typeface="Cambria Math" panose="02040503050406030204" pitchFamily="18" charset="0"/>
                      </a:rPr>
                      <m:t>−</m:t>
                    </m:r>
                    <m:d>
                      <m:dPr>
                        <m:ctrlPr>
                          <a:rPr lang="en-US" sz="800" b="0" i="1" kern="0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800" b="0" i="1" kern="0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800" b="0" i="1" kern="0" smtClean="0">
                                <a:latin typeface="Cambria Math" panose="02040503050406030204" pitchFamily="18" charset="0"/>
                              </a:rPr>
                              <m:t>𝑐</m:t>
                            </m:r>
                          </m:e>
                          <m:sub>
                            <m:r>
                              <a:rPr lang="en-US" sz="800" b="0" i="1" kern="0" smtClean="0">
                                <a:latin typeface="Cambria Math" panose="02040503050406030204" pitchFamily="18" charset="0"/>
                              </a:rPr>
                              <m:t>𝑣</m:t>
                            </m:r>
                          </m:sub>
                        </m:sSub>
                        <m:r>
                          <a:rPr lang="en-US" sz="800" b="0" i="1" kern="0" smtClean="0">
                            <a:latin typeface="Cambria Math" panose="02040503050406030204" pitchFamily="18" charset="0"/>
                          </a:rPr>
                          <m:t>+</m:t>
                        </m:r>
                        <m:sSub>
                          <m:sSubPr>
                            <m:ctrlPr>
                              <a:rPr lang="en-US" sz="800" b="0" i="1" kern="0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800" b="0" i="1" kern="0" smtClean="0">
                                <a:latin typeface="Cambria Math" panose="02040503050406030204" pitchFamily="18" charset="0"/>
                              </a:rPr>
                              <m:t>𝑐</m:t>
                            </m:r>
                          </m:e>
                          <m:sub>
                            <m:r>
                              <a:rPr lang="en-US" sz="800" b="0" i="1" kern="0" smtClean="0">
                                <a:latin typeface="Cambria Math" panose="02040503050406030204" pitchFamily="18" charset="0"/>
                              </a:rPr>
                              <m:t>h</m:t>
                            </m:r>
                          </m:sub>
                        </m:sSub>
                      </m:e>
                    </m:d>
                  </m:oMath>
                </a14:m>
                <a:endParaRPr lang="en-US" sz="800" b="0" i="1" kern="0" dirty="0">
                  <a:latin typeface="Cambria Math" panose="02040503050406030204" pitchFamily="18" charset="0"/>
                </a:endParaRPr>
              </a:p>
              <a:p>
                <a:pPr marL="919163">
                  <a:spcBef>
                    <a:spcPts val="0"/>
                  </a:spcBef>
                  <a:buNone/>
                </a:pPr>
                <a:r>
                  <a:rPr lang="en-US" sz="800" b="0" kern="0" dirty="0"/>
                  <a:t>	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800" b="0" i="1" kern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800" b="0" i="1" kern="0" smtClean="0">
                            <a:latin typeface="Cambria Math" panose="02040503050406030204" pitchFamily="18" charset="0"/>
                          </a:rPr>
                          <m:t>𝛿</m:t>
                        </m:r>
                      </m:e>
                      <m:sub>
                        <m:r>
                          <a:rPr lang="en-US" sz="800" b="0" i="1" kern="0" smtClean="0">
                            <a:latin typeface="Cambria Math" panose="02040503050406030204" pitchFamily="18" charset="0"/>
                          </a:rPr>
                          <m:t>𝑐</m:t>
                        </m:r>
                      </m:sub>
                    </m:sSub>
                    <m:r>
                      <a:rPr lang="en-US" sz="800" b="0" i="1" kern="0" smtClean="0">
                        <a:latin typeface="Cambria Math" panose="02040503050406030204" pitchFamily="18" charset="0"/>
                      </a:rPr>
                      <m:t>=−</m:t>
                    </m:r>
                    <m:d>
                      <m:dPr>
                        <m:begChr m:val="⟨"/>
                        <m:endChr m:val="⟩"/>
                        <m:ctrlPr>
                          <a:rPr lang="en-US" sz="8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800" i="1">
                                <a:latin typeface="Cambria Math" panose="02040503050406030204" pitchFamily="18" charset="0"/>
                              </a:rPr>
                              <m:t>𝑟</m:t>
                            </m:r>
                          </m:e>
                          <m:sub>
                            <m:r>
                              <a:rPr lang="en-US" sz="800" i="1">
                                <a:latin typeface="Cambria Math" panose="02040503050406030204" pitchFamily="18" charset="0"/>
                              </a:rPr>
                              <m:t>𝛿</m:t>
                            </m:r>
                          </m:sub>
                        </m:sSub>
                      </m:e>
                      <m:e>
                        <m:sSub>
                          <m:sSubPr>
                            <m:ctrlPr>
                              <a:rPr lang="en-US" sz="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800" i="1">
                                <a:latin typeface="Cambria Math" panose="02040503050406030204" pitchFamily="18" charset="0"/>
                              </a:rPr>
                              <m:t>𝑟</m:t>
                            </m:r>
                          </m:e>
                          <m:sub>
                            <m:r>
                              <a:rPr lang="en-US" sz="800" i="1">
                                <a:latin typeface="Cambria Math" panose="02040503050406030204" pitchFamily="18" charset="0"/>
                              </a:rPr>
                              <m:t>h</m:t>
                            </m:r>
                          </m:sub>
                        </m:sSub>
                      </m:e>
                    </m:d>
                  </m:oMath>
                </a14:m>
                <a:endParaRPr lang="en-US" sz="800" b="0" i="1" kern="0" dirty="0">
                  <a:latin typeface="Cambria Math" panose="02040503050406030204" pitchFamily="18" charset="0"/>
                </a:endParaRPr>
              </a:p>
              <a:p>
                <a:pPr marL="919163">
                  <a:spcBef>
                    <a:spcPts val="0"/>
                  </a:spcBef>
                  <a:buNone/>
                </a:pPr>
                <a:r>
                  <a:rPr lang="en-US" sz="800" kern="0" dirty="0"/>
                  <a:t>	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800" i="1" ker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800" i="1" kern="0">
                            <a:latin typeface="Cambria Math" panose="02040503050406030204" pitchFamily="18" charset="0"/>
                          </a:rPr>
                          <m:t>𝛿</m:t>
                        </m:r>
                      </m:e>
                      <m:sub>
                        <m:r>
                          <a:rPr lang="en-US" sz="800" b="0" i="1" kern="0" smtClean="0">
                            <a:latin typeface="Cambria Math" panose="02040503050406030204" pitchFamily="18" charset="0"/>
                          </a:rPr>
                          <m:t>𝑟</m:t>
                        </m:r>
                      </m:sub>
                    </m:sSub>
                    <m:r>
                      <a:rPr lang="en-US" sz="800" i="1" ker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800" b="0" i="1" kern="0" smtClean="0">
                        <a:latin typeface="Cambria Math" panose="02040503050406030204" pitchFamily="18" charset="0"/>
                      </a:rPr>
                      <m:t>−</m:t>
                    </m:r>
                    <m:d>
                      <m:dPr>
                        <m:begChr m:val="⟨"/>
                        <m:endChr m:val="⟩"/>
                        <m:ctrlPr>
                          <a:rPr lang="en-US" sz="8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800" i="1">
                                <a:latin typeface="Cambria Math" panose="02040503050406030204" pitchFamily="18" charset="0"/>
                              </a:rPr>
                              <m:t>𝑟</m:t>
                            </m:r>
                          </m:e>
                          <m:sub>
                            <m:r>
                              <a:rPr lang="en-US" sz="800" i="1">
                                <a:latin typeface="Cambria Math" panose="02040503050406030204" pitchFamily="18" charset="0"/>
                              </a:rPr>
                              <m:t>𝛿</m:t>
                            </m:r>
                          </m:sub>
                        </m:sSub>
                      </m:e>
                      <m:e>
                        <m:sSub>
                          <m:sSubPr>
                            <m:ctrlPr>
                              <a:rPr lang="en-US" sz="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800" i="1">
                                <a:latin typeface="Cambria Math" panose="02040503050406030204" pitchFamily="18" charset="0"/>
                              </a:rPr>
                              <m:t>𝑟</m:t>
                            </m:r>
                          </m:e>
                          <m:sub>
                            <m:r>
                              <a:rPr lang="en-US" sz="800" b="0" i="1" smtClean="0">
                                <a:latin typeface="Cambria Math" panose="02040503050406030204" pitchFamily="18" charset="0"/>
                              </a:rPr>
                              <m:t>𝑣</m:t>
                            </m:r>
                          </m:sub>
                        </m:sSub>
                      </m:e>
                    </m:d>
                  </m:oMath>
                </a14:m>
                <a:endParaRPr lang="en-US" sz="800" dirty="0">
                  <a:latin typeface="Cambria Math" panose="02040503050406030204" pitchFamily="18" charset="0"/>
                </a:endParaRPr>
              </a:p>
              <a:p>
                <a:pPr marL="919163">
                  <a:spcBef>
                    <a:spcPts val="0"/>
                  </a:spcBef>
                  <a:buNone/>
                </a:pPr>
                <a:endParaRPr lang="en-US" sz="800" dirty="0">
                  <a:latin typeface="Cambria Math" panose="02040503050406030204" pitchFamily="18" charset="0"/>
                </a:endParaRPr>
              </a:p>
              <a:p>
                <a:pPr marL="919163">
                  <a:spcBef>
                    <a:spcPts val="0"/>
                  </a:spcBef>
                  <a:buNone/>
                </a:pPr>
                <a:r>
                  <a:rPr lang="en-US" sz="800" dirty="0"/>
                  <a:t>	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800" i="1">
                            <a:latin typeface="Cambria Math" panose="02040503050406030204" pitchFamily="18" charset="0"/>
                          </a:rPr>
                          <m:t>𝑟</m:t>
                        </m:r>
                      </m:e>
                      <m:sub>
                        <m:r>
                          <a:rPr lang="en-US" sz="800" b="0" i="1" smtClean="0">
                            <a:latin typeface="Cambria Math" panose="02040503050406030204" pitchFamily="18" charset="0"/>
                          </a:rPr>
                          <m:t>𝑎</m:t>
                        </m:r>
                      </m:sub>
                    </m:sSub>
                    <m:r>
                      <a:rPr lang="en-US" sz="800" i="1">
                        <a:latin typeface="Cambria Math" panose="02040503050406030204" pitchFamily="18" charset="0"/>
                      </a:rPr>
                      <m:t>←</m:t>
                    </m:r>
                    <m:f>
                      <m:fPr>
                        <m:ctrlPr>
                          <a:rPr lang="en-US" sz="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sz="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800" i="1">
                                <a:latin typeface="Cambria Math" panose="02040503050406030204" pitchFamily="18" charset="0"/>
                              </a:rPr>
                              <m:t>𝑟</m:t>
                            </m:r>
                          </m:e>
                          <m:sub>
                            <m:r>
                              <a:rPr lang="en-US" sz="800" b="0" i="1" smtClean="0">
                                <a:latin typeface="Cambria Math" panose="02040503050406030204" pitchFamily="18" charset="0"/>
                              </a:rPr>
                              <m:t>𝑎</m:t>
                            </m:r>
                          </m:sub>
                        </m:sSub>
                      </m:num>
                      <m:den>
                        <m:d>
                          <m:dPr>
                            <m:begChr m:val="‖"/>
                            <m:endChr m:val="‖"/>
                            <m:ctrlPr>
                              <a:rPr lang="en-US" sz="8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sz="8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800" i="1">
                                    <a:latin typeface="Cambria Math" panose="02040503050406030204" pitchFamily="18" charset="0"/>
                                  </a:rPr>
                                  <m:t>𝑟</m:t>
                                </m:r>
                              </m:e>
                              <m:sub>
                                <m:r>
                                  <a:rPr lang="en-US" sz="800" b="0" i="1" smtClean="0">
                                    <a:latin typeface="Cambria Math" panose="02040503050406030204" pitchFamily="18" charset="0"/>
                                  </a:rPr>
                                  <m:t>𝑎</m:t>
                                </m:r>
                              </m:sub>
                            </m:sSub>
                          </m:e>
                        </m:d>
                      </m:den>
                    </m:f>
                  </m:oMath>
                </a14:m>
                <a:r>
                  <a:rPr lang="en-US" sz="800" i="1" dirty="0">
                    <a:latin typeface="Cambria Math" panose="02040503050406030204" pitchFamily="18" charset="0"/>
                  </a:rPr>
                  <a:t>	</a:t>
                </a:r>
                <a:r>
                  <a:rPr lang="en-US" sz="800" dirty="0">
                    <a:latin typeface="Cambria Math" panose="02040503050406030204" pitchFamily="18" charset="0"/>
                  </a:rPr>
                  <a:t>//Make sure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sz="800">
                            <a:latin typeface="Cambria Math" panose="02040503050406030204" pitchFamily="18" charset="0"/>
                          </a:rPr>
                          <m:t>r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sz="800" b="0" i="0" smtClean="0">
                            <a:latin typeface="Cambria Math" panose="02040503050406030204" pitchFamily="18" charset="0"/>
                          </a:rPr>
                          <m:t>a</m:t>
                        </m:r>
                      </m:sub>
                    </m:sSub>
                  </m:oMath>
                </a14:m>
                <a:r>
                  <a:rPr lang="en-US" sz="800" dirty="0">
                    <a:latin typeface="Cambria Math" panose="02040503050406030204" pitchFamily="18" charset="0"/>
                  </a:rPr>
                  <a:t> is normalized</a:t>
                </a:r>
                <a:endParaRPr lang="en-US" sz="800" i="1" dirty="0">
                  <a:latin typeface="Cambria Math" panose="02040503050406030204" pitchFamily="18" charset="0"/>
                </a:endParaRPr>
              </a:p>
              <a:p>
                <a:pPr marL="919163">
                  <a:spcBef>
                    <a:spcPts val="0"/>
                  </a:spcBef>
                  <a:buNone/>
                </a:pPr>
                <a:r>
                  <a:rPr lang="en-US" sz="800" kern="0" dirty="0"/>
                  <a:t>	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800" i="1" ker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800" i="1" kern="0">
                            <a:latin typeface="Cambria Math" panose="02040503050406030204" pitchFamily="18" charset="0"/>
                          </a:rPr>
                          <m:t>𝛿</m:t>
                        </m:r>
                      </m:e>
                      <m:sub>
                        <m:r>
                          <a:rPr lang="en-US" sz="800" b="0" i="1" kern="0" smtClean="0">
                            <a:latin typeface="Cambria Math" panose="02040503050406030204" pitchFamily="18" charset="0"/>
                          </a:rPr>
                          <m:t>𝑠𝑜𝑢𝑟𝑐𝑒</m:t>
                        </m:r>
                      </m:sub>
                    </m:sSub>
                    <m:r>
                      <a:rPr lang="en-US" sz="800" i="1" kern="0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en-US" sz="800" b="0" i="1" kern="0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800" i="1">
                                <a:latin typeface="Cambria Math" panose="02040503050406030204" pitchFamily="18" charset="0"/>
                              </a:rPr>
                              <m:t>𝑟</m:t>
                            </m:r>
                          </m:e>
                          <m:sub>
                            <m:r>
                              <a:rPr lang="en-US" sz="800" i="1">
                                <a:latin typeface="Cambria Math" panose="02040503050406030204" pitchFamily="18" charset="0"/>
                              </a:rPr>
                              <m:t>𝑠</m:t>
                            </m:r>
                          </m:sub>
                        </m:sSub>
                        <m:r>
                          <a:rPr lang="en-US" sz="800" b="0" i="1" smtClean="0">
                            <a:latin typeface="Cambria Math" panose="02040503050406030204" pitchFamily="18" charset="0"/>
                          </a:rPr>
                          <m:t>−</m:t>
                        </m:r>
                        <m:d>
                          <m:dPr>
                            <m:begChr m:val="⟨"/>
                            <m:endChr m:val="⟩"/>
                            <m:ctrlPr>
                              <a:rPr lang="en-US" sz="8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sz="8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800" i="1">
                                    <a:latin typeface="Cambria Math" panose="02040503050406030204" pitchFamily="18" charset="0"/>
                                  </a:rPr>
                                  <m:t>𝑟</m:t>
                                </m:r>
                              </m:e>
                              <m:sub>
                                <m:r>
                                  <a:rPr lang="en-US" sz="800" i="1">
                                    <a:latin typeface="Cambria Math" panose="02040503050406030204" pitchFamily="18" charset="0"/>
                                  </a:rPr>
                                  <m:t>𝑠</m:t>
                                </m:r>
                              </m:sub>
                            </m:sSub>
                          </m:e>
                          <m:e>
                            <m:sSub>
                              <m:sSubPr>
                                <m:ctrlPr>
                                  <a:rPr lang="en-US" sz="8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800" i="1">
                                    <a:latin typeface="Cambria Math" panose="02040503050406030204" pitchFamily="18" charset="0"/>
                                  </a:rPr>
                                  <m:t>𝑟</m:t>
                                </m:r>
                              </m:e>
                              <m:sub>
                                <m:r>
                                  <a:rPr lang="en-US" sz="800" i="1">
                                    <a:latin typeface="Cambria Math" panose="02040503050406030204" pitchFamily="18" charset="0"/>
                                  </a:rPr>
                                  <m:t>𝑛</m:t>
                                </m:r>
                              </m:sub>
                            </m:sSub>
                          </m:e>
                        </m:d>
                      </m:e>
                    </m:d>
                  </m:oMath>
                </a14:m>
                <a:endParaRPr lang="en-US" sz="800" b="1" dirty="0">
                  <a:latin typeface="Cambria Math" panose="02040503050406030204" pitchFamily="18" charset="0"/>
                </a:endParaRPr>
              </a:p>
              <a:p>
                <a:pPr marL="919163">
                  <a:spcBef>
                    <a:spcPts val="0"/>
                  </a:spcBef>
                  <a:buNone/>
                </a:pPr>
                <a:r>
                  <a:rPr lang="en-US" sz="800" kern="0" dirty="0"/>
                  <a:t>	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800" i="1" ker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800" i="1" kern="0">
                            <a:latin typeface="Cambria Math" panose="02040503050406030204" pitchFamily="18" charset="0"/>
                          </a:rPr>
                          <m:t>𝛿</m:t>
                        </m:r>
                      </m:e>
                      <m:sub>
                        <m:r>
                          <a:rPr lang="en-US" sz="800" b="0" i="1" kern="0" smtClean="0">
                            <a:latin typeface="Cambria Math" panose="02040503050406030204" pitchFamily="18" charset="0"/>
                          </a:rPr>
                          <m:t>𝑟𝑜𝑡</m:t>
                        </m:r>
                      </m:sub>
                    </m:sSub>
                    <m:r>
                      <a:rPr lang="en-US" sz="800" i="1" kern="0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⟨"/>
                        <m:endChr m:val="⟩"/>
                        <m:ctrlPr>
                          <a:rPr lang="en-US" sz="800" i="1" kern="0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d>
                          <m:dPr>
                            <m:ctrlPr>
                              <a:rPr lang="en-US" sz="8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sz="8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800" i="1">
                                    <a:latin typeface="Cambria Math" panose="02040503050406030204" pitchFamily="18" charset="0"/>
                                  </a:rPr>
                                  <m:t>𝛿</m:t>
                                </m:r>
                              </m:e>
                              <m:sub>
                                <m:r>
                                  <a:rPr lang="en-US" sz="800" i="1">
                                    <a:latin typeface="Cambria Math" panose="02040503050406030204" pitchFamily="18" charset="0"/>
                                  </a:rPr>
                                  <m:t>𝑠𝑜𝑢𝑟𝑐𝑒</m:t>
                                </m:r>
                              </m:sub>
                            </m:sSub>
                            <m:r>
                              <a:rPr lang="en-US" sz="800" i="1">
                                <a:latin typeface="Cambria Math" panose="02040503050406030204" pitchFamily="18" charset="0"/>
                              </a:rPr>
                              <m:t>−</m:t>
                            </m:r>
                            <m:d>
                              <m:dPr>
                                <m:begChr m:val="⟨"/>
                                <m:endChr m:val="⟩"/>
                                <m:ctrlPr>
                                  <a:rPr lang="en-US" sz="800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sSub>
                                  <m:sSubPr>
                                    <m:ctrlPr>
                                      <a:rPr lang="en-US" sz="8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800" i="1">
                                        <a:latin typeface="Cambria Math" panose="02040503050406030204" pitchFamily="18" charset="0"/>
                                      </a:rPr>
                                      <m:t>𝛿</m:t>
                                    </m:r>
                                  </m:e>
                                  <m:sub>
                                    <m:r>
                                      <a:rPr lang="en-US" sz="800" i="1">
                                        <a:latin typeface="Cambria Math" panose="02040503050406030204" pitchFamily="18" charset="0"/>
                                      </a:rPr>
                                      <m:t>𝑠𝑜𝑢𝑟𝑐𝑒</m:t>
                                    </m:r>
                                  </m:sub>
                                </m:sSub>
                              </m:e>
                              <m:e>
                                <m:sSub>
                                  <m:sSubPr>
                                    <m:ctrlPr>
                                      <a:rPr lang="en-US" sz="8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800" i="1">
                                        <a:latin typeface="Cambria Math" panose="02040503050406030204" pitchFamily="18" charset="0"/>
                                      </a:rPr>
                                      <m:t>𝑟</m:t>
                                    </m:r>
                                  </m:e>
                                  <m:sub>
                                    <m:r>
                                      <a:rPr lang="en-US" sz="800" i="1"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sub>
                                </m:sSub>
                              </m:e>
                            </m:d>
                          </m:e>
                        </m:d>
                        <m:r>
                          <a:rPr lang="en-US" sz="800" b="0" i="1" smtClean="0">
                            <a:latin typeface="Cambria Math" panose="02040503050406030204" pitchFamily="18" charset="0"/>
                          </a:rPr>
                          <m:t>,</m:t>
                        </m:r>
                        <m:d>
                          <m:dPr>
                            <m:ctrlPr>
                              <a:rPr lang="en-US" sz="8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sz="8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800" i="1">
                                    <a:latin typeface="Cambria Math" panose="02040503050406030204" pitchFamily="18" charset="0"/>
                                  </a:rPr>
                                  <m:t>𝑟</m:t>
                                </m:r>
                              </m:e>
                              <m:sub>
                                <m:r>
                                  <a:rPr lang="en-US" sz="800" i="1">
                                    <a:latin typeface="Cambria Math" panose="02040503050406030204" pitchFamily="18" charset="0"/>
                                  </a:rPr>
                                  <m:t>𝑛</m:t>
                                </m:r>
                              </m:sub>
                            </m:sSub>
                            <m:r>
                              <a:rPr lang="en-US" sz="800" i="1">
                                <a:latin typeface="Cambria Math" panose="02040503050406030204" pitchFamily="18" charset="0"/>
                              </a:rPr>
                              <m:t>×</m:t>
                            </m:r>
                            <m:sSub>
                              <m:sSubPr>
                                <m:ctrlPr>
                                  <a:rPr lang="en-US" sz="8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800" i="1">
                                    <a:latin typeface="Cambria Math" panose="02040503050406030204" pitchFamily="18" charset="0"/>
                                  </a:rPr>
                                  <m:t>𝑟</m:t>
                                </m:r>
                              </m:e>
                              <m:sub>
                                <m:r>
                                  <a:rPr lang="en-US" sz="800" i="1">
                                    <a:latin typeface="Cambria Math" panose="02040503050406030204" pitchFamily="18" charset="0"/>
                                  </a:rPr>
                                  <m:t>𝑎</m:t>
                                </m:r>
                              </m:sub>
                            </m:sSub>
                          </m:e>
                        </m:d>
                      </m:e>
                    </m:d>
                  </m:oMath>
                </a14:m>
                <a:endParaRPr lang="en-US" sz="800" dirty="0">
                  <a:latin typeface="Cambria Math" panose="02040503050406030204" pitchFamily="18" charset="0"/>
                </a:endParaRPr>
              </a:p>
              <a:p>
                <a:pPr marL="919163">
                  <a:spcBef>
                    <a:spcPts val="0"/>
                  </a:spcBef>
                  <a:buNone/>
                </a:pPr>
                <a:endParaRPr lang="en-US" sz="800" dirty="0">
                  <a:latin typeface="Cambria Math" panose="02040503050406030204" pitchFamily="18" charset="0"/>
                </a:endParaRPr>
              </a:p>
              <a:p>
                <a:pPr marL="919163">
                  <a:spcBef>
                    <a:spcPts val="0"/>
                  </a:spcBef>
                  <a:buNone/>
                </a:pPr>
                <a:r>
                  <a:rPr lang="en-US" sz="800" dirty="0"/>
                  <a:t>	Return(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800" i="1">
                            <a:latin typeface="Cambria Math" panose="02040503050406030204" pitchFamily="18" charset="0"/>
                          </a:rPr>
                          <m:t>𝛿</m:t>
                        </m:r>
                      </m:e>
                      <m:sub>
                        <m:r>
                          <a:rPr lang="en-US" sz="800" i="1">
                            <a:latin typeface="Cambria Math" panose="02040503050406030204" pitchFamily="18" charset="0"/>
                          </a:rPr>
                          <m:t>𝑐</m:t>
                        </m:r>
                      </m:sub>
                    </m:sSub>
                  </m:oMath>
                </a14:m>
                <a:r>
                  <a:rPr lang="en-US" sz="800" dirty="0"/>
                  <a:t>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800" i="1">
                            <a:latin typeface="Cambria Math" panose="02040503050406030204" pitchFamily="18" charset="0"/>
                          </a:rPr>
                          <m:t>𝛿</m:t>
                        </m:r>
                      </m:e>
                      <m:sub>
                        <m:r>
                          <a:rPr lang="en-US" sz="800" i="1">
                            <a:latin typeface="Cambria Math" panose="02040503050406030204" pitchFamily="18" charset="0"/>
                          </a:rPr>
                          <m:t>𝑟</m:t>
                        </m:r>
                      </m:sub>
                    </m:sSub>
                  </m:oMath>
                </a14:m>
                <a:r>
                  <a:rPr lang="en-US" sz="800" dirty="0"/>
                  <a:t>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800" i="1">
                            <a:latin typeface="Cambria Math" panose="02040503050406030204" pitchFamily="18" charset="0"/>
                          </a:rPr>
                          <m:t>𝛿</m:t>
                        </m:r>
                      </m:e>
                      <m:sub>
                        <m:r>
                          <a:rPr lang="en-US" sz="800" i="1">
                            <a:latin typeface="Cambria Math" panose="02040503050406030204" pitchFamily="18" charset="0"/>
                          </a:rPr>
                          <m:t>𝑟𝑜𝑡</m:t>
                        </m:r>
                      </m:sub>
                    </m:sSub>
                  </m:oMath>
                </a14:m>
                <a:r>
                  <a:rPr lang="en-US" sz="800" dirty="0"/>
                  <a:t>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sz="800">
                            <a:latin typeface="Cambria Math" panose="02040503050406030204" pitchFamily="18" charset="0"/>
                          </a:rPr>
                          <m:t>Δ</m:t>
                        </m:r>
                      </m:e>
                      <m:sub>
                        <m:r>
                          <a:rPr lang="en-US" sz="800" i="1">
                            <a:latin typeface="Cambria Math" panose="02040503050406030204" pitchFamily="18" charset="0"/>
                          </a:rPr>
                          <m:t>𝑐</m:t>
                        </m:r>
                      </m:sub>
                    </m:sSub>
                  </m:oMath>
                </a14:m>
                <a:r>
                  <a:rPr lang="en-US" sz="800" dirty="0"/>
                  <a:t>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sz="800">
                            <a:latin typeface="Cambria Math" panose="02040503050406030204" pitchFamily="18" charset="0"/>
                          </a:rPr>
                          <m:t>Δ</m:t>
                        </m:r>
                      </m:e>
                      <m:sub>
                        <m:r>
                          <a:rPr lang="en-US" sz="800" i="1">
                            <a:latin typeface="Cambria Math" panose="02040503050406030204" pitchFamily="18" charset="0"/>
                          </a:rPr>
                          <m:t>𝑟</m:t>
                        </m:r>
                      </m:sub>
                    </m:sSub>
                  </m:oMath>
                </a14:m>
                <a:r>
                  <a:rPr lang="en-US" sz="800" dirty="0"/>
                  <a:t>)</a:t>
                </a:r>
                <a:endParaRPr lang="en-US" sz="800" kern="0" dirty="0"/>
              </a:p>
              <a:p>
                <a:pPr>
                  <a:buNone/>
                </a:pPr>
                <a:endParaRPr lang="en-US" sz="1100" dirty="0"/>
              </a:p>
            </p:txBody>
          </p:sp>
        </mc:Choice>
        <mc:Fallback xmlns="">
          <p:sp>
            <p:nvSpPr>
              <p:cNvPr id="8" name="Subtitle 7">
                <a:extLst>
                  <a:ext uri="{FF2B5EF4-FFF2-40B4-BE49-F238E27FC236}">
                    <a16:creationId xmlns:a16="http://schemas.microsoft.com/office/drawing/2014/main" id="{21A97E08-A3C4-DC69-78B0-1B011059C471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92202" y="495300"/>
                <a:ext cx="8610600" cy="5105400"/>
              </a:xfr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14" name="Slide Number Placeholder 3">
            <a:extLst>
              <a:ext uri="{FF2B5EF4-FFF2-40B4-BE49-F238E27FC236}">
                <a16:creationId xmlns:a16="http://schemas.microsoft.com/office/drawing/2014/main" id="{CC10FA88-F8CE-92CB-7E6C-02FD705996E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2661D55-915B-9148-8609-5AEDA0F27130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83309EA-DA0E-EECD-A855-9CFAB34F793B}"/>
              </a:ext>
            </a:extLst>
          </p:cNvPr>
          <p:cNvSpPr txBox="1"/>
          <p:nvPr/>
        </p:nvSpPr>
        <p:spPr>
          <a:xfrm>
            <a:off x="3986590" y="2363409"/>
            <a:ext cx="65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20345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4ACE204D-FC11-82F7-495C-45C05EE6F7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45232"/>
          </a:xfrm>
        </p:spPr>
        <p:txBody>
          <a:bodyPr/>
          <a:lstStyle/>
          <a:p>
            <a:r>
              <a:rPr lang="en-US" sz="2400" dirty="0"/>
              <a:t>Geometric Interpretation of </a:t>
            </a:r>
            <a:r>
              <a:rPr lang="en-US" sz="2400" kern="0" dirty="0" err="1"/>
              <a:t>calc_row_channel_params</a:t>
            </a:r>
            <a:r>
              <a:rPr lang="en-US" sz="2400" kern="0" dirty="0"/>
              <a:t> </a:t>
            </a:r>
            <a:endParaRPr lang="en-US" sz="2400" dirty="0"/>
          </a:p>
        </p:txBody>
      </p:sp>
      <p:sp>
        <p:nvSpPr>
          <p:cNvPr id="714" name="Slide Number Placeholder 3">
            <a:extLst>
              <a:ext uri="{FF2B5EF4-FFF2-40B4-BE49-F238E27FC236}">
                <a16:creationId xmlns:a16="http://schemas.microsoft.com/office/drawing/2014/main" id="{CC10FA88-F8CE-92CB-7E6C-02FD705996E4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8494713" y="5349875"/>
            <a:ext cx="649287" cy="365125"/>
          </a:xfrm>
        </p:spPr>
        <p:txBody>
          <a:bodyPr/>
          <a:lstStyle/>
          <a:p>
            <a:fld id="{E2661D55-915B-9148-8609-5AEDA0F27130}" type="slidenum">
              <a:rPr lang="en-US" smtClean="0"/>
              <a:pPr/>
              <a:t>5</a:t>
            </a:fld>
            <a:endParaRPr lang="en-US"/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2583A2CB-4314-DD36-7708-0319CAC963C5}"/>
              </a:ext>
            </a:extLst>
          </p:cNvPr>
          <p:cNvGrpSpPr/>
          <p:nvPr/>
        </p:nvGrpSpPr>
        <p:grpSpPr>
          <a:xfrm>
            <a:off x="1219200" y="1409700"/>
            <a:ext cx="6226636" cy="3334925"/>
            <a:chOff x="2108137" y="2400300"/>
            <a:chExt cx="6226636" cy="3334925"/>
          </a:xfrm>
        </p:grpSpPr>
        <p:sp>
          <p:nvSpPr>
            <p:cNvPr id="2" name="Oval 1">
              <a:extLst>
                <a:ext uri="{FF2B5EF4-FFF2-40B4-BE49-F238E27FC236}">
                  <a16:creationId xmlns:a16="http://schemas.microsoft.com/office/drawing/2014/main" id="{3EBBEE4F-136F-3A8A-623B-43B2B767BF55}"/>
                </a:ext>
              </a:extLst>
            </p:cNvPr>
            <p:cNvSpPr/>
            <p:nvPr/>
          </p:nvSpPr>
          <p:spPr>
            <a:xfrm>
              <a:off x="2380391" y="4593819"/>
              <a:ext cx="45720" cy="45720"/>
            </a:xfrm>
            <a:prstGeom prst="ellipse">
              <a:avLst/>
            </a:prstGeom>
            <a:solidFill>
              <a:schemeClr val="tx1"/>
            </a:soli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58"/>
            </a:p>
          </p:txBody>
        </p: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40B17326-215E-73A3-84BB-481104ED9B41}"/>
                </a:ext>
              </a:extLst>
            </p:cNvPr>
            <p:cNvGrpSpPr/>
            <p:nvPr/>
          </p:nvGrpSpPr>
          <p:grpSpPr>
            <a:xfrm>
              <a:off x="5083951" y="2779397"/>
              <a:ext cx="1703066" cy="2683538"/>
              <a:chOff x="9588676" y="732235"/>
              <a:chExt cx="1745174" cy="2758538"/>
            </a:xfrm>
          </p:grpSpPr>
          <p:cxnSp>
            <p:nvCxnSpPr>
              <p:cNvPr id="15" name="Straight Connector 14">
                <a:extLst>
                  <a:ext uri="{FF2B5EF4-FFF2-40B4-BE49-F238E27FC236}">
                    <a16:creationId xmlns:a16="http://schemas.microsoft.com/office/drawing/2014/main" id="{4DF7A920-C03C-77A5-D54A-118E0E3073FA}"/>
                  </a:ext>
                </a:extLst>
              </p:cNvPr>
              <p:cNvCxnSpPr/>
              <p:nvPr/>
            </p:nvCxnSpPr>
            <p:spPr>
              <a:xfrm flipV="1">
                <a:off x="9588678" y="732235"/>
                <a:ext cx="0" cy="450375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Straight Connector 16">
                <a:extLst>
                  <a:ext uri="{FF2B5EF4-FFF2-40B4-BE49-F238E27FC236}">
                    <a16:creationId xmlns:a16="http://schemas.microsoft.com/office/drawing/2014/main" id="{019843A2-7704-8808-834C-DEBD6E2A1498}"/>
                  </a:ext>
                </a:extLst>
              </p:cNvPr>
              <p:cNvCxnSpPr/>
              <p:nvPr/>
            </p:nvCxnSpPr>
            <p:spPr>
              <a:xfrm>
                <a:off x="9588678" y="732235"/>
                <a:ext cx="290864" cy="84445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Straight Connector 18">
                <a:extLst>
                  <a:ext uri="{FF2B5EF4-FFF2-40B4-BE49-F238E27FC236}">
                    <a16:creationId xmlns:a16="http://schemas.microsoft.com/office/drawing/2014/main" id="{A8EA4D3E-1BB8-BFD0-7638-38B1C214F015}"/>
                  </a:ext>
                </a:extLst>
              </p:cNvPr>
              <p:cNvCxnSpPr/>
              <p:nvPr/>
            </p:nvCxnSpPr>
            <p:spPr>
              <a:xfrm flipV="1">
                <a:off x="9879541" y="816680"/>
                <a:ext cx="0" cy="450375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Straight Connector 20">
                <a:extLst>
                  <a:ext uri="{FF2B5EF4-FFF2-40B4-BE49-F238E27FC236}">
                    <a16:creationId xmlns:a16="http://schemas.microsoft.com/office/drawing/2014/main" id="{DEB2D5D9-0A3B-9B0E-18F2-37247013B536}"/>
                  </a:ext>
                </a:extLst>
              </p:cNvPr>
              <p:cNvCxnSpPr/>
              <p:nvPr/>
            </p:nvCxnSpPr>
            <p:spPr>
              <a:xfrm flipV="1">
                <a:off x="9588678" y="1182610"/>
                <a:ext cx="0" cy="450375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Straight Connector 23">
                <a:extLst>
                  <a:ext uri="{FF2B5EF4-FFF2-40B4-BE49-F238E27FC236}">
                    <a16:creationId xmlns:a16="http://schemas.microsoft.com/office/drawing/2014/main" id="{8D3CBFF0-D49F-4A09-9058-AF77ECAD703E}"/>
                  </a:ext>
                </a:extLst>
              </p:cNvPr>
              <p:cNvCxnSpPr/>
              <p:nvPr/>
            </p:nvCxnSpPr>
            <p:spPr>
              <a:xfrm>
                <a:off x="9588678" y="1182610"/>
                <a:ext cx="290864" cy="84445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8" name="Straight Connector 537">
                <a:extLst>
                  <a:ext uri="{FF2B5EF4-FFF2-40B4-BE49-F238E27FC236}">
                    <a16:creationId xmlns:a16="http://schemas.microsoft.com/office/drawing/2014/main" id="{826BCBFE-24FC-9D1B-F2E5-37EC9471CC2C}"/>
                  </a:ext>
                </a:extLst>
              </p:cNvPr>
              <p:cNvCxnSpPr/>
              <p:nvPr/>
            </p:nvCxnSpPr>
            <p:spPr>
              <a:xfrm flipV="1">
                <a:off x="9879541" y="1267055"/>
                <a:ext cx="0" cy="450375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0" name="Straight Connector 539">
                <a:extLst>
                  <a:ext uri="{FF2B5EF4-FFF2-40B4-BE49-F238E27FC236}">
                    <a16:creationId xmlns:a16="http://schemas.microsoft.com/office/drawing/2014/main" id="{F4F8D192-6EBF-4234-4317-68206BAA15A9}"/>
                  </a:ext>
                </a:extLst>
              </p:cNvPr>
              <p:cNvCxnSpPr/>
              <p:nvPr/>
            </p:nvCxnSpPr>
            <p:spPr>
              <a:xfrm>
                <a:off x="9879538" y="816680"/>
                <a:ext cx="290864" cy="84445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1" name="Straight Connector 540">
                <a:extLst>
                  <a:ext uri="{FF2B5EF4-FFF2-40B4-BE49-F238E27FC236}">
                    <a16:creationId xmlns:a16="http://schemas.microsoft.com/office/drawing/2014/main" id="{B98F6EA2-B74F-11EC-2762-D84680AAB636}"/>
                  </a:ext>
                </a:extLst>
              </p:cNvPr>
              <p:cNvCxnSpPr/>
              <p:nvPr/>
            </p:nvCxnSpPr>
            <p:spPr>
              <a:xfrm flipV="1">
                <a:off x="10170402" y="901125"/>
                <a:ext cx="0" cy="450375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2" name="Straight Connector 541">
                <a:extLst>
                  <a:ext uri="{FF2B5EF4-FFF2-40B4-BE49-F238E27FC236}">
                    <a16:creationId xmlns:a16="http://schemas.microsoft.com/office/drawing/2014/main" id="{61099AD6-FA92-6F5A-A1C2-D443408EFB0C}"/>
                  </a:ext>
                </a:extLst>
              </p:cNvPr>
              <p:cNvCxnSpPr/>
              <p:nvPr/>
            </p:nvCxnSpPr>
            <p:spPr>
              <a:xfrm>
                <a:off x="10170402" y="901125"/>
                <a:ext cx="290864" cy="84445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4" name="Straight Connector 543">
                <a:extLst>
                  <a:ext uri="{FF2B5EF4-FFF2-40B4-BE49-F238E27FC236}">
                    <a16:creationId xmlns:a16="http://schemas.microsoft.com/office/drawing/2014/main" id="{B1CD7F4E-EE8A-6589-50AC-AFAEB687B4D6}"/>
                  </a:ext>
                </a:extLst>
              </p:cNvPr>
              <p:cNvCxnSpPr/>
              <p:nvPr/>
            </p:nvCxnSpPr>
            <p:spPr>
              <a:xfrm flipV="1">
                <a:off x="10461265" y="985570"/>
                <a:ext cx="0" cy="450375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5" name="Straight Connector 544">
                <a:extLst>
                  <a:ext uri="{FF2B5EF4-FFF2-40B4-BE49-F238E27FC236}">
                    <a16:creationId xmlns:a16="http://schemas.microsoft.com/office/drawing/2014/main" id="{8DAC13D5-07B4-7B5A-363E-C0D571AEDE14}"/>
                  </a:ext>
                </a:extLst>
              </p:cNvPr>
              <p:cNvCxnSpPr/>
              <p:nvPr/>
            </p:nvCxnSpPr>
            <p:spPr>
              <a:xfrm>
                <a:off x="9879538" y="1267053"/>
                <a:ext cx="290864" cy="84445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6" name="Straight Connector 545">
                <a:extLst>
                  <a:ext uri="{FF2B5EF4-FFF2-40B4-BE49-F238E27FC236}">
                    <a16:creationId xmlns:a16="http://schemas.microsoft.com/office/drawing/2014/main" id="{211CC4B8-232D-A6AF-E7B2-7CF659893BC3}"/>
                  </a:ext>
                </a:extLst>
              </p:cNvPr>
              <p:cNvCxnSpPr/>
              <p:nvPr/>
            </p:nvCxnSpPr>
            <p:spPr>
              <a:xfrm flipV="1">
                <a:off x="10170402" y="1351498"/>
                <a:ext cx="0" cy="450375"/>
              </a:xfrm>
              <a:prstGeom prst="line">
                <a:avLst/>
              </a:prstGeom>
              <a:ln w="9525"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7" name="Straight Connector 546">
                <a:extLst>
                  <a:ext uri="{FF2B5EF4-FFF2-40B4-BE49-F238E27FC236}">
                    <a16:creationId xmlns:a16="http://schemas.microsoft.com/office/drawing/2014/main" id="{FFF893F9-207F-1B7F-2454-6A6ED3650877}"/>
                  </a:ext>
                </a:extLst>
              </p:cNvPr>
              <p:cNvCxnSpPr/>
              <p:nvPr/>
            </p:nvCxnSpPr>
            <p:spPr>
              <a:xfrm>
                <a:off x="10170402" y="1351498"/>
                <a:ext cx="290864" cy="84445"/>
              </a:xfrm>
              <a:prstGeom prst="line">
                <a:avLst/>
              </a:prstGeom>
              <a:ln w="9525"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9" name="Straight Connector 548">
                <a:extLst>
                  <a:ext uri="{FF2B5EF4-FFF2-40B4-BE49-F238E27FC236}">
                    <a16:creationId xmlns:a16="http://schemas.microsoft.com/office/drawing/2014/main" id="{5CF02FD4-EEC3-183B-E4A4-FACB9F902DA9}"/>
                  </a:ext>
                </a:extLst>
              </p:cNvPr>
              <p:cNvCxnSpPr/>
              <p:nvPr/>
            </p:nvCxnSpPr>
            <p:spPr>
              <a:xfrm flipV="1">
                <a:off x="10461265" y="1435945"/>
                <a:ext cx="0" cy="450375"/>
              </a:xfrm>
              <a:prstGeom prst="line">
                <a:avLst/>
              </a:prstGeom>
              <a:ln w="9525"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1" name="Straight Connector 550">
                <a:extLst>
                  <a:ext uri="{FF2B5EF4-FFF2-40B4-BE49-F238E27FC236}">
                    <a16:creationId xmlns:a16="http://schemas.microsoft.com/office/drawing/2014/main" id="{F42328E0-8FA6-691E-9DF8-5CB3DE01FD32}"/>
                  </a:ext>
                </a:extLst>
              </p:cNvPr>
              <p:cNvCxnSpPr/>
              <p:nvPr/>
            </p:nvCxnSpPr>
            <p:spPr>
              <a:xfrm>
                <a:off x="10461262" y="985568"/>
                <a:ext cx="290864" cy="84445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3" name="Straight Connector 552">
                <a:extLst>
                  <a:ext uri="{FF2B5EF4-FFF2-40B4-BE49-F238E27FC236}">
                    <a16:creationId xmlns:a16="http://schemas.microsoft.com/office/drawing/2014/main" id="{E190F90C-01C1-803E-5A1C-5CA5616CF8E3}"/>
                  </a:ext>
                </a:extLst>
              </p:cNvPr>
              <p:cNvCxnSpPr/>
              <p:nvPr/>
            </p:nvCxnSpPr>
            <p:spPr>
              <a:xfrm flipV="1">
                <a:off x="10752125" y="1070015"/>
                <a:ext cx="0" cy="450375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4" name="Straight Connector 553">
                <a:extLst>
                  <a:ext uri="{FF2B5EF4-FFF2-40B4-BE49-F238E27FC236}">
                    <a16:creationId xmlns:a16="http://schemas.microsoft.com/office/drawing/2014/main" id="{3B2554DA-8DF1-7A37-FE67-B7DEAFA3D1FC}"/>
                  </a:ext>
                </a:extLst>
              </p:cNvPr>
              <p:cNvCxnSpPr/>
              <p:nvPr/>
            </p:nvCxnSpPr>
            <p:spPr>
              <a:xfrm>
                <a:off x="10752125" y="1070015"/>
                <a:ext cx="290864" cy="84445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6" name="Straight Connector 555">
                <a:extLst>
                  <a:ext uri="{FF2B5EF4-FFF2-40B4-BE49-F238E27FC236}">
                    <a16:creationId xmlns:a16="http://schemas.microsoft.com/office/drawing/2014/main" id="{7A2C21E1-DC2D-1EB8-2957-E5477D36CCBC}"/>
                  </a:ext>
                </a:extLst>
              </p:cNvPr>
              <p:cNvCxnSpPr/>
              <p:nvPr/>
            </p:nvCxnSpPr>
            <p:spPr>
              <a:xfrm flipV="1">
                <a:off x="11042987" y="1154460"/>
                <a:ext cx="0" cy="450375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9" name="Straight Connector 558">
                <a:extLst>
                  <a:ext uri="{FF2B5EF4-FFF2-40B4-BE49-F238E27FC236}">
                    <a16:creationId xmlns:a16="http://schemas.microsoft.com/office/drawing/2014/main" id="{F1EB12C1-7493-ECCD-597C-DC3AF1E646A8}"/>
                  </a:ext>
                </a:extLst>
              </p:cNvPr>
              <p:cNvCxnSpPr/>
              <p:nvPr/>
            </p:nvCxnSpPr>
            <p:spPr>
              <a:xfrm>
                <a:off x="10461262" y="1435945"/>
                <a:ext cx="290864" cy="84445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0" name="Straight Connector 559">
                <a:extLst>
                  <a:ext uri="{FF2B5EF4-FFF2-40B4-BE49-F238E27FC236}">
                    <a16:creationId xmlns:a16="http://schemas.microsoft.com/office/drawing/2014/main" id="{262AE799-5FE6-CB57-CE6F-01659652DE96}"/>
                  </a:ext>
                </a:extLst>
              </p:cNvPr>
              <p:cNvCxnSpPr/>
              <p:nvPr/>
            </p:nvCxnSpPr>
            <p:spPr>
              <a:xfrm flipV="1">
                <a:off x="10752125" y="1520390"/>
                <a:ext cx="0" cy="450375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1" name="Straight Connector 560">
                <a:extLst>
                  <a:ext uri="{FF2B5EF4-FFF2-40B4-BE49-F238E27FC236}">
                    <a16:creationId xmlns:a16="http://schemas.microsoft.com/office/drawing/2014/main" id="{E8DB772A-2F81-46C8-A3D4-20FD654AF757}"/>
                  </a:ext>
                </a:extLst>
              </p:cNvPr>
              <p:cNvCxnSpPr/>
              <p:nvPr/>
            </p:nvCxnSpPr>
            <p:spPr>
              <a:xfrm>
                <a:off x="10752125" y="1520390"/>
                <a:ext cx="290864" cy="84445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2" name="Straight Connector 561">
                <a:extLst>
                  <a:ext uri="{FF2B5EF4-FFF2-40B4-BE49-F238E27FC236}">
                    <a16:creationId xmlns:a16="http://schemas.microsoft.com/office/drawing/2014/main" id="{A835D7FA-0946-FCD0-B308-6BD9F9B00C36}"/>
                  </a:ext>
                </a:extLst>
              </p:cNvPr>
              <p:cNvCxnSpPr/>
              <p:nvPr/>
            </p:nvCxnSpPr>
            <p:spPr>
              <a:xfrm flipV="1">
                <a:off x="11042987" y="1604835"/>
                <a:ext cx="0" cy="450375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3" name="Straight Connector 562">
                <a:extLst>
                  <a:ext uri="{FF2B5EF4-FFF2-40B4-BE49-F238E27FC236}">
                    <a16:creationId xmlns:a16="http://schemas.microsoft.com/office/drawing/2014/main" id="{96CF1DCE-BD92-B2FE-80BE-FF39DBEAD09E}"/>
                  </a:ext>
                </a:extLst>
              </p:cNvPr>
              <p:cNvCxnSpPr/>
              <p:nvPr/>
            </p:nvCxnSpPr>
            <p:spPr>
              <a:xfrm>
                <a:off x="11042986" y="1154460"/>
                <a:ext cx="290864" cy="84445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4" name="Straight Connector 563">
                <a:extLst>
                  <a:ext uri="{FF2B5EF4-FFF2-40B4-BE49-F238E27FC236}">
                    <a16:creationId xmlns:a16="http://schemas.microsoft.com/office/drawing/2014/main" id="{98D087D1-CCBE-B3D9-AA81-7B5BAA2E8CCB}"/>
                  </a:ext>
                </a:extLst>
              </p:cNvPr>
              <p:cNvCxnSpPr/>
              <p:nvPr/>
            </p:nvCxnSpPr>
            <p:spPr>
              <a:xfrm flipV="1">
                <a:off x="11333848" y="1238905"/>
                <a:ext cx="0" cy="450375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5" name="Straight Connector 564">
                <a:extLst>
                  <a:ext uri="{FF2B5EF4-FFF2-40B4-BE49-F238E27FC236}">
                    <a16:creationId xmlns:a16="http://schemas.microsoft.com/office/drawing/2014/main" id="{C645A925-4670-2CAF-28E5-B3A666CFBB02}"/>
                  </a:ext>
                </a:extLst>
              </p:cNvPr>
              <p:cNvCxnSpPr/>
              <p:nvPr/>
            </p:nvCxnSpPr>
            <p:spPr>
              <a:xfrm>
                <a:off x="11042986" y="1604833"/>
                <a:ext cx="290864" cy="84445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6" name="Straight Connector 565">
                <a:extLst>
                  <a:ext uri="{FF2B5EF4-FFF2-40B4-BE49-F238E27FC236}">
                    <a16:creationId xmlns:a16="http://schemas.microsoft.com/office/drawing/2014/main" id="{CCE7454E-292A-A6C4-1015-A951B49F56AA}"/>
                  </a:ext>
                </a:extLst>
              </p:cNvPr>
              <p:cNvCxnSpPr/>
              <p:nvPr/>
            </p:nvCxnSpPr>
            <p:spPr>
              <a:xfrm flipV="1">
                <a:off x="11333848" y="1689278"/>
                <a:ext cx="0" cy="450375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7" name="Straight Connector 566">
                <a:extLst>
                  <a:ext uri="{FF2B5EF4-FFF2-40B4-BE49-F238E27FC236}">
                    <a16:creationId xmlns:a16="http://schemas.microsoft.com/office/drawing/2014/main" id="{9536F4CA-2D12-8DB8-68D9-CCF8855E24CF}"/>
                  </a:ext>
                </a:extLst>
              </p:cNvPr>
              <p:cNvCxnSpPr/>
              <p:nvPr/>
            </p:nvCxnSpPr>
            <p:spPr>
              <a:xfrm flipV="1">
                <a:off x="9588676" y="1632981"/>
                <a:ext cx="0" cy="450375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8" name="Straight Connector 567">
                <a:extLst>
                  <a:ext uri="{FF2B5EF4-FFF2-40B4-BE49-F238E27FC236}">
                    <a16:creationId xmlns:a16="http://schemas.microsoft.com/office/drawing/2014/main" id="{9C8BDF25-8CBD-BA19-004A-873875F71C25}"/>
                  </a:ext>
                </a:extLst>
              </p:cNvPr>
              <p:cNvCxnSpPr/>
              <p:nvPr/>
            </p:nvCxnSpPr>
            <p:spPr>
              <a:xfrm>
                <a:off x="9588676" y="1632981"/>
                <a:ext cx="290864" cy="84445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9" name="Straight Connector 568">
                <a:extLst>
                  <a:ext uri="{FF2B5EF4-FFF2-40B4-BE49-F238E27FC236}">
                    <a16:creationId xmlns:a16="http://schemas.microsoft.com/office/drawing/2014/main" id="{A64BBC41-C02F-E7BB-984F-89EC5875CD3B}"/>
                  </a:ext>
                </a:extLst>
              </p:cNvPr>
              <p:cNvCxnSpPr/>
              <p:nvPr/>
            </p:nvCxnSpPr>
            <p:spPr>
              <a:xfrm flipV="1">
                <a:off x="9879538" y="1717426"/>
                <a:ext cx="0" cy="450375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0" name="Straight Connector 569">
                <a:extLst>
                  <a:ext uri="{FF2B5EF4-FFF2-40B4-BE49-F238E27FC236}">
                    <a16:creationId xmlns:a16="http://schemas.microsoft.com/office/drawing/2014/main" id="{8EC4789A-408B-AD5C-E857-6FFA065B0AD7}"/>
                  </a:ext>
                </a:extLst>
              </p:cNvPr>
              <p:cNvCxnSpPr/>
              <p:nvPr/>
            </p:nvCxnSpPr>
            <p:spPr>
              <a:xfrm flipV="1">
                <a:off x="9588676" y="2083355"/>
                <a:ext cx="0" cy="450375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1" name="Straight Connector 570">
                <a:extLst>
                  <a:ext uri="{FF2B5EF4-FFF2-40B4-BE49-F238E27FC236}">
                    <a16:creationId xmlns:a16="http://schemas.microsoft.com/office/drawing/2014/main" id="{65FBB21C-2194-7053-C73D-216E9C40E561}"/>
                  </a:ext>
                </a:extLst>
              </p:cNvPr>
              <p:cNvCxnSpPr/>
              <p:nvPr/>
            </p:nvCxnSpPr>
            <p:spPr>
              <a:xfrm>
                <a:off x="9588676" y="2083355"/>
                <a:ext cx="290864" cy="84445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2" name="Straight Connector 571">
                <a:extLst>
                  <a:ext uri="{FF2B5EF4-FFF2-40B4-BE49-F238E27FC236}">
                    <a16:creationId xmlns:a16="http://schemas.microsoft.com/office/drawing/2014/main" id="{8C22E7D7-46D3-33A6-B304-E6F0A09DDD67}"/>
                  </a:ext>
                </a:extLst>
              </p:cNvPr>
              <p:cNvCxnSpPr/>
              <p:nvPr/>
            </p:nvCxnSpPr>
            <p:spPr>
              <a:xfrm flipV="1">
                <a:off x="9879538" y="2167801"/>
                <a:ext cx="0" cy="450375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3" name="Straight Connector 572">
                <a:extLst>
                  <a:ext uri="{FF2B5EF4-FFF2-40B4-BE49-F238E27FC236}">
                    <a16:creationId xmlns:a16="http://schemas.microsoft.com/office/drawing/2014/main" id="{B0B8C30D-4CB0-4EEA-76B0-25F6DB6A5F51}"/>
                  </a:ext>
                </a:extLst>
              </p:cNvPr>
              <p:cNvCxnSpPr/>
              <p:nvPr/>
            </p:nvCxnSpPr>
            <p:spPr>
              <a:xfrm>
                <a:off x="9879538" y="1717425"/>
                <a:ext cx="290864" cy="84445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4" name="Straight Connector 573">
                <a:extLst>
                  <a:ext uri="{FF2B5EF4-FFF2-40B4-BE49-F238E27FC236}">
                    <a16:creationId xmlns:a16="http://schemas.microsoft.com/office/drawing/2014/main" id="{4E184D4F-8335-5520-9CB2-876677CA2D0D}"/>
                  </a:ext>
                </a:extLst>
              </p:cNvPr>
              <p:cNvCxnSpPr/>
              <p:nvPr/>
            </p:nvCxnSpPr>
            <p:spPr>
              <a:xfrm flipV="1">
                <a:off x="10170400" y="1801871"/>
                <a:ext cx="0" cy="450375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5" name="Straight Connector 574">
                <a:extLst>
                  <a:ext uri="{FF2B5EF4-FFF2-40B4-BE49-F238E27FC236}">
                    <a16:creationId xmlns:a16="http://schemas.microsoft.com/office/drawing/2014/main" id="{205F735C-2A15-50FC-3F44-4B7B52F9BD19}"/>
                  </a:ext>
                </a:extLst>
              </p:cNvPr>
              <p:cNvCxnSpPr/>
              <p:nvPr/>
            </p:nvCxnSpPr>
            <p:spPr>
              <a:xfrm>
                <a:off x="10170400" y="1801871"/>
                <a:ext cx="290864" cy="84445"/>
              </a:xfrm>
              <a:prstGeom prst="line">
                <a:avLst/>
              </a:prstGeom>
              <a:ln w="9525"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6" name="Straight Connector 575">
                <a:extLst>
                  <a:ext uri="{FF2B5EF4-FFF2-40B4-BE49-F238E27FC236}">
                    <a16:creationId xmlns:a16="http://schemas.microsoft.com/office/drawing/2014/main" id="{B15D0D49-B3AB-A491-7F09-1F468B8CD458}"/>
                  </a:ext>
                </a:extLst>
              </p:cNvPr>
              <p:cNvCxnSpPr/>
              <p:nvPr/>
            </p:nvCxnSpPr>
            <p:spPr>
              <a:xfrm flipV="1">
                <a:off x="10461264" y="1886316"/>
                <a:ext cx="0" cy="450375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7" name="Straight Connector 576">
                <a:extLst>
                  <a:ext uri="{FF2B5EF4-FFF2-40B4-BE49-F238E27FC236}">
                    <a16:creationId xmlns:a16="http://schemas.microsoft.com/office/drawing/2014/main" id="{109A3C7D-9821-D36C-D387-DC8F9AB1BBD4}"/>
                  </a:ext>
                </a:extLst>
              </p:cNvPr>
              <p:cNvCxnSpPr/>
              <p:nvPr/>
            </p:nvCxnSpPr>
            <p:spPr>
              <a:xfrm>
                <a:off x="9879538" y="2167801"/>
                <a:ext cx="290864" cy="84445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8" name="Straight Connector 577">
                <a:extLst>
                  <a:ext uri="{FF2B5EF4-FFF2-40B4-BE49-F238E27FC236}">
                    <a16:creationId xmlns:a16="http://schemas.microsoft.com/office/drawing/2014/main" id="{E6A90E57-8333-A1B1-23E0-240296438E6F}"/>
                  </a:ext>
                </a:extLst>
              </p:cNvPr>
              <p:cNvCxnSpPr/>
              <p:nvPr/>
            </p:nvCxnSpPr>
            <p:spPr>
              <a:xfrm flipV="1">
                <a:off x="10170400" y="2252246"/>
                <a:ext cx="0" cy="450375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9" name="Straight Connector 578">
                <a:extLst>
                  <a:ext uri="{FF2B5EF4-FFF2-40B4-BE49-F238E27FC236}">
                    <a16:creationId xmlns:a16="http://schemas.microsoft.com/office/drawing/2014/main" id="{6D0FA216-266D-01C1-5FEA-D4ED64724733}"/>
                  </a:ext>
                </a:extLst>
              </p:cNvPr>
              <p:cNvCxnSpPr/>
              <p:nvPr/>
            </p:nvCxnSpPr>
            <p:spPr>
              <a:xfrm>
                <a:off x="10170400" y="2252246"/>
                <a:ext cx="290864" cy="84445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0" name="Straight Connector 579">
                <a:extLst>
                  <a:ext uri="{FF2B5EF4-FFF2-40B4-BE49-F238E27FC236}">
                    <a16:creationId xmlns:a16="http://schemas.microsoft.com/office/drawing/2014/main" id="{5D5CFEE8-6059-488C-C6FD-2734C9EDE94A}"/>
                  </a:ext>
                </a:extLst>
              </p:cNvPr>
              <p:cNvCxnSpPr/>
              <p:nvPr/>
            </p:nvCxnSpPr>
            <p:spPr>
              <a:xfrm flipV="1">
                <a:off x="10461264" y="2336691"/>
                <a:ext cx="0" cy="450375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1" name="Straight Connector 580">
                <a:extLst>
                  <a:ext uri="{FF2B5EF4-FFF2-40B4-BE49-F238E27FC236}">
                    <a16:creationId xmlns:a16="http://schemas.microsoft.com/office/drawing/2014/main" id="{97DB72CC-DDB7-941C-16EA-DA338A8ACEB6}"/>
                  </a:ext>
                </a:extLst>
              </p:cNvPr>
              <p:cNvCxnSpPr/>
              <p:nvPr/>
            </p:nvCxnSpPr>
            <p:spPr>
              <a:xfrm>
                <a:off x="10461260" y="1886316"/>
                <a:ext cx="290864" cy="84445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2" name="Straight Connector 581">
                <a:extLst>
                  <a:ext uri="{FF2B5EF4-FFF2-40B4-BE49-F238E27FC236}">
                    <a16:creationId xmlns:a16="http://schemas.microsoft.com/office/drawing/2014/main" id="{3967900B-5FDD-8156-236A-08B16A0B014E}"/>
                  </a:ext>
                </a:extLst>
              </p:cNvPr>
              <p:cNvCxnSpPr/>
              <p:nvPr/>
            </p:nvCxnSpPr>
            <p:spPr>
              <a:xfrm flipV="1">
                <a:off x="10752122" y="1970761"/>
                <a:ext cx="0" cy="450375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3" name="Straight Connector 582">
                <a:extLst>
                  <a:ext uri="{FF2B5EF4-FFF2-40B4-BE49-F238E27FC236}">
                    <a16:creationId xmlns:a16="http://schemas.microsoft.com/office/drawing/2014/main" id="{CEDC02FB-874F-6943-5A1F-48B18654BF8D}"/>
                  </a:ext>
                </a:extLst>
              </p:cNvPr>
              <p:cNvCxnSpPr/>
              <p:nvPr/>
            </p:nvCxnSpPr>
            <p:spPr>
              <a:xfrm>
                <a:off x="10752122" y="1970761"/>
                <a:ext cx="290864" cy="84445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4" name="Straight Connector 583">
                <a:extLst>
                  <a:ext uri="{FF2B5EF4-FFF2-40B4-BE49-F238E27FC236}">
                    <a16:creationId xmlns:a16="http://schemas.microsoft.com/office/drawing/2014/main" id="{A8F5B975-51C7-AFD2-89D4-6FCD5B9FDA89}"/>
                  </a:ext>
                </a:extLst>
              </p:cNvPr>
              <p:cNvCxnSpPr/>
              <p:nvPr/>
            </p:nvCxnSpPr>
            <p:spPr>
              <a:xfrm flipV="1">
                <a:off x="11042986" y="2055206"/>
                <a:ext cx="0" cy="450375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5" name="Straight Connector 584">
                <a:extLst>
                  <a:ext uri="{FF2B5EF4-FFF2-40B4-BE49-F238E27FC236}">
                    <a16:creationId xmlns:a16="http://schemas.microsoft.com/office/drawing/2014/main" id="{3A5E78D6-F764-3467-7A12-3D68F0EBE160}"/>
                  </a:ext>
                </a:extLst>
              </p:cNvPr>
              <p:cNvCxnSpPr/>
              <p:nvPr/>
            </p:nvCxnSpPr>
            <p:spPr>
              <a:xfrm>
                <a:off x="10461260" y="2336691"/>
                <a:ext cx="290864" cy="84445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6" name="Straight Connector 585">
                <a:extLst>
                  <a:ext uri="{FF2B5EF4-FFF2-40B4-BE49-F238E27FC236}">
                    <a16:creationId xmlns:a16="http://schemas.microsoft.com/office/drawing/2014/main" id="{A040685F-32D8-769B-CCBA-152FD614E410}"/>
                  </a:ext>
                </a:extLst>
              </p:cNvPr>
              <p:cNvCxnSpPr/>
              <p:nvPr/>
            </p:nvCxnSpPr>
            <p:spPr>
              <a:xfrm flipV="1">
                <a:off x="10752122" y="2421136"/>
                <a:ext cx="0" cy="450375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7" name="Straight Connector 586">
                <a:extLst>
                  <a:ext uri="{FF2B5EF4-FFF2-40B4-BE49-F238E27FC236}">
                    <a16:creationId xmlns:a16="http://schemas.microsoft.com/office/drawing/2014/main" id="{255C3A39-D59A-CBAD-BC4F-28E63918CA69}"/>
                  </a:ext>
                </a:extLst>
              </p:cNvPr>
              <p:cNvCxnSpPr/>
              <p:nvPr/>
            </p:nvCxnSpPr>
            <p:spPr>
              <a:xfrm>
                <a:off x="10752122" y="2421136"/>
                <a:ext cx="290864" cy="84445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8" name="Straight Connector 587">
                <a:extLst>
                  <a:ext uri="{FF2B5EF4-FFF2-40B4-BE49-F238E27FC236}">
                    <a16:creationId xmlns:a16="http://schemas.microsoft.com/office/drawing/2014/main" id="{A123CAD1-81AD-12B9-9746-870C01783E3C}"/>
                  </a:ext>
                </a:extLst>
              </p:cNvPr>
              <p:cNvCxnSpPr/>
              <p:nvPr/>
            </p:nvCxnSpPr>
            <p:spPr>
              <a:xfrm flipV="1">
                <a:off x="11042986" y="2505581"/>
                <a:ext cx="0" cy="450375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9" name="Straight Connector 588">
                <a:extLst>
                  <a:ext uri="{FF2B5EF4-FFF2-40B4-BE49-F238E27FC236}">
                    <a16:creationId xmlns:a16="http://schemas.microsoft.com/office/drawing/2014/main" id="{B7B0C7B6-FEC9-82DE-BEC1-21DDE430837A}"/>
                  </a:ext>
                </a:extLst>
              </p:cNvPr>
              <p:cNvCxnSpPr/>
              <p:nvPr/>
            </p:nvCxnSpPr>
            <p:spPr>
              <a:xfrm>
                <a:off x="11042984" y="2055206"/>
                <a:ext cx="290864" cy="84445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0" name="Straight Connector 589">
                <a:extLst>
                  <a:ext uri="{FF2B5EF4-FFF2-40B4-BE49-F238E27FC236}">
                    <a16:creationId xmlns:a16="http://schemas.microsoft.com/office/drawing/2014/main" id="{4C7B4F1C-C059-52BC-E08A-15871775A2C3}"/>
                  </a:ext>
                </a:extLst>
              </p:cNvPr>
              <p:cNvCxnSpPr/>
              <p:nvPr/>
            </p:nvCxnSpPr>
            <p:spPr>
              <a:xfrm flipV="1">
                <a:off x="11333848" y="2139651"/>
                <a:ext cx="0" cy="450375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1" name="Straight Connector 590">
                <a:extLst>
                  <a:ext uri="{FF2B5EF4-FFF2-40B4-BE49-F238E27FC236}">
                    <a16:creationId xmlns:a16="http://schemas.microsoft.com/office/drawing/2014/main" id="{5C88E38A-E47A-6FDC-27C3-7DA22F36267D}"/>
                  </a:ext>
                </a:extLst>
              </p:cNvPr>
              <p:cNvCxnSpPr/>
              <p:nvPr/>
            </p:nvCxnSpPr>
            <p:spPr>
              <a:xfrm>
                <a:off x="11042984" y="2505581"/>
                <a:ext cx="290864" cy="84445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2" name="Straight Connector 591">
                <a:extLst>
                  <a:ext uri="{FF2B5EF4-FFF2-40B4-BE49-F238E27FC236}">
                    <a16:creationId xmlns:a16="http://schemas.microsoft.com/office/drawing/2014/main" id="{BFA64463-97CB-C2EA-D1DE-2946E12AF4D0}"/>
                  </a:ext>
                </a:extLst>
              </p:cNvPr>
              <p:cNvCxnSpPr/>
              <p:nvPr/>
            </p:nvCxnSpPr>
            <p:spPr>
              <a:xfrm flipV="1">
                <a:off x="11333848" y="2590026"/>
                <a:ext cx="0" cy="450375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3" name="Straight Connector 592">
                <a:extLst>
                  <a:ext uri="{FF2B5EF4-FFF2-40B4-BE49-F238E27FC236}">
                    <a16:creationId xmlns:a16="http://schemas.microsoft.com/office/drawing/2014/main" id="{08A96978-5181-05FB-DA22-3C23D3591ED7}"/>
                  </a:ext>
                </a:extLst>
              </p:cNvPr>
              <p:cNvCxnSpPr/>
              <p:nvPr/>
            </p:nvCxnSpPr>
            <p:spPr>
              <a:xfrm flipV="1">
                <a:off x="9588676" y="2533729"/>
                <a:ext cx="0" cy="450375"/>
              </a:xfrm>
              <a:prstGeom prst="line">
                <a:avLst/>
              </a:prstGeom>
              <a:ln w="6350"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4" name="Straight Connector 593">
                <a:extLst>
                  <a:ext uri="{FF2B5EF4-FFF2-40B4-BE49-F238E27FC236}">
                    <a16:creationId xmlns:a16="http://schemas.microsoft.com/office/drawing/2014/main" id="{30E0A49D-A4A4-BF37-02B0-416AF567EA87}"/>
                  </a:ext>
                </a:extLst>
              </p:cNvPr>
              <p:cNvCxnSpPr/>
              <p:nvPr/>
            </p:nvCxnSpPr>
            <p:spPr>
              <a:xfrm>
                <a:off x="9588676" y="2533729"/>
                <a:ext cx="290864" cy="84445"/>
              </a:xfrm>
              <a:prstGeom prst="line">
                <a:avLst/>
              </a:prstGeom>
              <a:ln w="6350"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5" name="Straight Connector 594">
                <a:extLst>
                  <a:ext uri="{FF2B5EF4-FFF2-40B4-BE49-F238E27FC236}">
                    <a16:creationId xmlns:a16="http://schemas.microsoft.com/office/drawing/2014/main" id="{B07A1A97-6BC7-71E7-2B06-01D4353812CD}"/>
                  </a:ext>
                </a:extLst>
              </p:cNvPr>
              <p:cNvCxnSpPr/>
              <p:nvPr/>
            </p:nvCxnSpPr>
            <p:spPr>
              <a:xfrm flipV="1">
                <a:off x="9879538" y="2618174"/>
                <a:ext cx="0" cy="450375"/>
              </a:xfrm>
              <a:prstGeom prst="line">
                <a:avLst/>
              </a:prstGeom>
              <a:ln w="6350"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6" name="Straight Connector 595">
                <a:extLst>
                  <a:ext uri="{FF2B5EF4-FFF2-40B4-BE49-F238E27FC236}">
                    <a16:creationId xmlns:a16="http://schemas.microsoft.com/office/drawing/2014/main" id="{7F7E1D28-E156-C895-3D60-EA1DB21E252A}"/>
                  </a:ext>
                </a:extLst>
              </p:cNvPr>
              <p:cNvCxnSpPr/>
              <p:nvPr/>
            </p:nvCxnSpPr>
            <p:spPr>
              <a:xfrm>
                <a:off x="9588676" y="2984104"/>
                <a:ext cx="290864" cy="84445"/>
              </a:xfrm>
              <a:prstGeom prst="line">
                <a:avLst/>
              </a:prstGeom>
              <a:ln w="6350"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7" name="Straight Connector 596">
                <a:extLst>
                  <a:ext uri="{FF2B5EF4-FFF2-40B4-BE49-F238E27FC236}">
                    <a16:creationId xmlns:a16="http://schemas.microsoft.com/office/drawing/2014/main" id="{FADC55A7-58B6-2B91-B1C7-AC277B8A567B}"/>
                  </a:ext>
                </a:extLst>
              </p:cNvPr>
              <p:cNvCxnSpPr/>
              <p:nvPr/>
            </p:nvCxnSpPr>
            <p:spPr>
              <a:xfrm>
                <a:off x="9879538" y="2618174"/>
                <a:ext cx="290864" cy="84445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8" name="Straight Connector 597">
                <a:extLst>
                  <a:ext uri="{FF2B5EF4-FFF2-40B4-BE49-F238E27FC236}">
                    <a16:creationId xmlns:a16="http://schemas.microsoft.com/office/drawing/2014/main" id="{A09BC45F-2F18-DD2E-56AE-A81AA1C7614F}"/>
                  </a:ext>
                </a:extLst>
              </p:cNvPr>
              <p:cNvCxnSpPr/>
              <p:nvPr/>
            </p:nvCxnSpPr>
            <p:spPr>
              <a:xfrm flipV="1">
                <a:off x="10170400" y="2702619"/>
                <a:ext cx="0" cy="450375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9" name="Straight Connector 598">
                <a:extLst>
                  <a:ext uri="{FF2B5EF4-FFF2-40B4-BE49-F238E27FC236}">
                    <a16:creationId xmlns:a16="http://schemas.microsoft.com/office/drawing/2014/main" id="{40D26231-983B-C5F5-8F69-5BAB4C130DC5}"/>
                  </a:ext>
                </a:extLst>
              </p:cNvPr>
              <p:cNvCxnSpPr/>
              <p:nvPr/>
            </p:nvCxnSpPr>
            <p:spPr>
              <a:xfrm>
                <a:off x="10170400" y="2702619"/>
                <a:ext cx="290864" cy="84445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0" name="Straight Connector 599">
                <a:extLst>
                  <a:ext uri="{FF2B5EF4-FFF2-40B4-BE49-F238E27FC236}">
                    <a16:creationId xmlns:a16="http://schemas.microsoft.com/office/drawing/2014/main" id="{CD5CF4C4-159C-0430-BF18-86C9A89D6846}"/>
                  </a:ext>
                </a:extLst>
              </p:cNvPr>
              <p:cNvCxnSpPr/>
              <p:nvPr/>
            </p:nvCxnSpPr>
            <p:spPr>
              <a:xfrm flipV="1">
                <a:off x="10461264" y="2787064"/>
                <a:ext cx="0" cy="450375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1" name="Straight Connector 600">
                <a:extLst>
                  <a:ext uri="{FF2B5EF4-FFF2-40B4-BE49-F238E27FC236}">
                    <a16:creationId xmlns:a16="http://schemas.microsoft.com/office/drawing/2014/main" id="{302579B5-F487-CA64-6D5D-689A68DACE8F}"/>
                  </a:ext>
                </a:extLst>
              </p:cNvPr>
              <p:cNvCxnSpPr/>
              <p:nvPr/>
            </p:nvCxnSpPr>
            <p:spPr>
              <a:xfrm>
                <a:off x="9879538" y="3068549"/>
                <a:ext cx="290864" cy="84445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2" name="Straight Connector 601">
                <a:extLst>
                  <a:ext uri="{FF2B5EF4-FFF2-40B4-BE49-F238E27FC236}">
                    <a16:creationId xmlns:a16="http://schemas.microsoft.com/office/drawing/2014/main" id="{C398DAC8-12BE-AAD4-DB21-73695194074A}"/>
                  </a:ext>
                </a:extLst>
              </p:cNvPr>
              <p:cNvCxnSpPr/>
              <p:nvPr/>
            </p:nvCxnSpPr>
            <p:spPr>
              <a:xfrm>
                <a:off x="10170400" y="3152994"/>
                <a:ext cx="290864" cy="84445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3" name="Straight Connector 602">
                <a:extLst>
                  <a:ext uri="{FF2B5EF4-FFF2-40B4-BE49-F238E27FC236}">
                    <a16:creationId xmlns:a16="http://schemas.microsoft.com/office/drawing/2014/main" id="{0C341800-A52E-23D7-71B5-F61FB7171CE3}"/>
                  </a:ext>
                </a:extLst>
              </p:cNvPr>
              <p:cNvCxnSpPr/>
              <p:nvPr/>
            </p:nvCxnSpPr>
            <p:spPr>
              <a:xfrm>
                <a:off x="10461260" y="2787064"/>
                <a:ext cx="290864" cy="84445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4" name="Straight Connector 603">
                <a:extLst>
                  <a:ext uri="{FF2B5EF4-FFF2-40B4-BE49-F238E27FC236}">
                    <a16:creationId xmlns:a16="http://schemas.microsoft.com/office/drawing/2014/main" id="{24777A15-8F03-84FD-6D92-7F0C0950122A}"/>
                  </a:ext>
                </a:extLst>
              </p:cNvPr>
              <p:cNvCxnSpPr/>
              <p:nvPr/>
            </p:nvCxnSpPr>
            <p:spPr>
              <a:xfrm flipV="1">
                <a:off x="10752122" y="2871509"/>
                <a:ext cx="0" cy="450375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5" name="Straight Connector 604">
                <a:extLst>
                  <a:ext uri="{FF2B5EF4-FFF2-40B4-BE49-F238E27FC236}">
                    <a16:creationId xmlns:a16="http://schemas.microsoft.com/office/drawing/2014/main" id="{304D109C-5656-ED35-B69D-E4255E2429F1}"/>
                  </a:ext>
                </a:extLst>
              </p:cNvPr>
              <p:cNvCxnSpPr/>
              <p:nvPr/>
            </p:nvCxnSpPr>
            <p:spPr>
              <a:xfrm>
                <a:off x="10752122" y="2871509"/>
                <a:ext cx="290864" cy="84445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6" name="Straight Connector 605">
                <a:extLst>
                  <a:ext uri="{FF2B5EF4-FFF2-40B4-BE49-F238E27FC236}">
                    <a16:creationId xmlns:a16="http://schemas.microsoft.com/office/drawing/2014/main" id="{063AACDD-CA95-8B42-CE0A-98E8ED05EB35}"/>
                  </a:ext>
                </a:extLst>
              </p:cNvPr>
              <p:cNvCxnSpPr/>
              <p:nvPr/>
            </p:nvCxnSpPr>
            <p:spPr>
              <a:xfrm flipV="1">
                <a:off x="11042986" y="2955954"/>
                <a:ext cx="0" cy="450375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7" name="Straight Connector 606">
                <a:extLst>
                  <a:ext uri="{FF2B5EF4-FFF2-40B4-BE49-F238E27FC236}">
                    <a16:creationId xmlns:a16="http://schemas.microsoft.com/office/drawing/2014/main" id="{BE70649B-594F-C0A1-A7BA-3C321DBBAFBE}"/>
                  </a:ext>
                </a:extLst>
              </p:cNvPr>
              <p:cNvCxnSpPr/>
              <p:nvPr/>
            </p:nvCxnSpPr>
            <p:spPr>
              <a:xfrm>
                <a:off x="10461260" y="3237438"/>
                <a:ext cx="290864" cy="84445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8" name="Straight Connector 607">
                <a:extLst>
                  <a:ext uri="{FF2B5EF4-FFF2-40B4-BE49-F238E27FC236}">
                    <a16:creationId xmlns:a16="http://schemas.microsoft.com/office/drawing/2014/main" id="{4EFEE060-6232-D349-9308-B7CCD8504A0C}"/>
                  </a:ext>
                </a:extLst>
              </p:cNvPr>
              <p:cNvCxnSpPr/>
              <p:nvPr/>
            </p:nvCxnSpPr>
            <p:spPr>
              <a:xfrm>
                <a:off x="10752122" y="3321882"/>
                <a:ext cx="290864" cy="84445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9" name="Straight Connector 608">
                <a:extLst>
                  <a:ext uri="{FF2B5EF4-FFF2-40B4-BE49-F238E27FC236}">
                    <a16:creationId xmlns:a16="http://schemas.microsoft.com/office/drawing/2014/main" id="{05295C62-99A9-E93F-ED65-DE8EF57D1A41}"/>
                  </a:ext>
                </a:extLst>
              </p:cNvPr>
              <p:cNvCxnSpPr/>
              <p:nvPr/>
            </p:nvCxnSpPr>
            <p:spPr>
              <a:xfrm>
                <a:off x="11042984" y="2955953"/>
                <a:ext cx="290864" cy="84445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0" name="Straight Connector 609">
                <a:extLst>
                  <a:ext uri="{FF2B5EF4-FFF2-40B4-BE49-F238E27FC236}">
                    <a16:creationId xmlns:a16="http://schemas.microsoft.com/office/drawing/2014/main" id="{FAF555E5-8411-28B6-A62C-AD44BA4A589C}"/>
                  </a:ext>
                </a:extLst>
              </p:cNvPr>
              <p:cNvCxnSpPr/>
              <p:nvPr/>
            </p:nvCxnSpPr>
            <p:spPr>
              <a:xfrm flipV="1">
                <a:off x="11333848" y="3040398"/>
                <a:ext cx="0" cy="450375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1" name="Straight Connector 610">
                <a:extLst>
                  <a:ext uri="{FF2B5EF4-FFF2-40B4-BE49-F238E27FC236}">
                    <a16:creationId xmlns:a16="http://schemas.microsoft.com/office/drawing/2014/main" id="{0FDFEA50-936D-C6A8-AC09-9E968C84B264}"/>
                  </a:ext>
                </a:extLst>
              </p:cNvPr>
              <p:cNvCxnSpPr/>
              <p:nvPr/>
            </p:nvCxnSpPr>
            <p:spPr>
              <a:xfrm>
                <a:off x="11042984" y="3406324"/>
                <a:ext cx="290864" cy="84445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14" name="Group 613">
              <a:extLst>
                <a:ext uri="{FF2B5EF4-FFF2-40B4-BE49-F238E27FC236}">
                  <a16:creationId xmlns:a16="http://schemas.microsoft.com/office/drawing/2014/main" id="{C8109239-1DB7-778F-1C98-7F555BF7A709}"/>
                </a:ext>
              </a:extLst>
            </p:cNvPr>
            <p:cNvGrpSpPr/>
            <p:nvPr/>
          </p:nvGrpSpPr>
          <p:grpSpPr>
            <a:xfrm rot="21447147">
              <a:off x="3176624" y="3357288"/>
              <a:ext cx="457604" cy="2075416"/>
              <a:chOff x="4214112" y="2146711"/>
              <a:chExt cx="753256" cy="3186420"/>
            </a:xfrm>
          </p:grpSpPr>
          <p:cxnSp>
            <p:nvCxnSpPr>
              <p:cNvPr id="615" name="Curved Connector 614">
                <a:extLst>
                  <a:ext uri="{FF2B5EF4-FFF2-40B4-BE49-F238E27FC236}">
                    <a16:creationId xmlns:a16="http://schemas.microsoft.com/office/drawing/2014/main" id="{24525700-B3B9-6B78-4726-DCD6AC615283}"/>
                  </a:ext>
                </a:extLst>
              </p:cNvPr>
              <p:cNvCxnSpPr/>
              <p:nvPr/>
            </p:nvCxnSpPr>
            <p:spPr>
              <a:xfrm flipH="1">
                <a:off x="4509721" y="2698118"/>
                <a:ext cx="285841" cy="283312"/>
              </a:xfrm>
              <a:prstGeom prst="curvedConnector3">
                <a:avLst>
                  <a:gd name="adj1" fmla="val 244983"/>
                </a:avLst>
              </a:prstGeom>
              <a:ln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16" name="Oval 615">
                <a:extLst>
                  <a:ext uri="{FF2B5EF4-FFF2-40B4-BE49-F238E27FC236}">
                    <a16:creationId xmlns:a16="http://schemas.microsoft.com/office/drawing/2014/main" id="{D29C0838-6F4A-B475-A9AB-208CBB2F7001}"/>
                  </a:ext>
                </a:extLst>
              </p:cNvPr>
              <p:cNvSpPr/>
              <p:nvPr/>
            </p:nvSpPr>
            <p:spPr>
              <a:xfrm>
                <a:off x="4214112" y="5166867"/>
                <a:ext cx="753256" cy="166264"/>
              </a:xfrm>
              <a:prstGeom prst="ellipse">
                <a:avLst/>
              </a:prstGeom>
              <a:noFill/>
              <a:ln>
                <a:solidFill>
                  <a:schemeClr val="tx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458" dirty="0"/>
              </a:p>
            </p:txBody>
          </p:sp>
          <p:cxnSp>
            <p:nvCxnSpPr>
              <p:cNvPr id="617" name="Straight Connector 616">
                <a:extLst>
                  <a:ext uri="{FF2B5EF4-FFF2-40B4-BE49-F238E27FC236}">
                    <a16:creationId xmlns:a16="http://schemas.microsoft.com/office/drawing/2014/main" id="{D6D1EFF4-B6B7-87A9-BCD8-263F16A5C521}"/>
                  </a:ext>
                </a:extLst>
              </p:cNvPr>
              <p:cNvCxnSpPr>
                <a:cxnSpLocks/>
              </p:cNvCxnSpPr>
              <p:nvPr/>
            </p:nvCxnSpPr>
            <p:spPr>
              <a:xfrm rot="152853">
                <a:off x="4520697" y="2146711"/>
                <a:ext cx="144187" cy="3108731"/>
              </a:xfrm>
              <a:prstGeom prst="line">
                <a:avLst/>
              </a:prstGeom>
              <a:ln w="6350"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18" name="TextBox 617">
              <a:extLst>
                <a:ext uri="{FF2B5EF4-FFF2-40B4-BE49-F238E27FC236}">
                  <a16:creationId xmlns:a16="http://schemas.microsoft.com/office/drawing/2014/main" id="{E36CE07A-39A5-BCF4-5EB5-04FB669F0FC6}"/>
                </a:ext>
              </a:extLst>
            </p:cNvPr>
            <p:cNvSpPr txBox="1"/>
            <p:nvPr/>
          </p:nvSpPr>
          <p:spPr>
            <a:xfrm>
              <a:off x="2848484" y="3079027"/>
              <a:ext cx="1003801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Rotation axis</a:t>
              </a: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20" name="TextBox 619">
                  <a:extLst>
                    <a:ext uri="{FF2B5EF4-FFF2-40B4-BE49-F238E27FC236}">
                      <a16:creationId xmlns:a16="http://schemas.microsoft.com/office/drawing/2014/main" id="{F77D3659-6403-4D93-7032-75C7409162EB}"/>
                    </a:ext>
                  </a:extLst>
                </p:cNvPr>
                <p:cNvSpPr txBox="1"/>
                <p:nvPr/>
              </p:nvSpPr>
              <p:spPr>
                <a:xfrm>
                  <a:off x="5898403" y="4369299"/>
                  <a:ext cx="320921" cy="2616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105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∟</m:t>
                        </m:r>
                      </m:oMath>
                    </m:oMathPara>
                  </a14:m>
                  <a:endParaRPr lang="en-US" sz="1050" dirty="0"/>
                </a:p>
              </p:txBody>
            </p:sp>
          </mc:Choice>
          <mc:Fallback xmlns="">
            <p:sp>
              <p:nvSpPr>
                <p:cNvPr id="620" name="TextBox 619">
                  <a:extLst>
                    <a:ext uri="{FF2B5EF4-FFF2-40B4-BE49-F238E27FC236}">
                      <a16:creationId xmlns:a16="http://schemas.microsoft.com/office/drawing/2014/main" id="{F77D3659-6403-4D93-7032-75C7409162EB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898403" y="4369299"/>
                  <a:ext cx="320921" cy="261610"/>
                </a:xfrm>
                <a:prstGeom prst="rect">
                  <a:avLst/>
                </a:prstGeom>
                <a:blipFill>
                  <a:blip r:embed="rId3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625" name="Straight Arrow Connector 624">
              <a:extLst>
                <a:ext uri="{FF2B5EF4-FFF2-40B4-BE49-F238E27FC236}">
                  <a16:creationId xmlns:a16="http://schemas.microsoft.com/office/drawing/2014/main" id="{3788420A-35A4-B2AE-B3B2-2228FE9A04E8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6099419" y="4448541"/>
              <a:ext cx="1" cy="399142"/>
            </a:xfrm>
            <a:prstGeom prst="straightConnector1">
              <a:avLst/>
            </a:prstGeom>
            <a:solidFill>
              <a:schemeClr val="accent1"/>
            </a:solidFill>
            <a:ln w="19050" cap="flat" cmpd="sng" algn="ctr">
              <a:solidFill>
                <a:srgbClr val="0070C0"/>
              </a:solidFill>
              <a:prstDash val="solid"/>
              <a:round/>
              <a:headEnd type="none" w="med" len="med"/>
              <a:tailEnd type="none" w="sm" len="med"/>
            </a:ln>
            <a:effectLst/>
          </p:spPr>
        </p:cxnSp>
        <p:sp>
          <p:nvSpPr>
            <p:cNvPr id="630" name="TextBox 629">
              <a:extLst>
                <a:ext uri="{FF2B5EF4-FFF2-40B4-BE49-F238E27FC236}">
                  <a16:creationId xmlns:a16="http://schemas.microsoft.com/office/drawing/2014/main" id="{3FD5B896-309F-AC3B-6214-553A40D5E75B}"/>
                </a:ext>
              </a:extLst>
            </p:cNvPr>
            <p:cNvSpPr txBox="1"/>
            <p:nvPr/>
          </p:nvSpPr>
          <p:spPr>
            <a:xfrm>
              <a:off x="2108137" y="4154614"/>
              <a:ext cx="58702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X-ray</a:t>
              </a:r>
            </a:p>
            <a:p>
              <a:pPr algn="ctr"/>
              <a:r>
                <a:rPr lang="en-US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source</a:t>
              </a: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31" name="TextBox 630">
                  <a:extLst>
                    <a:ext uri="{FF2B5EF4-FFF2-40B4-BE49-F238E27FC236}">
                      <a16:creationId xmlns:a16="http://schemas.microsoft.com/office/drawing/2014/main" id="{5BAB47B5-BE39-006E-7949-64AFB4C673F7}"/>
                    </a:ext>
                  </a:extLst>
                </p:cNvPr>
                <p:cNvSpPr txBox="1"/>
                <p:nvPr/>
              </p:nvSpPr>
              <p:spPr>
                <a:xfrm>
                  <a:off x="5788011" y="3999801"/>
                  <a:ext cx="290494" cy="2616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"/>
                      </m:oMathParaPr>
                      <m:oMath xmlns:m="http://schemas.openxmlformats.org/officeDocument/2006/math">
                        <m:r>
                          <a:rPr lang="en-US" sz="105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×</m:t>
                        </m:r>
                      </m:oMath>
                    </m:oMathPara>
                  </a14:m>
                  <a:endParaRPr lang="en-US" sz="1400" b="0" dirty="0">
                    <a:solidFill>
                      <a:schemeClr val="tx1"/>
                    </a:solidFill>
                  </a:endParaRPr>
                </a:p>
              </p:txBody>
            </p:sp>
          </mc:Choice>
          <mc:Fallback xmlns="">
            <p:sp>
              <p:nvSpPr>
                <p:cNvPr id="631" name="TextBox 630">
                  <a:extLst>
                    <a:ext uri="{FF2B5EF4-FFF2-40B4-BE49-F238E27FC236}">
                      <a16:creationId xmlns:a16="http://schemas.microsoft.com/office/drawing/2014/main" id="{5BAB47B5-BE39-006E-7949-64AFB4C673F7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788011" y="3999801"/>
                  <a:ext cx="290494" cy="261610"/>
                </a:xfrm>
                <a:prstGeom prst="rect">
                  <a:avLst/>
                </a:prstGeom>
                <a:blipFill>
                  <a:blip r:embed="rId4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632" name="TextBox 631">
              <a:extLst>
                <a:ext uri="{FF2B5EF4-FFF2-40B4-BE49-F238E27FC236}">
                  <a16:creationId xmlns:a16="http://schemas.microsoft.com/office/drawing/2014/main" id="{468C9971-BC92-9DD5-6D85-D6ED5C4916CD}"/>
                </a:ext>
              </a:extLst>
            </p:cNvPr>
            <p:cNvSpPr txBox="1"/>
            <p:nvPr/>
          </p:nvSpPr>
          <p:spPr>
            <a:xfrm>
              <a:off x="7135406" y="3309716"/>
              <a:ext cx="1199367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Center of detector</a:t>
              </a:r>
            </a:p>
          </p:txBody>
        </p:sp>
        <p:cxnSp>
          <p:nvCxnSpPr>
            <p:cNvPr id="635" name="Straight Arrow Connector 634">
              <a:extLst>
                <a:ext uri="{FF2B5EF4-FFF2-40B4-BE49-F238E27FC236}">
                  <a16:creationId xmlns:a16="http://schemas.microsoft.com/office/drawing/2014/main" id="{0F409E90-C24B-DFD7-9A89-497413B36DF0}"/>
                </a:ext>
              </a:extLst>
            </p:cNvPr>
            <p:cNvCxnSpPr>
              <a:cxnSpLocks/>
            </p:cNvCxnSpPr>
            <p:nvPr/>
          </p:nvCxnSpPr>
          <p:spPr bwMode="auto">
            <a:xfrm flipH="1">
              <a:off x="5933258" y="4125803"/>
              <a:ext cx="1910" cy="652556"/>
            </a:xfrm>
            <a:prstGeom prst="straightConnector1">
              <a:avLst/>
            </a:prstGeom>
            <a:solidFill>
              <a:schemeClr val="accent1"/>
            </a:solidFill>
            <a:ln w="19050" cap="flat" cmpd="sng" algn="ctr">
              <a:solidFill>
                <a:srgbClr val="0070C0"/>
              </a:solidFill>
              <a:prstDash val="solid"/>
              <a:round/>
              <a:headEnd type="none" w="med" len="med"/>
              <a:tailEnd type="none" w="sm" len="med"/>
            </a:ln>
            <a:effectLst/>
          </p:spPr>
        </p:cxnSp>
        <p:grpSp>
          <p:nvGrpSpPr>
            <p:cNvPr id="636" name="Group 635">
              <a:extLst>
                <a:ext uri="{FF2B5EF4-FFF2-40B4-BE49-F238E27FC236}">
                  <a16:creationId xmlns:a16="http://schemas.microsoft.com/office/drawing/2014/main" id="{534CE0AA-F6BC-8E30-C12E-0067C8E64F04}"/>
                </a:ext>
              </a:extLst>
            </p:cNvPr>
            <p:cNvGrpSpPr/>
            <p:nvPr/>
          </p:nvGrpSpPr>
          <p:grpSpPr>
            <a:xfrm>
              <a:off x="5465845" y="4441652"/>
              <a:ext cx="867880" cy="329327"/>
              <a:chOff x="5456635" y="4373321"/>
              <a:chExt cx="867880" cy="329327"/>
            </a:xfrm>
          </p:grpSpPr>
          <p:cxnSp>
            <p:nvCxnSpPr>
              <p:cNvPr id="637" name="Straight Arrow Connector 636">
                <a:extLst>
                  <a:ext uri="{FF2B5EF4-FFF2-40B4-BE49-F238E27FC236}">
                    <a16:creationId xmlns:a16="http://schemas.microsoft.com/office/drawing/2014/main" id="{2EA848DF-C2AA-27E1-2271-955882451BB6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5716968" y="4540762"/>
                <a:ext cx="200009" cy="53156"/>
              </a:xfrm>
              <a:prstGeom prst="straightConnector1">
                <a:avLst/>
              </a:prstGeom>
              <a:solidFill>
                <a:schemeClr val="accent1"/>
              </a:solidFill>
              <a:ln w="9525" cap="flat" cmpd="sng" algn="ctr">
                <a:solidFill>
                  <a:srgbClr val="0070C0"/>
                </a:solidFill>
                <a:prstDash val="solid"/>
                <a:round/>
                <a:headEnd type="none" w="med" len="med"/>
                <a:tailEnd type="arrow" w="sm" len="med"/>
              </a:ln>
              <a:effectLst/>
            </p:spPr>
          </p:cxnSp>
          <p:cxnSp>
            <p:nvCxnSpPr>
              <p:cNvPr id="638" name="Straight Arrow Connector 637">
                <a:extLst>
                  <a:ext uri="{FF2B5EF4-FFF2-40B4-BE49-F238E27FC236}">
                    <a16:creationId xmlns:a16="http://schemas.microsoft.com/office/drawing/2014/main" id="{41FCCF31-112C-46EC-284B-C91652ADC0F0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H="1" flipV="1">
                <a:off x="6098072" y="4642188"/>
                <a:ext cx="226443" cy="60460"/>
              </a:xfrm>
              <a:prstGeom prst="straightConnector1">
                <a:avLst/>
              </a:prstGeom>
              <a:solidFill>
                <a:schemeClr val="accent1"/>
              </a:solidFill>
              <a:ln w="9525" cap="flat" cmpd="sng" algn="ctr">
                <a:solidFill>
                  <a:srgbClr val="0070C0"/>
                </a:solidFill>
                <a:prstDash val="solid"/>
                <a:round/>
                <a:headEnd type="none" w="med" len="med"/>
                <a:tailEnd type="arrow" w="sm" len="med"/>
              </a:ln>
              <a:effectLst/>
            </p:spPr>
          </p:cxn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639" name="TextBox 638">
                    <a:extLst>
                      <a:ext uri="{FF2B5EF4-FFF2-40B4-BE49-F238E27FC236}">
                        <a16:creationId xmlns:a16="http://schemas.microsoft.com/office/drawing/2014/main" id="{0B7EDBAD-C18D-B97B-31ED-FEC4A7174279}"/>
                      </a:ext>
                    </a:extLst>
                  </p:cNvPr>
                  <p:cNvSpPr txBox="1"/>
                  <p:nvPr/>
                </p:nvSpPr>
                <p:spPr>
                  <a:xfrm>
                    <a:off x="5456635" y="4373321"/>
                    <a:ext cx="368114" cy="276999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b>
                            <m:sSubPr>
                              <m:ctrlPr>
                                <a:rPr lang="en-US" sz="1200" b="0" i="1" dirty="0" smtClean="0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1200" b="0" i="1" dirty="0" smtClean="0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𝛿</m:t>
                              </m:r>
                            </m:e>
                            <m:sub>
                              <m:r>
                                <a:rPr lang="en-US" sz="1200" b="0" i="1" dirty="0" smtClean="0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𝑐</m:t>
                              </m:r>
                            </m:sub>
                          </m:sSub>
                        </m:oMath>
                      </m:oMathPara>
                    </a14:m>
                    <a:endParaRPr lang="en-US" sz="1200" dirty="0">
                      <a:solidFill>
                        <a:srgbClr val="0070C0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</mc:Choice>
            <mc:Fallback xmlns="">
              <p:sp>
                <p:nvSpPr>
                  <p:cNvPr id="639" name="TextBox 638">
                    <a:extLst>
                      <a:ext uri="{FF2B5EF4-FFF2-40B4-BE49-F238E27FC236}">
                        <a16:creationId xmlns:a16="http://schemas.microsoft.com/office/drawing/2014/main" id="{0B7EDBAD-C18D-B97B-31ED-FEC4A7174279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5456635" y="4373321"/>
                    <a:ext cx="368114" cy="276999"/>
                  </a:xfrm>
                  <a:prstGeom prst="rect">
                    <a:avLst/>
                  </a:prstGeom>
                  <a:blipFill>
                    <a:blip r:embed="rId5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cxnSp>
          <p:nvCxnSpPr>
            <p:cNvPr id="640" name="Straight Arrow Connector 639">
              <a:extLst>
                <a:ext uri="{FF2B5EF4-FFF2-40B4-BE49-F238E27FC236}">
                  <a16:creationId xmlns:a16="http://schemas.microsoft.com/office/drawing/2014/main" id="{CB129EFA-F760-E6AB-D89F-2227189315CD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5940800" y="4135811"/>
              <a:ext cx="704292" cy="203005"/>
            </a:xfrm>
            <a:prstGeom prst="straightConnector1">
              <a:avLst/>
            </a:prstGeom>
            <a:solidFill>
              <a:schemeClr val="accent1"/>
            </a:solidFill>
            <a:ln w="19050" cap="flat" cmpd="sng" algn="ctr">
              <a:solidFill>
                <a:srgbClr val="0070C0"/>
              </a:solidFill>
              <a:prstDash val="solid"/>
              <a:round/>
              <a:headEnd type="none" w="med" len="med"/>
              <a:tailEnd type="none" w="sm" len="med"/>
            </a:ln>
            <a:effectLst/>
          </p:spPr>
        </p:cxnSp>
        <p:cxnSp>
          <p:nvCxnSpPr>
            <p:cNvPr id="641" name="Straight Arrow Connector 640">
              <a:extLst>
                <a:ext uri="{FF2B5EF4-FFF2-40B4-BE49-F238E27FC236}">
                  <a16:creationId xmlns:a16="http://schemas.microsoft.com/office/drawing/2014/main" id="{588BC225-3275-A2C7-35F0-4A6D989790DA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6100019" y="4452129"/>
              <a:ext cx="562176" cy="171664"/>
            </a:xfrm>
            <a:prstGeom prst="straightConnector1">
              <a:avLst/>
            </a:prstGeom>
            <a:solidFill>
              <a:schemeClr val="accent1"/>
            </a:solidFill>
            <a:ln w="19050" cap="flat" cmpd="sng" algn="ctr">
              <a:solidFill>
                <a:srgbClr val="0070C0"/>
              </a:solidFill>
              <a:prstDash val="solid"/>
              <a:round/>
              <a:headEnd type="none" w="med" len="med"/>
              <a:tailEnd type="none" w="sm" len="med"/>
            </a:ln>
            <a:effectLst/>
          </p:spPr>
        </p:cxnSp>
        <p:cxnSp>
          <p:nvCxnSpPr>
            <p:cNvPr id="642" name="Straight Arrow Connector 641">
              <a:extLst>
                <a:ext uri="{FF2B5EF4-FFF2-40B4-BE49-F238E27FC236}">
                  <a16:creationId xmlns:a16="http://schemas.microsoft.com/office/drawing/2014/main" id="{10B0C51C-2C03-6D31-59AB-B70C0CADB3AC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6595300" y="4121165"/>
              <a:ext cx="0" cy="203763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rgbClr val="0070C0"/>
              </a:solidFill>
              <a:prstDash val="solid"/>
              <a:round/>
              <a:headEnd type="none" w="med" len="med"/>
              <a:tailEnd type="arrow" w="sm" len="med"/>
            </a:ln>
            <a:effectLst/>
          </p:spPr>
        </p:cxnSp>
        <p:cxnSp>
          <p:nvCxnSpPr>
            <p:cNvPr id="643" name="Straight Arrow Connector 642">
              <a:extLst>
                <a:ext uri="{FF2B5EF4-FFF2-40B4-BE49-F238E27FC236}">
                  <a16:creationId xmlns:a16="http://schemas.microsoft.com/office/drawing/2014/main" id="{10F8DB91-FF1E-9C75-4BA3-60BDC81D286A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6595300" y="4616279"/>
              <a:ext cx="0" cy="173366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rgbClr val="0070C0"/>
              </a:solidFill>
              <a:prstDash val="solid"/>
              <a:round/>
              <a:headEnd type="none" w="med" len="med"/>
              <a:tailEnd type="arrow" w="sm" len="med"/>
            </a:ln>
            <a:effectLst/>
          </p:spPr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44" name="TextBox 643">
                  <a:extLst>
                    <a:ext uri="{FF2B5EF4-FFF2-40B4-BE49-F238E27FC236}">
                      <a16:creationId xmlns:a16="http://schemas.microsoft.com/office/drawing/2014/main" id="{6395BF8D-6355-FF9B-C0FB-C6F3AB8BFAE6}"/>
                    </a:ext>
                  </a:extLst>
                </p:cNvPr>
                <p:cNvSpPr txBox="1"/>
                <p:nvPr/>
              </p:nvSpPr>
              <p:spPr>
                <a:xfrm>
                  <a:off x="6420598" y="3873001"/>
                  <a:ext cx="371319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1200" b="0" i="1" dirty="0" smtClean="0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sz="1200" b="0" i="1" dirty="0" smtClean="0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𝛿</m:t>
                            </m:r>
                          </m:e>
                          <m:sub>
                            <m:r>
                              <a:rPr lang="en-US" sz="1200" b="0" i="1" dirty="0" smtClean="0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𝑟</m:t>
                            </m:r>
                          </m:sub>
                        </m:sSub>
                      </m:oMath>
                    </m:oMathPara>
                  </a14:m>
                  <a:endParaRPr lang="en-US" sz="1200" dirty="0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mc:Choice>
          <mc:Fallback xmlns="">
            <p:sp>
              <p:nvSpPr>
                <p:cNvPr id="644" name="TextBox 643">
                  <a:extLst>
                    <a:ext uri="{FF2B5EF4-FFF2-40B4-BE49-F238E27FC236}">
                      <a16:creationId xmlns:a16="http://schemas.microsoft.com/office/drawing/2014/main" id="{6395BF8D-6355-FF9B-C0FB-C6F3AB8BFAE6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420598" y="3873001"/>
                  <a:ext cx="371319" cy="276999"/>
                </a:xfrm>
                <a:prstGeom prst="rect">
                  <a:avLst/>
                </a:prstGeom>
                <a:blipFill>
                  <a:blip r:embed="rId6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672" name="Straight Arrow Connector 671">
              <a:extLst>
                <a:ext uri="{FF2B5EF4-FFF2-40B4-BE49-F238E27FC236}">
                  <a16:creationId xmlns:a16="http://schemas.microsoft.com/office/drawing/2014/main" id="{63C172E1-9F64-C635-1701-194AC0195530}"/>
                </a:ext>
              </a:extLst>
            </p:cNvPr>
            <p:cNvCxnSpPr>
              <a:cxnSpLocks/>
            </p:cNvCxnSpPr>
            <p:nvPr/>
          </p:nvCxnSpPr>
          <p:spPr bwMode="auto">
            <a:xfrm rot="10800000" flipH="1" flipV="1">
              <a:off x="6078226" y="3183071"/>
              <a:ext cx="283022" cy="81527"/>
            </a:xfrm>
            <a:prstGeom prst="straightConnector1">
              <a:avLst/>
            </a:prstGeom>
            <a:solidFill>
              <a:schemeClr val="accent1"/>
            </a:solidFill>
            <a:ln w="1905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75" name="TextBox 674">
                  <a:extLst>
                    <a:ext uri="{FF2B5EF4-FFF2-40B4-BE49-F238E27FC236}">
                      <a16:creationId xmlns:a16="http://schemas.microsoft.com/office/drawing/2014/main" id="{B5DBD954-05BD-66D9-7685-B1436A9B6F1E}"/>
                    </a:ext>
                  </a:extLst>
                </p:cNvPr>
                <p:cNvSpPr txBox="1"/>
                <p:nvPr/>
              </p:nvSpPr>
              <p:spPr>
                <a:xfrm>
                  <a:off x="5979438" y="3137054"/>
                  <a:ext cx="359714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12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sz="12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𝑟</m:t>
                            </m:r>
                          </m:e>
                          <m:sub>
                            <m:r>
                              <a:rPr lang="en-US" sz="12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h</m:t>
                            </m:r>
                          </m:sub>
                        </m:sSub>
                      </m:oMath>
                    </m:oMathPara>
                  </a14:m>
                  <a:endParaRPr lang="en-US" sz="120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mc:Choice>
          <mc:Fallback xmlns="">
            <p:sp>
              <p:nvSpPr>
                <p:cNvPr id="675" name="TextBox 674">
                  <a:extLst>
                    <a:ext uri="{FF2B5EF4-FFF2-40B4-BE49-F238E27FC236}">
                      <a16:creationId xmlns:a16="http://schemas.microsoft.com/office/drawing/2014/main" id="{B5DBD954-05BD-66D9-7685-B1436A9B6F1E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979438" y="3137054"/>
                  <a:ext cx="359714" cy="276999"/>
                </a:xfrm>
                <a:prstGeom prst="rect">
                  <a:avLst/>
                </a:prstGeom>
                <a:blipFill>
                  <a:blip r:embed="rId7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" name="TextBox 2">
                  <a:extLst>
                    <a:ext uri="{FF2B5EF4-FFF2-40B4-BE49-F238E27FC236}">
                      <a16:creationId xmlns:a16="http://schemas.microsoft.com/office/drawing/2014/main" id="{C30C4DD7-4913-76C8-B010-E5B2E7877C1A}"/>
                    </a:ext>
                  </a:extLst>
                </p:cNvPr>
                <p:cNvSpPr txBox="1"/>
                <p:nvPr/>
              </p:nvSpPr>
              <p:spPr>
                <a:xfrm>
                  <a:off x="4859643" y="3362058"/>
                  <a:ext cx="344710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12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sz="12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𝑟</m:t>
                            </m:r>
                          </m:e>
                          <m:sub>
                            <m:r>
                              <a:rPr lang="en-US" sz="12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𝑣</m:t>
                            </m:r>
                          </m:sub>
                        </m:sSub>
                      </m:oMath>
                    </m:oMathPara>
                  </a14:m>
                  <a:endParaRPr lang="en-US" sz="12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mc:Choice>
          <mc:Fallback xmlns="">
            <p:sp>
              <p:nvSpPr>
                <p:cNvPr id="3" name="TextBox 2">
                  <a:extLst>
                    <a:ext uri="{FF2B5EF4-FFF2-40B4-BE49-F238E27FC236}">
                      <a16:creationId xmlns:a16="http://schemas.microsoft.com/office/drawing/2014/main" id="{C30C4DD7-4913-76C8-B010-E5B2E7877C1A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859643" y="3362058"/>
                  <a:ext cx="344710" cy="276999"/>
                </a:xfrm>
                <a:prstGeom prst="rect">
                  <a:avLst/>
                </a:prstGeom>
                <a:blipFill>
                  <a:blip r:embed="rId8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4" name="Straight Arrow Connector 3">
              <a:extLst>
                <a:ext uri="{FF2B5EF4-FFF2-40B4-BE49-F238E27FC236}">
                  <a16:creationId xmlns:a16="http://schemas.microsoft.com/office/drawing/2014/main" id="{83A701A2-66DC-9039-DC9D-81BA55082F26}"/>
                </a:ext>
              </a:extLst>
            </p:cNvPr>
            <p:cNvCxnSpPr>
              <a:cxnSpLocks/>
            </p:cNvCxnSpPr>
            <p:nvPr/>
          </p:nvCxnSpPr>
          <p:spPr bwMode="auto">
            <a:xfrm rot="10800000" flipV="1">
              <a:off x="4929056" y="3345464"/>
              <a:ext cx="0" cy="260583"/>
            </a:xfrm>
            <a:prstGeom prst="straightConnector1">
              <a:avLst/>
            </a:prstGeom>
            <a:solidFill>
              <a:schemeClr val="accent1"/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622" name="Straight Arrow Connector 621">
              <a:extLst>
                <a:ext uri="{FF2B5EF4-FFF2-40B4-BE49-F238E27FC236}">
                  <a16:creationId xmlns:a16="http://schemas.microsoft.com/office/drawing/2014/main" id="{FA426C2A-0F43-06B8-8883-159A25967F22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6239413" y="3049531"/>
              <a:ext cx="489999" cy="144288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35" name="Straight Arrow Connector 34">
              <a:extLst>
                <a:ext uri="{FF2B5EF4-FFF2-40B4-BE49-F238E27FC236}">
                  <a16:creationId xmlns:a16="http://schemas.microsoft.com/office/drawing/2014/main" id="{91F843ED-2A0D-6058-049D-63C0856B3F46}"/>
                </a:ext>
              </a:extLst>
            </p:cNvPr>
            <p:cNvCxnSpPr>
              <a:cxnSpLocks/>
            </p:cNvCxnSpPr>
            <p:nvPr/>
          </p:nvCxnSpPr>
          <p:spPr bwMode="auto">
            <a:xfrm flipH="1" flipV="1">
              <a:off x="5922426" y="4131371"/>
              <a:ext cx="175261" cy="321840"/>
            </a:xfrm>
            <a:prstGeom prst="straightConnector1">
              <a:avLst/>
            </a:prstGeom>
            <a:solidFill>
              <a:schemeClr val="accent1"/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8" name="TextBox 37">
                  <a:extLst>
                    <a:ext uri="{FF2B5EF4-FFF2-40B4-BE49-F238E27FC236}">
                      <a16:creationId xmlns:a16="http://schemas.microsoft.com/office/drawing/2014/main" id="{41AC808E-ECA2-2A74-89CA-B49624592DF2}"/>
                    </a:ext>
                  </a:extLst>
                </p:cNvPr>
                <p:cNvSpPr txBox="1"/>
                <p:nvPr/>
              </p:nvSpPr>
              <p:spPr>
                <a:xfrm>
                  <a:off x="5933174" y="4148844"/>
                  <a:ext cx="369525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12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sz="12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𝑟</m:t>
                            </m:r>
                          </m:e>
                          <m:sub>
                            <m:r>
                              <a:rPr lang="en-US" sz="12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𝛿</m:t>
                            </m:r>
                          </m:sub>
                        </m:sSub>
                      </m:oMath>
                    </m:oMathPara>
                  </a14:m>
                  <a:endParaRPr lang="en-US" sz="12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mc:Choice>
          <mc:Fallback xmlns="">
            <p:sp>
              <p:nvSpPr>
                <p:cNvPr id="38" name="TextBox 37">
                  <a:extLst>
                    <a:ext uri="{FF2B5EF4-FFF2-40B4-BE49-F238E27FC236}">
                      <a16:creationId xmlns:a16="http://schemas.microsoft.com/office/drawing/2014/main" id="{41AC808E-ECA2-2A74-89CA-B49624592DF2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933174" y="4148844"/>
                  <a:ext cx="369525" cy="276999"/>
                </a:xfrm>
                <a:prstGeom prst="rect">
                  <a:avLst/>
                </a:prstGeom>
                <a:blipFill>
                  <a:blip r:embed="rId9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0" name="TextBox 39">
                  <a:extLst>
                    <a:ext uri="{FF2B5EF4-FFF2-40B4-BE49-F238E27FC236}">
                      <a16:creationId xmlns:a16="http://schemas.microsoft.com/office/drawing/2014/main" id="{3FEC7491-AC5C-79A4-0332-6EE92C4D2236}"/>
                    </a:ext>
                  </a:extLst>
                </p:cNvPr>
                <p:cNvSpPr txBox="1"/>
                <p:nvPr/>
              </p:nvSpPr>
              <p:spPr>
                <a:xfrm rot="3263123">
                  <a:off x="5868334" y="4267061"/>
                  <a:ext cx="320921" cy="2616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105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∟</m:t>
                        </m:r>
                      </m:oMath>
                    </m:oMathPara>
                  </a14:m>
                  <a:endParaRPr lang="en-US" sz="1050" dirty="0"/>
                </a:p>
              </p:txBody>
            </p:sp>
          </mc:Choice>
          <mc:Fallback xmlns="">
            <p:sp>
              <p:nvSpPr>
                <p:cNvPr id="40" name="TextBox 39">
                  <a:extLst>
                    <a:ext uri="{FF2B5EF4-FFF2-40B4-BE49-F238E27FC236}">
                      <a16:creationId xmlns:a16="http://schemas.microsoft.com/office/drawing/2014/main" id="{3FEC7491-AC5C-79A4-0332-6EE92C4D2236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 rot="3263123">
                  <a:off x="5868334" y="4267061"/>
                  <a:ext cx="320921" cy="261610"/>
                </a:xfrm>
                <a:prstGeom prst="rect">
                  <a:avLst/>
                </a:prstGeom>
                <a:blipFill>
                  <a:blip r:embed="rId10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5" name="Straight Arrow Connector 4">
              <a:extLst>
                <a:ext uri="{FF2B5EF4-FFF2-40B4-BE49-F238E27FC236}">
                  <a16:creationId xmlns:a16="http://schemas.microsoft.com/office/drawing/2014/main" id="{332AAB79-781F-3758-5865-46E738888D0A}"/>
                </a:ext>
              </a:extLst>
            </p:cNvPr>
            <p:cNvCxnSpPr>
              <a:cxnSpLocks/>
            </p:cNvCxnSpPr>
            <p:nvPr/>
          </p:nvCxnSpPr>
          <p:spPr bwMode="auto">
            <a:xfrm flipH="1">
              <a:off x="5973294" y="3468718"/>
              <a:ext cx="1192629" cy="621123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 w="sm" len="med"/>
            </a:ln>
            <a:effectLst/>
          </p:spPr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7D910E41-D3A3-F27A-5452-3CC029817A77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2398292" y="4414140"/>
              <a:ext cx="4530646" cy="200387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3" name="Straight Arrow Connector 22">
              <a:extLst>
                <a:ext uri="{FF2B5EF4-FFF2-40B4-BE49-F238E27FC236}">
                  <a16:creationId xmlns:a16="http://schemas.microsoft.com/office/drawing/2014/main" id="{3D58CDB5-A600-A976-6B2F-D697B74562DC}"/>
                </a:ext>
              </a:extLst>
            </p:cNvPr>
            <p:cNvCxnSpPr>
              <a:cxnSpLocks/>
            </p:cNvCxnSpPr>
            <p:nvPr/>
          </p:nvCxnSpPr>
          <p:spPr bwMode="auto">
            <a:xfrm flipH="1">
              <a:off x="6935930" y="4285419"/>
              <a:ext cx="220350" cy="104365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 w="sm" len="med"/>
            </a:ln>
            <a:effectLst/>
          </p:spPr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8" name="TextBox 27">
                  <a:extLst>
                    <a:ext uri="{FF2B5EF4-FFF2-40B4-BE49-F238E27FC236}">
                      <a16:creationId xmlns:a16="http://schemas.microsoft.com/office/drawing/2014/main" id="{CCD2DFD4-AAE4-4E8F-1BF4-2873C514EA4A}"/>
                    </a:ext>
                  </a:extLst>
                </p:cNvPr>
                <p:cNvSpPr txBox="1"/>
                <p:nvPr/>
              </p:nvSpPr>
              <p:spPr>
                <a:xfrm>
                  <a:off x="4034489" y="4480544"/>
                  <a:ext cx="441339" cy="28520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12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sz="12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𝑟</m:t>
                            </m:r>
                          </m:e>
                          <m:sub>
                            <m:r>
                              <a:rPr lang="en-US" sz="12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𝑠</m:t>
                            </m:r>
                            <m:r>
                              <a:rPr lang="en-US" sz="12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,</m:t>
                            </m:r>
                            <m:r>
                              <a:rPr lang="en-US" sz="12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𝑑</m:t>
                            </m:r>
                          </m:sub>
                        </m:sSub>
                      </m:oMath>
                    </m:oMathPara>
                  </a14:m>
                  <a:endParaRPr lang="en-US" sz="120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mc:Choice>
          <mc:Fallback xmlns="">
            <p:sp>
              <p:nvSpPr>
                <p:cNvPr id="28" name="TextBox 27">
                  <a:extLst>
                    <a:ext uri="{FF2B5EF4-FFF2-40B4-BE49-F238E27FC236}">
                      <a16:creationId xmlns:a16="http://schemas.microsoft.com/office/drawing/2014/main" id="{CCD2DFD4-AAE4-4E8F-1BF4-2873C514EA4A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034489" y="4480544"/>
                  <a:ext cx="441339" cy="285206"/>
                </a:xfrm>
                <a:prstGeom prst="rect">
                  <a:avLst/>
                </a:prstGeom>
                <a:blipFill>
                  <a:blip r:embed="rId11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29" name="Straight Arrow Connector 28">
              <a:extLst>
                <a:ext uri="{FF2B5EF4-FFF2-40B4-BE49-F238E27FC236}">
                  <a16:creationId xmlns:a16="http://schemas.microsoft.com/office/drawing/2014/main" id="{A027F98A-3A36-9787-FB67-52285B868BB8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2401647" y="4448520"/>
              <a:ext cx="3712927" cy="167759"/>
            </a:xfrm>
            <a:prstGeom prst="straightConnector1">
              <a:avLst/>
            </a:prstGeom>
            <a:solidFill>
              <a:schemeClr val="accent1"/>
            </a:solidFill>
            <a:ln w="127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30" name="Straight Arrow Connector 29">
              <a:extLst>
                <a:ext uri="{FF2B5EF4-FFF2-40B4-BE49-F238E27FC236}">
                  <a16:creationId xmlns:a16="http://schemas.microsoft.com/office/drawing/2014/main" id="{B3440199-F16A-468E-F201-3D199DA2FDF8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2396415" y="3041225"/>
              <a:ext cx="2834082" cy="1585049"/>
            </a:xfrm>
            <a:prstGeom prst="straightConnector1">
              <a:avLst/>
            </a:prstGeom>
            <a:solidFill>
              <a:schemeClr val="accent1"/>
            </a:solidFill>
            <a:ln w="1905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1" name="TextBox 30">
                  <a:extLst>
                    <a:ext uri="{FF2B5EF4-FFF2-40B4-BE49-F238E27FC236}">
                      <a16:creationId xmlns:a16="http://schemas.microsoft.com/office/drawing/2014/main" id="{32811059-6299-A8E3-4FAF-C9925C4CA32A}"/>
                    </a:ext>
                  </a:extLst>
                </p:cNvPr>
                <p:cNvSpPr txBox="1"/>
                <p:nvPr/>
              </p:nvSpPr>
              <p:spPr>
                <a:xfrm>
                  <a:off x="5096962" y="2903041"/>
                  <a:ext cx="290494" cy="2616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"/>
                      </m:oMathParaPr>
                      <m:oMath xmlns:m="http://schemas.openxmlformats.org/officeDocument/2006/math">
                        <m:r>
                          <a:rPr lang="en-US" sz="1050" b="0" i="1" smtClean="0">
                            <a:solidFill>
                              <a:srgbClr val="7030A0"/>
                            </a:solidFill>
                            <a:latin typeface="Cambria Math" panose="02040503050406030204" pitchFamily="18" charset="0"/>
                          </a:rPr>
                          <m:t>×</m:t>
                        </m:r>
                      </m:oMath>
                    </m:oMathPara>
                  </a14:m>
                  <a:endParaRPr lang="en-US" sz="1400" b="0" dirty="0">
                    <a:solidFill>
                      <a:srgbClr val="7030A0"/>
                    </a:solidFill>
                  </a:endParaRPr>
                </a:p>
              </p:txBody>
            </p:sp>
          </mc:Choice>
          <mc:Fallback xmlns="">
            <p:sp>
              <p:nvSpPr>
                <p:cNvPr id="31" name="TextBox 30">
                  <a:extLst>
                    <a:ext uri="{FF2B5EF4-FFF2-40B4-BE49-F238E27FC236}">
                      <a16:creationId xmlns:a16="http://schemas.microsoft.com/office/drawing/2014/main" id="{32811059-6299-A8E3-4FAF-C9925C4CA32A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096962" y="2903041"/>
                  <a:ext cx="290494" cy="261610"/>
                </a:xfrm>
                <a:prstGeom prst="rect">
                  <a:avLst/>
                </a:prstGeom>
                <a:blipFill>
                  <a:blip r:embed="rId12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32" name="Straight Arrow Connector 31">
              <a:extLst>
                <a:ext uri="{FF2B5EF4-FFF2-40B4-BE49-F238E27FC236}">
                  <a16:creationId xmlns:a16="http://schemas.microsoft.com/office/drawing/2014/main" id="{8BE014C1-AAA7-DD64-2223-D322306B0464}"/>
                </a:ext>
              </a:extLst>
            </p:cNvPr>
            <p:cNvCxnSpPr>
              <a:cxnSpLocks/>
            </p:cNvCxnSpPr>
            <p:nvPr/>
          </p:nvCxnSpPr>
          <p:spPr bwMode="auto">
            <a:xfrm flipH="1">
              <a:off x="5255084" y="2577447"/>
              <a:ext cx="736860" cy="412163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 w="sm" len="med"/>
            </a:ln>
            <a:effectLst/>
          </p:spPr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3" name="TextBox 32">
                  <a:extLst>
                    <a:ext uri="{FF2B5EF4-FFF2-40B4-BE49-F238E27FC236}">
                      <a16:creationId xmlns:a16="http://schemas.microsoft.com/office/drawing/2014/main" id="{B3F10069-0B80-1927-A73C-06632DED38A1}"/>
                    </a:ext>
                  </a:extLst>
                </p:cNvPr>
                <p:cNvSpPr txBox="1"/>
                <p:nvPr/>
              </p:nvSpPr>
              <p:spPr>
                <a:xfrm>
                  <a:off x="5913694" y="2400300"/>
                  <a:ext cx="1821396" cy="2616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11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center of </a:t>
                  </a:r>
                  <a14:m>
                    <m:oMath xmlns:m="http://schemas.openxmlformats.org/officeDocument/2006/math">
                      <m:d>
                        <m:dPr>
                          <m:ctrlPr>
                            <a:rPr lang="en-US" sz="110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110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0,0</m:t>
                          </m:r>
                        </m:e>
                      </m:d>
                    </m:oMath>
                  </a14:m>
                  <a:r>
                    <a:rPr lang="en-US" sz="11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detector pixel</a:t>
                  </a:r>
                </a:p>
              </p:txBody>
            </p:sp>
          </mc:Choice>
          <mc:Fallback xmlns="">
            <p:sp>
              <p:nvSpPr>
                <p:cNvPr id="33" name="TextBox 32">
                  <a:extLst>
                    <a:ext uri="{FF2B5EF4-FFF2-40B4-BE49-F238E27FC236}">
                      <a16:creationId xmlns:a16="http://schemas.microsoft.com/office/drawing/2014/main" id="{B3F10069-0B80-1927-A73C-06632DED38A1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913694" y="2400300"/>
                  <a:ext cx="1821396" cy="261610"/>
                </a:xfrm>
                <a:prstGeom prst="rect">
                  <a:avLst/>
                </a:prstGeom>
                <a:blipFill>
                  <a:blip r:embed="rId13"/>
                  <a:stretch>
                    <a:fillRect b="-18182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4" name="TextBox 33">
                  <a:extLst>
                    <a:ext uri="{FF2B5EF4-FFF2-40B4-BE49-F238E27FC236}">
                      <a16:creationId xmlns:a16="http://schemas.microsoft.com/office/drawing/2014/main" id="{6813DA65-C4A9-5AA7-8B0C-C01CEB4EECA7}"/>
                    </a:ext>
                  </a:extLst>
                </p:cNvPr>
                <p:cNvSpPr txBox="1"/>
                <p:nvPr/>
              </p:nvSpPr>
              <p:spPr>
                <a:xfrm rot="19893936">
                  <a:off x="3490590" y="3508212"/>
                  <a:ext cx="699691" cy="27699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12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sz="12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𝑟</m:t>
                            </m:r>
                          </m:e>
                          <m:sub>
                            <m:r>
                              <a:rPr lang="en-US" sz="12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𝑟</m:t>
                            </m:r>
                          </m:sub>
                        </m:sSub>
                        <m:r>
                          <a:rPr lang="en-US" sz="12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−</m:t>
                        </m:r>
                        <m:sSub>
                          <m:sSubPr>
                            <m:ctrlPr>
                              <a:rPr lang="en-US" sz="12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sz="12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𝑟</m:t>
                            </m:r>
                          </m:e>
                          <m:sub>
                            <m:r>
                              <a:rPr lang="en-US" sz="12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𝑠</m:t>
                            </m:r>
                          </m:sub>
                        </m:sSub>
                      </m:oMath>
                    </m:oMathPara>
                  </a14:m>
                  <a:endParaRPr lang="en-US" sz="120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mc:Choice>
          <mc:Fallback xmlns="">
            <p:sp>
              <p:nvSpPr>
                <p:cNvPr id="34" name="TextBox 33">
                  <a:extLst>
                    <a:ext uri="{FF2B5EF4-FFF2-40B4-BE49-F238E27FC236}">
                      <a16:creationId xmlns:a16="http://schemas.microsoft.com/office/drawing/2014/main" id="{6813DA65-C4A9-5AA7-8B0C-C01CEB4EECA7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 rot="19893936">
                  <a:off x="3490590" y="3508212"/>
                  <a:ext cx="699691" cy="276999"/>
                </a:xfrm>
                <a:prstGeom prst="rect">
                  <a:avLst/>
                </a:prstGeom>
                <a:blipFill>
                  <a:blip r:embed="rId14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37" name="Straight Arrow Connector 36">
              <a:extLst>
                <a:ext uri="{FF2B5EF4-FFF2-40B4-BE49-F238E27FC236}">
                  <a16:creationId xmlns:a16="http://schemas.microsoft.com/office/drawing/2014/main" id="{213D0BA8-E826-74DE-973C-9C937578B62B}"/>
                </a:ext>
              </a:extLst>
            </p:cNvPr>
            <p:cNvCxnSpPr>
              <a:cxnSpLocks/>
            </p:cNvCxnSpPr>
            <p:nvPr/>
          </p:nvCxnSpPr>
          <p:spPr bwMode="auto">
            <a:xfrm flipH="1" flipV="1">
              <a:off x="5230497" y="3041225"/>
              <a:ext cx="695754" cy="1089702"/>
            </a:xfrm>
            <a:prstGeom prst="straightConnector1">
              <a:avLst/>
            </a:prstGeom>
            <a:solidFill>
              <a:schemeClr val="accent1"/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4" name="TextBox 43">
                  <a:extLst>
                    <a:ext uri="{FF2B5EF4-FFF2-40B4-BE49-F238E27FC236}">
                      <a16:creationId xmlns:a16="http://schemas.microsoft.com/office/drawing/2014/main" id="{1EA38C79-C564-ACDF-4695-C59EA13B5804}"/>
                    </a:ext>
                  </a:extLst>
                </p:cNvPr>
                <p:cNvSpPr txBox="1"/>
                <p:nvPr/>
              </p:nvSpPr>
              <p:spPr>
                <a:xfrm>
                  <a:off x="5549285" y="3491042"/>
                  <a:ext cx="422808" cy="28520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12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sz="12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𝑟</m:t>
                            </m:r>
                          </m:e>
                          <m:sub>
                            <m:r>
                              <a:rPr lang="en-US" sz="12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𝑐</m:t>
                            </m:r>
                            <m:r>
                              <a:rPr lang="en-US" sz="12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,</m:t>
                            </m:r>
                            <m:r>
                              <a:rPr lang="en-US" sz="12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𝑟</m:t>
                            </m:r>
                          </m:sub>
                        </m:sSub>
                      </m:oMath>
                    </m:oMathPara>
                  </a14:m>
                  <a:endParaRPr lang="en-US" sz="12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mc:Choice>
          <mc:Fallback xmlns="">
            <p:sp>
              <p:nvSpPr>
                <p:cNvPr id="44" name="TextBox 43">
                  <a:extLst>
                    <a:ext uri="{FF2B5EF4-FFF2-40B4-BE49-F238E27FC236}">
                      <a16:creationId xmlns:a16="http://schemas.microsoft.com/office/drawing/2014/main" id="{1EA38C79-C564-ACDF-4695-C59EA13B5804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549285" y="3491042"/>
                  <a:ext cx="422808" cy="285206"/>
                </a:xfrm>
                <a:prstGeom prst="rect">
                  <a:avLst/>
                </a:prstGeom>
                <a:blipFill>
                  <a:blip r:embed="rId15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45" name="Straight Arrow Connector 44">
              <a:extLst>
                <a:ext uri="{FF2B5EF4-FFF2-40B4-BE49-F238E27FC236}">
                  <a16:creationId xmlns:a16="http://schemas.microsoft.com/office/drawing/2014/main" id="{E25B2FA4-9B99-4151-7CBB-C1A63224D556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5229144" y="3046380"/>
              <a:ext cx="0" cy="937743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48" name="Straight Arrow Connector 47">
              <a:extLst>
                <a:ext uri="{FF2B5EF4-FFF2-40B4-BE49-F238E27FC236}">
                  <a16:creationId xmlns:a16="http://schemas.microsoft.com/office/drawing/2014/main" id="{3F6B47EF-FBEB-D082-2976-E5073B677A44}"/>
                </a:ext>
              </a:extLst>
            </p:cNvPr>
            <p:cNvCxnSpPr>
              <a:cxnSpLocks/>
            </p:cNvCxnSpPr>
            <p:nvPr/>
          </p:nvCxnSpPr>
          <p:spPr bwMode="auto">
            <a:xfrm flipH="1" flipV="1">
              <a:off x="5201851" y="3965477"/>
              <a:ext cx="719859" cy="157274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3" name="TextBox 52">
                  <a:extLst>
                    <a:ext uri="{FF2B5EF4-FFF2-40B4-BE49-F238E27FC236}">
                      <a16:creationId xmlns:a16="http://schemas.microsoft.com/office/drawing/2014/main" id="{D4C2BCD9-65CE-9AE9-19F7-DD335CB406FE}"/>
                    </a:ext>
                  </a:extLst>
                </p:cNvPr>
                <p:cNvSpPr txBox="1"/>
                <p:nvPr/>
              </p:nvSpPr>
              <p:spPr>
                <a:xfrm>
                  <a:off x="5122742" y="3419685"/>
                  <a:ext cx="363241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12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sz="12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𝑐</m:t>
                            </m:r>
                          </m:e>
                          <m:sub>
                            <m:r>
                              <a:rPr lang="en-US" sz="12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𝑣</m:t>
                            </m:r>
                          </m:sub>
                        </m:sSub>
                      </m:oMath>
                    </m:oMathPara>
                  </a14:m>
                  <a:endParaRPr lang="en-US" sz="12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mc:Choice>
          <mc:Fallback xmlns="">
            <p:sp>
              <p:nvSpPr>
                <p:cNvPr id="53" name="TextBox 52">
                  <a:extLst>
                    <a:ext uri="{FF2B5EF4-FFF2-40B4-BE49-F238E27FC236}">
                      <a16:creationId xmlns:a16="http://schemas.microsoft.com/office/drawing/2014/main" id="{D4C2BCD9-65CE-9AE9-19F7-DD335CB406FE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122742" y="3419685"/>
                  <a:ext cx="363241" cy="276999"/>
                </a:xfrm>
                <a:prstGeom prst="rect">
                  <a:avLst/>
                </a:prstGeom>
                <a:blipFill>
                  <a:blip r:embed="rId16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4" name="TextBox 53">
                  <a:extLst>
                    <a:ext uri="{FF2B5EF4-FFF2-40B4-BE49-F238E27FC236}">
                      <a16:creationId xmlns:a16="http://schemas.microsoft.com/office/drawing/2014/main" id="{091D7993-ECC2-5B2D-659B-6E2EED0A5240}"/>
                    </a:ext>
                  </a:extLst>
                </p:cNvPr>
                <p:cNvSpPr txBox="1"/>
                <p:nvPr/>
              </p:nvSpPr>
              <p:spPr>
                <a:xfrm>
                  <a:off x="5420859" y="3823544"/>
                  <a:ext cx="36965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12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sz="12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𝑐</m:t>
                            </m:r>
                          </m:e>
                          <m:sub>
                            <m:r>
                              <a:rPr lang="en-US" sz="12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h</m:t>
                            </m:r>
                          </m:sub>
                        </m:sSub>
                      </m:oMath>
                    </m:oMathPara>
                  </a14:m>
                  <a:endParaRPr lang="en-US" sz="12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mc:Choice>
          <mc:Fallback xmlns="">
            <p:sp>
              <p:nvSpPr>
                <p:cNvPr id="54" name="TextBox 53">
                  <a:extLst>
                    <a:ext uri="{FF2B5EF4-FFF2-40B4-BE49-F238E27FC236}">
                      <a16:creationId xmlns:a16="http://schemas.microsoft.com/office/drawing/2014/main" id="{091D7993-ECC2-5B2D-659B-6E2EED0A5240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420859" y="3823544"/>
                  <a:ext cx="369653" cy="276999"/>
                </a:xfrm>
                <a:prstGeom prst="rect">
                  <a:avLst/>
                </a:prstGeom>
                <a:blipFill>
                  <a:blip r:embed="rId17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5" name="TextBox 54">
                  <a:extLst>
                    <a:ext uri="{FF2B5EF4-FFF2-40B4-BE49-F238E27FC236}">
                      <a16:creationId xmlns:a16="http://schemas.microsoft.com/office/drawing/2014/main" id="{71349EA4-9058-F8D8-B6AB-3FAC099207D0}"/>
                    </a:ext>
                  </a:extLst>
                </p:cNvPr>
                <p:cNvSpPr txBox="1"/>
                <p:nvPr/>
              </p:nvSpPr>
              <p:spPr>
                <a:xfrm>
                  <a:off x="2538195" y="4545494"/>
                  <a:ext cx="353430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12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sz="12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𝑟</m:t>
                            </m:r>
                          </m:e>
                          <m:sub>
                            <m:r>
                              <a:rPr lang="en-US" sz="12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𝑛</m:t>
                            </m:r>
                          </m:sub>
                        </m:sSub>
                      </m:oMath>
                    </m:oMathPara>
                  </a14:m>
                  <a:endParaRPr lang="en-US" sz="120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mc:Choice>
          <mc:Fallback xmlns="">
            <p:sp>
              <p:nvSpPr>
                <p:cNvPr id="55" name="TextBox 54">
                  <a:extLst>
                    <a:ext uri="{FF2B5EF4-FFF2-40B4-BE49-F238E27FC236}">
                      <a16:creationId xmlns:a16="http://schemas.microsoft.com/office/drawing/2014/main" id="{71349EA4-9058-F8D8-B6AB-3FAC099207D0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538195" y="4545494"/>
                  <a:ext cx="353430" cy="276999"/>
                </a:xfrm>
                <a:prstGeom prst="rect">
                  <a:avLst/>
                </a:prstGeom>
                <a:blipFill>
                  <a:blip r:embed="rId18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56" name="Straight Arrow Connector 55">
              <a:extLst>
                <a:ext uri="{FF2B5EF4-FFF2-40B4-BE49-F238E27FC236}">
                  <a16:creationId xmlns:a16="http://schemas.microsoft.com/office/drawing/2014/main" id="{A290CCF1-0973-CEC1-A904-4AEDCB105DA5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2405229" y="4589377"/>
              <a:ext cx="477161" cy="22460"/>
            </a:xfrm>
            <a:prstGeom prst="straightConnector1">
              <a:avLst/>
            </a:prstGeom>
            <a:solidFill>
              <a:schemeClr val="accent1"/>
            </a:solidFill>
            <a:ln w="1905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6" name="Straight Arrow Connector 5">
              <a:extLst>
                <a:ext uri="{FF2B5EF4-FFF2-40B4-BE49-F238E27FC236}">
                  <a16:creationId xmlns:a16="http://schemas.microsoft.com/office/drawing/2014/main" id="{49B65489-44B9-4B88-463F-4D1C4B190B5D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5846802" y="5289236"/>
              <a:ext cx="220960" cy="70993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arrow" w="sm" len="med"/>
            </a:ln>
            <a:effectLst/>
          </p:spPr>
        </p:cxnSp>
        <p:cxnSp>
          <p:nvCxnSpPr>
            <p:cNvPr id="9" name="Straight Arrow Connector 8">
              <a:extLst>
                <a:ext uri="{FF2B5EF4-FFF2-40B4-BE49-F238E27FC236}">
                  <a16:creationId xmlns:a16="http://schemas.microsoft.com/office/drawing/2014/main" id="{41028840-4D99-C0DE-F397-7B6D0C541528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6060322" y="5247125"/>
              <a:ext cx="0" cy="214848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sm" len="med"/>
            </a:ln>
            <a:effectLst/>
          </p:spPr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0" name="TextBox 9">
                  <a:extLst>
                    <a:ext uri="{FF2B5EF4-FFF2-40B4-BE49-F238E27FC236}">
                      <a16:creationId xmlns:a16="http://schemas.microsoft.com/office/drawing/2014/main" id="{A4B18477-7C35-348D-B111-84C2D24AB8C1}"/>
                    </a:ext>
                  </a:extLst>
                </p:cNvPr>
                <p:cNvSpPr txBox="1"/>
                <p:nvPr/>
              </p:nvSpPr>
              <p:spPr>
                <a:xfrm>
                  <a:off x="5597702" y="5154236"/>
                  <a:ext cx="380617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1200" b="0" i="1" dirty="0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sz="1200" b="0" i="0" dirty="0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Δ</m:t>
                            </m:r>
                          </m:e>
                          <m:sub>
                            <m:r>
                              <a:rPr lang="en-US" sz="1200" b="0" i="1" dirty="0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𝑐</m:t>
                            </m:r>
                          </m:sub>
                        </m:sSub>
                      </m:oMath>
                    </m:oMathPara>
                  </a14:m>
                  <a:endParaRPr lang="en-US" sz="120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mc:Choice>
          <mc:Fallback xmlns="">
            <p:sp>
              <p:nvSpPr>
                <p:cNvPr id="10" name="TextBox 9">
                  <a:extLst>
                    <a:ext uri="{FF2B5EF4-FFF2-40B4-BE49-F238E27FC236}">
                      <a16:creationId xmlns:a16="http://schemas.microsoft.com/office/drawing/2014/main" id="{A4B18477-7C35-348D-B111-84C2D24AB8C1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597702" y="5154236"/>
                  <a:ext cx="380617" cy="276999"/>
                </a:xfrm>
                <a:prstGeom prst="rect">
                  <a:avLst/>
                </a:prstGeom>
                <a:blipFill>
                  <a:blip r:embed="rId19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11" name="Straight Arrow Connector 10">
              <a:extLst>
                <a:ext uri="{FF2B5EF4-FFF2-40B4-BE49-F238E27FC236}">
                  <a16:creationId xmlns:a16="http://schemas.microsoft.com/office/drawing/2014/main" id="{82FA6814-E10E-B518-8295-3632C8216856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6348679" y="5345972"/>
              <a:ext cx="0" cy="214848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sm" len="med"/>
            </a:ln>
            <a:effectLst/>
          </p:spPr>
        </p:cxnSp>
        <p:cxnSp>
          <p:nvCxnSpPr>
            <p:cNvPr id="12" name="Straight Arrow Connector 11">
              <a:extLst>
                <a:ext uri="{FF2B5EF4-FFF2-40B4-BE49-F238E27FC236}">
                  <a16:creationId xmlns:a16="http://schemas.microsoft.com/office/drawing/2014/main" id="{B773EAF8-99EE-7B78-0117-E231FD67AD12}"/>
                </a:ext>
              </a:extLst>
            </p:cNvPr>
            <p:cNvCxnSpPr>
              <a:cxnSpLocks/>
            </p:cNvCxnSpPr>
            <p:nvPr/>
          </p:nvCxnSpPr>
          <p:spPr bwMode="auto">
            <a:xfrm rot="10800000">
              <a:off x="6341651" y="5456202"/>
              <a:ext cx="220960" cy="70993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arrow" w="sm" len="med"/>
            </a:ln>
            <a:effectLst/>
          </p:spPr>
        </p:cxnSp>
        <p:cxnSp>
          <p:nvCxnSpPr>
            <p:cNvPr id="16" name="Straight Arrow Connector 15">
              <a:extLst>
                <a:ext uri="{FF2B5EF4-FFF2-40B4-BE49-F238E27FC236}">
                  <a16:creationId xmlns:a16="http://schemas.microsoft.com/office/drawing/2014/main" id="{8768E310-84B8-296E-F3E4-B961F4AD97D4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6595300" y="4616279"/>
              <a:ext cx="0" cy="173366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rgbClr val="0070C0"/>
              </a:solidFill>
              <a:prstDash val="solid"/>
              <a:round/>
              <a:headEnd type="none" w="med" len="med"/>
              <a:tailEnd type="arrow" w="sm" len="med"/>
            </a:ln>
            <a:effectLst/>
          </p:spPr>
        </p:cxnSp>
        <p:cxnSp>
          <p:nvCxnSpPr>
            <p:cNvPr id="20" name="Straight Arrow Connector 19">
              <a:extLst>
                <a:ext uri="{FF2B5EF4-FFF2-40B4-BE49-F238E27FC236}">
                  <a16:creationId xmlns:a16="http://schemas.microsoft.com/office/drawing/2014/main" id="{DA97C723-97CC-278B-5679-5DA41B5295E7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6936863" y="4664593"/>
              <a:ext cx="0" cy="182891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arrow" w="sm" len="med"/>
            </a:ln>
            <a:effectLst/>
          </p:spPr>
        </p:cxnSp>
        <p:cxnSp>
          <p:nvCxnSpPr>
            <p:cNvPr id="27" name="Straight Arrow Connector 26">
              <a:extLst>
                <a:ext uri="{FF2B5EF4-FFF2-40B4-BE49-F238E27FC236}">
                  <a16:creationId xmlns:a16="http://schemas.microsoft.com/office/drawing/2014/main" id="{40E0DD85-3A7D-FD74-C171-A04C72C61509}"/>
                </a:ext>
              </a:extLst>
            </p:cNvPr>
            <p:cNvCxnSpPr>
              <a:cxnSpLocks/>
            </p:cNvCxnSpPr>
            <p:nvPr/>
          </p:nvCxnSpPr>
          <p:spPr bwMode="auto">
            <a:xfrm flipH="1" flipV="1">
              <a:off x="6779163" y="5228463"/>
              <a:ext cx="207950" cy="68129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sm" len="med"/>
            </a:ln>
            <a:effectLst/>
          </p:spPr>
        </p:cxnSp>
        <p:cxnSp>
          <p:nvCxnSpPr>
            <p:cNvPr id="36" name="Straight Arrow Connector 35">
              <a:extLst>
                <a:ext uri="{FF2B5EF4-FFF2-40B4-BE49-F238E27FC236}">
                  <a16:creationId xmlns:a16="http://schemas.microsoft.com/office/drawing/2014/main" id="{7F540DC1-66EF-73B6-E899-853B81F5B416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6926841" y="5271576"/>
              <a:ext cx="0" cy="187978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arrow" w="sm" len="med"/>
            </a:ln>
            <a:effectLst/>
          </p:spPr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9" name="TextBox 38">
                  <a:extLst>
                    <a:ext uri="{FF2B5EF4-FFF2-40B4-BE49-F238E27FC236}">
                      <a16:creationId xmlns:a16="http://schemas.microsoft.com/office/drawing/2014/main" id="{9AFE0A9F-A229-1D81-BF99-5560B9B1FC00}"/>
                    </a:ext>
                  </a:extLst>
                </p:cNvPr>
                <p:cNvSpPr txBox="1"/>
                <p:nvPr/>
              </p:nvSpPr>
              <p:spPr>
                <a:xfrm>
                  <a:off x="6778281" y="4448178"/>
                  <a:ext cx="38382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1200" b="0" i="1" dirty="0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sz="1200" b="0" i="0" dirty="0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Δ</m:t>
                            </m:r>
                          </m:e>
                          <m:sub>
                            <m:r>
                              <a:rPr lang="en-US" sz="1200" b="0" i="1" dirty="0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𝑟</m:t>
                            </m:r>
                          </m:sub>
                        </m:sSub>
                      </m:oMath>
                    </m:oMathPara>
                  </a14:m>
                  <a:endParaRPr lang="en-US" sz="120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mc:Choice>
          <mc:Fallback xmlns="">
            <p:sp>
              <p:nvSpPr>
                <p:cNvPr id="39" name="TextBox 38">
                  <a:extLst>
                    <a:ext uri="{FF2B5EF4-FFF2-40B4-BE49-F238E27FC236}">
                      <a16:creationId xmlns:a16="http://schemas.microsoft.com/office/drawing/2014/main" id="{9AFE0A9F-A229-1D81-BF99-5560B9B1FC00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778281" y="4448178"/>
                  <a:ext cx="383823" cy="276999"/>
                </a:xfrm>
                <a:prstGeom prst="rect">
                  <a:avLst/>
                </a:prstGeom>
                <a:blipFill>
                  <a:blip r:embed="rId20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41" name="Straight Arrow Connector 40">
              <a:extLst>
                <a:ext uri="{FF2B5EF4-FFF2-40B4-BE49-F238E27FC236}">
                  <a16:creationId xmlns:a16="http://schemas.microsoft.com/office/drawing/2014/main" id="{4042D37B-209A-06A2-9740-40B27284CB6C}"/>
                </a:ext>
              </a:extLst>
            </p:cNvPr>
            <p:cNvCxnSpPr>
              <a:cxnSpLocks/>
            </p:cNvCxnSpPr>
            <p:nvPr/>
          </p:nvCxnSpPr>
          <p:spPr bwMode="auto">
            <a:xfrm flipH="1" flipV="1">
              <a:off x="6788098" y="4815113"/>
              <a:ext cx="207950" cy="68129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sm" len="med"/>
            </a:ln>
            <a:effectLst/>
          </p:spPr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6" name="TextBox 45">
                  <a:extLst>
                    <a:ext uri="{FF2B5EF4-FFF2-40B4-BE49-F238E27FC236}">
                      <a16:creationId xmlns:a16="http://schemas.microsoft.com/office/drawing/2014/main" id="{058D7725-42DA-5318-DE4E-1AB3B546A768}"/>
                    </a:ext>
                  </a:extLst>
                </p:cNvPr>
                <p:cNvSpPr txBox="1"/>
                <p:nvPr/>
              </p:nvSpPr>
              <p:spPr>
                <a:xfrm rot="16200000">
                  <a:off x="4189902" y="4880856"/>
                  <a:ext cx="1277850" cy="43088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sz="105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row index</a:t>
                  </a:r>
                </a:p>
                <a:p>
                  <a:pPr algn="ctr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105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∈{0,1,…,</m:t>
                        </m:r>
                        <m:sSub>
                          <m:sSubPr>
                            <m:ctrlPr>
                              <a:rPr lang="en-US" sz="105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sz="105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𝑁</m:t>
                            </m:r>
                          </m:e>
                          <m:sub>
                            <m:r>
                              <a:rPr lang="en-US" sz="105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𝑟</m:t>
                            </m:r>
                          </m:sub>
                        </m:sSub>
                        <m:r>
                          <a:rPr lang="en-US" sz="105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−1}</m:t>
                        </m:r>
                      </m:oMath>
                    </m:oMathPara>
                  </a14:m>
                  <a:endParaRPr lang="en-US" sz="1050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mc:Choice>
          <mc:Fallback xmlns="">
            <p:sp>
              <p:nvSpPr>
                <p:cNvPr id="46" name="TextBox 45">
                  <a:extLst>
                    <a:ext uri="{FF2B5EF4-FFF2-40B4-BE49-F238E27FC236}">
                      <a16:creationId xmlns:a16="http://schemas.microsoft.com/office/drawing/2014/main" id="{058D7725-42DA-5318-DE4E-1AB3B546A768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 rot="16200000">
                  <a:off x="4189902" y="4880856"/>
                  <a:ext cx="1277850" cy="430887"/>
                </a:xfrm>
                <a:prstGeom prst="rect">
                  <a:avLst/>
                </a:prstGeom>
                <a:blipFill>
                  <a:blip r:embed="rId21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47" name="Straight Arrow Connector 46">
              <a:extLst>
                <a:ext uri="{FF2B5EF4-FFF2-40B4-BE49-F238E27FC236}">
                  <a16:creationId xmlns:a16="http://schemas.microsoft.com/office/drawing/2014/main" id="{F3B20418-66A6-B9FB-3E7B-41D2938523A3}"/>
                </a:ext>
              </a:extLst>
            </p:cNvPr>
            <p:cNvCxnSpPr/>
            <p:nvPr/>
          </p:nvCxnSpPr>
          <p:spPr bwMode="auto">
            <a:xfrm>
              <a:off x="5025189" y="4671855"/>
              <a:ext cx="0" cy="575170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9" name="TextBox 48">
                  <a:extLst>
                    <a:ext uri="{FF2B5EF4-FFF2-40B4-BE49-F238E27FC236}">
                      <a16:creationId xmlns:a16="http://schemas.microsoft.com/office/drawing/2014/main" id="{20AA7349-F132-3EEA-5FE7-8F894C73F734}"/>
                    </a:ext>
                  </a:extLst>
                </p:cNvPr>
                <p:cNvSpPr txBox="1"/>
                <p:nvPr/>
              </p:nvSpPr>
              <p:spPr>
                <a:xfrm rot="1006466">
                  <a:off x="5963547" y="2719550"/>
                  <a:ext cx="1274644" cy="43088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sz="105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channel index</a:t>
                  </a:r>
                  <a:endParaRPr lang="en-US" sz="1050" b="0" i="1" dirty="0">
                    <a:latin typeface="Cambria Math" panose="02040503050406030204" pitchFamily="18" charset="0"/>
                    <a:cs typeface="Times New Roman" panose="02020603050405020304" pitchFamily="18" charset="0"/>
                  </a:endParaRPr>
                </a:p>
                <a:p>
                  <a:pPr algn="ctr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105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∈{0,1,…,</m:t>
                        </m:r>
                        <m:sSub>
                          <m:sSubPr>
                            <m:ctrlPr>
                              <a:rPr lang="en-US" sz="105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sz="105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𝑁</m:t>
                            </m:r>
                          </m:e>
                          <m:sub>
                            <m:r>
                              <a:rPr lang="en-US" sz="105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𝑐</m:t>
                            </m:r>
                          </m:sub>
                        </m:sSub>
                        <m:r>
                          <a:rPr lang="en-US" sz="105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−1}</m:t>
                        </m:r>
                      </m:oMath>
                    </m:oMathPara>
                  </a14:m>
                  <a:endParaRPr lang="en-US" sz="1050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mc:Choice>
          <mc:Fallback xmlns="">
            <p:sp>
              <p:nvSpPr>
                <p:cNvPr id="49" name="TextBox 48">
                  <a:extLst>
                    <a:ext uri="{FF2B5EF4-FFF2-40B4-BE49-F238E27FC236}">
                      <a16:creationId xmlns:a16="http://schemas.microsoft.com/office/drawing/2014/main" id="{20AA7349-F132-3EEA-5FE7-8F894C73F734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 rot="1006466">
                  <a:off x="5963547" y="2719550"/>
                  <a:ext cx="1274644" cy="430887"/>
                </a:xfrm>
                <a:prstGeom prst="rect">
                  <a:avLst/>
                </a:prstGeom>
                <a:blipFill>
                  <a:blip r:embed="rId22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52" name="Group 51">
            <a:extLst>
              <a:ext uri="{FF2B5EF4-FFF2-40B4-BE49-F238E27FC236}">
                <a16:creationId xmlns:a16="http://schemas.microsoft.com/office/drawing/2014/main" id="{D5950255-67AB-E8C8-1CE5-A6D29D721092}"/>
              </a:ext>
            </a:extLst>
          </p:cNvPr>
          <p:cNvGrpSpPr/>
          <p:nvPr/>
        </p:nvGrpSpPr>
        <p:grpSpPr>
          <a:xfrm>
            <a:off x="2502851" y="2987526"/>
            <a:ext cx="1289259" cy="1115139"/>
            <a:chOff x="2729689" y="2444894"/>
            <a:chExt cx="1289259" cy="1115139"/>
          </a:xfrm>
        </p:grpSpPr>
        <p:cxnSp>
          <p:nvCxnSpPr>
            <p:cNvPr id="25" name="Straight Arrow Connector 24">
              <a:extLst>
                <a:ext uri="{FF2B5EF4-FFF2-40B4-BE49-F238E27FC236}">
                  <a16:creationId xmlns:a16="http://schemas.microsoft.com/office/drawing/2014/main" id="{25926814-59EF-7B29-D58B-4E08703C5BE7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2745740" y="2910887"/>
              <a:ext cx="16201" cy="649146"/>
            </a:xfrm>
            <a:prstGeom prst="straightConnector1">
              <a:avLst/>
            </a:prstGeom>
            <a:solidFill>
              <a:schemeClr val="accent1"/>
            </a:solidFill>
            <a:ln w="1905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grpSp>
          <p:nvGrpSpPr>
            <p:cNvPr id="51" name="Group 50">
              <a:extLst>
                <a:ext uri="{FF2B5EF4-FFF2-40B4-BE49-F238E27FC236}">
                  <a16:creationId xmlns:a16="http://schemas.microsoft.com/office/drawing/2014/main" id="{28863E27-36D5-0724-4629-856E0C0A790E}"/>
                </a:ext>
              </a:extLst>
            </p:cNvPr>
            <p:cNvGrpSpPr/>
            <p:nvPr/>
          </p:nvGrpSpPr>
          <p:grpSpPr>
            <a:xfrm>
              <a:off x="2729689" y="2444894"/>
              <a:ext cx="1289259" cy="486396"/>
              <a:chOff x="2729689" y="2444894"/>
              <a:chExt cx="1289259" cy="486396"/>
            </a:xfrm>
          </p:grpSpPr>
          <p:sp>
            <p:nvSpPr>
              <p:cNvPr id="42" name="Oval 41">
                <a:extLst>
                  <a:ext uri="{FF2B5EF4-FFF2-40B4-BE49-F238E27FC236}">
                    <a16:creationId xmlns:a16="http://schemas.microsoft.com/office/drawing/2014/main" id="{57506C6D-796E-B840-FF30-9B37864FD241}"/>
                  </a:ext>
                </a:extLst>
              </p:cNvPr>
              <p:cNvSpPr/>
              <p:nvPr/>
            </p:nvSpPr>
            <p:spPr>
              <a:xfrm>
                <a:off x="2729689" y="2885570"/>
                <a:ext cx="45720" cy="45720"/>
              </a:xfrm>
              <a:prstGeom prst="ellipse">
                <a:avLst/>
              </a:prstGeom>
              <a:solidFill>
                <a:schemeClr val="accent4"/>
              </a:solidFill>
              <a:ln w="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458"/>
              </a:p>
            </p:txBody>
          </p:sp>
          <p:cxnSp>
            <p:nvCxnSpPr>
              <p:cNvPr id="43" name="Straight Arrow Connector 42">
                <a:extLst>
                  <a:ext uri="{FF2B5EF4-FFF2-40B4-BE49-F238E27FC236}">
                    <a16:creationId xmlns:a16="http://schemas.microsoft.com/office/drawing/2014/main" id="{E82E626D-54B3-3017-22F1-A8CDAA0D3518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H="1">
                <a:off x="2761414" y="2719398"/>
                <a:ext cx="330794" cy="194006"/>
              </a:xfrm>
              <a:prstGeom prst="straightConnector1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arrow" w="sm" len="med"/>
              </a:ln>
              <a:effectLst/>
            </p:spPr>
          </p:cxn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50" name="TextBox 49">
                    <a:extLst>
                      <a:ext uri="{FF2B5EF4-FFF2-40B4-BE49-F238E27FC236}">
                        <a16:creationId xmlns:a16="http://schemas.microsoft.com/office/drawing/2014/main" id="{0DED4436-68C4-DA36-F54C-3052E2DBA631}"/>
                      </a:ext>
                    </a:extLst>
                  </p:cNvPr>
                  <p:cNvSpPr txBox="1"/>
                  <p:nvPr/>
                </p:nvSpPr>
                <p:spPr>
                  <a:xfrm>
                    <a:off x="2918635" y="2444894"/>
                    <a:ext cx="1100313" cy="415498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n-US" sz="7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Origin = </a:t>
                    </a:r>
                    <a14:m>
                      <m:oMath xmlns:m="http://schemas.openxmlformats.org/officeDocument/2006/math">
                        <m:d>
                          <m:dPr>
                            <m:ctrlPr>
                              <a:rPr lang="en-US" sz="7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r>
                              <a:rPr lang="en-US" sz="7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0,0,0</m:t>
                            </m:r>
                          </m:e>
                        </m:d>
                      </m:oMath>
                    </a14:m>
                    <a:endParaRPr lang="en-US" sz="700" dirty="0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  <a:p>
                    <a:pPr algn="ctr"/>
                    <a:r>
                      <a:rPr lang="en-US" sz="7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Assumed to fall along the rotation axis</a:t>
                    </a:r>
                  </a:p>
                </p:txBody>
              </p:sp>
            </mc:Choice>
            <mc:Fallback xmlns="">
              <p:sp>
                <p:nvSpPr>
                  <p:cNvPr id="50" name="TextBox 49">
                    <a:extLst>
                      <a:ext uri="{FF2B5EF4-FFF2-40B4-BE49-F238E27FC236}">
                        <a16:creationId xmlns:a16="http://schemas.microsoft.com/office/drawing/2014/main" id="{0DED4436-68C4-DA36-F54C-3052E2DBA631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2918635" y="2444894"/>
                    <a:ext cx="1100313" cy="415498"/>
                  </a:xfrm>
                  <a:prstGeom prst="rect">
                    <a:avLst/>
                  </a:prstGeom>
                  <a:blipFill>
                    <a:blip r:embed="rId23"/>
                    <a:stretch>
                      <a:fillRect b="-6061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</p:grpSp>
      <p:cxnSp>
        <p:nvCxnSpPr>
          <p:cNvPr id="59" name="Straight Arrow Connector 58">
            <a:extLst>
              <a:ext uri="{FF2B5EF4-FFF2-40B4-BE49-F238E27FC236}">
                <a16:creationId xmlns:a16="http://schemas.microsoft.com/office/drawing/2014/main" id="{9D04AF4A-C720-E94D-72B1-531BC1A94A54}"/>
              </a:ext>
            </a:extLst>
          </p:cNvPr>
          <p:cNvCxnSpPr>
            <a:cxnSpLocks/>
          </p:cNvCxnSpPr>
          <p:nvPr/>
        </p:nvCxnSpPr>
        <p:spPr bwMode="auto">
          <a:xfrm>
            <a:off x="2528042" y="3468177"/>
            <a:ext cx="124390" cy="97003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 w="sm" len="med"/>
          </a:ln>
          <a:effectLst/>
        </p:spPr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61" name="TextBox 60">
                <a:extLst>
                  <a:ext uri="{FF2B5EF4-FFF2-40B4-BE49-F238E27FC236}">
                    <a16:creationId xmlns:a16="http://schemas.microsoft.com/office/drawing/2014/main" id="{6EC98EDD-B2ED-7689-EDCA-6943A04F1E1F}"/>
                  </a:ext>
                </a:extLst>
              </p:cNvPr>
              <p:cNvSpPr txBox="1"/>
              <p:nvPr/>
            </p:nvSpPr>
            <p:spPr>
              <a:xfrm>
                <a:off x="2509776" y="3510760"/>
                <a:ext cx="486159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2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en-US" sz="12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𝛿</m:t>
                          </m:r>
                        </m:e>
                        <m:sub>
                          <m:r>
                            <a:rPr lang="en-US" sz="12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𝑟𝑜𝑡</m:t>
                          </m:r>
                        </m:sub>
                      </m:sSub>
                    </m:oMath>
                  </m:oMathPara>
                </a14:m>
                <a:endParaRPr lang="en-US" sz="12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61" name="TextBox 60">
                <a:extLst>
                  <a:ext uri="{FF2B5EF4-FFF2-40B4-BE49-F238E27FC236}">
                    <a16:creationId xmlns:a16="http://schemas.microsoft.com/office/drawing/2014/main" id="{6EC98EDD-B2ED-7689-EDCA-6943A04F1E1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09776" y="3510760"/>
                <a:ext cx="486159" cy="276999"/>
              </a:xfrm>
              <a:prstGeom prst="rect">
                <a:avLst/>
              </a:prstGeom>
              <a:blipFill>
                <a:blip r:embed="rId2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TextBox 6">
            <a:extLst>
              <a:ext uri="{FF2B5EF4-FFF2-40B4-BE49-F238E27FC236}">
                <a16:creationId xmlns:a16="http://schemas.microsoft.com/office/drawing/2014/main" id="{1100A290-1C47-0BC0-AEE9-1ECBCD34700D}"/>
              </a:ext>
            </a:extLst>
          </p:cNvPr>
          <p:cNvSpPr txBox="1"/>
          <p:nvPr/>
        </p:nvSpPr>
        <p:spPr>
          <a:xfrm>
            <a:off x="6276986" y="3950594"/>
            <a:ext cx="199529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Source-detector line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B6782EC3-32D2-BE36-D657-771D6D34F6FF}"/>
              </a:ext>
            </a:extLst>
          </p:cNvPr>
          <p:cNvCxnSpPr>
            <a:cxnSpLocks/>
            <a:endCxn id="630" idx="2"/>
          </p:cNvCxnSpPr>
          <p:nvPr/>
        </p:nvCxnSpPr>
        <p:spPr bwMode="auto">
          <a:xfrm flipH="1">
            <a:off x="1512710" y="3460258"/>
            <a:ext cx="1000878" cy="165421"/>
          </a:xfrm>
          <a:prstGeom prst="straightConnector1">
            <a:avLst/>
          </a:prstGeom>
          <a:solidFill>
            <a:schemeClr val="accent1"/>
          </a:solidFill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</p:spPr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62" name="TextBox 61">
                <a:extLst>
                  <a:ext uri="{FF2B5EF4-FFF2-40B4-BE49-F238E27FC236}">
                    <a16:creationId xmlns:a16="http://schemas.microsoft.com/office/drawing/2014/main" id="{B17D8CA9-E692-D92C-E00D-5D04912CDB0D}"/>
                  </a:ext>
                </a:extLst>
              </p:cNvPr>
              <p:cNvSpPr txBox="1"/>
              <p:nvPr/>
            </p:nvSpPr>
            <p:spPr>
              <a:xfrm rot="21382410">
                <a:off x="1736983" y="3294420"/>
                <a:ext cx="699691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2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en-US" sz="12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𝑟</m:t>
                          </m:r>
                        </m:e>
                        <m:sub>
                          <m:r>
                            <a:rPr lang="en-US" sz="12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𝑠</m:t>
                          </m:r>
                        </m:sub>
                      </m:sSub>
                    </m:oMath>
                  </m:oMathPara>
                </a14:m>
                <a:endParaRPr lang="en-US" sz="12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62" name="TextBox 61">
                <a:extLst>
                  <a:ext uri="{FF2B5EF4-FFF2-40B4-BE49-F238E27FC236}">
                    <a16:creationId xmlns:a16="http://schemas.microsoft.com/office/drawing/2014/main" id="{B17D8CA9-E692-D92C-E00D-5D04912CDB0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21382410">
                <a:off x="1736983" y="3294420"/>
                <a:ext cx="699691" cy="276999"/>
              </a:xfrm>
              <a:prstGeom prst="rect">
                <a:avLst/>
              </a:prstGeom>
              <a:blipFill>
                <a:blip r:embed="rId2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3" name="TextBox 62">
                <a:extLst>
                  <a:ext uri="{FF2B5EF4-FFF2-40B4-BE49-F238E27FC236}">
                    <a16:creationId xmlns:a16="http://schemas.microsoft.com/office/drawing/2014/main" id="{95109FD1-2B34-0074-C964-B35EBFF5BA59}"/>
                  </a:ext>
                </a:extLst>
              </p:cNvPr>
              <p:cNvSpPr txBox="1"/>
              <p:nvPr/>
            </p:nvSpPr>
            <p:spPr>
              <a:xfrm>
                <a:off x="2225864" y="3942899"/>
                <a:ext cx="351058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2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en-US" sz="12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𝑟</m:t>
                          </m:r>
                        </m:e>
                        <m:sub>
                          <m:r>
                            <a:rPr lang="en-US" sz="12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𝑎</m:t>
                          </m:r>
                        </m:sub>
                      </m:sSub>
                    </m:oMath>
                  </m:oMathPara>
                </a14:m>
                <a:endParaRPr lang="en-US" sz="12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63" name="TextBox 62">
                <a:extLst>
                  <a:ext uri="{FF2B5EF4-FFF2-40B4-BE49-F238E27FC236}">
                    <a16:creationId xmlns:a16="http://schemas.microsoft.com/office/drawing/2014/main" id="{95109FD1-2B34-0074-C964-B35EBFF5BA5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25864" y="3942899"/>
                <a:ext cx="351058" cy="276999"/>
              </a:xfrm>
              <a:prstGeom prst="rect">
                <a:avLst/>
              </a:prstGeom>
              <a:blipFill>
                <a:blip r:embed="rId2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4680623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3D9FBD89-CE2D-8415-22A0-701A4C9D17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38130"/>
          </a:xfrm>
        </p:spPr>
        <p:txBody>
          <a:bodyPr/>
          <a:lstStyle/>
          <a:p>
            <a:r>
              <a:rPr lang="en-US" sz="2400" dirty="0"/>
              <a:t>Recap: conversion algorithm between NSI and MBIR params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B673839-ADA3-63EA-EC57-F052839C37E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2661D55-915B-9148-8609-5AEDA0F27130}" type="slidenum">
              <a:rPr lang="en-US" smtClean="0"/>
              <a:t>6</a:t>
            </a:fld>
            <a:endParaRPr lang="en-US"/>
          </a:p>
        </p:txBody>
      </p:sp>
      <p:grpSp>
        <p:nvGrpSpPr>
          <p:cNvPr id="272" name="Group 271">
            <a:extLst>
              <a:ext uri="{FF2B5EF4-FFF2-40B4-BE49-F238E27FC236}">
                <a16:creationId xmlns:a16="http://schemas.microsoft.com/office/drawing/2014/main" id="{15FAA38A-B398-0A48-D0AF-168B7330D7B3}"/>
              </a:ext>
            </a:extLst>
          </p:cNvPr>
          <p:cNvGrpSpPr/>
          <p:nvPr/>
        </p:nvGrpSpPr>
        <p:grpSpPr>
          <a:xfrm>
            <a:off x="1676400" y="2510798"/>
            <a:ext cx="6226636" cy="3204202"/>
            <a:chOff x="2108137" y="2531023"/>
            <a:chExt cx="6226636" cy="3204202"/>
          </a:xfrm>
        </p:grpSpPr>
        <p:sp>
          <p:nvSpPr>
            <p:cNvPr id="273" name="Oval 272">
              <a:extLst>
                <a:ext uri="{FF2B5EF4-FFF2-40B4-BE49-F238E27FC236}">
                  <a16:creationId xmlns:a16="http://schemas.microsoft.com/office/drawing/2014/main" id="{DD48C24F-AF78-97A5-1FC9-A03586FB1BBC}"/>
                </a:ext>
              </a:extLst>
            </p:cNvPr>
            <p:cNvSpPr/>
            <p:nvPr/>
          </p:nvSpPr>
          <p:spPr>
            <a:xfrm>
              <a:off x="2380391" y="4593819"/>
              <a:ext cx="45720" cy="45720"/>
            </a:xfrm>
            <a:prstGeom prst="ellipse">
              <a:avLst/>
            </a:prstGeom>
            <a:solidFill>
              <a:schemeClr val="tx1"/>
            </a:soli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58"/>
            </a:p>
          </p:txBody>
        </p:sp>
        <p:grpSp>
          <p:nvGrpSpPr>
            <p:cNvPr id="276" name="Group 275">
              <a:extLst>
                <a:ext uri="{FF2B5EF4-FFF2-40B4-BE49-F238E27FC236}">
                  <a16:creationId xmlns:a16="http://schemas.microsoft.com/office/drawing/2014/main" id="{31FCA300-9BD5-87A8-10AE-6049B1E758A4}"/>
                </a:ext>
              </a:extLst>
            </p:cNvPr>
            <p:cNvGrpSpPr/>
            <p:nvPr/>
          </p:nvGrpSpPr>
          <p:grpSpPr>
            <a:xfrm>
              <a:off x="5083951" y="2779397"/>
              <a:ext cx="1703066" cy="2683538"/>
              <a:chOff x="9588676" y="732235"/>
              <a:chExt cx="1745174" cy="2758538"/>
            </a:xfrm>
          </p:grpSpPr>
          <p:cxnSp>
            <p:nvCxnSpPr>
              <p:cNvPr id="355" name="Straight Connector 354">
                <a:extLst>
                  <a:ext uri="{FF2B5EF4-FFF2-40B4-BE49-F238E27FC236}">
                    <a16:creationId xmlns:a16="http://schemas.microsoft.com/office/drawing/2014/main" id="{E59F4962-A772-9575-CFE5-2039F3038399}"/>
                  </a:ext>
                </a:extLst>
              </p:cNvPr>
              <p:cNvCxnSpPr/>
              <p:nvPr/>
            </p:nvCxnSpPr>
            <p:spPr>
              <a:xfrm flipV="1">
                <a:off x="9588678" y="732235"/>
                <a:ext cx="0" cy="450375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6" name="Straight Connector 355">
                <a:extLst>
                  <a:ext uri="{FF2B5EF4-FFF2-40B4-BE49-F238E27FC236}">
                    <a16:creationId xmlns:a16="http://schemas.microsoft.com/office/drawing/2014/main" id="{5434DD27-6AD8-03B0-D005-1A0DEDA0A80D}"/>
                  </a:ext>
                </a:extLst>
              </p:cNvPr>
              <p:cNvCxnSpPr/>
              <p:nvPr/>
            </p:nvCxnSpPr>
            <p:spPr>
              <a:xfrm>
                <a:off x="9588678" y="732235"/>
                <a:ext cx="290864" cy="84445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7" name="Straight Connector 356">
                <a:extLst>
                  <a:ext uri="{FF2B5EF4-FFF2-40B4-BE49-F238E27FC236}">
                    <a16:creationId xmlns:a16="http://schemas.microsoft.com/office/drawing/2014/main" id="{72C9978E-4064-25CF-E365-5DB47F1B68D0}"/>
                  </a:ext>
                </a:extLst>
              </p:cNvPr>
              <p:cNvCxnSpPr/>
              <p:nvPr/>
            </p:nvCxnSpPr>
            <p:spPr>
              <a:xfrm flipV="1">
                <a:off x="9879541" y="816680"/>
                <a:ext cx="0" cy="450375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8" name="Straight Connector 357">
                <a:extLst>
                  <a:ext uri="{FF2B5EF4-FFF2-40B4-BE49-F238E27FC236}">
                    <a16:creationId xmlns:a16="http://schemas.microsoft.com/office/drawing/2014/main" id="{4B313F45-278C-5A13-BCBE-C75E43021C75}"/>
                  </a:ext>
                </a:extLst>
              </p:cNvPr>
              <p:cNvCxnSpPr/>
              <p:nvPr/>
            </p:nvCxnSpPr>
            <p:spPr>
              <a:xfrm flipV="1">
                <a:off x="9588678" y="1182610"/>
                <a:ext cx="0" cy="450375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9" name="Straight Connector 358">
                <a:extLst>
                  <a:ext uri="{FF2B5EF4-FFF2-40B4-BE49-F238E27FC236}">
                    <a16:creationId xmlns:a16="http://schemas.microsoft.com/office/drawing/2014/main" id="{DCBA9766-2572-1A08-6B96-56C4CA4131F1}"/>
                  </a:ext>
                </a:extLst>
              </p:cNvPr>
              <p:cNvCxnSpPr/>
              <p:nvPr/>
            </p:nvCxnSpPr>
            <p:spPr>
              <a:xfrm>
                <a:off x="9588678" y="1182610"/>
                <a:ext cx="290864" cy="84445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0" name="Straight Connector 359">
                <a:extLst>
                  <a:ext uri="{FF2B5EF4-FFF2-40B4-BE49-F238E27FC236}">
                    <a16:creationId xmlns:a16="http://schemas.microsoft.com/office/drawing/2014/main" id="{6C4C38BA-FE7D-A307-528D-D7AC83DD23E9}"/>
                  </a:ext>
                </a:extLst>
              </p:cNvPr>
              <p:cNvCxnSpPr/>
              <p:nvPr/>
            </p:nvCxnSpPr>
            <p:spPr>
              <a:xfrm flipV="1">
                <a:off x="9879541" y="1267055"/>
                <a:ext cx="0" cy="450375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1" name="Straight Connector 360">
                <a:extLst>
                  <a:ext uri="{FF2B5EF4-FFF2-40B4-BE49-F238E27FC236}">
                    <a16:creationId xmlns:a16="http://schemas.microsoft.com/office/drawing/2014/main" id="{3ABF3BCB-18BE-2681-FB8B-307836687DAF}"/>
                  </a:ext>
                </a:extLst>
              </p:cNvPr>
              <p:cNvCxnSpPr/>
              <p:nvPr/>
            </p:nvCxnSpPr>
            <p:spPr>
              <a:xfrm>
                <a:off x="9879538" y="816680"/>
                <a:ext cx="290864" cy="84445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2" name="Straight Connector 361">
                <a:extLst>
                  <a:ext uri="{FF2B5EF4-FFF2-40B4-BE49-F238E27FC236}">
                    <a16:creationId xmlns:a16="http://schemas.microsoft.com/office/drawing/2014/main" id="{70EC6F6E-A19A-C817-24FB-83ECE4CBCE02}"/>
                  </a:ext>
                </a:extLst>
              </p:cNvPr>
              <p:cNvCxnSpPr/>
              <p:nvPr/>
            </p:nvCxnSpPr>
            <p:spPr>
              <a:xfrm flipV="1">
                <a:off x="10170402" y="901125"/>
                <a:ext cx="0" cy="450375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3" name="Straight Connector 362">
                <a:extLst>
                  <a:ext uri="{FF2B5EF4-FFF2-40B4-BE49-F238E27FC236}">
                    <a16:creationId xmlns:a16="http://schemas.microsoft.com/office/drawing/2014/main" id="{637C98FD-2BD8-7B81-BF3A-49989D9AC991}"/>
                  </a:ext>
                </a:extLst>
              </p:cNvPr>
              <p:cNvCxnSpPr/>
              <p:nvPr/>
            </p:nvCxnSpPr>
            <p:spPr>
              <a:xfrm>
                <a:off x="10170402" y="901125"/>
                <a:ext cx="290864" cy="84445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4" name="Straight Connector 363">
                <a:extLst>
                  <a:ext uri="{FF2B5EF4-FFF2-40B4-BE49-F238E27FC236}">
                    <a16:creationId xmlns:a16="http://schemas.microsoft.com/office/drawing/2014/main" id="{6BFA954D-B278-68AD-35B1-090B9CEAB62F}"/>
                  </a:ext>
                </a:extLst>
              </p:cNvPr>
              <p:cNvCxnSpPr/>
              <p:nvPr/>
            </p:nvCxnSpPr>
            <p:spPr>
              <a:xfrm flipV="1">
                <a:off x="10461265" y="985570"/>
                <a:ext cx="0" cy="450375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5" name="Straight Connector 364">
                <a:extLst>
                  <a:ext uri="{FF2B5EF4-FFF2-40B4-BE49-F238E27FC236}">
                    <a16:creationId xmlns:a16="http://schemas.microsoft.com/office/drawing/2014/main" id="{910E5845-9B2D-76EA-4B5F-17DE5AF3E159}"/>
                  </a:ext>
                </a:extLst>
              </p:cNvPr>
              <p:cNvCxnSpPr/>
              <p:nvPr/>
            </p:nvCxnSpPr>
            <p:spPr>
              <a:xfrm>
                <a:off x="9879538" y="1267053"/>
                <a:ext cx="290864" cy="84445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6" name="Straight Connector 365">
                <a:extLst>
                  <a:ext uri="{FF2B5EF4-FFF2-40B4-BE49-F238E27FC236}">
                    <a16:creationId xmlns:a16="http://schemas.microsoft.com/office/drawing/2014/main" id="{5FC446D7-E01E-4C96-D386-F0D92FA2120E}"/>
                  </a:ext>
                </a:extLst>
              </p:cNvPr>
              <p:cNvCxnSpPr/>
              <p:nvPr/>
            </p:nvCxnSpPr>
            <p:spPr>
              <a:xfrm flipV="1">
                <a:off x="10170402" y="1351498"/>
                <a:ext cx="0" cy="450375"/>
              </a:xfrm>
              <a:prstGeom prst="line">
                <a:avLst/>
              </a:prstGeom>
              <a:ln w="9525"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7" name="Straight Connector 366">
                <a:extLst>
                  <a:ext uri="{FF2B5EF4-FFF2-40B4-BE49-F238E27FC236}">
                    <a16:creationId xmlns:a16="http://schemas.microsoft.com/office/drawing/2014/main" id="{26D83D31-A6E6-86CD-E33E-11BE556D504B}"/>
                  </a:ext>
                </a:extLst>
              </p:cNvPr>
              <p:cNvCxnSpPr/>
              <p:nvPr/>
            </p:nvCxnSpPr>
            <p:spPr>
              <a:xfrm>
                <a:off x="10170402" y="1351498"/>
                <a:ext cx="290864" cy="84445"/>
              </a:xfrm>
              <a:prstGeom prst="line">
                <a:avLst/>
              </a:prstGeom>
              <a:ln w="9525"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8" name="Straight Connector 367">
                <a:extLst>
                  <a:ext uri="{FF2B5EF4-FFF2-40B4-BE49-F238E27FC236}">
                    <a16:creationId xmlns:a16="http://schemas.microsoft.com/office/drawing/2014/main" id="{8229149D-961F-808A-7023-40869DECF7E5}"/>
                  </a:ext>
                </a:extLst>
              </p:cNvPr>
              <p:cNvCxnSpPr/>
              <p:nvPr/>
            </p:nvCxnSpPr>
            <p:spPr>
              <a:xfrm flipV="1">
                <a:off x="10461265" y="1435945"/>
                <a:ext cx="0" cy="450375"/>
              </a:xfrm>
              <a:prstGeom prst="line">
                <a:avLst/>
              </a:prstGeom>
              <a:ln w="9525"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9" name="Straight Connector 368">
                <a:extLst>
                  <a:ext uri="{FF2B5EF4-FFF2-40B4-BE49-F238E27FC236}">
                    <a16:creationId xmlns:a16="http://schemas.microsoft.com/office/drawing/2014/main" id="{9FEBC8D4-FED3-392B-5391-5B95D6A595A7}"/>
                  </a:ext>
                </a:extLst>
              </p:cNvPr>
              <p:cNvCxnSpPr/>
              <p:nvPr/>
            </p:nvCxnSpPr>
            <p:spPr>
              <a:xfrm>
                <a:off x="10461262" y="985568"/>
                <a:ext cx="290864" cy="84445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0" name="Straight Connector 369">
                <a:extLst>
                  <a:ext uri="{FF2B5EF4-FFF2-40B4-BE49-F238E27FC236}">
                    <a16:creationId xmlns:a16="http://schemas.microsoft.com/office/drawing/2014/main" id="{0150F638-6ED0-11AE-D353-CFD187075F17}"/>
                  </a:ext>
                </a:extLst>
              </p:cNvPr>
              <p:cNvCxnSpPr/>
              <p:nvPr/>
            </p:nvCxnSpPr>
            <p:spPr>
              <a:xfrm flipV="1">
                <a:off x="10752125" y="1070015"/>
                <a:ext cx="0" cy="450375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1" name="Straight Connector 370">
                <a:extLst>
                  <a:ext uri="{FF2B5EF4-FFF2-40B4-BE49-F238E27FC236}">
                    <a16:creationId xmlns:a16="http://schemas.microsoft.com/office/drawing/2014/main" id="{B7D43508-C42C-4888-A105-2964E72A6307}"/>
                  </a:ext>
                </a:extLst>
              </p:cNvPr>
              <p:cNvCxnSpPr/>
              <p:nvPr/>
            </p:nvCxnSpPr>
            <p:spPr>
              <a:xfrm>
                <a:off x="10752125" y="1070015"/>
                <a:ext cx="290864" cy="84445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2" name="Straight Connector 371">
                <a:extLst>
                  <a:ext uri="{FF2B5EF4-FFF2-40B4-BE49-F238E27FC236}">
                    <a16:creationId xmlns:a16="http://schemas.microsoft.com/office/drawing/2014/main" id="{F40746EB-733B-597E-82C6-93FFACCCA057}"/>
                  </a:ext>
                </a:extLst>
              </p:cNvPr>
              <p:cNvCxnSpPr/>
              <p:nvPr/>
            </p:nvCxnSpPr>
            <p:spPr>
              <a:xfrm flipV="1">
                <a:off x="11042987" y="1154460"/>
                <a:ext cx="0" cy="450375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3" name="Straight Connector 372">
                <a:extLst>
                  <a:ext uri="{FF2B5EF4-FFF2-40B4-BE49-F238E27FC236}">
                    <a16:creationId xmlns:a16="http://schemas.microsoft.com/office/drawing/2014/main" id="{95FDACF4-7312-7DE2-D60C-5557446D0C7F}"/>
                  </a:ext>
                </a:extLst>
              </p:cNvPr>
              <p:cNvCxnSpPr/>
              <p:nvPr/>
            </p:nvCxnSpPr>
            <p:spPr>
              <a:xfrm>
                <a:off x="10461262" y="1435945"/>
                <a:ext cx="290864" cy="84445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4" name="Straight Connector 373">
                <a:extLst>
                  <a:ext uri="{FF2B5EF4-FFF2-40B4-BE49-F238E27FC236}">
                    <a16:creationId xmlns:a16="http://schemas.microsoft.com/office/drawing/2014/main" id="{009588DF-AA28-15D3-C8F4-111563C5C1B9}"/>
                  </a:ext>
                </a:extLst>
              </p:cNvPr>
              <p:cNvCxnSpPr/>
              <p:nvPr/>
            </p:nvCxnSpPr>
            <p:spPr>
              <a:xfrm flipV="1">
                <a:off x="10752125" y="1520390"/>
                <a:ext cx="0" cy="450375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5" name="Straight Connector 374">
                <a:extLst>
                  <a:ext uri="{FF2B5EF4-FFF2-40B4-BE49-F238E27FC236}">
                    <a16:creationId xmlns:a16="http://schemas.microsoft.com/office/drawing/2014/main" id="{50C448D1-345C-647A-6AFD-378D54124C20}"/>
                  </a:ext>
                </a:extLst>
              </p:cNvPr>
              <p:cNvCxnSpPr/>
              <p:nvPr/>
            </p:nvCxnSpPr>
            <p:spPr>
              <a:xfrm>
                <a:off x="10752125" y="1520390"/>
                <a:ext cx="290864" cy="84445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6" name="Straight Connector 375">
                <a:extLst>
                  <a:ext uri="{FF2B5EF4-FFF2-40B4-BE49-F238E27FC236}">
                    <a16:creationId xmlns:a16="http://schemas.microsoft.com/office/drawing/2014/main" id="{752B4A37-8889-75C6-C99D-C22312B950A7}"/>
                  </a:ext>
                </a:extLst>
              </p:cNvPr>
              <p:cNvCxnSpPr/>
              <p:nvPr/>
            </p:nvCxnSpPr>
            <p:spPr>
              <a:xfrm flipV="1">
                <a:off x="11042987" y="1604835"/>
                <a:ext cx="0" cy="450375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7" name="Straight Connector 376">
                <a:extLst>
                  <a:ext uri="{FF2B5EF4-FFF2-40B4-BE49-F238E27FC236}">
                    <a16:creationId xmlns:a16="http://schemas.microsoft.com/office/drawing/2014/main" id="{43F7915A-F8BF-E33B-CE24-699D6A3CA9B9}"/>
                  </a:ext>
                </a:extLst>
              </p:cNvPr>
              <p:cNvCxnSpPr/>
              <p:nvPr/>
            </p:nvCxnSpPr>
            <p:spPr>
              <a:xfrm>
                <a:off x="11042986" y="1154460"/>
                <a:ext cx="290864" cy="84445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8" name="Straight Connector 377">
                <a:extLst>
                  <a:ext uri="{FF2B5EF4-FFF2-40B4-BE49-F238E27FC236}">
                    <a16:creationId xmlns:a16="http://schemas.microsoft.com/office/drawing/2014/main" id="{EBBFC7C5-A7D9-91B4-238D-6B5B6A86F5AF}"/>
                  </a:ext>
                </a:extLst>
              </p:cNvPr>
              <p:cNvCxnSpPr/>
              <p:nvPr/>
            </p:nvCxnSpPr>
            <p:spPr>
              <a:xfrm flipV="1">
                <a:off x="11333848" y="1238905"/>
                <a:ext cx="0" cy="450375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9" name="Straight Connector 378">
                <a:extLst>
                  <a:ext uri="{FF2B5EF4-FFF2-40B4-BE49-F238E27FC236}">
                    <a16:creationId xmlns:a16="http://schemas.microsoft.com/office/drawing/2014/main" id="{CD8A49C1-09A2-2C57-CC29-C99AB0245A76}"/>
                  </a:ext>
                </a:extLst>
              </p:cNvPr>
              <p:cNvCxnSpPr/>
              <p:nvPr/>
            </p:nvCxnSpPr>
            <p:spPr>
              <a:xfrm>
                <a:off x="11042986" y="1604833"/>
                <a:ext cx="290864" cy="84445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0" name="Straight Connector 379">
                <a:extLst>
                  <a:ext uri="{FF2B5EF4-FFF2-40B4-BE49-F238E27FC236}">
                    <a16:creationId xmlns:a16="http://schemas.microsoft.com/office/drawing/2014/main" id="{B6FA46A5-26D5-89EF-0BEA-91A45652043C}"/>
                  </a:ext>
                </a:extLst>
              </p:cNvPr>
              <p:cNvCxnSpPr/>
              <p:nvPr/>
            </p:nvCxnSpPr>
            <p:spPr>
              <a:xfrm flipV="1">
                <a:off x="11333848" y="1689278"/>
                <a:ext cx="0" cy="450375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1" name="Straight Connector 380">
                <a:extLst>
                  <a:ext uri="{FF2B5EF4-FFF2-40B4-BE49-F238E27FC236}">
                    <a16:creationId xmlns:a16="http://schemas.microsoft.com/office/drawing/2014/main" id="{1A28EF56-6160-7CBC-7353-F7D1E12497A4}"/>
                  </a:ext>
                </a:extLst>
              </p:cNvPr>
              <p:cNvCxnSpPr/>
              <p:nvPr/>
            </p:nvCxnSpPr>
            <p:spPr>
              <a:xfrm flipV="1">
                <a:off x="9588676" y="1632981"/>
                <a:ext cx="0" cy="450375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2" name="Straight Connector 381">
                <a:extLst>
                  <a:ext uri="{FF2B5EF4-FFF2-40B4-BE49-F238E27FC236}">
                    <a16:creationId xmlns:a16="http://schemas.microsoft.com/office/drawing/2014/main" id="{28337ABC-891F-F847-BCA4-1CB876FFD7C0}"/>
                  </a:ext>
                </a:extLst>
              </p:cNvPr>
              <p:cNvCxnSpPr/>
              <p:nvPr/>
            </p:nvCxnSpPr>
            <p:spPr>
              <a:xfrm>
                <a:off x="9588676" y="1632981"/>
                <a:ext cx="290864" cy="84445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3" name="Straight Connector 382">
                <a:extLst>
                  <a:ext uri="{FF2B5EF4-FFF2-40B4-BE49-F238E27FC236}">
                    <a16:creationId xmlns:a16="http://schemas.microsoft.com/office/drawing/2014/main" id="{8EA62F01-F87F-F0F8-FB2D-1586B3616C7E}"/>
                  </a:ext>
                </a:extLst>
              </p:cNvPr>
              <p:cNvCxnSpPr/>
              <p:nvPr/>
            </p:nvCxnSpPr>
            <p:spPr>
              <a:xfrm flipV="1">
                <a:off x="9879538" y="1717426"/>
                <a:ext cx="0" cy="450375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4" name="Straight Connector 383">
                <a:extLst>
                  <a:ext uri="{FF2B5EF4-FFF2-40B4-BE49-F238E27FC236}">
                    <a16:creationId xmlns:a16="http://schemas.microsoft.com/office/drawing/2014/main" id="{1CA60A7C-F4E6-F402-2920-6D234E4435B9}"/>
                  </a:ext>
                </a:extLst>
              </p:cNvPr>
              <p:cNvCxnSpPr/>
              <p:nvPr/>
            </p:nvCxnSpPr>
            <p:spPr>
              <a:xfrm flipV="1">
                <a:off x="9588676" y="2083355"/>
                <a:ext cx="0" cy="450375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5" name="Straight Connector 384">
                <a:extLst>
                  <a:ext uri="{FF2B5EF4-FFF2-40B4-BE49-F238E27FC236}">
                    <a16:creationId xmlns:a16="http://schemas.microsoft.com/office/drawing/2014/main" id="{BE6EF537-DAEE-8821-6349-3DF611CEF460}"/>
                  </a:ext>
                </a:extLst>
              </p:cNvPr>
              <p:cNvCxnSpPr/>
              <p:nvPr/>
            </p:nvCxnSpPr>
            <p:spPr>
              <a:xfrm>
                <a:off x="9588676" y="2083355"/>
                <a:ext cx="290864" cy="84445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6" name="Straight Connector 385">
                <a:extLst>
                  <a:ext uri="{FF2B5EF4-FFF2-40B4-BE49-F238E27FC236}">
                    <a16:creationId xmlns:a16="http://schemas.microsoft.com/office/drawing/2014/main" id="{66B99A79-B03F-6206-06B5-967B072F22A1}"/>
                  </a:ext>
                </a:extLst>
              </p:cNvPr>
              <p:cNvCxnSpPr/>
              <p:nvPr/>
            </p:nvCxnSpPr>
            <p:spPr>
              <a:xfrm flipV="1">
                <a:off x="9879538" y="2167801"/>
                <a:ext cx="0" cy="450375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7" name="Straight Connector 386">
                <a:extLst>
                  <a:ext uri="{FF2B5EF4-FFF2-40B4-BE49-F238E27FC236}">
                    <a16:creationId xmlns:a16="http://schemas.microsoft.com/office/drawing/2014/main" id="{B879A44D-5CAC-E271-16D0-5464725EC513}"/>
                  </a:ext>
                </a:extLst>
              </p:cNvPr>
              <p:cNvCxnSpPr/>
              <p:nvPr/>
            </p:nvCxnSpPr>
            <p:spPr>
              <a:xfrm>
                <a:off x="9879538" y="1717425"/>
                <a:ext cx="290864" cy="84445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8" name="Straight Connector 387">
                <a:extLst>
                  <a:ext uri="{FF2B5EF4-FFF2-40B4-BE49-F238E27FC236}">
                    <a16:creationId xmlns:a16="http://schemas.microsoft.com/office/drawing/2014/main" id="{E5E35A35-06B2-E9AA-959A-DAE3363E88A4}"/>
                  </a:ext>
                </a:extLst>
              </p:cNvPr>
              <p:cNvCxnSpPr/>
              <p:nvPr/>
            </p:nvCxnSpPr>
            <p:spPr>
              <a:xfrm flipV="1">
                <a:off x="10170400" y="1801871"/>
                <a:ext cx="0" cy="450375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9" name="Straight Connector 388">
                <a:extLst>
                  <a:ext uri="{FF2B5EF4-FFF2-40B4-BE49-F238E27FC236}">
                    <a16:creationId xmlns:a16="http://schemas.microsoft.com/office/drawing/2014/main" id="{5FD6C048-C5E3-EE19-0C97-BC8BBCBE3F68}"/>
                  </a:ext>
                </a:extLst>
              </p:cNvPr>
              <p:cNvCxnSpPr/>
              <p:nvPr/>
            </p:nvCxnSpPr>
            <p:spPr>
              <a:xfrm>
                <a:off x="10170400" y="1801871"/>
                <a:ext cx="290864" cy="84445"/>
              </a:xfrm>
              <a:prstGeom prst="line">
                <a:avLst/>
              </a:prstGeom>
              <a:ln w="9525"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0" name="Straight Connector 389">
                <a:extLst>
                  <a:ext uri="{FF2B5EF4-FFF2-40B4-BE49-F238E27FC236}">
                    <a16:creationId xmlns:a16="http://schemas.microsoft.com/office/drawing/2014/main" id="{E0A1AA01-4DB1-13E0-DCF1-9D929A8A3678}"/>
                  </a:ext>
                </a:extLst>
              </p:cNvPr>
              <p:cNvCxnSpPr/>
              <p:nvPr/>
            </p:nvCxnSpPr>
            <p:spPr>
              <a:xfrm flipV="1">
                <a:off x="10461264" y="1886316"/>
                <a:ext cx="0" cy="450375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1" name="Straight Connector 390">
                <a:extLst>
                  <a:ext uri="{FF2B5EF4-FFF2-40B4-BE49-F238E27FC236}">
                    <a16:creationId xmlns:a16="http://schemas.microsoft.com/office/drawing/2014/main" id="{58C8CE8C-1FC0-9FAA-26C9-4A90DB396C88}"/>
                  </a:ext>
                </a:extLst>
              </p:cNvPr>
              <p:cNvCxnSpPr/>
              <p:nvPr/>
            </p:nvCxnSpPr>
            <p:spPr>
              <a:xfrm>
                <a:off x="9879538" y="2167801"/>
                <a:ext cx="290864" cy="84445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2" name="Straight Connector 391">
                <a:extLst>
                  <a:ext uri="{FF2B5EF4-FFF2-40B4-BE49-F238E27FC236}">
                    <a16:creationId xmlns:a16="http://schemas.microsoft.com/office/drawing/2014/main" id="{2D67E88E-D07B-B5E3-D1AC-C2BADD9F7AE3}"/>
                  </a:ext>
                </a:extLst>
              </p:cNvPr>
              <p:cNvCxnSpPr/>
              <p:nvPr/>
            </p:nvCxnSpPr>
            <p:spPr>
              <a:xfrm flipV="1">
                <a:off x="10170400" y="2252246"/>
                <a:ext cx="0" cy="450375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3" name="Straight Connector 392">
                <a:extLst>
                  <a:ext uri="{FF2B5EF4-FFF2-40B4-BE49-F238E27FC236}">
                    <a16:creationId xmlns:a16="http://schemas.microsoft.com/office/drawing/2014/main" id="{8B648C28-664E-03F0-C221-46EE96C775AB}"/>
                  </a:ext>
                </a:extLst>
              </p:cNvPr>
              <p:cNvCxnSpPr/>
              <p:nvPr/>
            </p:nvCxnSpPr>
            <p:spPr>
              <a:xfrm>
                <a:off x="10170400" y="2252246"/>
                <a:ext cx="290864" cy="84445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4" name="Straight Connector 393">
                <a:extLst>
                  <a:ext uri="{FF2B5EF4-FFF2-40B4-BE49-F238E27FC236}">
                    <a16:creationId xmlns:a16="http://schemas.microsoft.com/office/drawing/2014/main" id="{0D3E718F-C8CE-6252-4A5C-04B287C145F4}"/>
                  </a:ext>
                </a:extLst>
              </p:cNvPr>
              <p:cNvCxnSpPr/>
              <p:nvPr/>
            </p:nvCxnSpPr>
            <p:spPr>
              <a:xfrm flipV="1">
                <a:off x="10461264" y="2336691"/>
                <a:ext cx="0" cy="450375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5" name="Straight Connector 394">
                <a:extLst>
                  <a:ext uri="{FF2B5EF4-FFF2-40B4-BE49-F238E27FC236}">
                    <a16:creationId xmlns:a16="http://schemas.microsoft.com/office/drawing/2014/main" id="{C5ACEE93-4734-3C00-05BD-4120C9B5A2A7}"/>
                  </a:ext>
                </a:extLst>
              </p:cNvPr>
              <p:cNvCxnSpPr/>
              <p:nvPr/>
            </p:nvCxnSpPr>
            <p:spPr>
              <a:xfrm>
                <a:off x="10461260" y="1886316"/>
                <a:ext cx="290864" cy="84445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6" name="Straight Connector 395">
                <a:extLst>
                  <a:ext uri="{FF2B5EF4-FFF2-40B4-BE49-F238E27FC236}">
                    <a16:creationId xmlns:a16="http://schemas.microsoft.com/office/drawing/2014/main" id="{32FEE3B8-DF01-45BC-4C80-8041788731A5}"/>
                  </a:ext>
                </a:extLst>
              </p:cNvPr>
              <p:cNvCxnSpPr/>
              <p:nvPr/>
            </p:nvCxnSpPr>
            <p:spPr>
              <a:xfrm flipV="1">
                <a:off x="10752122" y="1970761"/>
                <a:ext cx="0" cy="450375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7" name="Straight Connector 396">
                <a:extLst>
                  <a:ext uri="{FF2B5EF4-FFF2-40B4-BE49-F238E27FC236}">
                    <a16:creationId xmlns:a16="http://schemas.microsoft.com/office/drawing/2014/main" id="{2C550B82-58D8-3286-B5C4-0CD2F7857353}"/>
                  </a:ext>
                </a:extLst>
              </p:cNvPr>
              <p:cNvCxnSpPr/>
              <p:nvPr/>
            </p:nvCxnSpPr>
            <p:spPr>
              <a:xfrm>
                <a:off x="10752122" y="1970761"/>
                <a:ext cx="290864" cy="84445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8" name="Straight Connector 397">
                <a:extLst>
                  <a:ext uri="{FF2B5EF4-FFF2-40B4-BE49-F238E27FC236}">
                    <a16:creationId xmlns:a16="http://schemas.microsoft.com/office/drawing/2014/main" id="{0DC5573D-F8DB-7966-256B-CFCA7DD7B982}"/>
                  </a:ext>
                </a:extLst>
              </p:cNvPr>
              <p:cNvCxnSpPr/>
              <p:nvPr/>
            </p:nvCxnSpPr>
            <p:spPr>
              <a:xfrm flipV="1">
                <a:off x="11042986" y="2055206"/>
                <a:ext cx="0" cy="450375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9" name="Straight Connector 398">
                <a:extLst>
                  <a:ext uri="{FF2B5EF4-FFF2-40B4-BE49-F238E27FC236}">
                    <a16:creationId xmlns:a16="http://schemas.microsoft.com/office/drawing/2014/main" id="{223EFB32-FAE0-5EC9-05C1-51BF5101621E}"/>
                  </a:ext>
                </a:extLst>
              </p:cNvPr>
              <p:cNvCxnSpPr/>
              <p:nvPr/>
            </p:nvCxnSpPr>
            <p:spPr>
              <a:xfrm>
                <a:off x="10461260" y="2336691"/>
                <a:ext cx="290864" cy="84445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0" name="Straight Connector 399">
                <a:extLst>
                  <a:ext uri="{FF2B5EF4-FFF2-40B4-BE49-F238E27FC236}">
                    <a16:creationId xmlns:a16="http://schemas.microsoft.com/office/drawing/2014/main" id="{16DE1D4F-E551-BBE4-7594-B62F80C1590A}"/>
                  </a:ext>
                </a:extLst>
              </p:cNvPr>
              <p:cNvCxnSpPr/>
              <p:nvPr/>
            </p:nvCxnSpPr>
            <p:spPr>
              <a:xfrm flipV="1">
                <a:off x="10752122" y="2421136"/>
                <a:ext cx="0" cy="450375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1" name="Straight Connector 400">
                <a:extLst>
                  <a:ext uri="{FF2B5EF4-FFF2-40B4-BE49-F238E27FC236}">
                    <a16:creationId xmlns:a16="http://schemas.microsoft.com/office/drawing/2014/main" id="{1D559186-4025-B59B-7FF3-87EB405D1009}"/>
                  </a:ext>
                </a:extLst>
              </p:cNvPr>
              <p:cNvCxnSpPr/>
              <p:nvPr/>
            </p:nvCxnSpPr>
            <p:spPr>
              <a:xfrm>
                <a:off x="10752122" y="2421136"/>
                <a:ext cx="290864" cy="84445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2" name="Straight Connector 401">
                <a:extLst>
                  <a:ext uri="{FF2B5EF4-FFF2-40B4-BE49-F238E27FC236}">
                    <a16:creationId xmlns:a16="http://schemas.microsoft.com/office/drawing/2014/main" id="{C8924437-7B3A-9C79-19CD-4E016DAAEA2B}"/>
                  </a:ext>
                </a:extLst>
              </p:cNvPr>
              <p:cNvCxnSpPr/>
              <p:nvPr/>
            </p:nvCxnSpPr>
            <p:spPr>
              <a:xfrm flipV="1">
                <a:off x="11042986" y="2505581"/>
                <a:ext cx="0" cy="450375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3" name="Straight Connector 402">
                <a:extLst>
                  <a:ext uri="{FF2B5EF4-FFF2-40B4-BE49-F238E27FC236}">
                    <a16:creationId xmlns:a16="http://schemas.microsoft.com/office/drawing/2014/main" id="{110776DD-524B-6A55-80D6-297857EF279B}"/>
                  </a:ext>
                </a:extLst>
              </p:cNvPr>
              <p:cNvCxnSpPr/>
              <p:nvPr/>
            </p:nvCxnSpPr>
            <p:spPr>
              <a:xfrm>
                <a:off x="11042984" y="2055206"/>
                <a:ext cx="290864" cy="84445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4" name="Straight Connector 403">
                <a:extLst>
                  <a:ext uri="{FF2B5EF4-FFF2-40B4-BE49-F238E27FC236}">
                    <a16:creationId xmlns:a16="http://schemas.microsoft.com/office/drawing/2014/main" id="{2792F012-4C60-6387-AA4D-F780F4DC91DC}"/>
                  </a:ext>
                </a:extLst>
              </p:cNvPr>
              <p:cNvCxnSpPr/>
              <p:nvPr/>
            </p:nvCxnSpPr>
            <p:spPr>
              <a:xfrm flipV="1">
                <a:off x="11333848" y="2139651"/>
                <a:ext cx="0" cy="450375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5" name="Straight Connector 404">
                <a:extLst>
                  <a:ext uri="{FF2B5EF4-FFF2-40B4-BE49-F238E27FC236}">
                    <a16:creationId xmlns:a16="http://schemas.microsoft.com/office/drawing/2014/main" id="{A665363A-EE8C-D40D-812F-EF6FD8516563}"/>
                  </a:ext>
                </a:extLst>
              </p:cNvPr>
              <p:cNvCxnSpPr/>
              <p:nvPr/>
            </p:nvCxnSpPr>
            <p:spPr>
              <a:xfrm>
                <a:off x="11042984" y="2505581"/>
                <a:ext cx="290864" cy="84445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6" name="Straight Connector 405">
                <a:extLst>
                  <a:ext uri="{FF2B5EF4-FFF2-40B4-BE49-F238E27FC236}">
                    <a16:creationId xmlns:a16="http://schemas.microsoft.com/office/drawing/2014/main" id="{D588A5D2-116D-E81D-EA05-D5AC75AB70A5}"/>
                  </a:ext>
                </a:extLst>
              </p:cNvPr>
              <p:cNvCxnSpPr/>
              <p:nvPr/>
            </p:nvCxnSpPr>
            <p:spPr>
              <a:xfrm flipV="1">
                <a:off x="11333848" y="2590026"/>
                <a:ext cx="0" cy="450375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7" name="Straight Connector 406">
                <a:extLst>
                  <a:ext uri="{FF2B5EF4-FFF2-40B4-BE49-F238E27FC236}">
                    <a16:creationId xmlns:a16="http://schemas.microsoft.com/office/drawing/2014/main" id="{99BBBA3C-E3F3-9334-B673-FB82C4FCFE76}"/>
                  </a:ext>
                </a:extLst>
              </p:cNvPr>
              <p:cNvCxnSpPr/>
              <p:nvPr/>
            </p:nvCxnSpPr>
            <p:spPr>
              <a:xfrm flipV="1">
                <a:off x="9588676" y="2533729"/>
                <a:ext cx="0" cy="450375"/>
              </a:xfrm>
              <a:prstGeom prst="line">
                <a:avLst/>
              </a:prstGeom>
              <a:ln w="6350"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8" name="Straight Connector 407">
                <a:extLst>
                  <a:ext uri="{FF2B5EF4-FFF2-40B4-BE49-F238E27FC236}">
                    <a16:creationId xmlns:a16="http://schemas.microsoft.com/office/drawing/2014/main" id="{A3DC9B32-7502-5F21-DFF7-CBB3F48192F0}"/>
                  </a:ext>
                </a:extLst>
              </p:cNvPr>
              <p:cNvCxnSpPr/>
              <p:nvPr/>
            </p:nvCxnSpPr>
            <p:spPr>
              <a:xfrm>
                <a:off x="9588676" y="2533729"/>
                <a:ext cx="290864" cy="84445"/>
              </a:xfrm>
              <a:prstGeom prst="line">
                <a:avLst/>
              </a:prstGeom>
              <a:ln w="6350"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9" name="Straight Connector 408">
                <a:extLst>
                  <a:ext uri="{FF2B5EF4-FFF2-40B4-BE49-F238E27FC236}">
                    <a16:creationId xmlns:a16="http://schemas.microsoft.com/office/drawing/2014/main" id="{58BED707-534C-EA45-A4FE-3058B15EB5EE}"/>
                  </a:ext>
                </a:extLst>
              </p:cNvPr>
              <p:cNvCxnSpPr/>
              <p:nvPr/>
            </p:nvCxnSpPr>
            <p:spPr>
              <a:xfrm flipV="1">
                <a:off x="9879538" y="2618174"/>
                <a:ext cx="0" cy="450375"/>
              </a:xfrm>
              <a:prstGeom prst="line">
                <a:avLst/>
              </a:prstGeom>
              <a:ln w="6350"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0" name="Straight Connector 409">
                <a:extLst>
                  <a:ext uri="{FF2B5EF4-FFF2-40B4-BE49-F238E27FC236}">
                    <a16:creationId xmlns:a16="http://schemas.microsoft.com/office/drawing/2014/main" id="{00B9B3B0-C883-0634-4FEC-665EB9C6D865}"/>
                  </a:ext>
                </a:extLst>
              </p:cNvPr>
              <p:cNvCxnSpPr/>
              <p:nvPr/>
            </p:nvCxnSpPr>
            <p:spPr>
              <a:xfrm>
                <a:off x="9588676" y="2984104"/>
                <a:ext cx="290864" cy="84445"/>
              </a:xfrm>
              <a:prstGeom prst="line">
                <a:avLst/>
              </a:prstGeom>
              <a:ln w="6350"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1" name="Straight Connector 410">
                <a:extLst>
                  <a:ext uri="{FF2B5EF4-FFF2-40B4-BE49-F238E27FC236}">
                    <a16:creationId xmlns:a16="http://schemas.microsoft.com/office/drawing/2014/main" id="{D97AF8AC-6CC8-B6AB-F735-2BA00B6C8EE8}"/>
                  </a:ext>
                </a:extLst>
              </p:cNvPr>
              <p:cNvCxnSpPr/>
              <p:nvPr/>
            </p:nvCxnSpPr>
            <p:spPr>
              <a:xfrm>
                <a:off x="9879538" y="2618174"/>
                <a:ext cx="290864" cy="84445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2" name="Straight Connector 411">
                <a:extLst>
                  <a:ext uri="{FF2B5EF4-FFF2-40B4-BE49-F238E27FC236}">
                    <a16:creationId xmlns:a16="http://schemas.microsoft.com/office/drawing/2014/main" id="{5B6E5114-72F8-BF00-19BA-C1B5E5AE04A4}"/>
                  </a:ext>
                </a:extLst>
              </p:cNvPr>
              <p:cNvCxnSpPr/>
              <p:nvPr/>
            </p:nvCxnSpPr>
            <p:spPr>
              <a:xfrm flipV="1">
                <a:off x="10170400" y="2702619"/>
                <a:ext cx="0" cy="450375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3" name="Straight Connector 412">
                <a:extLst>
                  <a:ext uri="{FF2B5EF4-FFF2-40B4-BE49-F238E27FC236}">
                    <a16:creationId xmlns:a16="http://schemas.microsoft.com/office/drawing/2014/main" id="{1512F96D-E01D-6553-D5FF-C0109F0966A3}"/>
                  </a:ext>
                </a:extLst>
              </p:cNvPr>
              <p:cNvCxnSpPr/>
              <p:nvPr/>
            </p:nvCxnSpPr>
            <p:spPr>
              <a:xfrm>
                <a:off x="10170400" y="2702619"/>
                <a:ext cx="290864" cy="84445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4" name="Straight Connector 413">
                <a:extLst>
                  <a:ext uri="{FF2B5EF4-FFF2-40B4-BE49-F238E27FC236}">
                    <a16:creationId xmlns:a16="http://schemas.microsoft.com/office/drawing/2014/main" id="{3DCE2BB6-B6C0-B1C6-6D7E-74E24D2A71C8}"/>
                  </a:ext>
                </a:extLst>
              </p:cNvPr>
              <p:cNvCxnSpPr/>
              <p:nvPr/>
            </p:nvCxnSpPr>
            <p:spPr>
              <a:xfrm flipV="1">
                <a:off x="10461264" y="2787064"/>
                <a:ext cx="0" cy="450375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5" name="Straight Connector 414">
                <a:extLst>
                  <a:ext uri="{FF2B5EF4-FFF2-40B4-BE49-F238E27FC236}">
                    <a16:creationId xmlns:a16="http://schemas.microsoft.com/office/drawing/2014/main" id="{AD340D95-842A-071F-1003-38EB5142FE12}"/>
                  </a:ext>
                </a:extLst>
              </p:cNvPr>
              <p:cNvCxnSpPr/>
              <p:nvPr/>
            </p:nvCxnSpPr>
            <p:spPr>
              <a:xfrm>
                <a:off x="9879538" y="3068549"/>
                <a:ext cx="290864" cy="84445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6" name="Straight Connector 415">
                <a:extLst>
                  <a:ext uri="{FF2B5EF4-FFF2-40B4-BE49-F238E27FC236}">
                    <a16:creationId xmlns:a16="http://schemas.microsoft.com/office/drawing/2014/main" id="{0832C2D4-D817-6B6A-FF5F-E5412BD6B729}"/>
                  </a:ext>
                </a:extLst>
              </p:cNvPr>
              <p:cNvCxnSpPr/>
              <p:nvPr/>
            </p:nvCxnSpPr>
            <p:spPr>
              <a:xfrm>
                <a:off x="10170400" y="3152994"/>
                <a:ext cx="290864" cy="84445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7" name="Straight Connector 416">
                <a:extLst>
                  <a:ext uri="{FF2B5EF4-FFF2-40B4-BE49-F238E27FC236}">
                    <a16:creationId xmlns:a16="http://schemas.microsoft.com/office/drawing/2014/main" id="{CE6CAC3F-ECB9-A192-0BEE-D692F7B4C05F}"/>
                  </a:ext>
                </a:extLst>
              </p:cNvPr>
              <p:cNvCxnSpPr/>
              <p:nvPr/>
            </p:nvCxnSpPr>
            <p:spPr>
              <a:xfrm>
                <a:off x="10461260" y="2787064"/>
                <a:ext cx="290864" cy="84445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8" name="Straight Connector 417">
                <a:extLst>
                  <a:ext uri="{FF2B5EF4-FFF2-40B4-BE49-F238E27FC236}">
                    <a16:creationId xmlns:a16="http://schemas.microsoft.com/office/drawing/2014/main" id="{6325F3EB-ACFE-18D9-74F3-98F4AD9FF458}"/>
                  </a:ext>
                </a:extLst>
              </p:cNvPr>
              <p:cNvCxnSpPr/>
              <p:nvPr/>
            </p:nvCxnSpPr>
            <p:spPr>
              <a:xfrm flipV="1">
                <a:off x="10752122" y="2871509"/>
                <a:ext cx="0" cy="450375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9" name="Straight Connector 418">
                <a:extLst>
                  <a:ext uri="{FF2B5EF4-FFF2-40B4-BE49-F238E27FC236}">
                    <a16:creationId xmlns:a16="http://schemas.microsoft.com/office/drawing/2014/main" id="{97170DB4-3F65-FAA9-86AA-32E903C9EB04}"/>
                  </a:ext>
                </a:extLst>
              </p:cNvPr>
              <p:cNvCxnSpPr/>
              <p:nvPr/>
            </p:nvCxnSpPr>
            <p:spPr>
              <a:xfrm>
                <a:off x="10752122" y="2871509"/>
                <a:ext cx="290864" cy="84445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0" name="Straight Connector 419">
                <a:extLst>
                  <a:ext uri="{FF2B5EF4-FFF2-40B4-BE49-F238E27FC236}">
                    <a16:creationId xmlns:a16="http://schemas.microsoft.com/office/drawing/2014/main" id="{06363081-BDF8-2811-9C13-2265C7F63647}"/>
                  </a:ext>
                </a:extLst>
              </p:cNvPr>
              <p:cNvCxnSpPr/>
              <p:nvPr/>
            </p:nvCxnSpPr>
            <p:spPr>
              <a:xfrm flipV="1">
                <a:off x="11042986" y="2955954"/>
                <a:ext cx="0" cy="450375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1" name="Straight Connector 420">
                <a:extLst>
                  <a:ext uri="{FF2B5EF4-FFF2-40B4-BE49-F238E27FC236}">
                    <a16:creationId xmlns:a16="http://schemas.microsoft.com/office/drawing/2014/main" id="{87BD35E0-4817-B9FF-C735-E03003B59025}"/>
                  </a:ext>
                </a:extLst>
              </p:cNvPr>
              <p:cNvCxnSpPr/>
              <p:nvPr/>
            </p:nvCxnSpPr>
            <p:spPr>
              <a:xfrm>
                <a:off x="10461260" y="3237438"/>
                <a:ext cx="290864" cy="84445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2" name="Straight Connector 421">
                <a:extLst>
                  <a:ext uri="{FF2B5EF4-FFF2-40B4-BE49-F238E27FC236}">
                    <a16:creationId xmlns:a16="http://schemas.microsoft.com/office/drawing/2014/main" id="{1C294D58-0BC1-532E-1FCC-F52A4D0BF15F}"/>
                  </a:ext>
                </a:extLst>
              </p:cNvPr>
              <p:cNvCxnSpPr/>
              <p:nvPr/>
            </p:nvCxnSpPr>
            <p:spPr>
              <a:xfrm>
                <a:off x="10752122" y="3321882"/>
                <a:ext cx="290864" cy="84445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3" name="Straight Connector 422">
                <a:extLst>
                  <a:ext uri="{FF2B5EF4-FFF2-40B4-BE49-F238E27FC236}">
                    <a16:creationId xmlns:a16="http://schemas.microsoft.com/office/drawing/2014/main" id="{F3FB9F44-80C2-5EDC-F981-F2D648A4AB57}"/>
                  </a:ext>
                </a:extLst>
              </p:cNvPr>
              <p:cNvCxnSpPr/>
              <p:nvPr/>
            </p:nvCxnSpPr>
            <p:spPr>
              <a:xfrm>
                <a:off x="11042984" y="2955953"/>
                <a:ext cx="290864" cy="84445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4" name="Straight Connector 423">
                <a:extLst>
                  <a:ext uri="{FF2B5EF4-FFF2-40B4-BE49-F238E27FC236}">
                    <a16:creationId xmlns:a16="http://schemas.microsoft.com/office/drawing/2014/main" id="{D24D278E-8A32-6B20-0D80-392634098449}"/>
                  </a:ext>
                </a:extLst>
              </p:cNvPr>
              <p:cNvCxnSpPr/>
              <p:nvPr/>
            </p:nvCxnSpPr>
            <p:spPr>
              <a:xfrm flipV="1">
                <a:off x="11333848" y="3040398"/>
                <a:ext cx="0" cy="450375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5" name="Straight Connector 424">
                <a:extLst>
                  <a:ext uri="{FF2B5EF4-FFF2-40B4-BE49-F238E27FC236}">
                    <a16:creationId xmlns:a16="http://schemas.microsoft.com/office/drawing/2014/main" id="{35570A3C-5422-5C56-E582-BA249DB82C0B}"/>
                  </a:ext>
                </a:extLst>
              </p:cNvPr>
              <p:cNvCxnSpPr/>
              <p:nvPr/>
            </p:nvCxnSpPr>
            <p:spPr>
              <a:xfrm>
                <a:off x="11042984" y="3406324"/>
                <a:ext cx="290864" cy="84445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7" name="Group 276">
              <a:extLst>
                <a:ext uri="{FF2B5EF4-FFF2-40B4-BE49-F238E27FC236}">
                  <a16:creationId xmlns:a16="http://schemas.microsoft.com/office/drawing/2014/main" id="{EC63A790-7511-8C90-3533-89337D45257F}"/>
                </a:ext>
              </a:extLst>
            </p:cNvPr>
            <p:cNvGrpSpPr/>
            <p:nvPr/>
          </p:nvGrpSpPr>
          <p:grpSpPr>
            <a:xfrm rot="21447147">
              <a:off x="3176624" y="3357288"/>
              <a:ext cx="457604" cy="2075416"/>
              <a:chOff x="4214112" y="2146711"/>
              <a:chExt cx="753256" cy="3186420"/>
            </a:xfrm>
          </p:grpSpPr>
          <p:cxnSp>
            <p:nvCxnSpPr>
              <p:cNvPr id="352" name="Curved Connector 351">
                <a:extLst>
                  <a:ext uri="{FF2B5EF4-FFF2-40B4-BE49-F238E27FC236}">
                    <a16:creationId xmlns:a16="http://schemas.microsoft.com/office/drawing/2014/main" id="{70F703D6-841E-8CBE-C0AC-BFBD93705443}"/>
                  </a:ext>
                </a:extLst>
              </p:cNvPr>
              <p:cNvCxnSpPr/>
              <p:nvPr/>
            </p:nvCxnSpPr>
            <p:spPr>
              <a:xfrm flipH="1">
                <a:off x="4509721" y="2698118"/>
                <a:ext cx="285841" cy="283312"/>
              </a:xfrm>
              <a:prstGeom prst="curvedConnector3">
                <a:avLst>
                  <a:gd name="adj1" fmla="val 244983"/>
                </a:avLst>
              </a:prstGeom>
              <a:ln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53" name="Oval 352">
                <a:extLst>
                  <a:ext uri="{FF2B5EF4-FFF2-40B4-BE49-F238E27FC236}">
                    <a16:creationId xmlns:a16="http://schemas.microsoft.com/office/drawing/2014/main" id="{3D742D77-60F6-5138-A905-A93E13DCD62B}"/>
                  </a:ext>
                </a:extLst>
              </p:cNvPr>
              <p:cNvSpPr/>
              <p:nvPr/>
            </p:nvSpPr>
            <p:spPr>
              <a:xfrm>
                <a:off x="4214112" y="5166867"/>
                <a:ext cx="753256" cy="166264"/>
              </a:xfrm>
              <a:prstGeom prst="ellipse">
                <a:avLst/>
              </a:prstGeom>
              <a:noFill/>
              <a:ln>
                <a:solidFill>
                  <a:schemeClr val="tx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458" dirty="0"/>
              </a:p>
            </p:txBody>
          </p:sp>
          <p:cxnSp>
            <p:nvCxnSpPr>
              <p:cNvPr id="354" name="Straight Connector 353">
                <a:extLst>
                  <a:ext uri="{FF2B5EF4-FFF2-40B4-BE49-F238E27FC236}">
                    <a16:creationId xmlns:a16="http://schemas.microsoft.com/office/drawing/2014/main" id="{EE4FEC28-EECF-A557-986F-C3369EAA2AD6}"/>
                  </a:ext>
                </a:extLst>
              </p:cNvPr>
              <p:cNvCxnSpPr>
                <a:cxnSpLocks/>
              </p:cNvCxnSpPr>
              <p:nvPr/>
            </p:nvCxnSpPr>
            <p:spPr>
              <a:xfrm rot="152853">
                <a:off x="4520697" y="2146711"/>
                <a:ext cx="144187" cy="3108731"/>
              </a:xfrm>
              <a:prstGeom prst="line">
                <a:avLst/>
              </a:prstGeom>
              <a:ln w="6350"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78" name="TextBox 277">
              <a:extLst>
                <a:ext uri="{FF2B5EF4-FFF2-40B4-BE49-F238E27FC236}">
                  <a16:creationId xmlns:a16="http://schemas.microsoft.com/office/drawing/2014/main" id="{8E4DFA82-0CD2-7B39-D8CD-01451206BC6F}"/>
                </a:ext>
              </a:extLst>
            </p:cNvPr>
            <p:cNvSpPr txBox="1"/>
            <p:nvPr/>
          </p:nvSpPr>
          <p:spPr>
            <a:xfrm>
              <a:off x="2848484" y="3079027"/>
              <a:ext cx="1003801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Rotation axis</a:t>
              </a: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79" name="TextBox 278">
                  <a:extLst>
                    <a:ext uri="{FF2B5EF4-FFF2-40B4-BE49-F238E27FC236}">
                      <a16:creationId xmlns:a16="http://schemas.microsoft.com/office/drawing/2014/main" id="{F9683B65-3863-6511-FE95-BDE42517C5E0}"/>
                    </a:ext>
                  </a:extLst>
                </p:cNvPr>
                <p:cNvSpPr txBox="1"/>
                <p:nvPr/>
              </p:nvSpPr>
              <p:spPr>
                <a:xfrm>
                  <a:off x="5898403" y="4369299"/>
                  <a:ext cx="320921" cy="2616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105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∟</m:t>
                        </m:r>
                      </m:oMath>
                    </m:oMathPara>
                  </a14:m>
                  <a:endParaRPr lang="en-US" sz="1050" dirty="0"/>
                </a:p>
              </p:txBody>
            </p:sp>
          </mc:Choice>
          <mc:Fallback xmlns="">
            <p:sp>
              <p:nvSpPr>
                <p:cNvPr id="620" name="TextBox 619">
                  <a:extLst>
                    <a:ext uri="{FF2B5EF4-FFF2-40B4-BE49-F238E27FC236}">
                      <a16:creationId xmlns:a16="http://schemas.microsoft.com/office/drawing/2014/main" id="{F77D3659-6403-4D93-7032-75C7409162EB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898403" y="4369299"/>
                  <a:ext cx="320921" cy="261610"/>
                </a:xfrm>
                <a:prstGeom prst="rect">
                  <a:avLst/>
                </a:prstGeom>
                <a:blipFill>
                  <a:blip r:embed="rId3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280" name="Straight Arrow Connector 279">
              <a:extLst>
                <a:ext uri="{FF2B5EF4-FFF2-40B4-BE49-F238E27FC236}">
                  <a16:creationId xmlns:a16="http://schemas.microsoft.com/office/drawing/2014/main" id="{1B3CD04F-05B0-09B8-1017-342A759155D4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6099419" y="4448541"/>
              <a:ext cx="1" cy="399142"/>
            </a:xfrm>
            <a:prstGeom prst="straightConnector1">
              <a:avLst/>
            </a:prstGeom>
            <a:solidFill>
              <a:schemeClr val="accent1"/>
            </a:solidFill>
            <a:ln w="19050" cap="flat" cmpd="sng" algn="ctr">
              <a:solidFill>
                <a:srgbClr val="0070C0"/>
              </a:solidFill>
              <a:prstDash val="solid"/>
              <a:round/>
              <a:headEnd type="none" w="med" len="med"/>
              <a:tailEnd type="none" w="sm" len="med"/>
            </a:ln>
            <a:effectLst/>
          </p:spPr>
        </p:cxnSp>
        <p:sp>
          <p:nvSpPr>
            <p:cNvPr id="282" name="TextBox 281">
              <a:extLst>
                <a:ext uri="{FF2B5EF4-FFF2-40B4-BE49-F238E27FC236}">
                  <a16:creationId xmlns:a16="http://schemas.microsoft.com/office/drawing/2014/main" id="{656D6445-1FC6-9004-E6C7-3DBB7758FDC1}"/>
                </a:ext>
              </a:extLst>
            </p:cNvPr>
            <p:cNvSpPr txBox="1"/>
            <p:nvPr/>
          </p:nvSpPr>
          <p:spPr>
            <a:xfrm>
              <a:off x="2108137" y="4154614"/>
              <a:ext cx="58702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X-ray</a:t>
              </a:r>
            </a:p>
            <a:p>
              <a:pPr algn="ctr"/>
              <a:r>
                <a:rPr lang="en-US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source</a:t>
              </a: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84" name="TextBox 283">
                  <a:extLst>
                    <a:ext uri="{FF2B5EF4-FFF2-40B4-BE49-F238E27FC236}">
                      <a16:creationId xmlns:a16="http://schemas.microsoft.com/office/drawing/2014/main" id="{1664AC60-F720-A007-AB30-4D1D5C2AE3AB}"/>
                    </a:ext>
                  </a:extLst>
                </p:cNvPr>
                <p:cNvSpPr txBox="1"/>
                <p:nvPr/>
              </p:nvSpPr>
              <p:spPr>
                <a:xfrm>
                  <a:off x="5788011" y="3999801"/>
                  <a:ext cx="290494" cy="2616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"/>
                      </m:oMathParaPr>
                      <m:oMath xmlns:m="http://schemas.openxmlformats.org/officeDocument/2006/math">
                        <m:r>
                          <a:rPr lang="en-US" sz="105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×</m:t>
                        </m:r>
                      </m:oMath>
                    </m:oMathPara>
                  </a14:m>
                  <a:endParaRPr lang="en-US" sz="1400" b="0" dirty="0">
                    <a:solidFill>
                      <a:schemeClr val="tx1"/>
                    </a:solidFill>
                  </a:endParaRPr>
                </a:p>
              </p:txBody>
            </p:sp>
          </mc:Choice>
          <mc:Fallback xmlns="">
            <p:sp>
              <p:nvSpPr>
                <p:cNvPr id="631" name="TextBox 630">
                  <a:extLst>
                    <a:ext uri="{FF2B5EF4-FFF2-40B4-BE49-F238E27FC236}">
                      <a16:creationId xmlns:a16="http://schemas.microsoft.com/office/drawing/2014/main" id="{5BAB47B5-BE39-006E-7949-64AFB4C673F7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788011" y="3999801"/>
                  <a:ext cx="290494" cy="261610"/>
                </a:xfrm>
                <a:prstGeom prst="rect">
                  <a:avLst/>
                </a:prstGeom>
                <a:blipFill>
                  <a:blip r:embed="rId4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286" name="TextBox 285">
              <a:extLst>
                <a:ext uri="{FF2B5EF4-FFF2-40B4-BE49-F238E27FC236}">
                  <a16:creationId xmlns:a16="http://schemas.microsoft.com/office/drawing/2014/main" id="{B4D580EB-894A-B52A-8559-9346CD12EFB2}"/>
                </a:ext>
              </a:extLst>
            </p:cNvPr>
            <p:cNvSpPr txBox="1"/>
            <p:nvPr/>
          </p:nvSpPr>
          <p:spPr>
            <a:xfrm>
              <a:off x="7135406" y="3309716"/>
              <a:ext cx="1199367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Center of detector</a:t>
              </a:r>
            </a:p>
          </p:txBody>
        </p:sp>
        <p:cxnSp>
          <p:nvCxnSpPr>
            <p:cNvPr id="288" name="Straight Arrow Connector 287">
              <a:extLst>
                <a:ext uri="{FF2B5EF4-FFF2-40B4-BE49-F238E27FC236}">
                  <a16:creationId xmlns:a16="http://schemas.microsoft.com/office/drawing/2014/main" id="{63D93B75-BC1E-3980-69A3-F60B8B4763BA}"/>
                </a:ext>
              </a:extLst>
            </p:cNvPr>
            <p:cNvCxnSpPr>
              <a:cxnSpLocks/>
            </p:cNvCxnSpPr>
            <p:nvPr/>
          </p:nvCxnSpPr>
          <p:spPr bwMode="auto">
            <a:xfrm flipH="1">
              <a:off x="5933258" y="4125803"/>
              <a:ext cx="1910" cy="652556"/>
            </a:xfrm>
            <a:prstGeom prst="straightConnector1">
              <a:avLst/>
            </a:prstGeom>
            <a:solidFill>
              <a:schemeClr val="accent1"/>
            </a:solidFill>
            <a:ln w="19050" cap="flat" cmpd="sng" algn="ctr">
              <a:solidFill>
                <a:srgbClr val="0070C0"/>
              </a:solidFill>
              <a:prstDash val="solid"/>
              <a:round/>
              <a:headEnd type="none" w="med" len="med"/>
              <a:tailEnd type="none" w="sm" len="med"/>
            </a:ln>
            <a:effectLst/>
          </p:spPr>
        </p:cxnSp>
        <p:grpSp>
          <p:nvGrpSpPr>
            <p:cNvPr id="290" name="Group 289">
              <a:extLst>
                <a:ext uri="{FF2B5EF4-FFF2-40B4-BE49-F238E27FC236}">
                  <a16:creationId xmlns:a16="http://schemas.microsoft.com/office/drawing/2014/main" id="{C1DC275E-189F-1514-60F1-03C021510DE2}"/>
                </a:ext>
              </a:extLst>
            </p:cNvPr>
            <p:cNvGrpSpPr/>
            <p:nvPr/>
          </p:nvGrpSpPr>
          <p:grpSpPr>
            <a:xfrm>
              <a:off x="5465845" y="4441652"/>
              <a:ext cx="867880" cy="329327"/>
              <a:chOff x="5456635" y="4373321"/>
              <a:chExt cx="867880" cy="329327"/>
            </a:xfrm>
          </p:grpSpPr>
          <p:cxnSp>
            <p:nvCxnSpPr>
              <p:cNvPr id="349" name="Straight Arrow Connector 348">
                <a:extLst>
                  <a:ext uri="{FF2B5EF4-FFF2-40B4-BE49-F238E27FC236}">
                    <a16:creationId xmlns:a16="http://schemas.microsoft.com/office/drawing/2014/main" id="{D9304AD1-5422-5661-3086-414B71CD0D81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5716968" y="4540762"/>
                <a:ext cx="200009" cy="53156"/>
              </a:xfrm>
              <a:prstGeom prst="straightConnector1">
                <a:avLst/>
              </a:prstGeom>
              <a:solidFill>
                <a:schemeClr val="accent1"/>
              </a:solidFill>
              <a:ln w="9525" cap="flat" cmpd="sng" algn="ctr">
                <a:solidFill>
                  <a:srgbClr val="0070C0"/>
                </a:solidFill>
                <a:prstDash val="solid"/>
                <a:round/>
                <a:headEnd type="none" w="med" len="med"/>
                <a:tailEnd type="arrow" w="sm" len="med"/>
              </a:ln>
              <a:effectLst/>
            </p:spPr>
          </p:cxnSp>
          <p:cxnSp>
            <p:nvCxnSpPr>
              <p:cNvPr id="350" name="Straight Arrow Connector 349">
                <a:extLst>
                  <a:ext uri="{FF2B5EF4-FFF2-40B4-BE49-F238E27FC236}">
                    <a16:creationId xmlns:a16="http://schemas.microsoft.com/office/drawing/2014/main" id="{06C93A6A-D6CA-E683-7A5C-8150A7ED4CCC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H="1" flipV="1">
                <a:off x="6098072" y="4642188"/>
                <a:ext cx="226443" cy="60460"/>
              </a:xfrm>
              <a:prstGeom prst="straightConnector1">
                <a:avLst/>
              </a:prstGeom>
              <a:solidFill>
                <a:schemeClr val="accent1"/>
              </a:solidFill>
              <a:ln w="9525" cap="flat" cmpd="sng" algn="ctr">
                <a:solidFill>
                  <a:srgbClr val="0070C0"/>
                </a:solidFill>
                <a:prstDash val="solid"/>
                <a:round/>
                <a:headEnd type="none" w="med" len="med"/>
                <a:tailEnd type="arrow" w="sm" len="med"/>
              </a:ln>
              <a:effectLst/>
            </p:spPr>
          </p:cxn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351" name="TextBox 350">
                    <a:extLst>
                      <a:ext uri="{FF2B5EF4-FFF2-40B4-BE49-F238E27FC236}">
                        <a16:creationId xmlns:a16="http://schemas.microsoft.com/office/drawing/2014/main" id="{FA0758C7-D08D-6589-60EA-A9633F36F5F2}"/>
                      </a:ext>
                    </a:extLst>
                  </p:cNvPr>
                  <p:cNvSpPr txBox="1"/>
                  <p:nvPr/>
                </p:nvSpPr>
                <p:spPr>
                  <a:xfrm>
                    <a:off x="5456635" y="4373321"/>
                    <a:ext cx="368114" cy="276999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b>
                            <m:sSubPr>
                              <m:ctrlPr>
                                <a:rPr lang="en-US" sz="1200" b="0" i="1" dirty="0" smtClean="0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1200" b="0" i="1" dirty="0" smtClean="0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𝛿</m:t>
                              </m:r>
                            </m:e>
                            <m:sub>
                              <m:r>
                                <a:rPr lang="en-US" sz="1200" b="0" i="1" dirty="0" smtClean="0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𝑐</m:t>
                              </m:r>
                            </m:sub>
                          </m:sSub>
                        </m:oMath>
                      </m:oMathPara>
                    </a14:m>
                    <a:endParaRPr lang="en-US" sz="1200" dirty="0">
                      <a:solidFill>
                        <a:srgbClr val="0070C0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</mc:Choice>
            <mc:Fallback xmlns="">
              <p:sp>
                <p:nvSpPr>
                  <p:cNvPr id="639" name="TextBox 638">
                    <a:extLst>
                      <a:ext uri="{FF2B5EF4-FFF2-40B4-BE49-F238E27FC236}">
                        <a16:creationId xmlns:a16="http://schemas.microsoft.com/office/drawing/2014/main" id="{0B7EDBAD-C18D-B97B-31ED-FEC4A7174279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5456635" y="4373321"/>
                    <a:ext cx="368114" cy="276999"/>
                  </a:xfrm>
                  <a:prstGeom prst="rect">
                    <a:avLst/>
                  </a:prstGeom>
                  <a:blipFill>
                    <a:blip r:embed="rId5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cxnSp>
          <p:nvCxnSpPr>
            <p:cNvPr id="292" name="Straight Arrow Connector 291">
              <a:extLst>
                <a:ext uri="{FF2B5EF4-FFF2-40B4-BE49-F238E27FC236}">
                  <a16:creationId xmlns:a16="http://schemas.microsoft.com/office/drawing/2014/main" id="{596690F6-D31A-FECE-C39E-0BB347C3F167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5940800" y="4135811"/>
              <a:ext cx="704292" cy="203005"/>
            </a:xfrm>
            <a:prstGeom prst="straightConnector1">
              <a:avLst/>
            </a:prstGeom>
            <a:solidFill>
              <a:schemeClr val="accent1"/>
            </a:solidFill>
            <a:ln w="19050" cap="flat" cmpd="sng" algn="ctr">
              <a:solidFill>
                <a:srgbClr val="0070C0"/>
              </a:solidFill>
              <a:prstDash val="solid"/>
              <a:round/>
              <a:headEnd type="none" w="med" len="med"/>
              <a:tailEnd type="none" w="sm" len="med"/>
            </a:ln>
            <a:effectLst/>
          </p:spPr>
        </p:cxnSp>
        <p:cxnSp>
          <p:nvCxnSpPr>
            <p:cNvPr id="296" name="Straight Arrow Connector 295">
              <a:extLst>
                <a:ext uri="{FF2B5EF4-FFF2-40B4-BE49-F238E27FC236}">
                  <a16:creationId xmlns:a16="http://schemas.microsoft.com/office/drawing/2014/main" id="{63015301-0F33-3105-DEF6-6CBB37D00C22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6100019" y="4452129"/>
              <a:ext cx="562176" cy="171664"/>
            </a:xfrm>
            <a:prstGeom prst="straightConnector1">
              <a:avLst/>
            </a:prstGeom>
            <a:solidFill>
              <a:schemeClr val="accent1"/>
            </a:solidFill>
            <a:ln w="19050" cap="flat" cmpd="sng" algn="ctr">
              <a:solidFill>
                <a:srgbClr val="0070C0"/>
              </a:solidFill>
              <a:prstDash val="solid"/>
              <a:round/>
              <a:headEnd type="none" w="med" len="med"/>
              <a:tailEnd type="none" w="sm" len="med"/>
            </a:ln>
            <a:effectLst/>
          </p:spPr>
        </p:cxnSp>
        <p:cxnSp>
          <p:nvCxnSpPr>
            <p:cNvPr id="297" name="Straight Arrow Connector 296">
              <a:extLst>
                <a:ext uri="{FF2B5EF4-FFF2-40B4-BE49-F238E27FC236}">
                  <a16:creationId xmlns:a16="http://schemas.microsoft.com/office/drawing/2014/main" id="{5C2A6892-1FFD-3A2A-2FB2-A57961E8E8DD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6595300" y="4121165"/>
              <a:ext cx="0" cy="203763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rgbClr val="0070C0"/>
              </a:solidFill>
              <a:prstDash val="solid"/>
              <a:round/>
              <a:headEnd type="none" w="med" len="med"/>
              <a:tailEnd type="arrow" w="sm" len="med"/>
            </a:ln>
            <a:effectLst/>
          </p:spPr>
        </p:cxnSp>
        <p:cxnSp>
          <p:nvCxnSpPr>
            <p:cNvPr id="300" name="Straight Arrow Connector 299">
              <a:extLst>
                <a:ext uri="{FF2B5EF4-FFF2-40B4-BE49-F238E27FC236}">
                  <a16:creationId xmlns:a16="http://schemas.microsoft.com/office/drawing/2014/main" id="{F557095B-12FA-5962-550F-96E05EA7F8FF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6595300" y="4616279"/>
              <a:ext cx="0" cy="173366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rgbClr val="0070C0"/>
              </a:solidFill>
              <a:prstDash val="solid"/>
              <a:round/>
              <a:headEnd type="none" w="med" len="med"/>
              <a:tailEnd type="arrow" w="sm" len="med"/>
            </a:ln>
            <a:effectLst/>
          </p:spPr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03" name="TextBox 302">
                  <a:extLst>
                    <a:ext uri="{FF2B5EF4-FFF2-40B4-BE49-F238E27FC236}">
                      <a16:creationId xmlns:a16="http://schemas.microsoft.com/office/drawing/2014/main" id="{1F667C4D-5BCD-8BFE-9298-A24C9744C644}"/>
                    </a:ext>
                  </a:extLst>
                </p:cNvPr>
                <p:cNvSpPr txBox="1"/>
                <p:nvPr/>
              </p:nvSpPr>
              <p:spPr>
                <a:xfrm>
                  <a:off x="6420598" y="3873001"/>
                  <a:ext cx="371319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1200" b="0" i="1" dirty="0" smtClean="0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sz="1200" b="0" i="1" dirty="0" smtClean="0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𝛿</m:t>
                            </m:r>
                          </m:e>
                          <m:sub>
                            <m:r>
                              <a:rPr lang="en-US" sz="1200" b="0" i="1" dirty="0" smtClean="0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𝑟</m:t>
                            </m:r>
                          </m:sub>
                        </m:sSub>
                      </m:oMath>
                    </m:oMathPara>
                  </a14:m>
                  <a:endParaRPr lang="en-US" sz="1200" dirty="0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mc:Choice>
          <mc:Fallback xmlns="">
            <p:sp>
              <p:nvSpPr>
                <p:cNvPr id="644" name="TextBox 643">
                  <a:extLst>
                    <a:ext uri="{FF2B5EF4-FFF2-40B4-BE49-F238E27FC236}">
                      <a16:creationId xmlns:a16="http://schemas.microsoft.com/office/drawing/2014/main" id="{6395BF8D-6355-FF9B-C0FB-C6F3AB8BFAE6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420598" y="3873001"/>
                  <a:ext cx="371319" cy="276999"/>
                </a:xfrm>
                <a:prstGeom prst="rect">
                  <a:avLst/>
                </a:prstGeom>
                <a:blipFill>
                  <a:blip r:embed="rId6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305" name="Straight Arrow Connector 304">
              <a:extLst>
                <a:ext uri="{FF2B5EF4-FFF2-40B4-BE49-F238E27FC236}">
                  <a16:creationId xmlns:a16="http://schemas.microsoft.com/office/drawing/2014/main" id="{ADD78225-2D40-8446-74AC-C8C7A931FD60}"/>
                </a:ext>
              </a:extLst>
            </p:cNvPr>
            <p:cNvCxnSpPr>
              <a:cxnSpLocks/>
            </p:cNvCxnSpPr>
            <p:nvPr/>
          </p:nvCxnSpPr>
          <p:spPr bwMode="auto">
            <a:xfrm rot="10800000" flipH="1" flipV="1">
              <a:off x="6078226" y="3183071"/>
              <a:ext cx="283022" cy="81527"/>
            </a:xfrm>
            <a:prstGeom prst="straightConnector1">
              <a:avLst/>
            </a:prstGeom>
            <a:solidFill>
              <a:schemeClr val="accent1"/>
            </a:solidFill>
            <a:ln w="1905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06" name="TextBox 305">
                  <a:extLst>
                    <a:ext uri="{FF2B5EF4-FFF2-40B4-BE49-F238E27FC236}">
                      <a16:creationId xmlns:a16="http://schemas.microsoft.com/office/drawing/2014/main" id="{48D422D1-3A68-69F5-573C-F17DAE78CC91}"/>
                    </a:ext>
                  </a:extLst>
                </p:cNvPr>
                <p:cNvSpPr txBox="1"/>
                <p:nvPr/>
              </p:nvSpPr>
              <p:spPr>
                <a:xfrm>
                  <a:off x="5979438" y="3137054"/>
                  <a:ext cx="359714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12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sz="12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𝑟</m:t>
                            </m:r>
                          </m:e>
                          <m:sub>
                            <m:r>
                              <a:rPr lang="en-US" sz="12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h</m:t>
                            </m:r>
                          </m:sub>
                        </m:sSub>
                      </m:oMath>
                    </m:oMathPara>
                  </a14:m>
                  <a:endParaRPr lang="en-US" sz="120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mc:Choice>
          <mc:Fallback xmlns="">
            <p:sp>
              <p:nvSpPr>
                <p:cNvPr id="675" name="TextBox 674">
                  <a:extLst>
                    <a:ext uri="{FF2B5EF4-FFF2-40B4-BE49-F238E27FC236}">
                      <a16:creationId xmlns:a16="http://schemas.microsoft.com/office/drawing/2014/main" id="{B5DBD954-05BD-66D9-7685-B1436A9B6F1E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979438" y="3137054"/>
                  <a:ext cx="359714" cy="276999"/>
                </a:xfrm>
                <a:prstGeom prst="rect">
                  <a:avLst/>
                </a:prstGeom>
                <a:blipFill>
                  <a:blip r:embed="rId7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08" name="TextBox 307">
                  <a:extLst>
                    <a:ext uri="{FF2B5EF4-FFF2-40B4-BE49-F238E27FC236}">
                      <a16:creationId xmlns:a16="http://schemas.microsoft.com/office/drawing/2014/main" id="{0BBD86E4-3B62-EBB1-2158-C9647ED5B869}"/>
                    </a:ext>
                  </a:extLst>
                </p:cNvPr>
                <p:cNvSpPr txBox="1"/>
                <p:nvPr/>
              </p:nvSpPr>
              <p:spPr>
                <a:xfrm>
                  <a:off x="4859643" y="3362058"/>
                  <a:ext cx="344710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12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sz="12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𝑟</m:t>
                            </m:r>
                          </m:e>
                          <m:sub>
                            <m:r>
                              <a:rPr lang="en-US" sz="12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𝑣</m:t>
                            </m:r>
                          </m:sub>
                        </m:sSub>
                      </m:oMath>
                    </m:oMathPara>
                  </a14:m>
                  <a:endParaRPr lang="en-US" sz="12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mc:Choice>
          <mc:Fallback xmlns="">
            <p:sp>
              <p:nvSpPr>
                <p:cNvPr id="3" name="TextBox 2">
                  <a:extLst>
                    <a:ext uri="{FF2B5EF4-FFF2-40B4-BE49-F238E27FC236}">
                      <a16:creationId xmlns:a16="http://schemas.microsoft.com/office/drawing/2014/main" id="{C30C4DD7-4913-76C8-B010-E5B2E7877C1A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859643" y="3362058"/>
                  <a:ext cx="344710" cy="276999"/>
                </a:xfrm>
                <a:prstGeom prst="rect">
                  <a:avLst/>
                </a:prstGeom>
                <a:blipFill>
                  <a:blip r:embed="rId8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309" name="Straight Arrow Connector 308">
              <a:extLst>
                <a:ext uri="{FF2B5EF4-FFF2-40B4-BE49-F238E27FC236}">
                  <a16:creationId xmlns:a16="http://schemas.microsoft.com/office/drawing/2014/main" id="{C6F7235C-297C-6BB8-F03F-CA239DFB253D}"/>
                </a:ext>
              </a:extLst>
            </p:cNvPr>
            <p:cNvCxnSpPr>
              <a:cxnSpLocks/>
            </p:cNvCxnSpPr>
            <p:nvPr/>
          </p:nvCxnSpPr>
          <p:spPr bwMode="auto">
            <a:xfrm rot="10800000" flipV="1">
              <a:off x="4929056" y="3345464"/>
              <a:ext cx="0" cy="260583"/>
            </a:xfrm>
            <a:prstGeom prst="straightConnector1">
              <a:avLst/>
            </a:prstGeom>
            <a:solidFill>
              <a:schemeClr val="accent1"/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310" name="Straight Arrow Connector 309">
              <a:extLst>
                <a:ext uri="{FF2B5EF4-FFF2-40B4-BE49-F238E27FC236}">
                  <a16:creationId xmlns:a16="http://schemas.microsoft.com/office/drawing/2014/main" id="{F890B975-07EE-1EA2-84D3-CD115E0C5FD8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6239413" y="3049531"/>
              <a:ext cx="489999" cy="144288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311" name="Straight Arrow Connector 310">
              <a:extLst>
                <a:ext uri="{FF2B5EF4-FFF2-40B4-BE49-F238E27FC236}">
                  <a16:creationId xmlns:a16="http://schemas.microsoft.com/office/drawing/2014/main" id="{5B9466B1-7232-ED7A-C054-25A44625BACD}"/>
                </a:ext>
              </a:extLst>
            </p:cNvPr>
            <p:cNvCxnSpPr>
              <a:cxnSpLocks/>
            </p:cNvCxnSpPr>
            <p:nvPr/>
          </p:nvCxnSpPr>
          <p:spPr bwMode="auto">
            <a:xfrm flipH="1" flipV="1">
              <a:off x="5922426" y="4131371"/>
              <a:ext cx="175261" cy="321840"/>
            </a:xfrm>
            <a:prstGeom prst="straightConnector1">
              <a:avLst/>
            </a:prstGeom>
            <a:solidFill>
              <a:schemeClr val="accent1"/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12" name="TextBox 311">
                  <a:extLst>
                    <a:ext uri="{FF2B5EF4-FFF2-40B4-BE49-F238E27FC236}">
                      <a16:creationId xmlns:a16="http://schemas.microsoft.com/office/drawing/2014/main" id="{F1DDEB03-E846-0B86-4460-13A8207FD1A8}"/>
                    </a:ext>
                  </a:extLst>
                </p:cNvPr>
                <p:cNvSpPr txBox="1"/>
                <p:nvPr/>
              </p:nvSpPr>
              <p:spPr>
                <a:xfrm>
                  <a:off x="5933174" y="4148844"/>
                  <a:ext cx="369525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12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sz="12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𝑟</m:t>
                            </m:r>
                          </m:e>
                          <m:sub>
                            <m:r>
                              <a:rPr lang="en-US" sz="12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𝛿</m:t>
                            </m:r>
                          </m:sub>
                        </m:sSub>
                      </m:oMath>
                    </m:oMathPara>
                  </a14:m>
                  <a:endParaRPr lang="en-US" sz="12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mc:Choice>
          <mc:Fallback xmlns="">
            <p:sp>
              <p:nvSpPr>
                <p:cNvPr id="38" name="TextBox 37">
                  <a:extLst>
                    <a:ext uri="{FF2B5EF4-FFF2-40B4-BE49-F238E27FC236}">
                      <a16:creationId xmlns:a16="http://schemas.microsoft.com/office/drawing/2014/main" id="{41AC808E-ECA2-2A74-89CA-B49624592DF2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933174" y="4148844"/>
                  <a:ext cx="369525" cy="276999"/>
                </a:xfrm>
                <a:prstGeom prst="rect">
                  <a:avLst/>
                </a:prstGeom>
                <a:blipFill>
                  <a:blip r:embed="rId9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13" name="TextBox 312">
                  <a:extLst>
                    <a:ext uri="{FF2B5EF4-FFF2-40B4-BE49-F238E27FC236}">
                      <a16:creationId xmlns:a16="http://schemas.microsoft.com/office/drawing/2014/main" id="{57F977EA-1E42-78DA-B112-3C6C51214311}"/>
                    </a:ext>
                  </a:extLst>
                </p:cNvPr>
                <p:cNvSpPr txBox="1"/>
                <p:nvPr/>
              </p:nvSpPr>
              <p:spPr>
                <a:xfrm rot="3263123">
                  <a:off x="5868334" y="4267061"/>
                  <a:ext cx="320921" cy="2616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105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∟</m:t>
                        </m:r>
                      </m:oMath>
                    </m:oMathPara>
                  </a14:m>
                  <a:endParaRPr lang="en-US" sz="1050" dirty="0"/>
                </a:p>
              </p:txBody>
            </p:sp>
          </mc:Choice>
          <mc:Fallback xmlns="">
            <p:sp>
              <p:nvSpPr>
                <p:cNvPr id="40" name="TextBox 39">
                  <a:extLst>
                    <a:ext uri="{FF2B5EF4-FFF2-40B4-BE49-F238E27FC236}">
                      <a16:creationId xmlns:a16="http://schemas.microsoft.com/office/drawing/2014/main" id="{3FEC7491-AC5C-79A4-0332-6EE92C4D2236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 rot="3263123">
                  <a:off x="5868334" y="4267061"/>
                  <a:ext cx="320921" cy="261610"/>
                </a:xfrm>
                <a:prstGeom prst="rect">
                  <a:avLst/>
                </a:prstGeom>
                <a:blipFill>
                  <a:blip r:embed="rId10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317" name="Straight Arrow Connector 316">
              <a:extLst>
                <a:ext uri="{FF2B5EF4-FFF2-40B4-BE49-F238E27FC236}">
                  <a16:creationId xmlns:a16="http://schemas.microsoft.com/office/drawing/2014/main" id="{7375A89E-E742-B76B-ED60-57FE59159C7C}"/>
                </a:ext>
              </a:extLst>
            </p:cNvPr>
            <p:cNvCxnSpPr>
              <a:cxnSpLocks/>
            </p:cNvCxnSpPr>
            <p:nvPr/>
          </p:nvCxnSpPr>
          <p:spPr bwMode="auto">
            <a:xfrm flipH="1">
              <a:off x="5973294" y="3468718"/>
              <a:ext cx="1192629" cy="621123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 w="sm" len="med"/>
            </a:ln>
            <a:effectLst/>
          </p:spPr>
        </p:cxnSp>
        <p:cxnSp>
          <p:nvCxnSpPr>
            <p:cNvPr id="318" name="Straight Connector 317">
              <a:extLst>
                <a:ext uri="{FF2B5EF4-FFF2-40B4-BE49-F238E27FC236}">
                  <a16:creationId xmlns:a16="http://schemas.microsoft.com/office/drawing/2014/main" id="{51ED32E9-6325-A0F0-8740-304727528AEC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2398292" y="4414140"/>
              <a:ext cx="4530646" cy="200387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319" name="Straight Arrow Connector 318">
              <a:extLst>
                <a:ext uri="{FF2B5EF4-FFF2-40B4-BE49-F238E27FC236}">
                  <a16:creationId xmlns:a16="http://schemas.microsoft.com/office/drawing/2014/main" id="{51330B58-0CFB-0B56-08C6-D8B4D868975A}"/>
                </a:ext>
              </a:extLst>
            </p:cNvPr>
            <p:cNvCxnSpPr>
              <a:cxnSpLocks/>
            </p:cNvCxnSpPr>
            <p:nvPr/>
          </p:nvCxnSpPr>
          <p:spPr bwMode="auto">
            <a:xfrm flipH="1">
              <a:off x="6935930" y="4285419"/>
              <a:ext cx="220350" cy="104365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 w="sm" len="med"/>
            </a:ln>
            <a:effectLst/>
          </p:spPr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20" name="TextBox 319">
                  <a:extLst>
                    <a:ext uri="{FF2B5EF4-FFF2-40B4-BE49-F238E27FC236}">
                      <a16:creationId xmlns:a16="http://schemas.microsoft.com/office/drawing/2014/main" id="{712CB6B0-7FFE-F0DC-4557-2B0A835DA433}"/>
                    </a:ext>
                  </a:extLst>
                </p:cNvPr>
                <p:cNvSpPr txBox="1"/>
                <p:nvPr/>
              </p:nvSpPr>
              <p:spPr>
                <a:xfrm>
                  <a:off x="4034489" y="4480544"/>
                  <a:ext cx="441339" cy="28520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12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sz="12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𝑟</m:t>
                            </m:r>
                          </m:e>
                          <m:sub>
                            <m:r>
                              <a:rPr lang="en-US" sz="12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𝑠</m:t>
                            </m:r>
                            <m:r>
                              <a:rPr lang="en-US" sz="12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,</m:t>
                            </m:r>
                            <m:r>
                              <a:rPr lang="en-US" sz="12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𝑑</m:t>
                            </m:r>
                          </m:sub>
                        </m:sSub>
                      </m:oMath>
                    </m:oMathPara>
                  </a14:m>
                  <a:endParaRPr lang="en-US" sz="120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mc:Choice>
          <mc:Fallback xmlns="">
            <p:sp>
              <p:nvSpPr>
                <p:cNvPr id="28" name="TextBox 27">
                  <a:extLst>
                    <a:ext uri="{FF2B5EF4-FFF2-40B4-BE49-F238E27FC236}">
                      <a16:creationId xmlns:a16="http://schemas.microsoft.com/office/drawing/2014/main" id="{CCD2DFD4-AAE4-4E8F-1BF4-2873C514EA4A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034489" y="4480544"/>
                  <a:ext cx="441339" cy="285206"/>
                </a:xfrm>
                <a:prstGeom prst="rect">
                  <a:avLst/>
                </a:prstGeom>
                <a:blipFill>
                  <a:blip r:embed="rId11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321" name="Straight Arrow Connector 320">
              <a:extLst>
                <a:ext uri="{FF2B5EF4-FFF2-40B4-BE49-F238E27FC236}">
                  <a16:creationId xmlns:a16="http://schemas.microsoft.com/office/drawing/2014/main" id="{D7E39349-06C0-7FA4-5838-3720C948FAF6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2401647" y="4448520"/>
              <a:ext cx="3712927" cy="167759"/>
            </a:xfrm>
            <a:prstGeom prst="straightConnector1">
              <a:avLst/>
            </a:prstGeom>
            <a:solidFill>
              <a:schemeClr val="accent1"/>
            </a:solidFill>
            <a:ln w="127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322" name="Straight Arrow Connector 321">
              <a:extLst>
                <a:ext uri="{FF2B5EF4-FFF2-40B4-BE49-F238E27FC236}">
                  <a16:creationId xmlns:a16="http://schemas.microsoft.com/office/drawing/2014/main" id="{DBC1C3CE-3A02-BC18-4CF8-C8B27EEF82B5}"/>
                </a:ext>
              </a:extLst>
            </p:cNvPr>
            <p:cNvCxnSpPr>
              <a:cxnSpLocks/>
              <a:stCxn id="429" idx="7"/>
            </p:cNvCxnSpPr>
            <p:nvPr/>
          </p:nvCxnSpPr>
          <p:spPr bwMode="auto">
            <a:xfrm flipV="1">
              <a:off x="3430812" y="3041225"/>
              <a:ext cx="1799685" cy="1384273"/>
            </a:xfrm>
            <a:prstGeom prst="straightConnector1">
              <a:avLst/>
            </a:prstGeom>
            <a:solidFill>
              <a:schemeClr val="accent1"/>
            </a:solidFill>
            <a:ln w="1905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23" name="TextBox 322">
                  <a:extLst>
                    <a:ext uri="{FF2B5EF4-FFF2-40B4-BE49-F238E27FC236}">
                      <a16:creationId xmlns:a16="http://schemas.microsoft.com/office/drawing/2014/main" id="{BF51FE22-C943-30B5-DF6A-2B3A2E245215}"/>
                    </a:ext>
                  </a:extLst>
                </p:cNvPr>
                <p:cNvSpPr txBox="1"/>
                <p:nvPr/>
              </p:nvSpPr>
              <p:spPr>
                <a:xfrm>
                  <a:off x="5096962" y="2903041"/>
                  <a:ext cx="290494" cy="2616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"/>
                      </m:oMathParaPr>
                      <m:oMath xmlns:m="http://schemas.openxmlformats.org/officeDocument/2006/math">
                        <m:r>
                          <a:rPr lang="en-US" sz="1050" b="0" i="1" smtClean="0">
                            <a:solidFill>
                              <a:srgbClr val="7030A0"/>
                            </a:solidFill>
                            <a:latin typeface="Cambria Math" panose="02040503050406030204" pitchFamily="18" charset="0"/>
                          </a:rPr>
                          <m:t>×</m:t>
                        </m:r>
                      </m:oMath>
                    </m:oMathPara>
                  </a14:m>
                  <a:endParaRPr lang="en-US" sz="1400" b="0" dirty="0">
                    <a:solidFill>
                      <a:srgbClr val="7030A0"/>
                    </a:solidFill>
                  </a:endParaRPr>
                </a:p>
              </p:txBody>
            </p:sp>
          </mc:Choice>
          <mc:Fallback xmlns="">
            <p:sp>
              <p:nvSpPr>
                <p:cNvPr id="31" name="TextBox 30">
                  <a:extLst>
                    <a:ext uri="{FF2B5EF4-FFF2-40B4-BE49-F238E27FC236}">
                      <a16:creationId xmlns:a16="http://schemas.microsoft.com/office/drawing/2014/main" id="{32811059-6299-A8E3-4FAF-C9925C4CA32A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096962" y="2903041"/>
                  <a:ext cx="290494" cy="261610"/>
                </a:xfrm>
                <a:prstGeom prst="rect">
                  <a:avLst/>
                </a:prstGeom>
                <a:blipFill>
                  <a:blip r:embed="rId12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324" name="Straight Arrow Connector 323">
              <a:extLst>
                <a:ext uri="{FF2B5EF4-FFF2-40B4-BE49-F238E27FC236}">
                  <a16:creationId xmlns:a16="http://schemas.microsoft.com/office/drawing/2014/main" id="{813596A4-3A5B-78CE-4507-79E6CC2828A2}"/>
                </a:ext>
              </a:extLst>
            </p:cNvPr>
            <p:cNvCxnSpPr>
              <a:cxnSpLocks/>
            </p:cNvCxnSpPr>
            <p:nvPr/>
          </p:nvCxnSpPr>
          <p:spPr bwMode="auto">
            <a:xfrm flipH="1">
              <a:off x="5242209" y="2685970"/>
              <a:ext cx="697227" cy="350647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 w="sm" len="med"/>
            </a:ln>
            <a:effectLst/>
          </p:spPr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25" name="TextBox 324">
                  <a:extLst>
                    <a:ext uri="{FF2B5EF4-FFF2-40B4-BE49-F238E27FC236}">
                      <a16:creationId xmlns:a16="http://schemas.microsoft.com/office/drawing/2014/main" id="{EC57AC8D-EBC0-E011-887D-AD5C35A58049}"/>
                    </a:ext>
                  </a:extLst>
                </p:cNvPr>
                <p:cNvSpPr txBox="1"/>
                <p:nvPr/>
              </p:nvSpPr>
              <p:spPr>
                <a:xfrm>
                  <a:off x="5876317" y="2531023"/>
                  <a:ext cx="1821396" cy="2616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11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center of </a:t>
                  </a:r>
                  <a14:m>
                    <m:oMath xmlns:m="http://schemas.openxmlformats.org/officeDocument/2006/math">
                      <m:d>
                        <m:dPr>
                          <m:ctrlPr>
                            <a:rPr lang="en-US" sz="110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110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0,0</m:t>
                          </m:r>
                        </m:e>
                      </m:d>
                    </m:oMath>
                  </a14:m>
                  <a:r>
                    <a:rPr lang="en-US" sz="11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detector pixel</a:t>
                  </a:r>
                </a:p>
              </p:txBody>
            </p:sp>
          </mc:Choice>
          <mc:Fallback xmlns="">
            <p:sp>
              <p:nvSpPr>
                <p:cNvPr id="325" name="TextBox 324">
                  <a:extLst>
                    <a:ext uri="{FF2B5EF4-FFF2-40B4-BE49-F238E27FC236}">
                      <a16:creationId xmlns:a16="http://schemas.microsoft.com/office/drawing/2014/main" id="{EC57AC8D-EBC0-E011-887D-AD5C35A58049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876317" y="2531023"/>
                  <a:ext cx="1821396" cy="261610"/>
                </a:xfrm>
                <a:prstGeom prst="rect">
                  <a:avLst/>
                </a:prstGeom>
                <a:blipFill>
                  <a:blip r:embed="rId13"/>
                  <a:stretch>
                    <a:fillRect b="-18182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26" name="TextBox 325">
                  <a:extLst>
                    <a:ext uri="{FF2B5EF4-FFF2-40B4-BE49-F238E27FC236}">
                      <a16:creationId xmlns:a16="http://schemas.microsoft.com/office/drawing/2014/main" id="{0BF245D9-F605-6F60-A2F7-E497B4B2F36B}"/>
                    </a:ext>
                  </a:extLst>
                </p:cNvPr>
                <p:cNvSpPr txBox="1"/>
                <p:nvPr/>
              </p:nvSpPr>
              <p:spPr>
                <a:xfrm rot="19893936">
                  <a:off x="3672338" y="3629806"/>
                  <a:ext cx="699691" cy="27699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12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sz="12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𝑟</m:t>
                            </m:r>
                          </m:e>
                          <m:sub>
                            <m:r>
                              <a:rPr lang="en-US" sz="12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𝑟</m:t>
                            </m:r>
                          </m:sub>
                        </m:sSub>
                      </m:oMath>
                    </m:oMathPara>
                  </a14:m>
                  <a:endParaRPr lang="en-US" sz="120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mc:Choice>
          <mc:Fallback xmlns="">
            <p:sp>
              <p:nvSpPr>
                <p:cNvPr id="326" name="TextBox 325">
                  <a:extLst>
                    <a:ext uri="{FF2B5EF4-FFF2-40B4-BE49-F238E27FC236}">
                      <a16:creationId xmlns:a16="http://schemas.microsoft.com/office/drawing/2014/main" id="{0BF245D9-F605-6F60-A2F7-E497B4B2F36B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 rot="19893936">
                  <a:off x="3672338" y="3629806"/>
                  <a:ext cx="699691" cy="276999"/>
                </a:xfrm>
                <a:prstGeom prst="rect">
                  <a:avLst/>
                </a:prstGeom>
                <a:blipFill>
                  <a:blip r:embed="rId14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327" name="Straight Arrow Connector 326">
              <a:extLst>
                <a:ext uri="{FF2B5EF4-FFF2-40B4-BE49-F238E27FC236}">
                  <a16:creationId xmlns:a16="http://schemas.microsoft.com/office/drawing/2014/main" id="{4312CD1F-915C-F25C-90BD-8F178482723A}"/>
                </a:ext>
              </a:extLst>
            </p:cNvPr>
            <p:cNvCxnSpPr>
              <a:cxnSpLocks/>
            </p:cNvCxnSpPr>
            <p:nvPr/>
          </p:nvCxnSpPr>
          <p:spPr bwMode="auto">
            <a:xfrm flipH="1" flipV="1">
              <a:off x="5230497" y="3041225"/>
              <a:ext cx="695754" cy="1089702"/>
            </a:xfrm>
            <a:prstGeom prst="straightConnector1">
              <a:avLst/>
            </a:prstGeom>
            <a:solidFill>
              <a:schemeClr val="accent1"/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28" name="TextBox 327">
                  <a:extLst>
                    <a:ext uri="{FF2B5EF4-FFF2-40B4-BE49-F238E27FC236}">
                      <a16:creationId xmlns:a16="http://schemas.microsoft.com/office/drawing/2014/main" id="{57ACF05F-FA77-FC11-FD6C-0E1A84FB2B48}"/>
                    </a:ext>
                  </a:extLst>
                </p:cNvPr>
                <p:cNvSpPr txBox="1"/>
                <p:nvPr/>
              </p:nvSpPr>
              <p:spPr>
                <a:xfrm>
                  <a:off x="5549285" y="3491042"/>
                  <a:ext cx="422808" cy="28520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12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sz="12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𝑟</m:t>
                            </m:r>
                          </m:e>
                          <m:sub>
                            <m:r>
                              <a:rPr lang="en-US" sz="12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𝑐</m:t>
                            </m:r>
                            <m:r>
                              <a:rPr lang="en-US" sz="12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,</m:t>
                            </m:r>
                            <m:r>
                              <a:rPr lang="en-US" sz="12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𝑟</m:t>
                            </m:r>
                          </m:sub>
                        </m:sSub>
                      </m:oMath>
                    </m:oMathPara>
                  </a14:m>
                  <a:endParaRPr lang="en-US" sz="12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mc:Choice>
          <mc:Fallback xmlns="">
            <p:sp>
              <p:nvSpPr>
                <p:cNvPr id="44" name="TextBox 43">
                  <a:extLst>
                    <a:ext uri="{FF2B5EF4-FFF2-40B4-BE49-F238E27FC236}">
                      <a16:creationId xmlns:a16="http://schemas.microsoft.com/office/drawing/2014/main" id="{1EA38C79-C564-ACDF-4695-C59EA13B5804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549285" y="3491042"/>
                  <a:ext cx="422808" cy="285206"/>
                </a:xfrm>
                <a:prstGeom prst="rect">
                  <a:avLst/>
                </a:prstGeom>
                <a:blipFill>
                  <a:blip r:embed="rId15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329" name="Straight Arrow Connector 328">
              <a:extLst>
                <a:ext uri="{FF2B5EF4-FFF2-40B4-BE49-F238E27FC236}">
                  <a16:creationId xmlns:a16="http://schemas.microsoft.com/office/drawing/2014/main" id="{DB147724-8E88-497C-4707-1CA2662F985B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5229144" y="3046380"/>
              <a:ext cx="0" cy="937743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330" name="Straight Arrow Connector 329">
              <a:extLst>
                <a:ext uri="{FF2B5EF4-FFF2-40B4-BE49-F238E27FC236}">
                  <a16:creationId xmlns:a16="http://schemas.microsoft.com/office/drawing/2014/main" id="{996E4C99-173B-1934-DFBD-CF90C77948CD}"/>
                </a:ext>
              </a:extLst>
            </p:cNvPr>
            <p:cNvCxnSpPr>
              <a:cxnSpLocks/>
            </p:cNvCxnSpPr>
            <p:nvPr/>
          </p:nvCxnSpPr>
          <p:spPr bwMode="auto">
            <a:xfrm flipH="1" flipV="1">
              <a:off x="5201851" y="3965477"/>
              <a:ext cx="719859" cy="157274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31" name="TextBox 330">
                  <a:extLst>
                    <a:ext uri="{FF2B5EF4-FFF2-40B4-BE49-F238E27FC236}">
                      <a16:creationId xmlns:a16="http://schemas.microsoft.com/office/drawing/2014/main" id="{48E8A60C-52CA-57E4-C5E9-CD8DA3A5805F}"/>
                    </a:ext>
                  </a:extLst>
                </p:cNvPr>
                <p:cNvSpPr txBox="1"/>
                <p:nvPr/>
              </p:nvSpPr>
              <p:spPr>
                <a:xfrm>
                  <a:off x="5122742" y="3419685"/>
                  <a:ext cx="363241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12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sz="12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𝑐</m:t>
                            </m:r>
                          </m:e>
                          <m:sub>
                            <m:r>
                              <a:rPr lang="en-US" sz="12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𝑣</m:t>
                            </m:r>
                          </m:sub>
                        </m:sSub>
                      </m:oMath>
                    </m:oMathPara>
                  </a14:m>
                  <a:endParaRPr lang="en-US" sz="12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mc:Choice>
          <mc:Fallback xmlns="">
            <p:sp>
              <p:nvSpPr>
                <p:cNvPr id="53" name="TextBox 52">
                  <a:extLst>
                    <a:ext uri="{FF2B5EF4-FFF2-40B4-BE49-F238E27FC236}">
                      <a16:creationId xmlns:a16="http://schemas.microsoft.com/office/drawing/2014/main" id="{D4C2BCD9-65CE-9AE9-19F7-DD335CB406FE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122742" y="3419685"/>
                  <a:ext cx="363241" cy="276999"/>
                </a:xfrm>
                <a:prstGeom prst="rect">
                  <a:avLst/>
                </a:prstGeom>
                <a:blipFill>
                  <a:blip r:embed="rId16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32" name="TextBox 331">
                  <a:extLst>
                    <a:ext uri="{FF2B5EF4-FFF2-40B4-BE49-F238E27FC236}">
                      <a16:creationId xmlns:a16="http://schemas.microsoft.com/office/drawing/2014/main" id="{7C0E17C0-FBD2-8CF2-30DD-B6A3A16B2A71}"/>
                    </a:ext>
                  </a:extLst>
                </p:cNvPr>
                <p:cNvSpPr txBox="1"/>
                <p:nvPr/>
              </p:nvSpPr>
              <p:spPr>
                <a:xfrm>
                  <a:off x="5420859" y="3823544"/>
                  <a:ext cx="36965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12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sz="12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𝑐</m:t>
                            </m:r>
                          </m:e>
                          <m:sub>
                            <m:r>
                              <a:rPr lang="en-US" sz="12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h</m:t>
                            </m:r>
                          </m:sub>
                        </m:sSub>
                      </m:oMath>
                    </m:oMathPara>
                  </a14:m>
                  <a:endParaRPr lang="en-US" sz="12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mc:Choice>
          <mc:Fallback xmlns="">
            <p:sp>
              <p:nvSpPr>
                <p:cNvPr id="54" name="TextBox 53">
                  <a:extLst>
                    <a:ext uri="{FF2B5EF4-FFF2-40B4-BE49-F238E27FC236}">
                      <a16:creationId xmlns:a16="http://schemas.microsoft.com/office/drawing/2014/main" id="{091D7993-ECC2-5B2D-659B-6E2EED0A5240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420859" y="3823544"/>
                  <a:ext cx="369653" cy="276999"/>
                </a:xfrm>
                <a:prstGeom prst="rect">
                  <a:avLst/>
                </a:prstGeom>
                <a:blipFill>
                  <a:blip r:embed="rId17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33" name="TextBox 332">
                  <a:extLst>
                    <a:ext uri="{FF2B5EF4-FFF2-40B4-BE49-F238E27FC236}">
                      <a16:creationId xmlns:a16="http://schemas.microsoft.com/office/drawing/2014/main" id="{48DAD8E4-DEE6-3EA9-A85D-5F63801660F1}"/>
                    </a:ext>
                  </a:extLst>
                </p:cNvPr>
                <p:cNvSpPr txBox="1"/>
                <p:nvPr/>
              </p:nvSpPr>
              <p:spPr>
                <a:xfrm>
                  <a:off x="2538195" y="4545494"/>
                  <a:ext cx="353430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12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sz="12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𝑟</m:t>
                            </m:r>
                          </m:e>
                          <m:sub>
                            <m:r>
                              <a:rPr lang="en-US" sz="12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𝑛</m:t>
                            </m:r>
                          </m:sub>
                        </m:sSub>
                      </m:oMath>
                    </m:oMathPara>
                  </a14:m>
                  <a:endParaRPr lang="en-US" sz="120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mc:Choice>
          <mc:Fallback xmlns="">
            <p:sp>
              <p:nvSpPr>
                <p:cNvPr id="55" name="TextBox 54">
                  <a:extLst>
                    <a:ext uri="{FF2B5EF4-FFF2-40B4-BE49-F238E27FC236}">
                      <a16:creationId xmlns:a16="http://schemas.microsoft.com/office/drawing/2014/main" id="{71349EA4-9058-F8D8-B6AB-3FAC099207D0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538195" y="4545494"/>
                  <a:ext cx="353430" cy="276999"/>
                </a:xfrm>
                <a:prstGeom prst="rect">
                  <a:avLst/>
                </a:prstGeom>
                <a:blipFill>
                  <a:blip r:embed="rId18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334" name="Straight Arrow Connector 333">
              <a:extLst>
                <a:ext uri="{FF2B5EF4-FFF2-40B4-BE49-F238E27FC236}">
                  <a16:creationId xmlns:a16="http://schemas.microsoft.com/office/drawing/2014/main" id="{C71A1976-BD9B-9341-5434-2B39A64B0AC0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2405229" y="4589377"/>
              <a:ext cx="477161" cy="22460"/>
            </a:xfrm>
            <a:prstGeom prst="straightConnector1">
              <a:avLst/>
            </a:prstGeom>
            <a:solidFill>
              <a:schemeClr val="accent1"/>
            </a:solidFill>
            <a:ln w="1905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335" name="Straight Arrow Connector 334">
              <a:extLst>
                <a:ext uri="{FF2B5EF4-FFF2-40B4-BE49-F238E27FC236}">
                  <a16:creationId xmlns:a16="http://schemas.microsoft.com/office/drawing/2014/main" id="{27424321-5695-06F5-8B1D-FF1D3394ABF4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5846802" y="5289236"/>
              <a:ext cx="220960" cy="70993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arrow" w="sm" len="med"/>
            </a:ln>
            <a:effectLst/>
          </p:spPr>
        </p:cxnSp>
        <p:cxnSp>
          <p:nvCxnSpPr>
            <p:cNvPr id="336" name="Straight Arrow Connector 335">
              <a:extLst>
                <a:ext uri="{FF2B5EF4-FFF2-40B4-BE49-F238E27FC236}">
                  <a16:creationId xmlns:a16="http://schemas.microsoft.com/office/drawing/2014/main" id="{6935E679-951A-6F20-99BB-60FBF4952E64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6060322" y="5247125"/>
              <a:ext cx="0" cy="214848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sm" len="med"/>
            </a:ln>
            <a:effectLst/>
          </p:spPr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37" name="TextBox 336">
                  <a:extLst>
                    <a:ext uri="{FF2B5EF4-FFF2-40B4-BE49-F238E27FC236}">
                      <a16:creationId xmlns:a16="http://schemas.microsoft.com/office/drawing/2014/main" id="{B348CACC-C720-ED26-C94D-457D82C5DD8D}"/>
                    </a:ext>
                  </a:extLst>
                </p:cNvPr>
                <p:cNvSpPr txBox="1"/>
                <p:nvPr/>
              </p:nvSpPr>
              <p:spPr>
                <a:xfrm>
                  <a:off x="5597702" y="5154236"/>
                  <a:ext cx="380617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1200" b="0" i="1" dirty="0" smtClean="0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sz="1200" b="0" i="0" dirty="0" smtClean="0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Δ</m:t>
                            </m:r>
                          </m:e>
                          <m:sub>
                            <m:r>
                              <a:rPr lang="en-US" sz="1200" b="0" i="1" dirty="0" smtClean="0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𝑐</m:t>
                            </m:r>
                          </m:sub>
                        </m:sSub>
                      </m:oMath>
                    </m:oMathPara>
                  </a14:m>
                  <a:endParaRPr lang="en-US" sz="1200" dirty="0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mc:Choice>
          <mc:Fallback xmlns="">
            <p:sp>
              <p:nvSpPr>
                <p:cNvPr id="337" name="TextBox 336">
                  <a:extLst>
                    <a:ext uri="{FF2B5EF4-FFF2-40B4-BE49-F238E27FC236}">
                      <a16:creationId xmlns:a16="http://schemas.microsoft.com/office/drawing/2014/main" id="{B348CACC-C720-ED26-C94D-457D82C5DD8D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597702" y="5154236"/>
                  <a:ext cx="380617" cy="276999"/>
                </a:xfrm>
                <a:prstGeom prst="rect">
                  <a:avLst/>
                </a:prstGeom>
                <a:blipFill>
                  <a:blip r:embed="rId19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338" name="Straight Arrow Connector 337">
              <a:extLst>
                <a:ext uri="{FF2B5EF4-FFF2-40B4-BE49-F238E27FC236}">
                  <a16:creationId xmlns:a16="http://schemas.microsoft.com/office/drawing/2014/main" id="{A09ADE43-A9AA-A06D-7709-69FAB94A8386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6348679" y="5345972"/>
              <a:ext cx="0" cy="214848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sm" len="med"/>
            </a:ln>
            <a:effectLst/>
          </p:spPr>
        </p:cxnSp>
        <p:cxnSp>
          <p:nvCxnSpPr>
            <p:cNvPr id="339" name="Straight Arrow Connector 338">
              <a:extLst>
                <a:ext uri="{FF2B5EF4-FFF2-40B4-BE49-F238E27FC236}">
                  <a16:creationId xmlns:a16="http://schemas.microsoft.com/office/drawing/2014/main" id="{B8B8E8FA-BE5B-6DD8-C6FC-8F52252BB762}"/>
                </a:ext>
              </a:extLst>
            </p:cNvPr>
            <p:cNvCxnSpPr>
              <a:cxnSpLocks/>
            </p:cNvCxnSpPr>
            <p:nvPr/>
          </p:nvCxnSpPr>
          <p:spPr bwMode="auto">
            <a:xfrm rot="10800000">
              <a:off x="6341651" y="5456202"/>
              <a:ext cx="220960" cy="70993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arrow" w="sm" len="med"/>
            </a:ln>
            <a:effectLst/>
          </p:spPr>
        </p:cxnSp>
        <p:cxnSp>
          <p:nvCxnSpPr>
            <p:cNvPr id="340" name="Straight Arrow Connector 339">
              <a:extLst>
                <a:ext uri="{FF2B5EF4-FFF2-40B4-BE49-F238E27FC236}">
                  <a16:creationId xmlns:a16="http://schemas.microsoft.com/office/drawing/2014/main" id="{D2FC10A9-FB56-0412-D369-A16FAA2641E1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6595300" y="4616279"/>
              <a:ext cx="0" cy="173366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rgbClr val="0070C0"/>
              </a:solidFill>
              <a:prstDash val="solid"/>
              <a:round/>
              <a:headEnd type="none" w="med" len="med"/>
              <a:tailEnd type="arrow" w="sm" len="med"/>
            </a:ln>
            <a:effectLst/>
          </p:spPr>
        </p:cxnSp>
        <p:cxnSp>
          <p:nvCxnSpPr>
            <p:cNvPr id="341" name="Straight Arrow Connector 340">
              <a:extLst>
                <a:ext uri="{FF2B5EF4-FFF2-40B4-BE49-F238E27FC236}">
                  <a16:creationId xmlns:a16="http://schemas.microsoft.com/office/drawing/2014/main" id="{7B912F20-A6C9-F699-4321-3B3F1BF23CAA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6936863" y="4664593"/>
              <a:ext cx="0" cy="182891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arrow" w="sm" len="med"/>
            </a:ln>
            <a:effectLst/>
          </p:spPr>
        </p:cxnSp>
        <p:cxnSp>
          <p:nvCxnSpPr>
            <p:cNvPr id="342" name="Straight Arrow Connector 341">
              <a:extLst>
                <a:ext uri="{FF2B5EF4-FFF2-40B4-BE49-F238E27FC236}">
                  <a16:creationId xmlns:a16="http://schemas.microsoft.com/office/drawing/2014/main" id="{2D4D484D-9017-6FC3-B238-274AC0E7285A}"/>
                </a:ext>
              </a:extLst>
            </p:cNvPr>
            <p:cNvCxnSpPr>
              <a:cxnSpLocks/>
            </p:cNvCxnSpPr>
            <p:nvPr/>
          </p:nvCxnSpPr>
          <p:spPr bwMode="auto">
            <a:xfrm flipH="1" flipV="1">
              <a:off x="6779163" y="5228463"/>
              <a:ext cx="207950" cy="68129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sm" len="med"/>
            </a:ln>
            <a:effectLst/>
          </p:spPr>
        </p:cxnSp>
        <p:cxnSp>
          <p:nvCxnSpPr>
            <p:cNvPr id="343" name="Straight Arrow Connector 342">
              <a:extLst>
                <a:ext uri="{FF2B5EF4-FFF2-40B4-BE49-F238E27FC236}">
                  <a16:creationId xmlns:a16="http://schemas.microsoft.com/office/drawing/2014/main" id="{1FE83D84-CC01-96D1-A81C-10505C77D3CF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6926841" y="5271576"/>
              <a:ext cx="0" cy="187978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arrow" w="sm" len="med"/>
            </a:ln>
            <a:effectLst/>
          </p:spPr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44" name="TextBox 343">
                  <a:extLst>
                    <a:ext uri="{FF2B5EF4-FFF2-40B4-BE49-F238E27FC236}">
                      <a16:creationId xmlns:a16="http://schemas.microsoft.com/office/drawing/2014/main" id="{6B69C15C-E0BD-DEE5-76D7-1DBF8BCA3C8B}"/>
                    </a:ext>
                  </a:extLst>
                </p:cNvPr>
                <p:cNvSpPr txBox="1"/>
                <p:nvPr/>
              </p:nvSpPr>
              <p:spPr>
                <a:xfrm>
                  <a:off x="6778281" y="4448178"/>
                  <a:ext cx="38382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1200" b="0" i="1" dirty="0" smtClean="0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sz="1200" b="0" i="0" dirty="0" smtClean="0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Δ</m:t>
                            </m:r>
                          </m:e>
                          <m:sub>
                            <m:r>
                              <a:rPr lang="en-US" sz="1200" b="0" i="1" dirty="0" smtClean="0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𝑟</m:t>
                            </m:r>
                          </m:sub>
                        </m:sSub>
                      </m:oMath>
                    </m:oMathPara>
                  </a14:m>
                  <a:endParaRPr lang="en-US" sz="1200" dirty="0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mc:Choice>
          <mc:Fallback xmlns="">
            <p:sp>
              <p:nvSpPr>
                <p:cNvPr id="344" name="TextBox 343">
                  <a:extLst>
                    <a:ext uri="{FF2B5EF4-FFF2-40B4-BE49-F238E27FC236}">
                      <a16:creationId xmlns:a16="http://schemas.microsoft.com/office/drawing/2014/main" id="{6B69C15C-E0BD-DEE5-76D7-1DBF8BCA3C8B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778281" y="4448178"/>
                  <a:ext cx="383823" cy="276999"/>
                </a:xfrm>
                <a:prstGeom prst="rect">
                  <a:avLst/>
                </a:prstGeom>
                <a:blipFill>
                  <a:blip r:embed="rId20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345" name="Straight Arrow Connector 344">
              <a:extLst>
                <a:ext uri="{FF2B5EF4-FFF2-40B4-BE49-F238E27FC236}">
                  <a16:creationId xmlns:a16="http://schemas.microsoft.com/office/drawing/2014/main" id="{990FB609-4778-8AFA-5AA8-7F5F3237A50E}"/>
                </a:ext>
              </a:extLst>
            </p:cNvPr>
            <p:cNvCxnSpPr>
              <a:cxnSpLocks/>
            </p:cNvCxnSpPr>
            <p:nvPr/>
          </p:nvCxnSpPr>
          <p:spPr bwMode="auto">
            <a:xfrm flipH="1" flipV="1">
              <a:off x="6788098" y="4815113"/>
              <a:ext cx="207950" cy="68129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sm" len="med"/>
            </a:ln>
            <a:effectLst/>
          </p:spPr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46" name="TextBox 345">
                  <a:extLst>
                    <a:ext uri="{FF2B5EF4-FFF2-40B4-BE49-F238E27FC236}">
                      <a16:creationId xmlns:a16="http://schemas.microsoft.com/office/drawing/2014/main" id="{CF8B4118-95FD-5A06-5E8E-B87F6270D8B9}"/>
                    </a:ext>
                  </a:extLst>
                </p:cNvPr>
                <p:cNvSpPr txBox="1"/>
                <p:nvPr/>
              </p:nvSpPr>
              <p:spPr>
                <a:xfrm rot="16200000">
                  <a:off x="4189902" y="4880856"/>
                  <a:ext cx="1277850" cy="43088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sz="105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row index</a:t>
                  </a:r>
                </a:p>
                <a:p>
                  <a:pPr algn="ctr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105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∈{0,1,…,</m:t>
                        </m:r>
                        <m:sSub>
                          <m:sSubPr>
                            <m:ctrlPr>
                              <a:rPr lang="en-US" sz="105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sz="105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𝑁</m:t>
                            </m:r>
                          </m:e>
                          <m:sub>
                            <m:r>
                              <a:rPr lang="en-US" sz="105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𝑟</m:t>
                            </m:r>
                          </m:sub>
                        </m:sSub>
                        <m:r>
                          <a:rPr lang="en-US" sz="105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−1}</m:t>
                        </m:r>
                      </m:oMath>
                    </m:oMathPara>
                  </a14:m>
                  <a:endParaRPr lang="en-US" sz="1050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mc:Choice>
          <mc:Fallback xmlns="">
            <p:sp>
              <p:nvSpPr>
                <p:cNvPr id="46" name="TextBox 45">
                  <a:extLst>
                    <a:ext uri="{FF2B5EF4-FFF2-40B4-BE49-F238E27FC236}">
                      <a16:creationId xmlns:a16="http://schemas.microsoft.com/office/drawing/2014/main" id="{058D7725-42DA-5318-DE4E-1AB3B546A768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 rot="16200000">
                  <a:off x="4189902" y="4880856"/>
                  <a:ext cx="1277850" cy="430887"/>
                </a:xfrm>
                <a:prstGeom prst="rect">
                  <a:avLst/>
                </a:prstGeom>
                <a:blipFill>
                  <a:blip r:embed="rId21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347" name="Straight Arrow Connector 346">
              <a:extLst>
                <a:ext uri="{FF2B5EF4-FFF2-40B4-BE49-F238E27FC236}">
                  <a16:creationId xmlns:a16="http://schemas.microsoft.com/office/drawing/2014/main" id="{D8D7613D-779B-DE37-9B36-D1633D4D4886}"/>
                </a:ext>
              </a:extLst>
            </p:cNvPr>
            <p:cNvCxnSpPr/>
            <p:nvPr/>
          </p:nvCxnSpPr>
          <p:spPr bwMode="auto">
            <a:xfrm>
              <a:off x="5025189" y="4671855"/>
              <a:ext cx="0" cy="575170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48" name="TextBox 347">
                  <a:extLst>
                    <a:ext uri="{FF2B5EF4-FFF2-40B4-BE49-F238E27FC236}">
                      <a16:creationId xmlns:a16="http://schemas.microsoft.com/office/drawing/2014/main" id="{DD54A606-02FA-9762-C9E9-B81E9E3B7627}"/>
                    </a:ext>
                  </a:extLst>
                </p:cNvPr>
                <p:cNvSpPr txBox="1"/>
                <p:nvPr/>
              </p:nvSpPr>
              <p:spPr>
                <a:xfrm rot="1006466">
                  <a:off x="5806684" y="2719256"/>
                  <a:ext cx="1274644" cy="43088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sz="105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channel index</a:t>
                  </a:r>
                  <a:endParaRPr lang="en-US" sz="1050" b="0" i="1" dirty="0">
                    <a:latin typeface="Cambria Math" panose="02040503050406030204" pitchFamily="18" charset="0"/>
                    <a:cs typeface="Times New Roman" panose="02020603050405020304" pitchFamily="18" charset="0"/>
                  </a:endParaRPr>
                </a:p>
                <a:p>
                  <a:pPr algn="ctr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105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∈{0,1,…,</m:t>
                        </m:r>
                        <m:sSub>
                          <m:sSubPr>
                            <m:ctrlPr>
                              <a:rPr lang="en-US" sz="105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sz="105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𝑁</m:t>
                            </m:r>
                          </m:e>
                          <m:sub>
                            <m:r>
                              <a:rPr lang="en-US" sz="105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𝑐</m:t>
                            </m:r>
                          </m:sub>
                        </m:sSub>
                        <m:r>
                          <a:rPr lang="en-US" sz="105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−1}</m:t>
                        </m:r>
                      </m:oMath>
                    </m:oMathPara>
                  </a14:m>
                  <a:endParaRPr lang="en-US" sz="1050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mc:Choice>
          <mc:Fallback xmlns="">
            <p:sp>
              <p:nvSpPr>
                <p:cNvPr id="348" name="TextBox 347">
                  <a:extLst>
                    <a:ext uri="{FF2B5EF4-FFF2-40B4-BE49-F238E27FC236}">
                      <a16:creationId xmlns:a16="http://schemas.microsoft.com/office/drawing/2014/main" id="{DD54A606-02FA-9762-C9E9-B81E9E3B7627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 rot="1006466">
                  <a:off x="5806684" y="2719256"/>
                  <a:ext cx="1274644" cy="430887"/>
                </a:xfrm>
                <a:prstGeom prst="rect">
                  <a:avLst/>
                </a:prstGeom>
                <a:blipFill>
                  <a:blip r:embed="rId22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426" name="Group 425">
            <a:extLst>
              <a:ext uri="{FF2B5EF4-FFF2-40B4-BE49-F238E27FC236}">
                <a16:creationId xmlns:a16="http://schemas.microsoft.com/office/drawing/2014/main" id="{6F7F1E9B-B43F-14ED-7155-A1C5A682EC53}"/>
              </a:ext>
            </a:extLst>
          </p:cNvPr>
          <p:cNvGrpSpPr/>
          <p:nvPr/>
        </p:nvGrpSpPr>
        <p:grpSpPr>
          <a:xfrm>
            <a:off x="2960051" y="4061210"/>
            <a:ext cx="1354152" cy="1011830"/>
            <a:chOff x="2729689" y="2548203"/>
            <a:chExt cx="1354152" cy="1011830"/>
          </a:xfrm>
        </p:grpSpPr>
        <p:cxnSp>
          <p:nvCxnSpPr>
            <p:cNvPr id="427" name="Straight Arrow Connector 426">
              <a:extLst>
                <a:ext uri="{FF2B5EF4-FFF2-40B4-BE49-F238E27FC236}">
                  <a16:creationId xmlns:a16="http://schemas.microsoft.com/office/drawing/2014/main" id="{69859803-EF14-1789-E76E-A43B8FF77612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2745740" y="2910887"/>
              <a:ext cx="16201" cy="649146"/>
            </a:xfrm>
            <a:prstGeom prst="straightConnector1">
              <a:avLst/>
            </a:prstGeom>
            <a:solidFill>
              <a:schemeClr val="accent1"/>
            </a:solidFill>
            <a:ln w="1905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grpSp>
          <p:nvGrpSpPr>
            <p:cNvPr id="428" name="Group 427">
              <a:extLst>
                <a:ext uri="{FF2B5EF4-FFF2-40B4-BE49-F238E27FC236}">
                  <a16:creationId xmlns:a16="http://schemas.microsoft.com/office/drawing/2014/main" id="{8F6433A1-E946-0777-5379-DB4C4E30E208}"/>
                </a:ext>
              </a:extLst>
            </p:cNvPr>
            <p:cNvGrpSpPr/>
            <p:nvPr/>
          </p:nvGrpSpPr>
          <p:grpSpPr>
            <a:xfrm>
              <a:off x="2729689" y="2548203"/>
              <a:ext cx="1354152" cy="415498"/>
              <a:chOff x="2729689" y="2548203"/>
              <a:chExt cx="1354152" cy="415498"/>
            </a:xfrm>
          </p:grpSpPr>
          <p:sp>
            <p:nvSpPr>
              <p:cNvPr id="429" name="Oval 428">
                <a:extLst>
                  <a:ext uri="{FF2B5EF4-FFF2-40B4-BE49-F238E27FC236}">
                    <a16:creationId xmlns:a16="http://schemas.microsoft.com/office/drawing/2014/main" id="{187B571E-A457-5600-EC00-E1F5FEE0AAA8}"/>
                  </a:ext>
                </a:extLst>
              </p:cNvPr>
              <p:cNvSpPr/>
              <p:nvPr/>
            </p:nvSpPr>
            <p:spPr>
              <a:xfrm>
                <a:off x="2729689" y="2885570"/>
                <a:ext cx="45720" cy="45720"/>
              </a:xfrm>
              <a:prstGeom prst="ellipse">
                <a:avLst/>
              </a:prstGeom>
              <a:solidFill>
                <a:schemeClr val="accent4"/>
              </a:solidFill>
              <a:ln w="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458"/>
              </a:p>
            </p:txBody>
          </p:sp>
          <p:cxnSp>
            <p:nvCxnSpPr>
              <p:cNvPr id="430" name="Straight Arrow Connector 429">
                <a:extLst>
                  <a:ext uri="{FF2B5EF4-FFF2-40B4-BE49-F238E27FC236}">
                    <a16:creationId xmlns:a16="http://schemas.microsoft.com/office/drawing/2014/main" id="{862CBDD7-6FE5-32B5-D425-9B24CF4DB31B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H="1">
                <a:off x="2761414" y="2719398"/>
                <a:ext cx="330794" cy="194006"/>
              </a:xfrm>
              <a:prstGeom prst="straightConnector1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arrow" w="sm" len="med"/>
              </a:ln>
              <a:effectLst/>
            </p:spPr>
          </p:cxn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431" name="TextBox 430">
                    <a:extLst>
                      <a:ext uri="{FF2B5EF4-FFF2-40B4-BE49-F238E27FC236}">
                        <a16:creationId xmlns:a16="http://schemas.microsoft.com/office/drawing/2014/main" id="{25679442-C39B-A986-DD9F-338716FFA682}"/>
                      </a:ext>
                    </a:extLst>
                  </p:cNvPr>
                  <p:cNvSpPr txBox="1"/>
                  <p:nvPr/>
                </p:nvSpPr>
                <p:spPr>
                  <a:xfrm>
                    <a:off x="2983528" y="2548203"/>
                    <a:ext cx="1100313" cy="415498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n-US" sz="7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Origin = </a:t>
                    </a:r>
                    <a14:m>
                      <m:oMath xmlns:m="http://schemas.openxmlformats.org/officeDocument/2006/math">
                        <m:d>
                          <m:dPr>
                            <m:ctrlPr>
                              <a:rPr lang="en-US" sz="7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r>
                              <a:rPr lang="en-US" sz="7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0,0,0</m:t>
                            </m:r>
                          </m:e>
                        </m:d>
                      </m:oMath>
                    </a14:m>
                    <a:endParaRPr lang="en-US" sz="700" dirty="0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  <a:p>
                    <a:pPr algn="ctr"/>
                    <a:r>
                      <a:rPr lang="en-US" sz="7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Assumed to fall along the rotation axis</a:t>
                    </a:r>
                  </a:p>
                </p:txBody>
              </p:sp>
            </mc:Choice>
            <mc:Fallback xmlns="">
              <p:sp>
                <p:nvSpPr>
                  <p:cNvPr id="431" name="TextBox 430">
                    <a:extLst>
                      <a:ext uri="{FF2B5EF4-FFF2-40B4-BE49-F238E27FC236}">
                        <a16:creationId xmlns:a16="http://schemas.microsoft.com/office/drawing/2014/main" id="{25679442-C39B-A986-DD9F-338716FFA682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2983528" y="2548203"/>
                    <a:ext cx="1100313" cy="415498"/>
                  </a:xfrm>
                  <a:prstGeom prst="rect">
                    <a:avLst/>
                  </a:prstGeom>
                  <a:blipFill>
                    <a:blip r:embed="rId23"/>
                    <a:stretch>
                      <a:fillRect b="-2941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</p:grpSp>
      <p:cxnSp>
        <p:nvCxnSpPr>
          <p:cNvPr id="432" name="Straight Arrow Connector 431">
            <a:extLst>
              <a:ext uri="{FF2B5EF4-FFF2-40B4-BE49-F238E27FC236}">
                <a16:creationId xmlns:a16="http://schemas.microsoft.com/office/drawing/2014/main" id="{47F84084-5AF0-31BA-6775-5A386B17B089}"/>
              </a:ext>
            </a:extLst>
          </p:cNvPr>
          <p:cNvCxnSpPr>
            <a:cxnSpLocks/>
          </p:cNvCxnSpPr>
          <p:nvPr/>
        </p:nvCxnSpPr>
        <p:spPr bwMode="auto">
          <a:xfrm>
            <a:off x="2985242" y="4438552"/>
            <a:ext cx="124390" cy="97003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0070C0"/>
            </a:solidFill>
            <a:prstDash val="solid"/>
            <a:round/>
            <a:headEnd type="none" w="med" len="med"/>
            <a:tailEnd type="arrow" w="sm" len="med"/>
          </a:ln>
          <a:effectLst/>
        </p:spPr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433" name="TextBox 432">
                <a:extLst>
                  <a:ext uri="{FF2B5EF4-FFF2-40B4-BE49-F238E27FC236}">
                    <a16:creationId xmlns:a16="http://schemas.microsoft.com/office/drawing/2014/main" id="{50543197-BAC7-AACE-FB66-33382F742C86}"/>
                  </a:ext>
                </a:extLst>
              </p:cNvPr>
              <p:cNvSpPr txBox="1"/>
              <p:nvPr/>
            </p:nvSpPr>
            <p:spPr>
              <a:xfrm>
                <a:off x="2966976" y="4481135"/>
                <a:ext cx="486159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200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en-US" sz="1200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𝛿</m:t>
                          </m:r>
                        </m:e>
                        <m:sub>
                          <m:r>
                            <a:rPr lang="en-US" sz="1200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𝑟𝑜𝑡</m:t>
                          </m:r>
                        </m:sub>
                      </m:sSub>
                    </m:oMath>
                  </m:oMathPara>
                </a14:m>
                <a:endParaRPr lang="en-US" sz="1200" dirty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433" name="TextBox 432">
                <a:extLst>
                  <a:ext uri="{FF2B5EF4-FFF2-40B4-BE49-F238E27FC236}">
                    <a16:creationId xmlns:a16="http://schemas.microsoft.com/office/drawing/2014/main" id="{50543197-BAC7-AACE-FB66-33382F742C8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66976" y="4481135"/>
                <a:ext cx="486159" cy="276999"/>
              </a:xfrm>
              <a:prstGeom prst="rect">
                <a:avLst/>
              </a:prstGeom>
              <a:blipFill>
                <a:blip r:embed="rId2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34" name="TextBox 433">
            <a:extLst>
              <a:ext uri="{FF2B5EF4-FFF2-40B4-BE49-F238E27FC236}">
                <a16:creationId xmlns:a16="http://schemas.microsoft.com/office/drawing/2014/main" id="{5509A2AC-2638-2023-9D6F-10A43C44D361}"/>
              </a:ext>
            </a:extLst>
          </p:cNvPr>
          <p:cNvSpPr txBox="1"/>
          <p:nvPr/>
        </p:nvSpPr>
        <p:spPr>
          <a:xfrm>
            <a:off x="6697673" y="4128010"/>
            <a:ext cx="199529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Source-detector line</a:t>
            </a:r>
          </a:p>
        </p:txBody>
      </p:sp>
      <p:cxnSp>
        <p:nvCxnSpPr>
          <p:cNvPr id="435" name="Straight Arrow Connector 434">
            <a:extLst>
              <a:ext uri="{FF2B5EF4-FFF2-40B4-BE49-F238E27FC236}">
                <a16:creationId xmlns:a16="http://schemas.microsoft.com/office/drawing/2014/main" id="{0E6B879D-AC6F-F63E-ECB0-5109DDCD2255}"/>
              </a:ext>
            </a:extLst>
          </p:cNvPr>
          <p:cNvCxnSpPr>
            <a:cxnSpLocks/>
            <a:endCxn id="282" idx="2"/>
          </p:cNvCxnSpPr>
          <p:nvPr/>
        </p:nvCxnSpPr>
        <p:spPr bwMode="auto">
          <a:xfrm flipH="1">
            <a:off x="1969910" y="4430633"/>
            <a:ext cx="1000878" cy="165421"/>
          </a:xfrm>
          <a:prstGeom prst="straightConnector1">
            <a:avLst/>
          </a:prstGeom>
          <a:solidFill>
            <a:schemeClr val="accent1"/>
          </a:solidFill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</p:spPr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436" name="TextBox 435">
                <a:extLst>
                  <a:ext uri="{FF2B5EF4-FFF2-40B4-BE49-F238E27FC236}">
                    <a16:creationId xmlns:a16="http://schemas.microsoft.com/office/drawing/2014/main" id="{125FFC48-915E-152B-76E9-4BD8AB3BF0D3}"/>
                  </a:ext>
                </a:extLst>
              </p:cNvPr>
              <p:cNvSpPr txBox="1"/>
              <p:nvPr/>
            </p:nvSpPr>
            <p:spPr>
              <a:xfrm rot="21382410">
                <a:off x="2194183" y="4264795"/>
                <a:ext cx="699691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2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en-US" sz="12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𝑟</m:t>
                          </m:r>
                        </m:e>
                        <m:sub>
                          <m:r>
                            <a:rPr lang="en-US" sz="12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𝑠</m:t>
                          </m:r>
                        </m:sub>
                      </m:sSub>
                    </m:oMath>
                  </m:oMathPara>
                </a14:m>
                <a:endParaRPr lang="en-US" sz="12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436" name="TextBox 435">
                <a:extLst>
                  <a:ext uri="{FF2B5EF4-FFF2-40B4-BE49-F238E27FC236}">
                    <a16:creationId xmlns:a16="http://schemas.microsoft.com/office/drawing/2014/main" id="{125FFC48-915E-152B-76E9-4BD8AB3BF0D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21382410">
                <a:off x="2194183" y="4264795"/>
                <a:ext cx="699691" cy="276999"/>
              </a:xfrm>
              <a:prstGeom prst="rect">
                <a:avLst/>
              </a:prstGeom>
              <a:blipFill>
                <a:blip r:embed="rId2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37" name="TextBox 436">
                <a:extLst>
                  <a:ext uri="{FF2B5EF4-FFF2-40B4-BE49-F238E27FC236}">
                    <a16:creationId xmlns:a16="http://schemas.microsoft.com/office/drawing/2014/main" id="{A25FECDF-395B-4F12-EE58-9D10956B14D9}"/>
                  </a:ext>
                </a:extLst>
              </p:cNvPr>
              <p:cNvSpPr txBox="1"/>
              <p:nvPr/>
            </p:nvSpPr>
            <p:spPr>
              <a:xfrm>
                <a:off x="2683064" y="4913274"/>
                <a:ext cx="351058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2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en-US" sz="12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𝑟</m:t>
                          </m:r>
                        </m:e>
                        <m:sub>
                          <m:r>
                            <a:rPr lang="en-US" sz="12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𝑎</m:t>
                          </m:r>
                        </m:sub>
                      </m:sSub>
                    </m:oMath>
                  </m:oMathPara>
                </a14:m>
                <a:endParaRPr lang="en-US" sz="12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437" name="TextBox 436">
                <a:extLst>
                  <a:ext uri="{FF2B5EF4-FFF2-40B4-BE49-F238E27FC236}">
                    <a16:creationId xmlns:a16="http://schemas.microsoft.com/office/drawing/2014/main" id="{A25FECDF-395B-4F12-EE58-9D10956B14D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83064" y="4913274"/>
                <a:ext cx="351058" cy="276999"/>
              </a:xfrm>
              <a:prstGeom prst="rect">
                <a:avLst/>
              </a:prstGeom>
              <a:blipFill>
                <a:blip r:embed="rId2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38" name="Subtitle 7">
                <a:extLst>
                  <a:ext uri="{FF2B5EF4-FFF2-40B4-BE49-F238E27FC236}">
                    <a16:creationId xmlns:a16="http://schemas.microsoft.com/office/drawing/2014/main" id="{14F3C0CE-16BA-7F6B-095B-326894B684BE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92005" y="423990"/>
                <a:ext cx="3878885" cy="2438400"/>
              </a:xfrm>
              <a:prstGeom prst="rect">
                <a:avLst/>
              </a:prstGeom>
              <a:noFill/>
              <a:ln w="9525">
                <a:solidFill>
                  <a:srgbClr val="0070C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lvl1pPr algn="l" rtl="0" fontAlgn="base">
                  <a:lnSpc>
                    <a:spcPct val="95000"/>
                  </a:lnSpc>
                  <a:spcBef>
                    <a:spcPct val="50000"/>
                  </a:spcBef>
                  <a:spcAft>
                    <a:spcPct val="0"/>
                  </a:spcAft>
                  <a:buClr>
                    <a:srgbClr val="004880"/>
                  </a:buClr>
                  <a:buFont typeface="Wingdings" pitchFamily="-110" charset="2"/>
                  <a:buChar char="§"/>
                  <a:defRPr sz="2500">
                    <a:solidFill>
                      <a:schemeClr val="tx1"/>
                    </a:solidFill>
                    <a:latin typeface="Times New Roman"/>
                    <a:ea typeface="+mn-ea"/>
                    <a:cs typeface="Times New Roman"/>
                  </a:defRPr>
                </a:lvl1pPr>
                <a:lvl2pPr marL="336007" indent="-240761" algn="l" rtl="0" fontAlgn="base">
                  <a:lnSpc>
                    <a:spcPct val="95000"/>
                  </a:lnSpc>
                  <a:spcBef>
                    <a:spcPct val="30000"/>
                  </a:spcBef>
                  <a:spcAft>
                    <a:spcPct val="0"/>
                  </a:spcAft>
                  <a:buClr>
                    <a:srgbClr val="004880"/>
                  </a:buClr>
                  <a:buChar char="•"/>
                  <a:defRPr sz="2167">
                    <a:solidFill>
                      <a:schemeClr val="tx1"/>
                    </a:solidFill>
                    <a:latin typeface="Times New Roman"/>
                    <a:ea typeface="ＭＳ Ｐゴシック" pitchFamily="-110" charset="-128"/>
                    <a:cs typeface="Times New Roman"/>
                  </a:defRPr>
                </a:lvl2pPr>
                <a:lvl3pPr marL="714346" indent="-231502" algn="l" rtl="0" fontAlgn="base">
                  <a:lnSpc>
                    <a:spcPct val="95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4880"/>
                  </a:buClr>
                  <a:buChar char="–"/>
                  <a:defRPr sz="2000">
                    <a:solidFill>
                      <a:schemeClr val="tx1"/>
                    </a:solidFill>
                    <a:latin typeface="Times New Roman"/>
                    <a:ea typeface="ＭＳ Ｐゴシック" pitchFamily="-110" charset="-128"/>
                    <a:cs typeface="Times New Roman"/>
                  </a:defRPr>
                </a:lvl3pPr>
                <a:lvl4pPr marL="1046386" indent="-236793" algn="l" rtl="0" fontAlgn="base">
                  <a:lnSpc>
                    <a:spcPct val="95000"/>
                  </a:lnSpc>
                  <a:spcBef>
                    <a:spcPct val="10000"/>
                  </a:spcBef>
                  <a:spcAft>
                    <a:spcPct val="0"/>
                  </a:spcAft>
                  <a:buClr>
                    <a:srgbClr val="004880"/>
                  </a:buClr>
                  <a:buFont typeface="Times" pitchFamily="-110" charset="0"/>
                  <a:buChar char="•"/>
                  <a:defRPr sz="2000">
                    <a:solidFill>
                      <a:schemeClr val="tx1"/>
                    </a:solidFill>
                    <a:latin typeface="Times New Roman"/>
                    <a:ea typeface="ＭＳ Ｐゴシック" pitchFamily="-110" charset="-128"/>
                    <a:cs typeface="Times New Roman"/>
                  </a:defRPr>
                </a:lvl4pPr>
                <a:lvl5pPr marL="1382393" indent="-240761" algn="l" rtl="0" fontAlgn="base">
                  <a:lnSpc>
                    <a:spcPct val="95000"/>
                  </a:lnSpc>
                  <a:spcBef>
                    <a:spcPct val="40000"/>
                  </a:spcBef>
                  <a:spcAft>
                    <a:spcPct val="0"/>
                  </a:spcAft>
                  <a:buClr>
                    <a:srgbClr val="004880"/>
                  </a:buClr>
                  <a:buFont typeface="Wingdings" pitchFamily="-110" charset="2"/>
                  <a:buChar char="ù"/>
                  <a:defRPr sz="2000">
                    <a:solidFill>
                      <a:schemeClr val="tx1"/>
                    </a:solidFill>
                    <a:latin typeface="Times New Roman"/>
                    <a:ea typeface="ＭＳ Ｐゴシック" pitchFamily="-110" charset="-128"/>
                    <a:cs typeface="Times New Roman"/>
                  </a:defRPr>
                </a:lvl5pPr>
                <a:lvl6pPr marL="1763378" indent="-240761" algn="l" rtl="0" fontAlgn="base">
                  <a:lnSpc>
                    <a:spcPct val="95000"/>
                  </a:lnSpc>
                  <a:spcBef>
                    <a:spcPct val="40000"/>
                  </a:spcBef>
                  <a:spcAft>
                    <a:spcPct val="0"/>
                  </a:spcAft>
                  <a:buClr>
                    <a:srgbClr val="004880"/>
                  </a:buClr>
                  <a:buFont typeface="Wingdings" pitchFamily="-110" charset="2"/>
                  <a:buChar char="ù"/>
                  <a:defRPr sz="2000">
                    <a:solidFill>
                      <a:schemeClr val="tx1"/>
                    </a:solidFill>
                    <a:latin typeface="+mn-lt"/>
                    <a:ea typeface="ＭＳ Ｐゴシック" pitchFamily="-110" charset="-128"/>
                  </a:defRPr>
                </a:lvl6pPr>
                <a:lvl7pPr marL="2144363" indent="-240761" algn="l" rtl="0" fontAlgn="base">
                  <a:lnSpc>
                    <a:spcPct val="95000"/>
                  </a:lnSpc>
                  <a:spcBef>
                    <a:spcPct val="40000"/>
                  </a:spcBef>
                  <a:spcAft>
                    <a:spcPct val="0"/>
                  </a:spcAft>
                  <a:buClr>
                    <a:srgbClr val="004880"/>
                  </a:buClr>
                  <a:buFont typeface="Wingdings" pitchFamily="-110" charset="2"/>
                  <a:buChar char="ù"/>
                  <a:defRPr sz="2000">
                    <a:solidFill>
                      <a:schemeClr val="tx1"/>
                    </a:solidFill>
                    <a:latin typeface="+mn-lt"/>
                    <a:ea typeface="ＭＳ Ｐゴシック" pitchFamily="-110" charset="-128"/>
                  </a:defRPr>
                </a:lvl7pPr>
                <a:lvl8pPr marL="2525347" indent="-240761" algn="l" rtl="0" fontAlgn="base">
                  <a:lnSpc>
                    <a:spcPct val="95000"/>
                  </a:lnSpc>
                  <a:spcBef>
                    <a:spcPct val="40000"/>
                  </a:spcBef>
                  <a:spcAft>
                    <a:spcPct val="0"/>
                  </a:spcAft>
                  <a:buClr>
                    <a:srgbClr val="004880"/>
                  </a:buClr>
                  <a:buFont typeface="Wingdings" pitchFamily="-110" charset="2"/>
                  <a:buChar char="ù"/>
                  <a:defRPr sz="2000">
                    <a:solidFill>
                      <a:schemeClr val="tx1"/>
                    </a:solidFill>
                    <a:latin typeface="+mn-lt"/>
                    <a:ea typeface="ＭＳ Ｐゴシック" pitchFamily="-110" charset="-128"/>
                  </a:defRPr>
                </a:lvl8pPr>
                <a:lvl9pPr marL="2906332" indent="-240761" algn="l" rtl="0" fontAlgn="base">
                  <a:lnSpc>
                    <a:spcPct val="95000"/>
                  </a:lnSpc>
                  <a:spcBef>
                    <a:spcPct val="40000"/>
                  </a:spcBef>
                  <a:spcAft>
                    <a:spcPct val="0"/>
                  </a:spcAft>
                  <a:buClr>
                    <a:srgbClr val="004880"/>
                  </a:buClr>
                  <a:buFont typeface="Wingdings" pitchFamily="-110" charset="2"/>
                  <a:buChar char="ù"/>
                  <a:defRPr sz="2000">
                    <a:solidFill>
                      <a:schemeClr val="tx1"/>
                    </a:solidFill>
                    <a:latin typeface="+mn-lt"/>
                    <a:ea typeface="ＭＳ Ｐゴシック" pitchFamily="-110" charset="-128"/>
                  </a:defRPr>
                </a:lvl9pPr>
              </a:lstStyle>
              <a:p>
                <a:pPr marL="4763" eaLnBrk="1" hangingPunct="1">
                  <a:spcBef>
                    <a:spcPts val="0"/>
                  </a:spcBef>
                  <a:buFont typeface="Wingdings" pitchFamily="-110" charset="2"/>
                  <a:buNone/>
                </a:pPr>
                <a:r>
                  <a:rPr lang="en-US" sz="800" kern="0" dirty="0"/>
                  <a:t>calc</a:t>
                </a:r>
                <a:r>
                  <a:rPr lang="en-US" sz="800" kern="0" dirty="0" err="1"/>
                  <a:t>_row_channel_params</a:t>
                </a:r>
                <a:r>
                  <a:rPr lang="en-US" sz="800" kern="0" dirty="0"/>
                  <a:t>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800" i="1" ker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800" i="1" kern="0">
                            <a:latin typeface="Cambria Math" panose="02040503050406030204" pitchFamily="18" charset="0"/>
                          </a:rPr>
                          <m:t>𝑟</m:t>
                        </m:r>
                      </m:e>
                      <m:sub>
                        <m:r>
                          <a:rPr lang="en-US" sz="800" i="1" kern="0">
                            <a:latin typeface="Cambria Math" panose="02040503050406030204" pitchFamily="18" charset="0"/>
                          </a:rPr>
                          <m:t>𝑎</m:t>
                        </m:r>
                      </m:sub>
                    </m:sSub>
                  </m:oMath>
                </a14:m>
                <a:r>
                  <a:rPr lang="en-US" sz="800" kern="0" dirty="0"/>
                  <a:t>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800" i="1" ker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800" i="1" kern="0">
                            <a:latin typeface="Cambria Math" panose="02040503050406030204" pitchFamily="18" charset="0"/>
                          </a:rPr>
                          <m:t>𝑟</m:t>
                        </m:r>
                      </m:e>
                      <m:sub>
                        <m:r>
                          <a:rPr lang="en-US" sz="800" i="1" kern="0">
                            <a:latin typeface="Cambria Math" panose="02040503050406030204" pitchFamily="18" charset="0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en-US" sz="800" kern="0" dirty="0"/>
                  <a:t>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800" i="1" ker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800" i="1" kern="0">
                            <a:latin typeface="Cambria Math" panose="02040503050406030204" pitchFamily="18" charset="0"/>
                          </a:rPr>
                          <m:t>𝑟</m:t>
                        </m:r>
                      </m:e>
                      <m:sub>
                        <m:r>
                          <a:rPr lang="en-US" sz="800" i="1" kern="0">
                            <a:latin typeface="Cambria Math" panose="02040503050406030204" pitchFamily="18" charset="0"/>
                          </a:rPr>
                          <m:t>h</m:t>
                        </m:r>
                      </m:sub>
                    </m:sSub>
                  </m:oMath>
                </a14:m>
                <a:r>
                  <a:rPr lang="en-US" sz="800" kern="0" dirty="0"/>
                  <a:t>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800" i="1" ker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800" i="1" kern="0">
                            <a:latin typeface="Cambria Math" panose="02040503050406030204" pitchFamily="18" charset="0"/>
                          </a:rPr>
                          <m:t>𝑟</m:t>
                        </m:r>
                      </m:e>
                      <m:sub>
                        <m:r>
                          <a:rPr lang="en-US" sz="800" i="1" kern="0">
                            <a:latin typeface="Cambria Math" panose="02040503050406030204" pitchFamily="18" charset="0"/>
                          </a:rPr>
                          <m:t>𝑠</m:t>
                        </m:r>
                      </m:sub>
                    </m:sSub>
                  </m:oMath>
                </a14:m>
                <a:r>
                  <a:rPr lang="en-US" sz="800" kern="0" dirty="0"/>
                  <a:t>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800" b="1" i="1" kern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800" b="1" i="1" ker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𝒓</m:t>
                        </m:r>
                      </m:e>
                      <m:sub>
                        <m:r>
                          <a:rPr lang="en-US" sz="800" b="1" i="1" ker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𝒓</m:t>
                        </m:r>
                      </m:sub>
                    </m:sSub>
                  </m:oMath>
                </a14:m>
                <a:r>
                  <a:rPr lang="en-US" sz="800" kern="0" dirty="0"/>
                  <a:t>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800" i="1" ker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sz="800" kern="0">
                            <a:latin typeface="Cambria Math" panose="02040503050406030204" pitchFamily="18" charset="0"/>
                          </a:rPr>
                          <m:t>Δ</m:t>
                        </m:r>
                      </m:e>
                      <m:sub>
                        <m:r>
                          <a:rPr lang="en-US" sz="800" i="1" kern="0">
                            <a:latin typeface="Cambria Math" panose="02040503050406030204" pitchFamily="18" charset="0"/>
                          </a:rPr>
                          <m:t>𝑐</m:t>
                        </m:r>
                      </m:sub>
                    </m:sSub>
                  </m:oMath>
                </a14:m>
                <a:r>
                  <a:rPr lang="en-US" sz="800" kern="0" dirty="0">
                    <a:latin typeface="+mj-lt"/>
                  </a:rPr>
                  <a:t>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800" i="1" ker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sz="800" kern="0">
                            <a:latin typeface="Cambria Math" panose="02040503050406030204" pitchFamily="18" charset="0"/>
                          </a:rPr>
                          <m:t>Δ</m:t>
                        </m:r>
                      </m:e>
                      <m:sub>
                        <m:r>
                          <a:rPr lang="en-US" sz="800" i="1" kern="0">
                            <a:latin typeface="Cambria Math" panose="02040503050406030204" pitchFamily="18" charset="0"/>
                          </a:rPr>
                          <m:t>𝑟</m:t>
                        </m:r>
                      </m:sub>
                    </m:sSub>
                  </m:oMath>
                </a14:m>
                <a:r>
                  <a:rPr lang="en-US" sz="800" kern="0" dirty="0"/>
                  <a:t>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800" i="1" ker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800" i="1" kern="0">
                            <a:latin typeface="Cambria Math" panose="02040503050406030204" pitchFamily="18" charset="0"/>
                          </a:rPr>
                          <m:t>𝑁</m:t>
                        </m:r>
                      </m:e>
                      <m:sub>
                        <m:r>
                          <a:rPr lang="en-US" sz="800" i="1" kern="0">
                            <a:latin typeface="Cambria Math" panose="02040503050406030204" pitchFamily="18" charset="0"/>
                          </a:rPr>
                          <m:t>𝑐</m:t>
                        </m:r>
                      </m:sub>
                    </m:sSub>
                  </m:oMath>
                </a14:m>
                <a:r>
                  <a:rPr lang="en-US" sz="800" kern="0" dirty="0"/>
                  <a:t>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800" i="1" ker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800" i="1" kern="0">
                            <a:latin typeface="Cambria Math" panose="02040503050406030204" pitchFamily="18" charset="0"/>
                          </a:rPr>
                          <m:t>𝑁</m:t>
                        </m:r>
                      </m:e>
                      <m:sub>
                        <m:r>
                          <a:rPr lang="en-US" sz="800" i="1" kern="0">
                            <a:latin typeface="Cambria Math" panose="02040503050406030204" pitchFamily="18" charset="0"/>
                          </a:rPr>
                          <m:t>𝑟</m:t>
                        </m:r>
                      </m:sub>
                    </m:sSub>
                  </m:oMath>
                </a14:m>
                <a:r>
                  <a:rPr lang="en-US" sz="800" kern="0" dirty="0"/>
                  <a:t>):</a:t>
                </a:r>
              </a:p>
              <a:p>
                <a:pPr marL="347663" eaLnBrk="1" hangingPunct="1">
                  <a:spcBef>
                    <a:spcPts val="0"/>
                  </a:spcBef>
                  <a:buFont typeface="Wingdings" pitchFamily="-110" charset="2"/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800" i="1" kern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800" i="1" kern="0">
                            <a:latin typeface="Cambria Math" panose="02040503050406030204" pitchFamily="18" charset="0"/>
                          </a:rPr>
                          <m:t>𝑟</m:t>
                        </m:r>
                      </m:e>
                      <m:sub>
                        <m:r>
                          <a:rPr lang="en-US" sz="800" i="1" kern="0">
                            <a:latin typeface="Cambria Math" panose="02040503050406030204" pitchFamily="18" charset="0"/>
                          </a:rPr>
                          <m:t>𝑛</m:t>
                        </m:r>
                      </m:sub>
                    </m:sSub>
                    <m:r>
                      <a:rPr lang="en-US" sz="800" i="1" kern="0" smtClean="0">
                        <a:latin typeface="Cambria Math" panose="02040503050406030204" pitchFamily="18" charset="0"/>
                      </a:rPr>
                      <m:t>←</m:t>
                    </m:r>
                    <m:f>
                      <m:fPr>
                        <m:ctrlPr>
                          <a:rPr lang="en-US" sz="800" i="1" kern="0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sz="800" i="1" kern="0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800" i="1" kern="0" smtClean="0">
                                <a:latin typeface="Cambria Math" panose="02040503050406030204" pitchFamily="18" charset="0"/>
                              </a:rPr>
                              <m:t>𝑟</m:t>
                            </m:r>
                          </m:e>
                          <m:sub>
                            <m:r>
                              <a:rPr lang="en-US" sz="800" i="1" kern="0" smtClean="0"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b>
                        </m:sSub>
                      </m:num>
                      <m:den>
                        <m:d>
                          <m:dPr>
                            <m:begChr m:val="‖"/>
                            <m:endChr m:val="‖"/>
                            <m:ctrlPr>
                              <a:rPr lang="en-US" sz="800" i="1" kern="0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sz="800" i="1" kern="0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800" i="1" kern="0" smtClean="0">
                                    <a:latin typeface="Cambria Math" panose="02040503050406030204" pitchFamily="18" charset="0"/>
                                  </a:rPr>
                                  <m:t>𝑟</m:t>
                                </m:r>
                              </m:e>
                              <m:sub>
                                <m:r>
                                  <a:rPr lang="en-US" sz="800" i="1" kern="0" smtClean="0">
                                    <a:latin typeface="Cambria Math" panose="02040503050406030204" pitchFamily="18" charset="0"/>
                                  </a:rPr>
                                  <m:t>𝑛</m:t>
                                </m:r>
                              </m:sub>
                            </m:sSub>
                          </m:e>
                        </m:d>
                      </m:den>
                    </m:f>
                  </m:oMath>
                </a14:m>
                <a:r>
                  <a:rPr lang="en-US" sz="800" i="1" kern="0" dirty="0">
                    <a:latin typeface="Cambria Math" panose="02040503050406030204" pitchFamily="18" charset="0"/>
                  </a:rPr>
                  <a:t>	</a:t>
                </a:r>
                <a:r>
                  <a:rPr lang="en-US" sz="800" kern="0" dirty="0">
                    <a:latin typeface="Cambria Math" panose="02040503050406030204" pitchFamily="18" charset="0"/>
                  </a:rPr>
                  <a:t>//Make sure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800" i="1" ker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sz="800" kern="0">
                            <a:latin typeface="Cambria Math" panose="02040503050406030204" pitchFamily="18" charset="0"/>
                          </a:rPr>
                          <m:t>r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sz="800" kern="0">
                            <a:latin typeface="Cambria Math" panose="02040503050406030204" pitchFamily="18" charset="0"/>
                          </a:rPr>
                          <m:t>n</m:t>
                        </m:r>
                      </m:sub>
                    </m:sSub>
                  </m:oMath>
                </a14:m>
                <a:r>
                  <a:rPr lang="en-US" sz="800" kern="0" dirty="0">
                    <a:latin typeface="Cambria Math" panose="02040503050406030204" pitchFamily="18" charset="0"/>
                  </a:rPr>
                  <a:t> is normalized</a:t>
                </a:r>
                <a:endParaRPr lang="en-US" sz="800" i="1" kern="0" dirty="0">
                  <a:latin typeface="Cambria Math" panose="02040503050406030204" pitchFamily="18" charset="0"/>
                </a:endParaRPr>
              </a:p>
              <a:p>
                <a:pPr marL="347663" eaLnBrk="1" hangingPunct="1">
                  <a:spcBef>
                    <a:spcPts val="0"/>
                  </a:spcBef>
                  <a:buFont typeface="Wingdings" pitchFamily="-110" charset="2"/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800" i="1" ker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800" i="1" kern="0">
                            <a:latin typeface="Cambria Math" panose="02040503050406030204" pitchFamily="18" charset="0"/>
                          </a:rPr>
                          <m:t>𝑟</m:t>
                        </m:r>
                      </m:e>
                      <m:sub>
                        <m:r>
                          <a:rPr lang="en-US" sz="800" i="1" kern="0" smtClean="0">
                            <a:latin typeface="Cambria Math" panose="02040503050406030204" pitchFamily="18" charset="0"/>
                          </a:rPr>
                          <m:t>h</m:t>
                        </m:r>
                      </m:sub>
                    </m:sSub>
                    <m:r>
                      <a:rPr lang="en-US" sz="800" i="1" kern="0" smtClean="0">
                        <a:latin typeface="Cambria Math" panose="02040503050406030204" pitchFamily="18" charset="0"/>
                      </a:rPr>
                      <m:t>←</m:t>
                    </m:r>
                  </m:oMath>
                </a14:m>
                <a:r>
                  <a:rPr lang="en-US" sz="800" kern="0" dirty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800" i="1" ker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800" i="1" kern="0">
                            <a:latin typeface="Cambria Math" panose="02040503050406030204" pitchFamily="18" charset="0"/>
                          </a:rPr>
                          <m:t>𝑟</m:t>
                        </m:r>
                      </m:e>
                      <m:sub>
                        <m:r>
                          <a:rPr lang="en-US" sz="800" i="1" kern="0" smtClean="0">
                            <a:latin typeface="Cambria Math" panose="02040503050406030204" pitchFamily="18" charset="0"/>
                          </a:rPr>
                          <m:t>h</m:t>
                        </m:r>
                      </m:sub>
                    </m:sSub>
                    <m:r>
                      <a:rPr lang="en-US" sz="800" i="1" kern="0">
                        <a:latin typeface="Cambria Math" panose="02040503050406030204" pitchFamily="18" charset="0"/>
                      </a:rPr>
                      <m:t>−</m:t>
                    </m:r>
                    <m:d>
                      <m:dPr>
                        <m:begChr m:val="⟨"/>
                        <m:endChr m:val="⟩"/>
                        <m:ctrlPr>
                          <a:rPr lang="en-US" sz="800" i="1" ker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800" i="1" ker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800" i="1" kern="0">
                                <a:latin typeface="Cambria Math" panose="02040503050406030204" pitchFamily="18" charset="0"/>
                              </a:rPr>
                              <m:t>𝑟</m:t>
                            </m:r>
                          </m:e>
                          <m:sub>
                            <m:r>
                              <a:rPr lang="en-US" sz="800" i="1" kern="0" smtClean="0">
                                <a:latin typeface="Cambria Math" panose="02040503050406030204" pitchFamily="18" charset="0"/>
                              </a:rPr>
                              <m:t>h</m:t>
                            </m:r>
                          </m:sub>
                        </m:sSub>
                      </m:e>
                      <m:e>
                        <m:sSub>
                          <m:sSubPr>
                            <m:ctrlPr>
                              <a:rPr lang="en-US" sz="800" i="1" ker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800" i="1" kern="0">
                                <a:latin typeface="Cambria Math" panose="02040503050406030204" pitchFamily="18" charset="0"/>
                              </a:rPr>
                              <m:t>𝑟</m:t>
                            </m:r>
                          </m:e>
                          <m:sub>
                            <m:r>
                              <a:rPr lang="en-US" sz="800" i="1" kern="0"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sz="800" kern="0" dirty="0"/>
                  <a:t>;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800" i="1" ker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800" i="1" kern="0">
                            <a:latin typeface="Cambria Math" panose="02040503050406030204" pitchFamily="18" charset="0"/>
                          </a:rPr>
                          <m:t>𝑟</m:t>
                        </m:r>
                      </m:e>
                      <m:sub>
                        <m:r>
                          <a:rPr lang="en-US" sz="800" i="1" kern="0">
                            <a:latin typeface="Cambria Math" panose="02040503050406030204" pitchFamily="18" charset="0"/>
                          </a:rPr>
                          <m:t>h</m:t>
                        </m:r>
                      </m:sub>
                    </m:sSub>
                    <m:r>
                      <a:rPr lang="en-US" sz="800" i="1" kern="0">
                        <a:latin typeface="Cambria Math" panose="02040503050406030204" pitchFamily="18" charset="0"/>
                      </a:rPr>
                      <m:t>←</m:t>
                    </m:r>
                    <m:f>
                      <m:fPr>
                        <m:ctrlPr>
                          <a:rPr lang="en-US" sz="800" i="1" ker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sz="800" i="1" ker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800" i="1" kern="0">
                                <a:latin typeface="Cambria Math" panose="02040503050406030204" pitchFamily="18" charset="0"/>
                              </a:rPr>
                              <m:t>𝑟</m:t>
                            </m:r>
                          </m:e>
                          <m:sub>
                            <m:r>
                              <a:rPr lang="en-US" sz="800" i="1" kern="0" smtClean="0">
                                <a:latin typeface="Cambria Math" panose="02040503050406030204" pitchFamily="18" charset="0"/>
                              </a:rPr>
                              <m:t>h</m:t>
                            </m:r>
                          </m:sub>
                        </m:sSub>
                      </m:num>
                      <m:den>
                        <m:d>
                          <m:dPr>
                            <m:begChr m:val="‖"/>
                            <m:endChr m:val="‖"/>
                            <m:ctrlPr>
                              <a:rPr lang="en-US" sz="800" i="1" ker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sz="800" i="1" ker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800" i="1" kern="0">
                                    <a:latin typeface="Cambria Math" panose="02040503050406030204" pitchFamily="18" charset="0"/>
                                  </a:rPr>
                                  <m:t>𝑟</m:t>
                                </m:r>
                              </m:e>
                              <m:sub>
                                <m:r>
                                  <a:rPr lang="en-US" sz="800" i="1" kern="0" smtClean="0">
                                    <a:latin typeface="Cambria Math" panose="02040503050406030204" pitchFamily="18" charset="0"/>
                                  </a:rPr>
                                  <m:t>h</m:t>
                                </m:r>
                              </m:sub>
                            </m:sSub>
                          </m:e>
                        </m:d>
                      </m:den>
                    </m:f>
                  </m:oMath>
                </a14:m>
                <a:r>
                  <a:rPr lang="en-US" sz="800" kern="0" dirty="0"/>
                  <a:t> </a:t>
                </a:r>
                <a:r>
                  <a:rPr lang="en-US" sz="800" kern="0" dirty="0">
                    <a:latin typeface="Cambria Math" panose="02040503050406030204" pitchFamily="18" charset="0"/>
                  </a:rPr>
                  <a:t>//Make sure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800" i="1" ker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sz="800" kern="0">
                            <a:latin typeface="Cambria Math" panose="02040503050406030204" pitchFamily="18" charset="0"/>
                          </a:rPr>
                          <m:t>r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sz="800" kern="0" smtClean="0">
                            <a:latin typeface="Cambria Math" panose="02040503050406030204" pitchFamily="18" charset="0"/>
                          </a:rPr>
                          <m:t>h</m:t>
                        </m:r>
                      </m:sub>
                    </m:sSub>
                  </m:oMath>
                </a14:m>
                <a:r>
                  <a:rPr lang="en-US" sz="800" kern="0" dirty="0">
                    <a:latin typeface="Cambria Math" panose="02040503050406030204" pitchFamily="18" charset="0"/>
                  </a:rPr>
                  <a:t> is  perpendicular to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800" i="1" ker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sz="800" kern="0">
                            <a:latin typeface="Cambria Math" panose="02040503050406030204" pitchFamily="18" charset="0"/>
                          </a:rPr>
                          <m:t>r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sz="800" kern="0">
                            <a:latin typeface="Cambria Math" panose="02040503050406030204" pitchFamily="18" charset="0"/>
                          </a:rPr>
                          <m:t>n</m:t>
                        </m:r>
                      </m:sub>
                    </m:sSub>
                  </m:oMath>
                </a14:m>
                <a:r>
                  <a:rPr lang="en-US" sz="800" kern="0" dirty="0">
                    <a:latin typeface="Cambria Math" panose="02040503050406030204" pitchFamily="18" charset="0"/>
                  </a:rPr>
                  <a:t> and normal</a:t>
                </a:r>
                <a:endParaRPr lang="en-US" sz="800" kern="0" dirty="0"/>
              </a:p>
              <a:p>
                <a:pPr marL="347663" eaLnBrk="1" hangingPunct="1">
                  <a:spcBef>
                    <a:spcPts val="0"/>
                  </a:spcBef>
                  <a:buFont typeface="Wingdings" pitchFamily="-110" charset="2"/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800" i="1" ker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800" i="1" kern="0">
                            <a:latin typeface="Cambria Math" panose="02040503050406030204" pitchFamily="18" charset="0"/>
                          </a:rPr>
                          <m:t>𝑟</m:t>
                        </m:r>
                      </m:e>
                      <m:sub>
                        <m:r>
                          <a:rPr lang="en-US" sz="800" i="1" kern="0" smtClean="0">
                            <a:latin typeface="Cambria Math" panose="02040503050406030204" pitchFamily="18" charset="0"/>
                          </a:rPr>
                          <m:t>𝑣</m:t>
                        </m:r>
                      </m:sub>
                    </m:sSub>
                    <m:r>
                      <a:rPr lang="en-US" sz="800" i="1" kern="0" smtClean="0">
                        <a:latin typeface="Cambria Math" panose="02040503050406030204" pitchFamily="18" charset="0"/>
                      </a:rPr>
                      <m:t>←</m:t>
                    </m:r>
                  </m:oMath>
                </a14:m>
                <a:r>
                  <a:rPr lang="en-US" sz="800" kern="0" dirty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800" i="1" ker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800" i="1" kern="0">
                            <a:latin typeface="Cambria Math" panose="02040503050406030204" pitchFamily="18" charset="0"/>
                          </a:rPr>
                          <m:t>𝑟</m:t>
                        </m:r>
                      </m:e>
                      <m:sub>
                        <m:r>
                          <a:rPr lang="en-US" sz="800" i="1" kern="0" smtClean="0">
                            <a:latin typeface="Cambria Math" panose="02040503050406030204" pitchFamily="18" charset="0"/>
                          </a:rPr>
                          <m:t>𝑛</m:t>
                        </m:r>
                      </m:sub>
                    </m:sSub>
                    <m:r>
                      <a:rPr lang="en-US" sz="800" i="1" kern="0" smtClean="0">
                        <a:latin typeface="Cambria Math" panose="02040503050406030204" pitchFamily="18" charset="0"/>
                      </a:rPr>
                      <m:t>×</m:t>
                    </m:r>
                    <m:sSub>
                      <m:sSubPr>
                        <m:ctrlPr>
                          <a:rPr lang="en-US" sz="800" i="1" kern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800" i="1" kern="0" smtClean="0">
                            <a:latin typeface="Cambria Math" panose="02040503050406030204" pitchFamily="18" charset="0"/>
                          </a:rPr>
                          <m:t>𝑟</m:t>
                        </m:r>
                      </m:e>
                      <m:sub>
                        <m:r>
                          <a:rPr lang="en-US" sz="800" i="1" kern="0" smtClean="0">
                            <a:latin typeface="Cambria Math" panose="02040503050406030204" pitchFamily="18" charset="0"/>
                          </a:rPr>
                          <m:t>h</m:t>
                        </m:r>
                      </m:sub>
                    </m:sSub>
                  </m:oMath>
                </a14:m>
                <a:endParaRPr lang="en-US" sz="800" i="1" kern="0" dirty="0">
                  <a:latin typeface="Cambria Math" panose="02040503050406030204" pitchFamily="18" charset="0"/>
                </a:endParaRPr>
              </a:p>
              <a:p>
                <a:pPr marL="347663" eaLnBrk="1" hangingPunct="1">
                  <a:spcBef>
                    <a:spcPts val="0"/>
                  </a:spcBef>
                  <a:buFont typeface="Wingdings" pitchFamily="-110" charset="2"/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800" i="1" kern="0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800" i="1" kern="0" smtClean="0">
                              <a:latin typeface="Cambria Math" panose="02040503050406030204" pitchFamily="18" charset="0"/>
                            </a:rPr>
                            <m:t>𝑐</m:t>
                          </m:r>
                        </m:e>
                        <m:sub>
                          <m:r>
                            <a:rPr lang="en-US" sz="800" i="1" kern="0" smtClean="0">
                              <a:latin typeface="Cambria Math" panose="02040503050406030204" pitchFamily="18" charset="0"/>
                            </a:rPr>
                            <m:t>𝑣</m:t>
                          </m:r>
                        </m:sub>
                      </m:sSub>
                      <m:r>
                        <a:rPr lang="en-US" sz="800" i="1" kern="0" smtClean="0">
                          <a:latin typeface="Cambria Math" panose="02040503050406030204" pitchFamily="18" charset="0"/>
                        </a:rPr>
                        <m:t>←−</m:t>
                      </m:r>
                      <m:f>
                        <m:fPr>
                          <m:ctrlPr>
                            <a:rPr lang="en-US" sz="800" i="1" kern="0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sz="800" i="1" kern="0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800" i="1" kern="0" smtClean="0">
                                  <a:latin typeface="Cambria Math" panose="02040503050406030204" pitchFamily="18" charset="0"/>
                                </a:rPr>
                                <m:t>𝑁</m:t>
                              </m:r>
                            </m:e>
                            <m:sub>
                              <m:r>
                                <a:rPr lang="en-US" sz="800" i="1" kern="0" smtClean="0">
                                  <a:latin typeface="Cambria Math" panose="02040503050406030204" pitchFamily="18" charset="0"/>
                                </a:rPr>
                                <m:t>𝑟</m:t>
                              </m:r>
                            </m:sub>
                          </m:sSub>
                          <m:r>
                            <a:rPr lang="en-US" sz="800" i="1" kern="0" smtClean="0">
                              <a:latin typeface="Cambria Math" panose="02040503050406030204" pitchFamily="18" charset="0"/>
                            </a:rPr>
                            <m:t>−1</m:t>
                          </m:r>
                        </m:num>
                        <m:den>
                          <m:r>
                            <a:rPr lang="en-US" sz="800" i="1" kern="0" smtClean="0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sSub>
                        <m:sSubPr>
                          <m:ctrlPr>
                            <a:rPr lang="en-US" sz="800" i="1" kern="0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n-US" sz="800" kern="0" smtClean="0">
                              <a:latin typeface="Cambria Math" panose="02040503050406030204" pitchFamily="18" charset="0"/>
                            </a:rPr>
                            <m:t>Δ</m:t>
                          </m:r>
                        </m:e>
                        <m:sub>
                          <m:r>
                            <a:rPr lang="en-US" sz="800" i="1" kern="0" smtClean="0">
                              <a:latin typeface="Cambria Math" panose="02040503050406030204" pitchFamily="18" charset="0"/>
                            </a:rPr>
                            <m:t>𝑟</m:t>
                          </m:r>
                        </m:sub>
                      </m:sSub>
                      <m:r>
                        <a:rPr lang="en-US" sz="800" i="1" kern="0" smtClean="0">
                          <a:latin typeface="Cambria Math" panose="02040503050406030204" pitchFamily="18" charset="0"/>
                        </a:rPr>
                        <m:t> </m:t>
                      </m:r>
                      <m:sSub>
                        <m:sSubPr>
                          <m:ctrlPr>
                            <a:rPr lang="en-US" sz="800" i="1" kern="0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800" i="1" kern="0" smtClean="0">
                              <a:latin typeface="Cambria Math" panose="02040503050406030204" pitchFamily="18" charset="0"/>
                            </a:rPr>
                            <m:t>𝑟</m:t>
                          </m:r>
                        </m:e>
                        <m:sub>
                          <m:r>
                            <a:rPr lang="en-US" sz="800" i="1" kern="0" smtClean="0">
                              <a:latin typeface="Cambria Math" panose="02040503050406030204" pitchFamily="18" charset="0"/>
                            </a:rPr>
                            <m:t>𝑣</m:t>
                          </m:r>
                        </m:sub>
                      </m:sSub>
                      <m:r>
                        <a:rPr lang="en-US" sz="800" i="1" kern="0" smtClean="0">
                          <a:latin typeface="Cambria Math" panose="02040503050406030204" pitchFamily="18" charset="0"/>
                        </a:rPr>
                        <m:t> </m:t>
                      </m:r>
                    </m:oMath>
                  </m:oMathPara>
                </a14:m>
                <a:endParaRPr lang="en-US" sz="800" kern="0" dirty="0"/>
              </a:p>
              <a:p>
                <a:pPr marL="347663" eaLnBrk="1" hangingPunct="1">
                  <a:spcBef>
                    <a:spcPts val="0"/>
                  </a:spcBef>
                  <a:buFont typeface="Wingdings" pitchFamily="-110" charset="2"/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800" i="1" kern="0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800" i="1" kern="0" smtClean="0">
                              <a:latin typeface="Cambria Math" panose="02040503050406030204" pitchFamily="18" charset="0"/>
                            </a:rPr>
                            <m:t>𝑐</m:t>
                          </m:r>
                        </m:e>
                        <m:sub>
                          <m:r>
                            <a:rPr lang="en-US" sz="800" i="1" kern="0" smtClean="0">
                              <a:latin typeface="Cambria Math" panose="02040503050406030204" pitchFamily="18" charset="0"/>
                            </a:rPr>
                            <m:t>h</m:t>
                          </m:r>
                        </m:sub>
                      </m:sSub>
                      <m:r>
                        <a:rPr lang="en-US" sz="800" i="1" kern="0" smtClean="0">
                          <a:latin typeface="Cambria Math" panose="02040503050406030204" pitchFamily="18" charset="0"/>
                        </a:rPr>
                        <m:t>←−</m:t>
                      </m:r>
                      <m:f>
                        <m:fPr>
                          <m:ctrlPr>
                            <a:rPr lang="en-US" sz="800" i="1" ker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sz="800" i="1" ker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800" i="1" kern="0">
                                  <a:latin typeface="Cambria Math" panose="02040503050406030204" pitchFamily="18" charset="0"/>
                                </a:rPr>
                                <m:t>𝑁</m:t>
                              </m:r>
                            </m:e>
                            <m:sub>
                              <m:r>
                                <a:rPr lang="en-US" sz="800" i="1" kern="0" smtClean="0">
                                  <a:latin typeface="Cambria Math" panose="02040503050406030204" pitchFamily="18" charset="0"/>
                                </a:rPr>
                                <m:t>𝑐</m:t>
                              </m:r>
                            </m:sub>
                          </m:sSub>
                          <m:r>
                            <a:rPr lang="en-US" sz="800" i="1" kern="0">
                              <a:latin typeface="Cambria Math" panose="02040503050406030204" pitchFamily="18" charset="0"/>
                            </a:rPr>
                            <m:t>−1</m:t>
                          </m:r>
                        </m:num>
                        <m:den>
                          <m:r>
                            <a:rPr lang="en-US" sz="800" i="1" kern="0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sSub>
                        <m:sSubPr>
                          <m:ctrlPr>
                            <a:rPr lang="en-US" sz="800" i="1" ker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n-US" sz="800" kern="0">
                              <a:latin typeface="Cambria Math" panose="02040503050406030204" pitchFamily="18" charset="0"/>
                            </a:rPr>
                            <m:t>Δ</m:t>
                          </m:r>
                        </m:e>
                        <m:sub>
                          <m:r>
                            <a:rPr lang="en-US" sz="800" i="1" kern="0" smtClean="0">
                              <a:latin typeface="Cambria Math" panose="02040503050406030204" pitchFamily="18" charset="0"/>
                            </a:rPr>
                            <m:t>𝑐</m:t>
                          </m:r>
                        </m:sub>
                      </m:sSub>
                      <m:r>
                        <a:rPr lang="en-US" sz="800" i="1" kern="0" smtClean="0">
                          <a:latin typeface="Cambria Math" panose="02040503050406030204" pitchFamily="18" charset="0"/>
                        </a:rPr>
                        <m:t> </m:t>
                      </m:r>
                      <m:sSub>
                        <m:sSubPr>
                          <m:ctrlPr>
                            <a:rPr lang="en-US" sz="800" i="1" ker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800" i="1" kern="0">
                              <a:latin typeface="Cambria Math" panose="02040503050406030204" pitchFamily="18" charset="0"/>
                            </a:rPr>
                            <m:t>𝑟</m:t>
                          </m:r>
                        </m:e>
                        <m:sub>
                          <m:r>
                            <a:rPr lang="en-US" sz="800" i="1" kern="0" smtClean="0">
                              <a:latin typeface="Cambria Math" panose="02040503050406030204" pitchFamily="18" charset="0"/>
                            </a:rPr>
                            <m:t>h</m:t>
                          </m:r>
                        </m:sub>
                      </m:sSub>
                    </m:oMath>
                  </m:oMathPara>
                </a14:m>
                <a:endParaRPr lang="en-US" sz="800" i="1" kern="0" dirty="0">
                  <a:latin typeface="Cambria Math" panose="02040503050406030204" pitchFamily="18" charset="0"/>
                </a:endParaRPr>
              </a:p>
              <a:p>
                <a:pPr marL="347663" eaLnBrk="1" hangingPunct="1">
                  <a:spcBef>
                    <a:spcPts val="0"/>
                  </a:spcBef>
                  <a:buFont typeface="Wingdings" pitchFamily="-110" charset="2"/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800" i="1" kern="0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800" i="1" kern="0" smtClean="0">
                              <a:latin typeface="Cambria Math" panose="02040503050406030204" pitchFamily="18" charset="0"/>
                            </a:rPr>
                            <m:t>𝑟</m:t>
                          </m:r>
                        </m:e>
                        <m:sub>
                          <m:r>
                            <a:rPr lang="en-US" sz="800" i="1" kern="0" smtClean="0">
                              <a:latin typeface="Cambria Math" panose="02040503050406030204" pitchFamily="18" charset="0"/>
                            </a:rPr>
                            <m:t>𝑠</m:t>
                          </m:r>
                          <m:r>
                            <a:rPr lang="en-US" sz="800" i="1" kern="0" smtClean="0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n-US" sz="800" i="1" kern="0" smtClean="0">
                              <a:latin typeface="Cambria Math" panose="02040503050406030204" pitchFamily="18" charset="0"/>
                            </a:rPr>
                            <m:t>𝑟</m:t>
                          </m:r>
                        </m:sub>
                      </m:sSub>
                      <m:r>
                        <a:rPr lang="en-US" sz="800" i="1" kern="0" smtClean="0">
                          <a:latin typeface="Cambria Math" panose="02040503050406030204" pitchFamily="18" charset="0"/>
                        </a:rPr>
                        <m:t>←</m:t>
                      </m:r>
                      <m:sSub>
                        <m:sSubPr>
                          <m:ctrlPr>
                            <a:rPr lang="en-US" sz="800" i="1" kern="0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800" i="1" kern="0" smtClean="0">
                              <a:latin typeface="Cambria Math" panose="02040503050406030204" pitchFamily="18" charset="0"/>
                            </a:rPr>
                            <m:t>𝑟</m:t>
                          </m:r>
                        </m:e>
                        <m:sub>
                          <m:r>
                            <a:rPr lang="en-US" sz="800" i="1" kern="0" smtClean="0">
                              <a:latin typeface="Cambria Math" panose="02040503050406030204" pitchFamily="18" charset="0"/>
                            </a:rPr>
                            <m:t>𝑟</m:t>
                          </m:r>
                        </m:sub>
                      </m:sSub>
                      <m:r>
                        <a:rPr lang="en-US" sz="800" i="1" kern="0" smtClean="0">
                          <a:latin typeface="Cambria Math" panose="02040503050406030204" pitchFamily="18" charset="0"/>
                        </a:rPr>
                        <m:t>−</m:t>
                      </m:r>
                      <m:sSub>
                        <m:sSubPr>
                          <m:ctrlPr>
                            <a:rPr lang="en-US" sz="800" i="1" kern="0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800" i="1" kern="0" smtClean="0">
                              <a:latin typeface="Cambria Math" panose="02040503050406030204" pitchFamily="18" charset="0"/>
                            </a:rPr>
                            <m:t>𝑟</m:t>
                          </m:r>
                        </m:e>
                        <m:sub>
                          <m:r>
                            <a:rPr lang="en-US" sz="800" i="1" kern="0" smtClean="0">
                              <a:latin typeface="Cambria Math" panose="02040503050406030204" pitchFamily="18" charset="0"/>
                            </a:rPr>
                            <m:t>𝑠</m:t>
                          </m:r>
                        </m:sub>
                      </m:sSub>
                    </m:oMath>
                  </m:oMathPara>
                </a14:m>
                <a:endParaRPr lang="en-US" sz="800" i="1" kern="0" dirty="0">
                  <a:latin typeface="Cambria Math" panose="02040503050406030204" pitchFamily="18" charset="0"/>
                </a:endParaRPr>
              </a:p>
              <a:p>
                <a:pPr marL="347663" eaLnBrk="1" hangingPunct="1">
                  <a:spcBef>
                    <a:spcPts val="0"/>
                  </a:spcBef>
                  <a:buFont typeface="Wingdings" pitchFamily="-110" charset="2"/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800" i="1" kern="0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800" i="1" kern="0" smtClean="0">
                              <a:latin typeface="Cambria Math" panose="02040503050406030204" pitchFamily="18" charset="0"/>
                            </a:rPr>
                            <m:t>𝑟</m:t>
                          </m:r>
                        </m:e>
                        <m:sub>
                          <m:r>
                            <a:rPr lang="en-US" sz="800" i="1" kern="0" smtClean="0">
                              <a:latin typeface="Cambria Math" panose="02040503050406030204" pitchFamily="18" charset="0"/>
                            </a:rPr>
                            <m:t>𝛿</m:t>
                          </m:r>
                        </m:sub>
                      </m:sSub>
                      <m:r>
                        <a:rPr lang="en-US" sz="800" i="1" kern="0" smtClean="0">
                          <a:latin typeface="Cambria Math" panose="02040503050406030204" pitchFamily="18" charset="0"/>
                        </a:rPr>
                        <m:t>←</m:t>
                      </m:r>
                      <m:d>
                        <m:dPr>
                          <m:begChr m:val="["/>
                          <m:endChr m:val="]"/>
                          <m:ctrlPr>
                            <a:rPr lang="en-US" sz="800" i="1" kern="0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sz="800" i="1" ker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800" i="1" kern="0">
                                  <a:latin typeface="Cambria Math" panose="02040503050406030204" pitchFamily="18" charset="0"/>
                                </a:rPr>
                                <m:t>𝑟</m:t>
                              </m:r>
                            </m:e>
                            <m:sub>
                              <m:r>
                                <a:rPr lang="en-US" sz="800" i="1" kern="0">
                                  <a:latin typeface="Cambria Math" panose="02040503050406030204" pitchFamily="18" charset="0"/>
                                </a:rPr>
                                <m:t>𝑠</m:t>
                              </m:r>
                              <m:r>
                                <a:rPr lang="en-US" sz="800" i="1" kern="0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en-US" sz="800" i="1" kern="0">
                                  <a:latin typeface="Cambria Math" panose="02040503050406030204" pitchFamily="18" charset="0"/>
                                </a:rPr>
                                <m:t>𝑟</m:t>
                              </m:r>
                            </m:sub>
                          </m:sSub>
                          <m:r>
                            <a:rPr lang="en-US" sz="800" i="1" kern="0">
                              <a:latin typeface="Cambria Math" panose="02040503050406030204" pitchFamily="18" charset="0"/>
                            </a:rPr>
                            <m:t>−</m:t>
                          </m:r>
                          <m:d>
                            <m:dPr>
                              <m:begChr m:val="⟨"/>
                              <m:endChr m:val="⟩"/>
                              <m:ctrlPr>
                                <a:rPr lang="en-US" sz="800" i="1" ker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sz="800" i="1" ker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800" i="1" kern="0">
                                      <a:latin typeface="Cambria Math" panose="02040503050406030204" pitchFamily="18" charset="0"/>
                                    </a:rPr>
                                    <m:t>𝑟</m:t>
                                  </m:r>
                                </m:e>
                                <m:sub>
                                  <m:r>
                                    <a:rPr lang="en-US" sz="800" i="1" kern="0">
                                      <a:latin typeface="Cambria Math" panose="02040503050406030204" pitchFamily="18" charset="0"/>
                                    </a:rPr>
                                    <m:t>𝑠</m:t>
                                  </m:r>
                                  <m:r>
                                    <a:rPr lang="en-US" sz="800" i="1" kern="0">
                                      <a:latin typeface="Cambria Math" panose="02040503050406030204" pitchFamily="18" charset="0"/>
                                    </a:rPr>
                                    <m:t>,</m:t>
                                  </m:r>
                                  <m:r>
                                    <a:rPr lang="en-US" sz="800" i="1" kern="0">
                                      <a:latin typeface="Cambria Math" panose="02040503050406030204" pitchFamily="18" charset="0"/>
                                    </a:rPr>
                                    <m:t>𝑟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lang="en-US" sz="800" i="1" ker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800" i="1" kern="0">
                                      <a:latin typeface="Cambria Math" panose="02040503050406030204" pitchFamily="18" charset="0"/>
                                    </a:rPr>
                                    <m:t>𝑟</m:t>
                                  </m:r>
                                </m:e>
                                <m:sub>
                                  <m:r>
                                    <a:rPr lang="en-US" sz="800" i="1" kern="0">
                                      <a:latin typeface="Cambria Math" panose="02040503050406030204" pitchFamily="18" charset="0"/>
                                    </a:rPr>
                                    <m:t>𝑛</m:t>
                                  </m:r>
                                </m:sub>
                              </m:sSub>
                            </m:e>
                          </m:d>
                        </m:e>
                      </m:d>
                      <m:r>
                        <a:rPr lang="en-US" sz="800" i="1" kern="0" smtClean="0">
                          <a:latin typeface="Cambria Math" panose="02040503050406030204" pitchFamily="18" charset="0"/>
                        </a:rPr>
                        <m:t>−</m:t>
                      </m:r>
                      <m:d>
                        <m:dPr>
                          <m:ctrlPr>
                            <a:rPr lang="en-US" sz="800" i="1" kern="0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sz="800" i="1" kern="0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800" i="1" kern="0" smtClean="0">
                                  <a:latin typeface="Cambria Math" panose="02040503050406030204" pitchFamily="18" charset="0"/>
                                </a:rPr>
                                <m:t>𝑐</m:t>
                              </m:r>
                            </m:e>
                            <m:sub>
                              <m:r>
                                <a:rPr lang="en-US" sz="800" i="1" kern="0" smtClean="0">
                                  <a:latin typeface="Cambria Math" panose="02040503050406030204" pitchFamily="18" charset="0"/>
                                </a:rPr>
                                <m:t>𝑣</m:t>
                              </m:r>
                            </m:sub>
                          </m:sSub>
                          <m:r>
                            <a:rPr lang="en-US" sz="800" i="1" kern="0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sSub>
                            <m:sSubPr>
                              <m:ctrlPr>
                                <a:rPr lang="en-US" sz="800" i="1" kern="0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800" i="1" kern="0" smtClean="0">
                                  <a:latin typeface="Cambria Math" panose="02040503050406030204" pitchFamily="18" charset="0"/>
                                </a:rPr>
                                <m:t>𝑐</m:t>
                              </m:r>
                            </m:e>
                            <m:sub>
                              <m:r>
                                <a:rPr lang="en-US" sz="800" i="1" kern="0" smtClean="0">
                                  <a:latin typeface="Cambria Math" panose="02040503050406030204" pitchFamily="18" charset="0"/>
                                </a:rPr>
                                <m:t>h</m:t>
                              </m:r>
                            </m:sub>
                          </m:sSub>
                        </m:e>
                      </m:d>
                    </m:oMath>
                  </m:oMathPara>
                </a14:m>
                <a:endParaRPr lang="en-US" sz="800" i="1" kern="0" dirty="0">
                  <a:latin typeface="Cambria Math" panose="02040503050406030204" pitchFamily="18" charset="0"/>
                </a:endParaRPr>
              </a:p>
              <a:p>
                <a:pPr marL="347663" eaLnBrk="1" hangingPunct="1">
                  <a:spcBef>
                    <a:spcPts val="0"/>
                  </a:spcBef>
                  <a:buFont typeface="Wingdings" pitchFamily="-110" charset="2"/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800" i="1" kern="0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800" i="1" kern="0" smtClean="0">
                              <a:latin typeface="Cambria Math" panose="02040503050406030204" pitchFamily="18" charset="0"/>
                            </a:rPr>
                            <m:t>𝛿</m:t>
                          </m:r>
                        </m:e>
                        <m:sub>
                          <m:r>
                            <a:rPr lang="en-US" sz="800" i="1" kern="0" smtClean="0">
                              <a:latin typeface="Cambria Math" panose="02040503050406030204" pitchFamily="18" charset="0"/>
                            </a:rPr>
                            <m:t>𝑐</m:t>
                          </m:r>
                        </m:sub>
                      </m:sSub>
                      <m:r>
                        <a:rPr lang="en-US" sz="800" i="1" kern="0" smtClean="0">
                          <a:latin typeface="Cambria Math" panose="02040503050406030204" pitchFamily="18" charset="0"/>
                        </a:rPr>
                        <m:t>=−</m:t>
                      </m:r>
                      <m:d>
                        <m:dPr>
                          <m:begChr m:val="⟨"/>
                          <m:endChr m:val="⟩"/>
                          <m:ctrlPr>
                            <a:rPr lang="en-US" sz="800" i="1" ker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sz="800" i="1" ker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800" i="1" kern="0">
                                  <a:latin typeface="Cambria Math" panose="02040503050406030204" pitchFamily="18" charset="0"/>
                                </a:rPr>
                                <m:t>𝑟</m:t>
                              </m:r>
                            </m:e>
                            <m:sub>
                              <m:r>
                                <a:rPr lang="en-US" sz="800" i="1" kern="0">
                                  <a:latin typeface="Cambria Math" panose="02040503050406030204" pitchFamily="18" charset="0"/>
                                </a:rPr>
                                <m:t>𝛿</m:t>
                              </m:r>
                            </m:sub>
                          </m:sSub>
                        </m:e>
                        <m:e>
                          <m:sSub>
                            <m:sSubPr>
                              <m:ctrlPr>
                                <a:rPr lang="en-US" sz="800" i="1" ker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800" i="1" kern="0">
                                  <a:latin typeface="Cambria Math" panose="02040503050406030204" pitchFamily="18" charset="0"/>
                                </a:rPr>
                                <m:t>𝑟</m:t>
                              </m:r>
                            </m:e>
                            <m:sub>
                              <m:r>
                                <a:rPr lang="en-US" sz="800" i="1" kern="0">
                                  <a:latin typeface="Cambria Math" panose="02040503050406030204" pitchFamily="18" charset="0"/>
                                </a:rPr>
                                <m:t>h</m:t>
                              </m:r>
                            </m:sub>
                          </m:sSub>
                        </m:e>
                      </m:d>
                    </m:oMath>
                  </m:oMathPara>
                </a14:m>
                <a:endParaRPr lang="en-US" sz="800" i="1" kern="0" dirty="0">
                  <a:latin typeface="Cambria Math" panose="02040503050406030204" pitchFamily="18" charset="0"/>
                </a:endParaRPr>
              </a:p>
              <a:p>
                <a:pPr marL="347663" eaLnBrk="1" hangingPunct="1">
                  <a:spcBef>
                    <a:spcPts val="0"/>
                  </a:spcBef>
                  <a:buFont typeface="Wingdings" pitchFamily="-110" charset="2"/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800" i="1" ker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800" i="1" kern="0">
                              <a:latin typeface="Cambria Math" panose="02040503050406030204" pitchFamily="18" charset="0"/>
                            </a:rPr>
                            <m:t>𝛿</m:t>
                          </m:r>
                        </m:e>
                        <m:sub>
                          <m:r>
                            <a:rPr lang="en-US" sz="800" i="1" kern="0" smtClean="0">
                              <a:latin typeface="Cambria Math" panose="02040503050406030204" pitchFamily="18" charset="0"/>
                            </a:rPr>
                            <m:t>𝑟</m:t>
                          </m:r>
                        </m:sub>
                      </m:sSub>
                      <m:r>
                        <a:rPr lang="en-US" sz="800" i="1" ker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800" i="1" kern="0" smtClean="0">
                          <a:latin typeface="Cambria Math" panose="02040503050406030204" pitchFamily="18" charset="0"/>
                        </a:rPr>
                        <m:t>−</m:t>
                      </m:r>
                      <m:d>
                        <m:dPr>
                          <m:begChr m:val="⟨"/>
                          <m:endChr m:val="⟩"/>
                          <m:ctrlPr>
                            <a:rPr lang="en-US" sz="800" i="1" ker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sz="800" i="1" ker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800" i="1" kern="0">
                                  <a:latin typeface="Cambria Math" panose="02040503050406030204" pitchFamily="18" charset="0"/>
                                </a:rPr>
                                <m:t>𝑟</m:t>
                              </m:r>
                            </m:e>
                            <m:sub>
                              <m:r>
                                <a:rPr lang="en-US" sz="800" i="1" kern="0">
                                  <a:latin typeface="Cambria Math" panose="02040503050406030204" pitchFamily="18" charset="0"/>
                                </a:rPr>
                                <m:t>𝛿</m:t>
                              </m:r>
                            </m:sub>
                          </m:sSub>
                        </m:e>
                        <m:e>
                          <m:sSub>
                            <m:sSubPr>
                              <m:ctrlPr>
                                <a:rPr lang="en-US" sz="800" i="1" ker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800" i="1" kern="0">
                                  <a:latin typeface="Cambria Math" panose="02040503050406030204" pitchFamily="18" charset="0"/>
                                </a:rPr>
                                <m:t>𝑟</m:t>
                              </m:r>
                            </m:e>
                            <m:sub>
                              <m:r>
                                <a:rPr lang="en-US" sz="800" i="1" kern="0" smtClean="0">
                                  <a:latin typeface="Cambria Math" panose="02040503050406030204" pitchFamily="18" charset="0"/>
                                </a:rPr>
                                <m:t>𝑣</m:t>
                              </m:r>
                            </m:sub>
                          </m:sSub>
                        </m:e>
                      </m:d>
                    </m:oMath>
                  </m:oMathPara>
                </a14:m>
                <a:endParaRPr lang="en-US" sz="800" kern="0" dirty="0">
                  <a:latin typeface="Cambria Math" panose="02040503050406030204" pitchFamily="18" charset="0"/>
                </a:endParaRPr>
              </a:p>
              <a:p>
                <a:pPr marL="347663" eaLnBrk="1" hangingPunct="1">
                  <a:spcBef>
                    <a:spcPts val="0"/>
                  </a:spcBef>
                  <a:buFont typeface="Wingdings" pitchFamily="-110" charset="2"/>
                  <a:buNone/>
                </a:pPr>
                <a:endParaRPr lang="en-US" sz="800" kern="0" dirty="0">
                  <a:latin typeface="Cambria Math" panose="02040503050406030204" pitchFamily="18" charset="0"/>
                </a:endParaRPr>
              </a:p>
              <a:p>
                <a:pPr marL="347663" eaLnBrk="1" hangingPunct="1">
                  <a:spcBef>
                    <a:spcPts val="0"/>
                  </a:spcBef>
                  <a:buFont typeface="Wingdings" pitchFamily="-110" charset="2"/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800" i="1" ker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800" i="1" kern="0">
                            <a:latin typeface="Cambria Math" panose="02040503050406030204" pitchFamily="18" charset="0"/>
                          </a:rPr>
                          <m:t>𝑟</m:t>
                        </m:r>
                      </m:e>
                      <m:sub>
                        <m:r>
                          <a:rPr lang="en-US" sz="800" i="1" kern="0" smtClean="0">
                            <a:latin typeface="Cambria Math" panose="02040503050406030204" pitchFamily="18" charset="0"/>
                          </a:rPr>
                          <m:t>𝑎</m:t>
                        </m:r>
                      </m:sub>
                    </m:sSub>
                    <m:r>
                      <a:rPr lang="en-US" sz="800" i="1" kern="0">
                        <a:latin typeface="Cambria Math" panose="02040503050406030204" pitchFamily="18" charset="0"/>
                      </a:rPr>
                      <m:t>←</m:t>
                    </m:r>
                    <m:f>
                      <m:fPr>
                        <m:ctrlPr>
                          <a:rPr lang="en-US" sz="800" i="1" ker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sz="800" i="1" ker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800" i="1" kern="0">
                                <a:latin typeface="Cambria Math" panose="02040503050406030204" pitchFamily="18" charset="0"/>
                              </a:rPr>
                              <m:t>𝑟</m:t>
                            </m:r>
                          </m:e>
                          <m:sub>
                            <m:r>
                              <a:rPr lang="en-US" sz="800" i="1" kern="0" smtClean="0">
                                <a:latin typeface="Cambria Math" panose="02040503050406030204" pitchFamily="18" charset="0"/>
                              </a:rPr>
                              <m:t>𝑎</m:t>
                            </m:r>
                          </m:sub>
                        </m:sSub>
                      </m:num>
                      <m:den>
                        <m:d>
                          <m:dPr>
                            <m:begChr m:val="‖"/>
                            <m:endChr m:val="‖"/>
                            <m:ctrlPr>
                              <a:rPr lang="en-US" sz="800" i="1" ker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sz="800" i="1" ker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800" i="1" kern="0">
                                    <a:latin typeface="Cambria Math" panose="02040503050406030204" pitchFamily="18" charset="0"/>
                                  </a:rPr>
                                  <m:t>𝑟</m:t>
                                </m:r>
                              </m:e>
                              <m:sub>
                                <m:r>
                                  <a:rPr lang="en-US" sz="800" i="1" kern="0" smtClean="0">
                                    <a:latin typeface="Cambria Math" panose="02040503050406030204" pitchFamily="18" charset="0"/>
                                  </a:rPr>
                                  <m:t>𝑎</m:t>
                                </m:r>
                              </m:sub>
                            </m:sSub>
                          </m:e>
                        </m:d>
                      </m:den>
                    </m:f>
                  </m:oMath>
                </a14:m>
                <a:r>
                  <a:rPr lang="en-US" sz="800" i="1" kern="0" dirty="0">
                    <a:latin typeface="Cambria Math" panose="02040503050406030204" pitchFamily="18" charset="0"/>
                  </a:rPr>
                  <a:t>	</a:t>
                </a:r>
                <a:r>
                  <a:rPr lang="en-US" sz="800" kern="0" dirty="0">
                    <a:latin typeface="Cambria Math" panose="02040503050406030204" pitchFamily="18" charset="0"/>
                  </a:rPr>
                  <a:t>//Make sure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800" i="1" ker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sz="800" kern="0">
                            <a:latin typeface="Cambria Math" panose="02040503050406030204" pitchFamily="18" charset="0"/>
                          </a:rPr>
                          <m:t>r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sz="800" kern="0" smtClean="0">
                            <a:latin typeface="Cambria Math" panose="02040503050406030204" pitchFamily="18" charset="0"/>
                          </a:rPr>
                          <m:t>a</m:t>
                        </m:r>
                      </m:sub>
                    </m:sSub>
                  </m:oMath>
                </a14:m>
                <a:r>
                  <a:rPr lang="en-US" sz="800" kern="0" dirty="0">
                    <a:latin typeface="Cambria Math" panose="02040503050406030204" pitchFamily="18" charset="0"/>
                  </a:rPr>
                  <a:t> is normalized</a:t>
                </a:r>
                <a:endParaRPr lang="en-US" sz="800" i="1" kern="0" dirty="0">
                  <a:latin typeface="Cambria Math" panose="02040503050406030204" pitchFamily="18" charset="0"/>
                </a:endParaRPr>
              </a:p>
              <a:p>
                <a:pPr marL="347663" eaLnBrk="1" hangingPunct="1">
                  <a:spcBef>
                    <a:spcPts val="0"/>
                  </a:spcBef>
                  <a:buFont typeface="Wingdings" pitchFamily="-110" charset="2"/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800" i="1" ker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800" i="1" kern="0">
                              <a:latin typeface="Cambria Math" panose="02040503050406030204" pitchFamily="18" charset="0"/>
                            </a:rPr>
                            <m:t>𝛿</m:t>
                          </m:r>
                        </m:e>
                        <m:sub>
                          <m:r>
                            <a:rPr lang="en-US" sz="800" i="1" kern="0" smtClean="0">
                              <a:latin typeface="Cambria Math" panose="02040503050406030204" pitchFamily="18" charset="0"/>
                            </a:rPr>
                            <m:t>𝑠𝑜𝑢𝑟𝑐𝑒</m:t>
                          </m:r>
                        </m:sub>
                      </m:sSub>
                      <m:r>
                        <a:rPr lang="en-US" sz="800" i="1" ker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US" sz="800" i="1" kern="0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sz="800" i="1" ker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800" i="1" kern="0">
                                  <a:latin typeface="Cambria Math" panose="02040503050406030204" pitchFamily="18" charset="0"/>
                                </a:rPr>
                                <m:t>𝑟</m:t>
                              </m:r>
                            </m:e>
                            <m:sub>
                              <m:r>
                                <a:rPr lang="en-US" sz="800" i="1" kern="0">
                                  <a:latin typeface="Cambria Math" panose="02040503050406030204" pitchFamily="18" charset="0"/>
                                </a:rPr>
                                <m:t>𝑠</m:t>
                              </m:r>
                            </m:sub>
                          </m:sSub>
                          <m:r>
                            <a:rPr lang="en-US" sz="800" i="1" kern="0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d>
                            <m:dPr>
                              <m:begChr m:val="⟨"/>
                              <m:endChr m:val="⟩"/>
                              <m:ctrlPr>
                                <a:rPr lang="en-US" sz="800" i="1" ker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sz="800" i="1" ker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800" i="1" kern="0">
                                      <a:latin typeface="Cambria Math" panose="02040503050406030204" pitchFamily="18" charset="0"/>
                                    </a:rPr>
                                    <m:t>𝑟</m:t>
                                  </m:r>
                                </m:e>
                                <m:sub>
                                  <m:r>
                                    <a:rPr lang="en-US" sz="800" i="1" kern="0">
                                      <a:latin typeface="Cambria Math" panose="02040503050406030204" pitchFamily="18" charset="0"/>
                                    </a:rPr>
                                    <m:t>𝑠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lang="en-US" sz="800" i="1" ker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800" i="1" kern="0">
                                      <a:latin typeface="Cambria Math" panose="02040503050406030204" pitchFamily="18" charset="0"/>
                                    </a:rPr>
                                    <m:t>𝑟</m:t>
                                  </m:r>
                                </m:e>
                                <m:sub>
                                  <m:r>
                                    <a:rPr lang="en-US" sz="800" i="1" kern="0">
                                      <a:latin typeface="Cambria Math" panose="02040503050406030204" pitchFamily="18" charset="0"/>
                                    </a:rPr>
                                    <m:t>𝑛</m:t>
                                  </m:r>
                                </m:sub>
                              </m:sSub>
                            </m:e>
                          </m:d>
                        </m:e>
                      </m:d>
                    </m:oMath>
                  </m:oMathPara>
                </a14:m>
                <a:endParaRPr lang="en-US" sz="800" i="1" kern="0" dirty="0">
                  <a:latin typeface="Cambria Math" panose="02040503050406030204" pitchFamily="18" charset="0"/>
                </a:endParaRPr>
              </a:p>
              <a:p>
                <a:pPr marL="347663" eaLnBrk="1" hangingPunct="1">
                  <a:spcBef>
                    <a:spcPts val="0"/>
                  </a:spcBef>
                  <a:buFont typeface="Wingdings" pitchFamily="-110" charset="2"/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800" i="1" ker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800" i="1" kern="0">
                              <a:latin typeface="Cambria Math" panose="02040503050406030204" pitchFamily="18" charset="0"/>
                            </a:rPr>
                            <m:t>𝛿</m:t>
                          </m:r>
                        </m:e>
                        <m:sub>
                          <m:r>
                            <a:rPr lang="en-US" sz="800" i="1" kern="0" smtClean="0">
                              <a:latin typeface="Cambria Math" panose="02040503050406030204" pitchFamily="18" charset="0"/>
                            </a:rPr>
                            <m:t>𝑟𝑜𝑡</m:t>
                          </m:r>
                        </m:sub>
                      </m:sSub>
                      <m:r>
                        <a:rPr lang="en-US" sz="800" i="1" ker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⟨"/>
                          <m:endChr m:val="⟩"/>
                          <m:ctrlPr>
                            <a:rPr lang="en-US" sz="800" i="1" kern="0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d>
                            <m:dPr>
                              <m:ctrlPr>
                                <a:rPr lang="en-US" sz="800" i="1" ker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sz="800" i="1" ker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800" i="1" kern="0">
                                      <a:latin typeface="Cambria Math" panose="02040503050406030204" pitchFamily="18" charset="0"/>
                                    </a:rPr>
                                    <m:t>𝛿</m:t>
                                  </m:r>
                                </m:e>
                                <m:sub>
                                  <m:r>
                                    <a:rPr lang="en-US" sz="800" i="1" kern="0">
                                      <a:latin typeface="Cambria Math" panose="02040503050406030204" pitchFamily="18" charset="0"/>
                                    </a:rPr>
                                    <m:t>𝑠𝑜𝑢𝑟𝑐𝑒</m:t>
                                  </m:r>
                                </m:sub>
                              </m:sSub>
                              <m:r>
                                <a:rPr lang="en-US" sz="800" i="1" kern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d>
                                <m:dPr>
                                  <m:begChr m:val="⟨"/>
                                  <m:endChr m:val="⟩"/>
                                  <m:ctrlPr>
                                    <a:rPr lang="en-US" sz="800" i="1" kern="0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en-US" sz="800" i="1" ker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800" i="1" kern="0">
                                          <a:latin typeface="Cambria Math" panose="02040503050406030204" pitchFamily="18" charset="0"/>
                                        </a:rPr>
                                        <m:t>𝛿</m:t>
                                      </m:r>
                                    </m:e>
                                    <m:sub>
                                      <m:r>
                                        <a:rPr lang="en-US" sz="800" i="1" kern="0">
                                          <a:latin typeface="Cambria Math" panose="02040503050406030204" pitchFamily="18" charset="0"/>
                                        </a:rPr>
                                        <m:t>𝑠𝑜𝑢𝑟𝑐𝑒</m:t>
                                      </m:r>
                                    </m:sub>
                                  </m:sSub>
                                </m:e>
                                <m:e>
                                  <m:sSub>
                                    <m:sSubPr>
                                      <m:ctrlPr>
                                        <a:rPr lang="en-US" sz="800" i="1" ker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800" i="1" kern="0">
                                          <a:latin typeface="Cambria Math" panose="02040503050406030204" pitchFamily="18" charset="0"/>
                                        </a:rPr>
                                        <m:t>𝑟</m:t>
                                      </m:r>
                                    </m:e>
                                    <m:sub>
                                      <m:r>
                                        <a:rPr lang="en-US" sz="800" i="1" kern="0">
                                          <a:latin typeface="Cambria Math" panose="02040503050406030204" pitchFamily="18" charset="0"/>
                                        </a:rPr>
                                        <m:t>𝑎</m:t>
                                      </m:r>
                                    </m:sub>
                                  </m:sSub>
                                </m:e>
                              </m:d>
                            </m:e>
                          </m:d>
                          <m:r>
                            <a:rPr lang="en-US" sz="800" i="1" kern="0" smtClean="0">
                              <a:latin typeface="Cambria Math" panose="02040503050406030204" pitchFamily="18" charset="0"/>
                            </a:rPr>
                            <m:t>,</m:t>
                          </m:r>
                          <m:d>
                            <m:dPr>
                              <m:ctrlPr>
                                <a:rPr lang="en-US" sz="800" i="1" ker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sz="800" i="1" ker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800" i="1" kern="0">
                                      <a:latin typeface="Cambria Math" panose="02040503050406030204" pitchFamily="18" charset="0"/>
                                    </a:rPr>
                                    <m:t>𝑟</m:t>
                                  </m:r>
                                </m:e>
                                <m:sub>
                                  <m:r>
                                    <a:rPr lang="en-US" sz="800" i="1" kern="0">
                                      <a:latin typeface="Cambria Math" panose="02040503050406030204" pitchFamily="18" charset="0"/>
                                    </a:rPr>
                                    <m:t>𝑛</m:t>
                                  </m:r>
                                </m:sub>
                              </m:sSub>
                              <m:r>
                                <a:rPr lang="en-US" sz="800" i="1" kern="0">
                                  <a:latin typeface="Cambria Math" panose="02040503050406030204" pitchFamily="18" charset="0"/>
                                </a:rPr>
                                <m:t>×</m:t>
                              </m:r>
                              <m:sSub>
                                <m:sSubPr>
                                  <m:ctrlPr>
                                    <a:rPr lang="en-US" sz="800" i="1" ker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800" i="1" kern="0">
                                      <a:latin typeface="Cambria Math" panose="02040503050406030204" pitchFamily="18" charset="0"/>
                                    </a:rPr>
                                    <m:t>𝑟</m:t>
                                  </m:r>
                                </m:e>
                                <m:sub>
                                  <m:r>
                                    <a:rPr lang="en-US" sz="800" i="1" kern="0">
                                      <a:latin typeface="Cambria Math" panose="02040503050406030204" pitchFamily="18" charset="0"/>
                                    </a:rPr>
                                    <m:t>𝑎</m:t>
                                  </m:r>
                                </m:sub>
                              </m:sSub>
                            </m:e>
                          </m:d>
                        </m:e>
                      </m:d>
                    </m:oMath>
                  </m:oMathPara>
                </a14:m>
                <a:endParaRPr lang="en-US" sz="800" kern="0" dirty="0">
                  <a:latin typeface="Cambria Math" panose="02040503050406030204" pitchFamily="18" charset="0"/>
                </a:endParaRPr>
              </a:p>
              <a:p>
                <a:pPr marL="347663" eaLnBrk="1" hangingPunct="1">
                  <a:spcBef>
                    <a:spcPts val="0"/>
                  </a:spcBef>
                  <a:buFont typeface="Wingdings" pitchFamily="-110" charset="2"/>
                  <a:buNone/>
                </a:pPr>
                <a:endParaRPr lang="en-US" sz="800" kern="0" dirty="0">
                  <a:latin typeface="Cambria Math" panose="02040503050406030204" pitchFamily="18" charset="0"/>
                </a:endParaRPr>
              </a:p>
              <a:p>
                <a:pPr marL="347663" eaLnBrk="1" hangingPunct="1">
                  <a:spcBef>
                    <a:spcPts val="0"/>
                  </a:spcBef>
                  <a:buFont typeface="Wingdings" pitchFamily="-110" charset="2"/>
                  <a:buNone/>
                </a:pPr>
                <a:r>
                  <a:rPr lang="en-US" sz="800" kern="0" dirty="0"/>
                  <a:t>Return(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800" i="1" ker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800" i="1" kern="0">
                            <a:latin typeface="Cambria Math" panose="02040503050406030204" pitchFamily="18" charset="0"/>
                          </a:rPr>
                          <m:t>𝛿</m:t>
                        </m:r>
                      </m:e>
                      <m:sub>
                        <m:r>
                          <a:rPr lang="en-US" sz="800" i="1" kern="0">
                            <a:latin typeface="Cambria Math" panose="02040503050406030204" pitchFamily="18" charset="0"/>
                          </a:rPr>
                          <m:t>𝑐</m:t>
                        </m:r>
                      </m:sub>
                    </m:sSub>
                  </m:oMath>
                </a14:m>
                <a:r>
                  <a:rPr lang="en-US" sz="800" kern="0" dirty="0"/>
                  <a:t>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800" i="1" ker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800" i="1" kern="0">
                            <a:latin typeface="Cambria Math" panose="02040503050406030204" pitchFamily="18" charset="0"/>
                          </a:rPr>
                          <m:t>𝛿</m:t>
                        </m:r>
                      </m:e>
                      <m:sub>
                        <m:r>
                          <a:rPr lang="en-US" sz="800" i="1" kern="0">
                            <a:latin typeface="Cambria Math" panose="02040503050406030204" pitchFamily="18" charset="0"/>
                          </a:rPr>
                          <m:t>𝑟</m:t>
                        </m:r>
                      </m:sub>
                    </m:sSub>
                  </m:oMath>
                </a14:m>
                <a:r>
                  <a:rPr lang="en-US" sz="800" kern="0" dirty="0"/>
                  <a:t>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800" i="1" ker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800" i="1" kern="0">
                            <a:latin typeface="Cambria Math" panose="02040503050406030204" pitchFamily="18" charset="0"/>
                          </a:rPr>
                          <m:t>𝛿</m:t>
                        </m:r>
                      </m:e>
                      <m:sub>
                        <m:r>
                          <a:rPr lang="en-US" sz="800" i="1" kern="0">
                            <a:latin typeface="Cambria Math" panose="02040503050406030204" pitchFamily="18" charset="0"/>
                          </a:rPr>
                          <m:t>𝑟𝑜𝑡</m:t>
                        </m:r>
                      </m:sub>
                    </m:sSub>
                  </m:oMath>
                </a14:m>
                <a:r>
                  <a:rPr lang="en-US" sz="800" kern="0" dirty="0"/>
                  <a:t>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800" i="1" ker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sz="800" kern="0">
                            <a:latin typeface="Cambria Math" panose="02040503050406030204" pitchFamily="18" charset="0"/>
                          </a:rPr>
                          <m:t>Δ</m:t>
                        </m:r>
                      </m:e>
                      <m:sub>
                        <m:r>
                          <a:rPr lang="en-US" sz="800" i="1" kern="0">
                            <a:latin typeface="Cambria Math" panose="02040503050406030204" pitchFamily="18" charset="0"/>
                          </a:rPr>
                          <m:t>𝑐</m:t>
                        </m:r>
                      </m:sub>
                    </m:sSub>
                  </m:oMath>
                </a14:m>
                <a:r>
                  <a:rPr lang="en-US" sz="800" kern="0" dirty="0"/>
                  <a:t>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800" i="1" ker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sz="800" kern="0">
                            <a:latin typeface="Cambria Math" panose="02040503050406030204" pitchFamily="18" charset="0"/>
                          </a:rPr>
                          <m:t>Δ</m:t>
                        </m:r>
                      </m:e>
                      <m:sub>
                        <m:r>
                          <a:rPr lang="en-US" sz="800" i="1" kern="0">
                            <a:latin typeface="Cambria Math" panose="02040503050406030204" pitchFamily="18" charset="0"/>
                          </a:rPr>
                          <m:t>𝑟</m:t>
                        </m:r>
                      </m:sub>
                    </m:sSub>
                  </m:oMath>
                </a14:m>
                <a:r>
                  <a:rPr lang="en-US" sz="800" kern="0" dirty="0"/>
                  <a:t>)</a:t>
                </a:r>
              </a:p>
              <a:p>
                <a:pPr eaLnBrk="1" hangingPunct="1">
                  <a:buFont typeface="Wingdings" pitchFamily="-110" charset="2"/>
                  <a:buNone/>
                </a:pPr>
                <a:endParaRPr lang="en-US" sz="1100" kern="0" dirty="0"/>
              </a:p>
            </p:txBody>
          </p:sp>
        </mc:Choice>
        <mc:Fallback xmlns="">
          <p:sp>
            <p:nvSpPr>
              <p:cNvPr id="438" name="Subtitle 7">
                <a:extLst>
                  <a:ext uri="{FF2B5EF4-FFF2-40B4-BE49-F238E27FC236}">
                    <a16:creationId xmlns:a16="http://schemas.microsoft.com/office/drawing/2014/main" id="{14F3C0CE-16BA-7F6B-095B-326894B684B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92005" y="423990"/>
                <a:ext cx="3878885" cy="2438400"/>
              </a:xfrm>
              <a:prstGeom prst="rect">
                <a:avLst/>
              </a:prstGeom>
              <a:blipFill>
                <a:blip r:embed="rId27"/>
                <a:stretch>
                  <a:fillRect/>
                </a:stretch>
              </a:blipFill>
              <a:ln w="9525">
                <a:solidFill>
                  <a:srgbClr val="0070C0"/>
                </a:solidFill>
                <a:miter lim="800000"/>
                <a:headEnd/>
                <a:tailEnd/>
              </a:ln>
              <a:effectLst/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39" name="Subtitle 6">
                <a:extLst>
                  <a:ext uri="{FF2B5EF4-FFF2-40B4-BE49-F238E27FC236}">
                    <a16:creationId xmlns:a16="http://schemas.microsoft.com/office/drawing/2014/main" id="{1C809C71-50C1-8B1E-49D8-F0906C2DB3C9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4479878" y="418632"/>
                <a:ext cx="4255133" cy="2064130"/>
              </a:xfrm>
              <a:prstGeom prst="rect">
                <a:avLst/>
              </a:prstGeom>
              <a:noFill/>
              <a:ln w="9525">
                <a:solidFill>
                  <a:srgbClr val="0070C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lvl1pPr algn="l" rtl="0" fontAlgn="base">
                  <a:lnSpc>
                    <a:spcPct val="95000"/>
                  </a:lnSpc>
                  <a:spcBef>
                    <a:spcPct val="50000"/>
                  </a:spcBef>
                  <a:spcAft>
                    <a:spcPct val="0"/>
                  </a:spcAft>
                  <a:buClr>
                    <a:srgbClr val="004880"/>
                  </a:buClr>
                  <a:buFont typeface="Wingdings" pitchFamily="-110" charset="2"/>
                  <a:buChar char="§"/>
                  <a:defRPr sz="2500">
                    <a:solidFill>
                      <a:schemeClr val="tx1"/>
                    </a:solidFill>
                    <a:latin typeface="Times New Roman"/>
                    <a:ea typeface="+mn-ea"/>
                    <a:cs typeface="Times New Roman"/>
                  </a:defRPr>
                </a:lvl1pPr>
                <a:lvl2pPr marL="336007" indent="-240761" algn="l" rtl="0" fontAlgn="base">
                  <a:lnSpc>
                    <a:spcPct val="95000"/>
                  </a:lnSpc>
                  <a:spcBef>
                    <a:spcPct val="30000"/>
                  </a:spcBef>
                  <a:spcAft>
                    <a:spcPct val="0"/>
                  </a:spcAft>
                  <a:buClr>
                    <a:srgbClr val="004880"/>
                  </a:buClr>
                  <a:buChar char="•"/>
                  <a:defRPr sz="2167">
                    <a:solidFill>
                      <a:schemeClr val="tx1"/>
                    </a:solidFill>
                    <a:latin typeface="Times New Roman"/>
                    <a:ea typeface="ＭＳ Ｐゴシック" pitchFamily="-110" charset="-128"/>
                    <a:cs typeface="Times New Roman"/>
                  </a:defRPr>
                </a:lvl2pPr>
                <a:lvl3pPr marL="714346" indent="-231502" algn="l" rtl="0" fontAlgn="base">
                  <a:lnSpc>
                    <a:spcPct val="95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4880"/>
                  </a:buClr>
                  <a:buChar char="–"/>
                  <a:defRPr sz="2000">
                    <a:solidFill>
                      <a:schemeClr val="tx1"/>
                    </a:solidFill>
                    <a:latin typeface="Times New Roman"/>
                    <a:ea typeface="ＭＳ Ｐゴシック" pitchFamily="-110" charset="-128"/>
                    <a:cs typeface="Times New Roman"/>
                  </a:defRPr>
                </a:lvl3pPr>
                <a:lvl4pPr marL="1046386" indent="-236793" algn="l" rtl="0" fontAlgn="base">
                  <a:lnSpc>
                    <a:spcPct val="95000"/>
                  </a:lnSpc>
                  <a:spcBef>
                    <a:spcPct val="10000"/>
                  </a:spcBef>
                  <a:spcAft>
                    <a:spcPct val="0"/>
                  </a:spcAft>
                  <a:buClr>
                    <a:srgbClr val="004880"/>
                  </a:buClr>
                  <a:buFont typeface="Times" pitchFamily="-110" charset="0"/>
                  <a:buChar char="•"/>
                  <a:defRPr sz="2000">
                    <a:solidFill>
                      <a:schemeClr val="tx1"/>
                    </a:solidFill>
                    <a:latin typeface="Times New Roman"/>
                    <a:ea typeface="ＭＳ Ｐゴシック" pitchFamily="-110" charset="-128"/>
                    <a:cs typeface="Times New Roman"/>
                  </a:defRPr>
                </a:lvl4pPr>
                <a:lvl5pPr marL="1382393" indent="-240761" algn="l" rtl="0" fontAlgn="base">
                  <a:lnSpc>
                    <a:spcPct val="95000"/>
                  </a:lnSpc>
                  <a:spcBef>
                    <a:spcPct val="40000"/>
                  </a:spcBef>
                  <a:spcAft>
                    <a:spcPct val="0"/>
                  </a:spcAft>
                  <a:buClr>
                    <a:srgbClr val="004880"/>
                  </a:buClr>
                  <a:buFont typeface="Wingdings" pitchFamily="-110" charset="2"/>
                  <a:buChar char="ù"/>
                  <a:defRPr sz="2000">
                    <a:solidFill>
                      <a:schemeClr val="tx1"/>
                    </a:solidFill>
                    <a:latin typeface="Times New Roman"/>
                    <a:ea typeface="ＭＳ Ｐゴシック" pitchFamily="-110" charset="-128"/>
                    <a:cs typeface="Times New Roman"/>
                  </a:defRPr>
                </a:lvl5pPr>
                <a:lvl6pPr marL="1763378" indent="-240761" algn="l" rtl="0" fontAlgn="base">
                  <a:lnSpc>
                    <a:spcPct val="95000"/>
                  </a:lnSpc>
                  <a:spcBef>
                    <a:spcPct val="40000"/>
                  </a:spcBef>
                  <a:spcAft>
                    <a:spcPct val="0"/>
                  </a:spcAft>
                  <a:buClr>
                    <a:srgbClr val="004880"/>
                  </a:buClr>
                  <a:buFont typeface="Wingdings" pitchFamily="-110" charset="2"/>
                  <a:buChar char="ù"/>
                  <a:defRPr sz="2000">
                    <a:solidFill>
                      <a:schemeClr val="tx1"/>
                    </a:solidFill>
                    <a:latin typeface="+mn-lt"/>
                    <a:ea typeface="ＭＳ Ｐゴシック" pitchFamily="-110" charset="-128"/>
                  </a:defRPr>
                </a:lvl6pPr>
                <a:lvl7pPr marL="2144363" indent="-240761" algn="l" rtl="0" fontAlgn="base">
                  <a:lnSpc>
                    <a:spcPct val="95000"/>
                  </a:lnSpc>
                  <a:spcBef>
                    <a:spcPct val="40000"/>
                  </a:spcBef>
                  <a:spcAft>
                    <a:spcPct val="0"/>
                  </a:spcAft>
                  <a:buClr>
                    <a:srgbClr val="004880"/>
                  </a:buClr>
                  <a:buFont typeface="Wingdings" pitchFamily="-110" charset="2"/>
                  <a:buChar char="ù"/>
                  <a:defRPr sz="2000">
                    <a:solidFill>
                      <a:schemeClr val="tx1"/>
                    </a:solidFill>
                    <a:latin typeface="+mn-lt"/>
                    <a:ea typeface="ＭＳ Ｐゴシック" pitchFamily="-110" charset="-128"/>
                  </a:defRPr>
                </a:lvl7pPr>
                <a:lvl8pPr marL="2525347" indent="-240761" algn="l" rtl="0" fontAlgn="base">
                  <a:lnSpc>
                    <a:spcPct val="95000"/>
                  </a:lnSpc>
                  <a:spcBef>
                    <a:spcPct val="40000"/>
                  </a:spcBef>
                  <a:spcAft>
                    <a:spcPct val="0"/>
                  </a:spcAft>
                  <a:buClr>
                    <a:srgbClr val="004880"/>
                  </a:buClr>
                  <a:buFont typeface="Wingdings" pitchFamily="-110" charset="2"/>
                  <a:buChar char="ù"/>
                  <a:defRPr sz="2000">
                    <a:solidFill>
                      <a:schemeClr val="tx1"/>
                    </a:solidFill>
                    <a:latin typeface="+mn-lt"/>
                    <a:ea typeface="ＭＳ Ｐゴシック" pitchFamily="-110" charset="-128"/>
                  </a:defRPr>
                </a:lvl8pPr>
                <a:lvl9pPr marL="2906332" indent="-240761" algn="l" rtl="0" fontAlgn="base">
                  <a:lnSpc>
                    <a:spcPct val="95000"/>
                  </a:lnSpc>
                  <a:spcBef>
                    <a:spcPct val="40000"/>
                  </a:spcBef>
                  <a:spcAft>
                    <a:spcPct val="0"/>
                  </a:spcAft>
                  <a:buClr>
                    <a:srgbClr val="004880"/>
                  </a:buClr>
                  <a:buFont typeface="Wingdings" pitchFamily="-110" charset="2"/>
                  <a:buChar char="ù"/>
                  <a:defRPr sz="2000">
                    <a:solidFill>
                      <a:schemeClr val="tx1"/>
                    </a:solidFill>
                    <a:latin typeface="+mn-lt"/>
                    <a:ea typeface="ＭＳ Ｐゴシック" pitchFamily="-110" charset="-128"/>
                  </a:defRPr>
                </a:lvl9pPr>
              </a:lstStyle>
              <a:p>
                <a:pPr marL="4763" eaLnBrk="1" hangingPunct="1">
                  <a:buFont typeface="Wingdings" pitchFamily="-110" charset="2"/>
                  <a:buNone/>
                </a:pPr>
                <a:r>
                  <a:rPr lang="en-US" sz="1000" kern="0" dirty="0" err="1"/>
                  <a:t>calc_source_detector_params</a:t>
                </a:r>
                <a:r>
                  <a:rPr lang="en-US" sz="1000" kern="0" dirty="0"/>
                  <a:t>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000" i="1" ker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000" i="1" kern="0">
                            <a:latin typeface="Cambria Math" panose="02040503050406030204" pitchFamily="18" charset="0"/>
                          </a:rPr>
                          <m:t>𝑟</m:t>
                        </m:r>
                      </m:e>
                      <m:sub>
                        <m:r>
                          <a:rPr lang="en-US" sz="1000" i="1" kern="0">
                            <a:latin typeface="Cambria Math" panose="02040503050406030204" pitchFamily="18" charset="0"/>
                          </a:rPr>
                          <m:t>𝑎</m:t>
                        </m:r>
                      </m:sub>
                    </m:sSub>
                    <m:r>
                      <a:rPr lang="en-US" sz="1000" i="1" kern="0" smtClean="0">
                        <a:latin typeface="Cambria Math" panose="02040503050406030204" pitchFamily="18" charset="0"/>
                      </a:rPr>
                      <m:t>,</m:t>
                    </m:r>
                  </m:oMath>
                </a14:m>
                <a:r>
                  <a:rPr lang="en-US" sz="1000" kern="0" dirty="0">
                    <a:latin typeface="+mj-lt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000" i="1" ker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000" i="1" kern="0">
                            <a:latin typeface="Cambria Math" panose="02040503050406030204" pitchFamily="18" charset="0"/>
                          </a:rPr>
                          <m:t>𝑟</m:t>
                        </m:r>
                      </m:e>
                      <m:sub>
                        <m:r>
                          <a:rPr lang="en-US" sz="1000" i="1" kern="0">
                            <a:latin typeface="Cambria Math" panose="02040503050406030204" pitchFamily="18" charset="0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en-US" sz="1000" kern="0" dirty="0"/>
                  <a:t>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000" i="1" ker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000" i="1" ker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𝑟</m:t>
                        </m:r>
                      </m:e>
                      <m:sub>
                        <m:r>
                          <a:rPr lang="en-US" sz="1000" i="1" ker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h</m:t>
                        </m:r>
                      </m:sub>
                    </m:sSub>
                  </m:oMath>
                </a14:m>
                <a:r>
                  <a:rPr lang="en-US" sz="1000" kern="0" dirty="0"/>
                  <a:t>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000" i="1" ker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000" i="1" kern="0">
                            <a:latin typeface="Cambria Math" panose="02040503050406030204" pitchFamily="18" charset="0"/>
                          </a:rPr>
                          <m:t>𝑟</m:t>
                        </m:r>
                      </m:e>
                      <m:sub>
                        <m:r>
                          <a:rPr lang="en-US" sz="1000" i="1" kern="0">
                            <a:latin typeface="Cambria Math" panose="02040503050406030204" pitchFamily="18" charset="0"/>
                          </a:rPr>
                          <m:t>𝑠</m:t>
                        </m:r>
                      </m:sub>
                    </m:sSub>
                  </m:oMath>
                </a14:m>
                <a:r>
                  <a:rPr lang="en-US" sz="1000" kern="0" dirty="0"/>
                  <a:t>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000" i="1" ker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000" i="1" kern="0">
                            <a:latin typeface="Cambria Math" panose="02040503050406030204" pitchFamily="18" charset="0"/>
                          </a:rPr>
                          <m:t>𝑟</m:t>
                        </m:r>
                      </m:e>
                      <m:sub>
                        <m:r>
                          <a:rPr lang="en-US" sz="1000" i="1" kern="0">
                            <a:latin typeface="Cambria Math" panose="02040503050406030204" pitchFamily="18" charset="0"/>
                          </a:rPr>
                          <m:t>𝑟</m:t>
                        </m:r>
                      </m:sub>
                    </m:sSub>
                  </m:oMath>
                </a14:m>
                <a:r>
                  <a:rPr lang="en-US" sz="1000" kern="0" dirty="0"/>
                  <a:t>):</a:t>
                </a:r>
                <a:endParaRPr lang="en-US" sz="1000" i="1" kern="0" dirty="0">
                  <a:latin typeface="Cambria Math" panose="02040503050406030204" pitchFamily="18" charset="0"/>
                </a:endParaRPr>
              </a:p>
              <a:p>
                <a:pPr marL="400050" lvl="1" indent="-395288" eaLnBrk="1" hangingPunct="1">
                  <a:buFontTx/>
                  <a:buNone/>
                </a:pPr>
                <a:r>
                  <a:rPr lang="en-US" sz="800" kern="0" dirty="0"/>
                  <a:t>	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800" i="1" ker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800" i="1" kern="0">
                            <a:latin typeface="Cambria Math" panose="02040503050406030204" pitchFamily="18" charset="0"/>
                          </a:rPr>
                          <m:t>𝑟</m:t>
                        </m:r>
                      </m:e>
                      <m:sub>
                        <m:r>
                          <a:rPr lang="en-US" sz="800" i="1" kern="0">
                            <a:latin typeface="Cambria Math" panose="02040503050406030204" pitchFamily="18" charset="0"/>
                          </a:rPr>
                          <m:t>𝑛</m:t>
                        </m:r>
                      </m:sub>
                    </m:sSub>
                    <m:r>
                      <a:rPr lang="en-US" sz="800" i="1" kern="0" smtClean="0">
                        <a:latin typeface="Cambria Math" panose="02040503050406030204" pitchFamily="18" charset="0"/>
                      </a:rPr>
                      <m:t>←</m:t>
                    </m:r>
                    <m:f>
                      <m:fPr>
                        <m:ctrlPr>
                          <a:rPr lang="en-US" sz="800" i="1" kern="0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sz="800" i="1" kern="0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800" i="1" kern="0" smtClean="0">
                                <a:latin typeface="Cambria Math" panose="02040503050406030204" pitchFamily="18" charset="0"/>
                              </a:rPr>
                              <m:t>𝑟</m:t>
                            </m:r>
                          </m:e>
                          <m:sub>
                            <m:r>
                              <a:rPr lang="en-US" sz="800" i="1" kern="0" smtClean="0"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b>
                        </m:sSub>
                      </m:num>
                      <m:den>
                        <m:d>
                          <m:dPr>
                            <m:begChr m:val="‖"/>
                            <m:endChr m:val="‖"/>
                            <m:ctrlPr>
                              <a:rPr lang="en-US" sz="800" i="1" kern="0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sz="800" i="1" kern="0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800" i="1" kern="0" smtClean="0">
                                    <a:latin typeface="Cambria Math" panose="02040503050406030204" pitchFamily="18" charset="0"/>
                                  </a:rPr>
                                  <m:t>𝑟</m:t>
                                </m:r>
                              </m:e>
                              <m:sub>
                                <m:r>
                                  <a:rPr lang="en-US" sz="800" i="1" kern="0" smtClean="0">
                                    <a:latin typeface="Cambria Math" panose="02040503050406030204" pitchFamily="18" charset="0"/>
                                  </a:rPr>
                                  <m:t>𝑛</m:t>
                                </m:r>
                              </m:sub>
                            </m:sSub>
                          </m:e>
                        </m:d>
                      </m:den>
                    </m:f>
                  </m:oMath>
                </a14:m>
                <a:r>
                  <a:rPr lang="en-US" sz="800" i="1" kern="0" dirty="0">
                    <a:latin typeface="Cambria Math" panose="02040503050406030204" pitchFamily="18" charset="0"/>
                  </a:rPr>
                  <a:t>	</a:t>
                </a:r>
                <a:r>
                  <a:rPr lang="en-US" sz="800" kern="0" dirty="0">
                    <a:latin typeface="Cambria Math" panose="02040503050406030204" pitchFamily="18" charset="0"/>
                  </a:rPr>
                  <a:t>//Make sure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800" i="1" ker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sz="800" kern="0">
                            <a:latin typeface="Cambria Math" panose="02040503050406030204" pitchFamily="18" charset="0"/>
                          </a:rPr>
                          <m:t>r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sz="800" kern="0">
                            <a:latin typeface="Cambria Math" panose="02040503050406030204" pitchFamily="18" charset="0"/>
                          </a:rPr>
                          <m:t>n</m:t>
                        </m:r>
                      </m:sub>
                    </m:sSub>
                  </m:oMath>
                </a14:m>
                <a:r>
                  <a:rPr lang="en-US" sz="800" kern="0" dirty="0">
                    <a:latin typeface="Cambria Math" panose="02040503050406030204" pitchFamily="18" charset="0"/>
                  </a:rPr>
                  <a:t> is normalized</a:t>
                </a:r>
              </a:p>
              <a:p>
                <a:pPr marL="400050" lvl="1" indent="-395288" eaLnBrk="1" hangingPunct="1">
                  <a:buFontTx/>
                  <a:buNone/>
                </a:pPr>
                <a:r>
                  <a:rPr lang="en-US" sz="800" kern="0" dirty="0">
                    <a:solidFill>
                      <a:srgbClr val="FF0000"/>
                    </a:solidFill>
                    <a:latin typeface="Cambria Math" panose="02040503050406030204" pitchFamily="18" charset="0"/>
                  </a:rPr>
                  <a:t>	</a:t>
                </a:r>
                <a:r>
                  <a:rPr lang="en-US" sz="800" kern="0" dirty="0">
                    <a:solidFill>
                      <a:srgbClr val="FF0000"/>
                    </a:solidFill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800" i="1" ker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800" i="1" ker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𝑟</m:t>
                        </m:r>
                      </m:e>
                      <m:sub>
                        <m:r>
                          <a:rPr lang="en-US" sz="800" i="1" kern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𝑣</m:t>
                        </m:r>
                      </m:sub>
                    </m:sSub>
                    <m:r>
                      <a:rPr lang="en-US" sz="800" i="1" kern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←</m:t>
                    </m:r>
                  </m:oMath>
                </a14:m>
                <a:r>
                  <a:rPr lang="en-US" sz="800" kern="0" dirty="0">
                    <a:solidFill>
                      <a:srgbClr val="FF0000"/>
                    </a:solidFill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800" i="1" ker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800" i="1" ker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𝑟</m:t>
                        </m:r>
                      </m:e>
                      <m:sub>
                        <m:r>
                          <a:rPr lang="en-US" sz="800" i="1" kern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𝑛</m:t>
                        </m:r>
                      </m:sub>
                    </m:sSub>
                    <m:r>
                      <a:rPr lang="en-US" sz="800" i="1" kern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×</m:t>
                    </m:r>
                    <m:sSub>
                      <m:sSubPr>
                        <m:ctrlPr>
                          <a:rPr lang="en-US" sz="800" i="1" kern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800" i="1" kern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𝑟</m:t>
                        </m:r>
                      </m:e>
                      <m:sub>
                        <m:r>
                          <a:rPr lang="en-US" sz="800" i="1" kern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h</m:t>
                        </m:r>
                      </m:sub>
                    </m:sSub>
                  </m:oMath>
                </a14:m>
                <a:r>
                  <a:rPr lang="en-US" sz="800" kern="0" dirty="0">
                    <a:solidFill>
                      <a:srgbClr val="FF0000"/>
                    </a:solidFill>
                    <a:latin typeface="Cambria Math" panose="02040503050406030204" pitchFamily="18" charset="0"/>
                  </a:rPr>
                  <a:t>  //Calculate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800" i="1" ker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sz="800" ker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r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sz="800" kern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v</m:t>
                        </m:r>
                      </m:sub>
                    </m:sSub>
                  </m:oMath>
                </a14:m>
                <a:endParaRPr lang="en-US" sz="800" kern="0" dirty="0">
                  <a:solidFill>
                    <a:srgbClr val="FF0000"/>
                  </a:solidFill>
                  <a:latin typeface="Cambria Math" panose="02040503050406030204" pitchFamily="18" charset="0"/>
                </a:endParaRPr>
              </a:p>
              <a:p>
                <a:pPr marL="400050" lvl="1" indent="-395288" eaLnBrk="1" hangingPunct="1">
                  <a:buFontTx/>
                  <a:buNone/>
                </a:pPr>
                <a:r>
                  <a:rPr lang="en-US" sz="800" kern="0" dirty="0"/>
                  <a:t>	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800" i="1" kern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800" i="1" kern="0" smtClean="0">
                            <a:latin typeface="Cambria Math" panose="02040503050406030204" pitchFamily="18" charset="0"/>
                          </a:rPr>
                          <m:t>𝑑</m:t>
                        </m:r>
                      </m:e>
                      <m:sub>
                        <m:r>
                          <a:rPr lang="en-US" sz="800" i="1" kern="0" smtClean="0">
                            <a:latin typeface="Cambria Math" panose="02040503050406030204" pitchFamily="18" charset="0"/>
                          </a:rPr>
                          <m:t>𝑠</m:t>
                        </m:r>
                        <m:r>
                          <a:rPr lang="en-US" sz="800" i="1" kern="0" smtClean="0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800" i="1" kern="0" smtClean="0">
                            <a:latin typeface="Cambria Math" panose="02040503050406030204" pitchFamily="18" charset="0"/>
                          </a:rPr>
                          <m:t>𝑟</m:t>
                        </m:r>
                      </m:sub>
                    </m:sSub>
                    <m:r>
                      <a:rPr lang="en-US" sz="800" i="1" kern="0" smtClean="0">
                        <a:latin typeface="Cambria Math" panose="02040503050406030204" pitchFamily="18" charset="0"/>
                      </a:rPr>
                      <m:t>←</m:t>
                    </m:r>
                    <m:d>
                      <m:dPr>
                        <m:begChr m:val="⟨"/>
                        <m:endChr m:val="⟩"/>
                        <m:ctrlPr>
                          <a:rPr lang="en-US" sz="800" i="1" kern="0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800" i="1" kern="0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800" i="1" kern="0" smtClean="0">
                                <a:latin typeface="Cambria Math" panose="02040503050406030204" pitchFamily="18" charset="0"/>
                              </a:rPr>
                              <m:t>𝑟</m:t>
                            </m:r>
                          </m:e>
                          <m:sub>
                            <m:r>
                              <a:rPr lang="en-US" sz="800" i="1" kern="0" smtClean="0"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b>
                        </m:sSub>
                      </m:e>
                      <m:e>
                        <m:r>
                          <a:rPr lang="en-US" sz="800" i="1" kern="0" smtClean="0">
                            <a:latin typeface="Cambria Math" panose="02040503050406030204" pitchFamily="18" charset="0"/>
                          </a:rPr>
                          <m:t>−</m:t>
                        </m:r>
                        <m:sSub>
                          <m:sSubPr>
                            <m:ctrlPr>
                              <a:rPr lang="en-US" sz="800" i="1" kern="0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800" i="1" kern="0" smtClean="0">
                                <a:latin typeface="Cambria Math" panose="02040503050406030204" pitchFamily="18" charset="0"/>
                              </a:rPr>
                              <m:t>𝑟</m:t>
                            </m:r>
                          </m:e>
                          <m:sub>
                            <m:r>
                              <a:rPr lang="en-US" sz="800" i="1" kern="0" smtClean="0">
                                <a:latin typeface="Cambria Math" panose="02040503050406030204" pitchFamily="18" charset="0"/>
                              </a:rPr>
                              <m:t>𝑠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sz="800" kern="0" dirty="0"/>
                  <a:t>        </a:t>
                </a:r>
                <a:r>
                  <a:rPr lang="en-US" sz="800" kern="0" dirty="0">
                    <a:latin typeface="Cambria Math" panose="02040503050406030204" pitchFamily="18" charset="0"/>
                  </a:rPr>
                  <a:t>//Ignores out-of-plane tilt of the rotation axis</a:t>
                </a:r>
                <a:endParaRPr lang="en-US" sz="800" kern="0" dirty="0"/>
              </a:p>
              <a:p>
                <a:pPr marL="400050" lvl="1" indent="-395288" eaLnBrk="1" hangingPunct="1">
                  <a:buFontTx/>
                  <a:buNone/>
                </a:pPr>
                <a:r>
                  <a:rPr lang="en-US" sz="800" kern="0" dirty="0"/>
                  <a:t>	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800" i="1" ker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800" i="1" kern="0">
                            <a:latin typeface="Cambria Math" panose="02040503050406030204" pitchFamily="18" charset="0"/>
                          </a:rPr>
                          <m:t>𝑑</m:t>
                        </m:r>
                      </m:e>
                      <m:sub>
                        <m:r>
                          <a:rPr lang="en-US" sz="800" i="1" kern="0">
                            <a:latin typeface="Cambria Math" panose="02040503050406030204" pitchFamily="18" charset="0"/>
                          </a:rPr>
                          <m:t>𝑠</m:t>
                        </m:r>
                        <m:r>
                          <a:rPr lang="en-US" sz="800" i="1" kern="0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800" i="1" kern="0">
                            <a:latin typeface="Cambria Math" panose="02040503050406030204" pitchFamily="18" charset="0"/>
                          </a:rPr>
                          <m:t>𝑑</m:t>
                        </m:r>
                      </m:sub>
                    </m:sSub>
                    <m:r>
                      <a:rPr lang="en-US" sz="800" i="1" kern="0">
                        <a:latin typeface="Cambria Math" panose="02040503050406030204" pitchFamily="18" charset="0"/>
                      </a:rPr>
                      <m:t>←</m:t>
                    </m:r>
                    <m:d>
                      <m:dPr>
                        <m:begChr m:val="⟨"/>
                        <m:endChr m:val="⟩"/>
                        <m:ctrlPr>
                          <a:rPr lang="en-US" sz="800" i="1" ker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800" i="1" ker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800" i="1" kern="0">
                                <a:latin typeface="Cambria Math" panose="02040503050406030204" pitchFamily="18" charset="0"/>
                              </a:rPr>
                              <m:t>𝑟</m:t>
                            </m:r>
                          </m:e>
                          <m:sub>
                            <m:r>
                              <a:rPr lang="en-US" sz="800" i="1" kern="0"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b>
                        </m:sSub>
                      </m:e>
                      <m:e>
                        <m:sSub>
                          <m:sSubPr>
                            <m:ctrlPr>
                              <a:rPr lang="en-US" sz="800" i="1" ker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800" i="1" kern="0">
                                <a:latin typeface="Cambria Math" panose="02040503050406030204" pitchFamily="18" charset="0"/>
                              </a:rPr>
                              <m:t>𝑟</m:t>
                            </m:r>
                          </m:e>
                          <m:sub>
                            <m:r>
                              <a:rPr lang="en-US" sz="800" i="1" kern="0">
                                <a:latin typeface="Cambria Math" panose="02040503050406030204" pitchFamily="18" charset="0"/>
                              </a:rPr>
                              <m:t>𝑟</m:t>
                            </m:r>
                          </m:sub>
                        </m:sSub>
                        <m:r>
                          <a:rPr lang="en-US" sz="800" i="1" kern="0">
                            <a:latin typeface="Cambria Math" panose="02040503050406030204" pitchFamily="18" charset="0"/>
                          </a:rPr>
                          <m:t>−</m:t>
                        </m:r>
                        <m:sSub>
                          <m:sSubPr>
                            <m:ctrlPr>
                              <a:rPr lang="en-US" sz="800" i="1" ker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800" i="1" kern="0">
                                <a:latin typeface="Cambria Math" panose="02040503050406030204" pitchFamily="18" charset="0"/>
                              </a:rPr>
                              <m:t>𝑟</m:t>
                            </m:r>
                          </m:e>
                          <m:sub>
                            <m:r>
                              <a:rPr lang="en-US" sz="800" i="1" kern="0">
                                <a:latin typeface="Cambria Math" panose="02040503050406030204" pitchFamily="18" charset="0"/>
                              </a:rPr>
                              <m:t>𝑠</m:t>
                            </m:r>
                          </m:sub>
                        </m:sSub>
                      </m:e>
                    </m:d>
                  </m:oMath>
                </a14:m>
                <a:endParaRPr lang="en-US" sz="800" kern="0" dirty="0"/>
              </a:p>
              <a:p>
                <a:pPr marL="400050" lvl="1" indent="-395288" eaLnBrk="1" hangingPunct="1">
                  <a:buFontTx/>
                  <a:buNone/>
                </a:pPr>
                <a:r>
                  <a:rPr lang="en-US" sz="800" kern="0" dirty="0"/>
                  <a:t>	</a:t>
                </a:r>
                <a14:m>
                  <m:oMath xmlns:m="http://schemas.openxmlformats.org/officeDocument/2006/math">
                    <m:r>
                      <a:rPr lang="en-US" sz="800" i="1" kern="0" smtClean="0">
                        <a:latin typeface="Cambria Math" panose="02040503050406030204" pitchFamily="18" charset="0"/>
                      </a:rPr>
                      <m:t>𝑀</m:t>
                    </m:r>
                    <m:r>
                      <a:rPr lang="en-US" sz="800" i="1" kern="0" smtClean="0">
                        <a:latin typeface="Cambria Math" panose="02040503050406030204" pitchFamily="18" charset="0"/>
                      </a:rPr>
                      <m:t>←</m:t>
                    </m:r>
                  </m:oMath>
                </a14:m>
                <a:r>
                  <a:rPr lang="en-US" sz="800" kern="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800" i="1" kern="0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sz="800" i="1" ker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800" i="1" kern="0">
                                <a:latin typeface="Cambria Math" panose="02040503050406030204" pitchFamily="18" charset="0"/>
                              </a:rPr>
                              <m:t>𝑑</m:t>
                            </m:r>
                          </m:e>
                          <m:sub>
                            <m:r>
                              <a:rPr lang="en-US" sz="800" i="1" kern="0">
                                <a:latin typeface="Cambria Math" panose="02040503050406030204" pitchFamily="18" charset="0"/>
                              </a:rPr>
                              <m:t>𝑠</m:t>
                            </m:r>
                            <m:r>
                              <a:rPr lang="en-US" sz="800" i="1" kern="0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sz="800" i="1" kern="0">
                                <a:latin typeface="Cambria Math" panose="02040503050406030204" pitchFamily="18" charset="0"/>
                              </a:rPr>
                              <m:t>𝑑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sz="800" i="1" ker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800" i="1" kern="0">
                                <a:latin typeface="Cambria Math" panose="02040503050406030204" pitchFamily="18" charset="0"/>
                              </a:rPr>
                              <m:t>𝑑</m:t>
                            </m:r>
                          </m:e>
                          <m:sub>
                            <m:r>
                              <a:rPr lang="en-US" sz="800" i="1" kern="0">
                                <a:latin typeface="Cambria Math" panose="02040503050406030204" pitchFamily="18" charset="0"/>
                              </a:rPr>
                              <m:t>𝑠</m:t>
                            </m:r>
                            <m:r>
                              <a:rPr lang="en-US" sz="800" i="1" kern="0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sz="800" i="1" kern="0">
                                <a:latin typeface="Cambria Math" panose="02040503050406030204" pitchFamily="18" charset="0"/>
                              </a:rPr>
                              <m:t>𝑟</m:t>
                            </m:r>
                          </m:sub>
                        </m:sSub>
                      </m:den>
                    </m:f>
                  </m:oMath>
                </a14:m>
                <a:endParaRPr lang="en-US" sz="800" kern="0" dirty="0"/>
              </a:p>
              <a:p>
                <a:pPr marL="400050" lvl="1" indent="-395288" eaLnBrk="1" hangingPunct="1">
                  <a:buFontTx/>
                  <a:buNone/>
                </a:pPr>
                <a:r>
                  <a:rPr lang="en-US" sz="800" kern="0" dirty="0"/>
                  <a:t>	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800" i="1" ker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800" i="1" kern="0">
                            <a:latin typeface="Cambria Math" panose="02040503050406030204" pitchFamily="18" charset="0"/>
                          </a:rPr>
                          <m:t>𝑟</m:t>
                        </m:r>
                      </m:e>
                      <m:sub>
                        <m:r>
                          <a:rPr lang="en-US" sz="800" i="1" kern="0">
                            <a:latin typeface="Cambria Math" panose="02040503050406030204" pitchFamily="18" charset="0"/>
                          </a:rPr>
                          <m:t>𝑎</m:t>
                        </m:r>
                        <m:r>
                          <a:rPr lang="en-US" sz="800" i="1" kern="0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800" i="1" kern="0">
                            <a:latin typeface="Cambria Math" panose="02040503050406030204" pitchFamily="18" charset="0"/>
                          </a:rPr>
                          <m:t>𝑝</m:t>
                        </m:r>
                      </m:sub>
                    </m:sSub>
                    <m:r>
                      <a:rPr lang="en-US" sz="800" i="1" kern="0">
                        <a:latin typeface="Cambria Math" panose="02040503050406030204" pitchFamily="18" charset="0"/>
                      </a:rPr>
                      <m:t>←</m:t>
                    </m:r>
                    <m:sSub>
                      <m:sSubPr>
                        <m:ctrlPr>
                          <a:rPr lang="en-US" sz="800" i="1" ker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800" i="1" kern="0">
                            <a:latin typeface="Cambria Math" panose="02040503050406030204" pitchFamily="18" charset="0"/>
                          </a:rPr>
                          <m:t>𝑟</m:t>
                        </m:r>
                      </m:e>
                      <m:sub>
                        <m:r>
                          <a:rPr lang="en-US" sz="800" i="1" kern="0">
                            <a:latin typeface="Cambria Math" panose="02040503050406030204" pitchFamily="18" charset="0"/>
                          </a:rPr>
                          <m:t>𝑎</m:t>
                        </m:r>
                      </m:sub>
                    </m:sSub>
                    <m:r>
                      <a:rPr lang="en-US" sz="800" i="1" kern="0">
                        <a:latin typeface="Cambria Math" panose="02040503050406030204" pitchFamily="18" charset="0"/>
                      </a:rPr>
                      <m:t>−</m:t>
                    </m:r>
                    <m:d>
                      <m:dPr>
                        <m:begChr m:val="⟨"/>
                        <m:endChr m:val="⟩"/>
                        <m:ctrlPr>
                          <a:rPr lang="en-US" sz="800" i="1" ker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800" i="1" ker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800" i="1" kern="0">
                                <a:latin typeface="Cambria Math" panose="02040503050406030204" pitchFamily="18" charset="0"/>
                              </a:rPr>
                              <m:t>𝑟</m:t>
                            </m:r>
                          </m:e>
                          <m:sub>
                            <m:r>
                              <a:rPr lang="en-US" sz="800" i="1" kern="0">
                                <a:latin typeface="Cambria Math" panose="02040503050406030204" pitchFamily="18" charset="0"/>
                              </a:rPr>
                              <m:t>𝑎</m:t>
                            </m:r>
                          </m:sub>
                        </m:sSub>
                      </m:e>
                      <m:e>
                        <m:sSub>
                          <m:sSubPr>
                            <m:ctrlPr>
                              <a:rPr lang="en-US" sz="800" i="1" ker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800" i="1" kern="0">
                                <a:latin typeface="Cambria Math" panose="02040503050406030204" pitchFamily="18" charset="0"/>
                              </a:rPr>
                              <m:t>𝑟</m:t>
                            </m:r>
                          </m:e>
                          <m:sub>
                            <m:r>
                              <a:rPr lang="en-US" sz="800" i="1" kern="0"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sz="800" kern="0" dirty="0"/>
                  <a:t> </a:t>
                </a:r>
                <a:r>
                  <a:rPr lang="en-US" sz="800" kern="0" dirty="0">
                    <a:latin typeface="Cambria Math" panose="02040503050406030204" pitchFamily="18" charset="0"/>
                  </a:rPr>
                  <a:t>//Project the rotation axis onto the detector plane.</a:t>
                </a:r>
                <a:endParaRPr lang="en-US" sz="800" kern="0" dirty="0"/>
              </a:p>
              <a:p>
                <a:pPr marL="400050" lvl="1" indent="-395288" eaLnBrk="1" hangingPunct="1">
                  <a:buFontTx/>
                  <a:buNone/>
                </a:pPr>
                <a:r>
                  <a:rPr lang="en-US" sz="800" kern="0" dirty="0"/>
                  <a:t>	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800" i="1" ker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800" i="1" kern="0">
                            <a:latin typeface="Cambria Math" panose="02040503050406030204" pitchFamily="18" charset="0"/>
                          </a:rPr>
                          <m:t>𝑟</m:t>
                        </m:r>
                      </m:e>
                      <m:sub>
                        <m:r>
                          <a:rPr lang="en-US" sz="800" i="1" kern="0">
                            <a:latin typeface="Cambria Math" panose="02040503050406030204" pitchFamily="18" charset="0"/>
                          </a:rPr>
                          <m:t>𝑎</m:t>
                        </m:r>
                        <m:r>
                          <a:rPr lang="en-US" sz="800" i="1" kern="0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800" i="1" kern="0">
                            <a:latin typeface="Cambria Math" panose="02040503050406030204" pitchFamily="18" charset="0"/>
                          </a:rPr>
                          <m:t>𝑝</m:t>
                        </m:r>
                      </m:sub>
                    </m:sSub>
                    <m:r>
                      <a:rPr lang="en-US" sz="800" i="1" kern="0">
                        <a:latin typeface="Cambria Math" panose="02040503050406030204" pitchFamily="18" charset="0"/>
                      </a:rPr>
                      <m:t>←</m:t>
                    </m:r>
                    <m:f>
                      <m:fPr>
                        <m:ctrlPr>
                          <a:rPr lang="en-US" sz="800" i="1" ker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sz="800" i="1" ker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800" i="1" kern="0">
                                <a:latin typeface="Cambria Math" panose="02040503050406030204" pitchFamily="18" charset="0"/>
                              </a:rPr>
                              <m:t>𝑟</m:t>
                            </m:r>
                          </m:e>
                          <m:sub>
                            <m:r>
                              <a:rPr lang="en-US" sz="800" i="1" kern="0">
                                <a:latin typeface="Cambria Math" panose="02040503050406030204" pitchFamily="18" charset="0"/>
                              </a:rPr>
                              <m:t>𝑎</m:t>
                            </m:r>
                            <m:r>
                              <a:rPr lang="en-US" sz="800" i="1" kern="0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sz="800" i="1" kern="0">
                                <a:latin typeface="Cambria Math" panose="02040503050406030204" pitchFamily="18" charset="0"/>
                              </a:rPr>
                              <m:t>𝑝</m:t>
                            </m:r>
                          </m:sub>
                        </m:sSub>
                      </m:num>
                      <m:den>
                        <m:d>
                          <m:dPr>
                            <m:begChr m:val="‖"/>
                            <m:endChr m:val="‖"/>
                            <m:ctrlPr>
                              <a:rPr lang="en-US" sz="800" i="1" ker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sz="800" i="1" ker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800" i="1" kern="0">
                                    <a:latin typeface="Cambria Math" panose="02040503050406030204" pitchFamily="18" charset="0"/>
                                  </a:rPr>
                                  <m:t>𝑟</m:t>
                                </m:r>
                              </m:e>
                              <m:sub>
                                <m:r>
                                  <a:rPr lang="en-US" sz="800" i="1" kern="0">
                                    <a:latin typeface="Cambria Math" panose="02040503050406030204" pitchFamily="18" charset="0"/>
                                  </a:rPr>
                                  <m:t>𝑎</m:t>
                                </m:r>
                                <m:r>
                                  <a:rPr lang="en-US" sz="800" i="1" kern="0">
                                    <a:latin typeface="Cambria Math" panose="02040503050406030204" pitchFamily="18" charset="0"/>
                                  </a:rPr>
                                  <m:t>,</m:t>
                                </m:r>
                                <m:r>
                                  <a:rPr lang="en-US" sz="800" i="1" kern="0">
                                    <a:latin typeface="Cambria Math" panose="02040503050406030204" pitchFamily="18" charset="0"/>
                                  </a:rPr>
                                  <m:t>𝑝</m:t>
                                </m:r>
                              </m:sub>
                            </m:sSub>
                          </m:e>
                        </m:d>
                      </m:den>
                    </m:f>
                  </m:oMath>
                </a14:m>
                <a:r>
                  <a:rPr lang="en-US" sz="800" kern="0" dirty="0"/>
                  <a:t>  </a:t>
                </a:r>
                <a:r>
                  <a:rPr lang="en-US" sz="800" kern="0" dirty="0">
                    <a:latin typeface="Cambria Math" panose="02040503050406030204" pitchFamily="18" charset="0"/>
                  </a:rPr>
                  <a:t>//Normalize the result.</a:t>
                </a:r>
              </a:p>
              <a:p>
                <a:pPr marL="400050" lvl="1" indent="-395288" eaLnBrk="1" hangingPunct="1">
                  <a:buFontTx/>
                  <a:buNone/>
                </a:pPr>
                <a:r>
                  <a:rPr lang="en-US" sz="800" kern="0" dirty="0"/>
                  <a:t>	</a:t>
                </a:r>
                <a14:m>
                  <m:oMath xmlns:m="http://schemas.openxmlformats.org/officeDocument/2006/math">
                    <m:r>
                      <a:rPr lang="en-US" sz="800" i="1" kern="0">
                        <a:latin typeface="Cambria Math" panose="02040503050406030204" pitchFamily="18" charset="0"/>
                      </a:rPr>
                      <m:t>𝜃</m:t>
                    </m:r>
                    <m:r>
                      <a:rPr lang="en-US" sz="800" i="1" kern="0">
                        <a:latin typeface="Cambria Math" panose="02040503050406030204" pitchFamily="18" charset="0"/>
                      </a:rPr>
                      <m:t>←−</m:t>
                    </m:r>
                    <m:func>
                      <m:funcPr>
                        <m:ctrlPr>
                          <a:rPr lang="en-US" sz="800" i="1" kern="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sz="800" kern="0">
                            <a:latin typeface="Cambria Math" panose="02040503050406030204" pitchFamily="18" charset="0"/>
                          </a:rPr>
                          <m:t>tan</m:t>
                        </m:r>
                      </m:fName>
                      <m:e>
                        <m:d>
                          <m:dPr>
                            <m:ctrlPr>
                              <a:rPr lang="en-US" sz="800" i="1" ker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en-US" sz="800" i="1" kern="0"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sSub>
                                  <m:sSubPr>
                                    <m:ctrlPr>
                                      <a:rPr lang="en-US" sz="800" i="1" ker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800" i="1" kern="0">
                                        <a:latin typeface="Cambria Math" panose="02040503050406030204" pitchFamily="18" charset="0"/>
                                      </a:rPr>
                                      <m:t>&lt;</m:t>
                                    </m:r>
                                    <m:sSub>
                                      <m:sSubPr>
                                        <m:ctrlPr>
                                          <a:rPr lang="en-US" sz="800" i="1" ker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800" i="1" kern="0">
                                            <a:latin typeface="Cambria Math" panose="02040503050406030204" pitchFamily="18" charset="0"/>
                                          </a:rPr>
                                          <m:t>𝑟</m:t>
                                        </m:r>
                                      </m:e>
                                      <m:sub>
                                        <m:r>
                                          <a:rPr lang="en-US" sz="800" i="1" kern="0">
                                            <a:latin typeface="Cambria Math" panose="02040503050406030204" pitchFamily="18" charset="0"/>
                                          </a:rPr>
                                          <m:t>𝑎</m:t>
                                        </m:r>
                                        <m:r>
                                          <a:rPr lang="en-US" sz="800" i="1" kern="0">
                                            <a:latin typeface="Cambria Math" panose="02040503050406030204" pitchFamily="18" charset="0"/>
                                          </a:rPr>
                                          <m:t>,</m:t>
                                        </m:r>
                                        <m:r>
                                          <a:rPr lang="en-US" sz="800" i="1" kern="0">
                                            <a:latin typeface="Cambria Math" panose="02040503050406030204" pitchFamily="18" charset="0"/>
                                          </a:rPr>
                                          <m:t>𝑝</m:t>
                                        </m:r>
                                      </m:sub>
                                    </m:sSub>
                                    <m:r>
                                      <a:rPr lang="en-US" sz="800" i="1" kern="0">
                                        <a:latin typeface="Cambria Math" panose="02040503050406030204" pitchFamily="18" charset="0"/>
                                      </a:rPr>
                                      <m:t>|</m:t>
                                    </m:r>
                                    <m:sSub>
                                      <m:sSubPr>
                                        <m:ctrlPr>
                                          <a:rPr lang="en-US" sz="800" i="1" ker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800" i="1" kern="0">
                                            <a:latin typeface="Cambria Math" panose="02040503050406030204" pitchFamily="18" charset="0"/>
                                          </a:rPr>
                                          <m:t>𝑟</m:t>
                                        </m:r>
                                      </m:e>
                                      <m:sub>
                                        <m:r>
                                          <a:rPr lang="en-US" sz="800" i="1" kern="0">
                                            <a:latin typeface="Cambria Math" panose="02040503050406030204" pitchFamily="18" charset="0"/>
                                          </a:rPr>
                                          <m:t>h</m:t>
                                        </m:r>
                                      </m:sub>
                                    </m:sSub>
                                    <m:r>
                                      <a:rPr lang="en-US" sz="800" i="1" kern="0">
                                        <a:latin typeface="Cambria Math" panose="02040503050406030204" pitchFamily="18" charset="0"/>
                                      </a:rPr>
                                      <m:t>&gt;</m:t>
                                    </m:r>
                                  </m:e>
                                  <m:sub>
                                    <m:r>
                                      <a:rPr lang="en-US" sz="800" i="1" kern="0">
                                        <a:latin typeface="Cambria Math" panose="02040503050406030204" pitchFamily="18" charset="0"/>
                                      </a:rPr>
                                      <m:t> </m:t>
                                    </m:r>
                                  </m:sub>
                                </m:sSub>
                              </m:num>
                              <m:den>
                                <m:r>
                                  <a:rPr lang="en-US" sz="800" i="1" kern="0">
                                    <a:latin typeface="Cambria Math" panose="02040503050406030204" pitchFamily="18" charset="0"/>
                                  </a:rPr>
                                  <m:t>&lt;</m:t>
                                </m:r>
                                <m:sSub>
                                  <m:sSubPr>
                                    <m:ctrlPr>
                                      <a:rPr lang="en-US" sz="800" i="1" ker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800" i="1" kern="0">
                                        <a:latin typeface="Cambria Math" panose="02040503050406030204" pitchFamily="18" charset="0"/>
                                      </a:rPr>
                                      <m:t>𝑟</m:t>
                                    </m:r>
                                  </m:e>
                                  <m:sub>
                                    <m:r>
                                      <a:rPr lang="en-US" sz="800" i="1" kern="0"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  <m:r>
                                      <a:rPr lang="en-US" sz="800" i="1" kern="0">
                                        <a:latin typeface="Cambria Math" panose="02040503050406030204" pitchFamily="18" charset="0"/>
                                      </a:rPr>
                                      <m:t>,</m:t>
                                    </m:r>
                                    <m:r>
                                      <a:rPr lang="en-US" sz="800" i="1" kern="0">
                                        <a:latin typeface="Cambria Math" panose="02040503050406030204" pitchFamily="18" charset="0"/>
                                      </a:rPr>
                                      <m:t>𝑝</m:t>
                                    </m:r>
                                  </m:sub>
                                </m:sSub>
                                <m:r>
                                  <a:rPr lang="en-US" sz="800" i="1" kern="0">
                                    <a:latin typeface="Cambria Math" panose="02040503050406030204" pitchFamily="18" charset="0"/>
                                  </a:rPr>
                                  <m:t>|</m:t>
                                </m:r>
                                <m:sSub>
                                  <m:sSubPr>
                                    <m:ctrlPr>
                                      <a:rPr lang="en-US" sz="800" i="1" ker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800" i="1" kern="0">
                                        <a:latin typeface="Cambria Math" panose="02040503050406030204" pitchFamily="18" charset="0"/>
                                      </a:rPr>
                                      <m:t>𝑟</m:t>
                                    </m:r>
                                  </m:e>
                                  <m:sub>
                                    <m:r>
                                      <a:rPr lang="en-US" sz="800" i="1" kern="0">
                                        <a:latin typeface="Cambria Math" panose="02040503050406030204" pitchFamily="18" charset="0"/>
                                      </a:rPr>
                                      <m:t>𝑣</m:t>
                                    </m:r>
                                  </m:sub>
                                </m:sSub>
                                <m:r>
                                  <a:rPr lang="en-US" sz="800" i="1" kern="0">
                                    <a:latin typeface="Cambria Math" panose="02040503050406030204" pitchFamily="18" charset="0"/>
                                  </a:rPr>
                                  <m:t>&gt;</m:t>
                                </m:r>
                              </m:den>
                            </m:f>
                          </m:e>
                        </m:d>
                      </m:e>
                    </m:func>
                  </m:oMath>
                </a14:m>
                <a:r>
                  <a:rPr lang="en-US" sz="800" kern="0" dirty="0">
                    <a:latin typeface="Cambria Math" panose="02040503050406030204" pitchFamily="18" charset="0"/>
                  </a:rPr>
                  <a:t>   //Calculate required rotation angle for view correction.</a:t>
                </a:r>
              </a:p>
              <a:p>
                <a:pPr marL="400050" lvl="1" indent="-395288" eaLnBrk="1" hangingPunct="1">
                  <a:buFontTx/>
                  <a:buNone/>
                </a:pPr>
                <a:r>
                  <a:rPr lang="en-US" sz="800" kern="0" dirty="0"/>
                  <a:t>	Return(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800" i="1" kern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800" i="1" kern="0" smtClean="0">
                            <a:latin typeface="Cambria Math" panose="02040503050406030204" pitchFamily="18" charset="0"/>
                          </a:rPr>
                          <m:t>𝑑</m:t>
                        </m:r>
                      </m:e>
                      <m:sub>
                        <m:r>
                          <a:rPr lang="en-US" sz="800" i="1" kern="0" smtClean="0">
                            <a:latin typeface="Cambria Math" panose="02040503050406030204" pitchFamily="18" charset="0"/>
                          </a:rPr>
                          <m:t>𝑠</m:t>
                        </m:r>
                        <m:r>
                          <a:rPr lang="en-US" sz="800" i="1" kern="0" smtClean="0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800" i="1" kern="0" smtClean="0">
                            <a:latin typeface="Cambria Math" panose="02040503050406030204" pitchFamily="18" charset="0"/>
                          </a:rPr>
                          <m:t>𝑑</m:t>
                        </m:r>
                      </m:sub>
                    </m:sSub>
                  </m:oMath>
                </a14:m>
                <a:r>
                  <a:rPr lang="en-US" sz="800" kern="0" dirty="0"/>
                  <a:t>, </a:t>
                </a:r>
                <a14:m>
                  <m:oMath xmlns:m="http://schemas.openxmlformats.org/officeDocument/2006/math">
                    <m:r>
                      <a:rPr lang="en-US" sz="800" i="1" kern="0">
                        <a:latin typeface="Cambria Math" panose="02040503050406030204" pitchFamily="18" charset="0"/>
                      </a:rPr>
                      <m:t>𝑀</m:t>
                    </m:r>
                  </m:oMath>
                </a14:m>
                <a:r>
                  <a:rPr lang="en-US" sz="800" kern="0" dirty="0"/>
                  <a:t>, </a:t>
                </a:r>
                <a14:m>
                  <m:oMath xmlns:m="http://schemas.openxmlformats.org/officeDocument/2006/math">
                    <m:r>
                      <a:rPr lang="en-US" sz="800" i="1" kern="0">
                        <a:latin typeface="Cambria Math" panose="02040503050406030204" pitchFamily="18" charset="0"/>
                      </a:rPr>
                      <m:t>𝜃</m:t>
                    </m:r>
                  </m:oMath>
                </a14:m>
                <a:r>
                  <a:rPr lang="en-US" sz="800" kern="0" dirty="0"/>
                  <a:t>)</a:t>
                </a:r>
              </a:p>
            </p:txBody>
          </p:sp>
        </mc:Choice>
        <mc:Fallback xmlns="">
          <p:sp>
            <p:nvSpPr>
              <p:cNvPr id="439" name="Subtitle 6">
                <a:extLst>
                  <a:ext uri="{FF2B5EF4-FFF2-40B4-BE49-F238E27FC236}">
                    <a16:creationId xmlns:a16="http://schemas.microsoft.com/office/drawing/2014/main" id="{1C809C71-50C1-8B1E-49D8-F0906C2DB3C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479878" y="418632"/>
                <a:ext cx="4255133" cy="2064130"/>
              </a:xfrm>
              <a:prstGeom prst="rect">
                <a:avLst/>
              </a:prstGeom>
              <a:blipFill>
                <a:blip r:embed="rId28"/>
                <a:stretch>
                  <a:fillRect/>
                </a:stretch>
              </a:blipFill>
              <a:ln w="9525">
                <a:solidFill>
                  <a:srgbClr val="0070C0"/>
                </a:solidFill>
                <a:miter lim="800000"/>
                <a:headEnd/>
                <a:tailEnd/>
              </a:ln>
              <a:effectLst/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9740911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122B83-D7EA-8594-2EB8-18FB143A54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F0017D6F-DFE2-7425-EBE2-B8E45C97DD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38130"/>
          </a:xfrm>
        </p:spPr>
        <p:txBody>
          <a:bodyPr/>
          <a:lstStyle/>
          <a:p>
            <a:r>
              <a:rPr lang="en-US" sz="2400" dirty="0"/>
              <a:t>Issue: location of (0,0) detector pixel is incorrect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3AE9D83-CD6B-10EC-46FC-6C7894DF09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400" y="647700"/>
            <a:ext cx="8610600" cy="4572000"/>
          </a:xfrm>
        </p:spPr>
        <p:txBody>
          <a:bodyPr/>
          <a:lstStyle/>
          <a:p>
            <a:pPr marL="342900" indent="-342900" eaLnBrk="1" hangingPunct="1"/>
            <a:r>
              <a:rPr lang="en-US" sz="1800" kern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Issue: our interpretation of the NSI metadata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entry “reference” is incorrect.</a:t>
            </a:r>
            <a:endParaRPr lang="en-US" sz="1800" kern="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/>
            <a:r>
              <a:rPr lang="en-US" sz="1600" dirty="0"/>
              <a:t>Our interpretation: 3D real-valued vector from origin to center of (0,0) detector pixel</a:t>
            </a:r>
          </a:p>
          <a:p>
            <a:pPr lvl="2"/>
            <a:r>
              <a:rPr lang="en-US" sz="1600" dirty="0"/>
              <a:t>In reality: </a:t>
            </a:r>
            <a:r>
              <a:rPr lang="en-US" sz="1600" dirty="0">
                <a:solidFill>
                  <a:srgbClr val="000000"/>
                </a:solidFill>
                <a:ea typeface="+mn-ea"/>
              </a:rPr>
              <a:t>&lt;reference&gt; refers to a </a:t>
            </a:r>
            <a:r>
              <a:rPr lang="en-US" sz="1600" dirty="0">
                <a:solidFill>
                  <a:srgbClr val="00B0F0"/>
                </a:solidFill>
                <a:ea typeface="+mn-ea"/>
              </a:rPr>
              <a:t>“virtual” detector pixel </a:t>
            </a:r>
            <a:r>
              <a:rPr lang="en-US" sz="1600" dirty="0">
                <a:solidFill>
                  <a:srgbClr val="000000"/>
                </a:solidFill>
                <a:ea typeface="+mn-ea"/>
              </a:rPr>
              <a:t>that is one pixel shifted from the physical location of (0,0) detector pixel.</a:t>
            </a:r>
            <a:endParaRPr lang="en-US" sz="1050" dirty="0"/>
          </a:p>
          <a:p>
            <a:pPr lvl="2"/>
            <a:endParaRPr lang="en-US" sz="105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12319B1-1CAA-E2C6-F78A-C47563388E2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2661D55-915B-9148-8609-5AEDA0F27130}" type="slidenum">
              <a:rPr lang="en-US" smtClean="0"/>
              <a:t>7</a:t>
            </a:fld>
            <a:endParaRPr lang="en-US"/>
          </a:p>
        </p:txBody>
      </p:sp>
      <p:sp>
        <p:nvSpPr>
          <p:cNvPr id="135" name="Oval 134">
            <a:extLst>
              <a:ext uri="{FF2B5EF4-FFF2-40B4-BE49-F238E27FC236}">
                <a16:creationId xmlns:a16="http://schemas.microsoft.com/office/drawing/2014/main" id="{74B3142D-1A38-63A8-5955-9B6426362D80}"/>
              </a:ext>
            </a:extLst>
          </p:cNvPr>
          <p:cNvSpPr/>
          <p:nvPr/>
        </p:nvSpPr>
        <p:spPr>
          <a:xfrm>
            <a:off x="1787007" y="4403918"/>
            <a:ext cx="45720" cy="45720"/>
          </a:xfrm>
          <a:prstGeom prst="ellipse">
            <a:avLst/>
          </a:prstGeom>
          <a:solidFill>
            <a:schemeClr val="tx1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58"/>
          </a:p>
        </p:txBody>
      </p:sp>
      <p:grpSp>
        <p:nvGrpSpPr>
          <p:cNvPr id="136" name="Group 135">
            <a:extLst>
              <a:ext uri="{FF2B5EF4-FFF2-40B4-BE49-F238E27FC236}">
                <a16:creationId xmlns:a16="http://schemas.microsoft.com/office/drawing/2014/main" id="{FBEDA61E-BBDE-2807-AC60-3B3C54F86B8E}"/>
              </a:ext>
            </a:extLst>
          </p:cNvPr>
          <p:cNvGrpSpPr/>
          <p:nvPr/>
        </p:nvGrpSpPr>
        <p:grpSpPr>
          <a:xfrm>
            <a:off x="3944560" y="2622945"/>
            <a:ext cx="1703066" cy="2683538"/>
            <a:chOff x="9588676" y="732235"/>
            <a:chExt cx="1745174" cy="2758538"/>
          </a:xfrm>
        </p:grpSpPr>
        <p:cxnSp>
          <p:nvCxnSpPr>
            <p:cNvPr id="137" name="Straight Connector 136">
              <a:extLst>
                <a:ext uri="{FF2B5EF4-FFF2-40B4-BE49-F238E27FC236}">
                  <a16:creationId xmlns:a16="http://schemas.microsoft.com/office/drawing/2014/main" id="{3D099914-E8BF-C3EA-EB08-308BC557FD7F}"/>
                </a:ext>
              </a:extLst>
            </p:cNvPr>
            <p:cNvCxnSpPr/>
            <p:nvPr/>
          </p:nvCxnSpPr>
          <p:spPr>
            <a:xfrm flipV="1">
              <a:off x="9588678" y="732235"/>
              <a:ext cx="0" cy="450375"/>
            </a:xfrm>
            <a:prstGeom prst="line">
              <a:avLst/>
            </a:prstGeom>
            <a:ln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8" name="Straight Connector 137">
              <a:extLst>
                <a:ext uri="{FF2B5EF4-FFF2-40B4-BE49-F238E27FC236}">
                  <a16:creationId xmlns:a16="http://schemas.microsoft.com/office/drawing/2014/main" id="{D39E31D0-106A-A3C9-EFB7-4130AF0C2DC8}"/>
                </a:ext>
              </a:extLst>
            </p:cNvPr>
            <p:cNvCxnSpPr/>
            <p:nvPr/>
          </p:nvCxnSpPr>
          <p:spPr>
            <a:xfrm>
              <a:off x="9588678" y="732235"/>
              <a:ext cx="290864" cy="84445"/>
            </a:xfrm>
            <a:prstGeom prst="line">
              <a:avLst/>
            </a:prstGeom>
            <a:ln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9" name="Straight Connector 138">
              <a:extLst>
                <a:ext uri="{FF2B5EF4-FFF2-40B4-BE49-F238E27FC236}">
                  <a16:creationId xmlns:a16="http://schemas.microsoft.com/office/drawing/2014/main" id="{0AF45EBA-B953-FE02-FB88-3A48939B0143}"/>
                </a:ext>
              </a:extLst>
            </p:cNvPr>
            <p:cNvCxnSpPr/>
            <p:nvPr/>
          </p:nvCxnSpPr>
          <p:spPr>
            <a:xfrm flipV="1">
              <a:off x="9879541" y="816680"/>
              <a:ext cx="0" cy="450375"/>
            </a:xfrm>
            <a:prstGeom prst="line">
              <a:avLst/>
            </a:prstGeom>
            <a:ln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0" name="Straight Connector 139">
              <a:extLst>
                <a:ext uri="{FF2B5EF4-FFF2-40B4-BE49-F238E27FC236}">
                  <a16:creationId xmlns:a16="http://schemas.microsoft.com/office/drawing/2014/main" id="{044A4D94-D67C-80B1-7C97-CAFE55B926D1}"/>
                </a:ext>
              </a:extLst>
            </p:cNvPr>
            <p:cNvCxnSpPr/>
            <p:nvPr/>
          </p:nvCxnSpPr>
          <p:spPr>
            <a:xfrm flipV="1">
              <a:off x="9588678" y="1182610"/>
              <a:ext cx="0" cy="450375"/>
            </a:xfrm>
            <a:prstGeom prst="line">
              <a:avLst/>
            </a:prstGeom>
            <a:ln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1" name="Straight Connector 140">
              <a:extLst>
                <a:ext uri="{FF2B5EF4-FFF2-40B4-BE49-F238E27FC236}">
                  <a16:creationId xmlns:a16="http://schemas.microsoft.com/office/drawing/2014/main" id="{07350551-AA27-4EFD-C233-CDCE42552999}"/>
                </a:ext>
              </a:extLst>
            </p:cNvPr>
            <p:cNvCxnSpPr/>
            <p:nvPr/>
          </p:nvCxnSpPr>
          <p:spPr>
            <a:xfrm>
              <a:off x="9588678" y="1182610"/>
              <a:ext cx="290864" cy="84445"/>
            </a:xfrm>
            <a:prstGeom prst="line">
              <a:avLst/>
            </a:prstGeom>
            <a:ln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2" name="Straight Connector 141">
              <a:extLst>
                <a:ext uri="{FF2B5EF4-FFF2-40B4-BE49-F238E27FC236}">
                  <a16:creationId xmlns:a16="http://schemas.microsoft.com/office/drawing/2014/main" id="{237A46E5-F31F-DF65-082D-8CD2BD4011F0}"/>
                </a:ext>
              </a:extLst>
            </p:cNvPr>
            <p:cNvCxnSpPr/>
            <p:nvPr/>
          </p:nvCxnSpPr>
          <p:spPr>
            <a:xfrm flipV="1">
              <a:off x="9879541" y="1267055"/>
              <a:ext cx="0" cy="450375"/>
            </a:xfrm>
            <a:prstGeom prst="line">
              <a:avLst/>
            </a:prstGeom>
            <a:ln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3" name="Straight Connector 142">
              <a:extLst>
                <a:ext uri="{FF2B5EF4-FFF2-40B4-BE49-F238E27FC236}">
                  <a16:creationId xmlns:a16="http://schemas.microsoft.com/office/drawing/2014/main" id="{1DE8E95A-E98D-D97D-7286-DF5B4A3EF625}"/>
                </a:ext>
              </a:extLst>
            </p:cNvPr>
            <p:cNvCxnSpPr/>
            <p:nvPr/>
          </p:nvCxnSpPr>
          <p:spPr>
            <a:xfrm>
              <a:off x="9879538" y="816680"/>
              <a:ext cx="290864" cy="84445"/>
            </a:xfrm>
            <a:prstGeom prst="line">
              <a:avLst/>
            </a:prstGeom>
            <a:ln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4" name="Straight Connector 143">
              <a:extLst>
                <a:ext uri="{FF2B5EF4-FFF2-40B4-BE49-F238E27FC236}">
                  <a16:creationId xmlns:a16="http://schemas.microsoft.com/office/drawing/2014/main" id="{2A57CF18-B947-B128-A5CD-D59D4B094D11}"/>
                </a:ext>
              </a:extLst>
            </p:cNvPr>
            <p:cNvCxnSpPr/>
            <p:nvPr/>
          </p:nvCxnSpPr>
          <p:spPr>
            <a:xfrm flipV="1">
              <a:off x="10170402" y="901125"/>
              <a:ext cx="0" cy="450375"/>
            </a:xfrm>
            <a:prstGeom prst="line">
              <a:avLst/>
            </a:prstGeom>
            <a:ln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Straight Connector 144">
              <a:extLst>
                <a:ext uri="{FF2B5EF4-FFF2-40B4-BE49-F238E27FC236}">
                  <a16:creationId xmlns:a16="http://schemas.microsoft.com/office/drawing/2014/main" id="{BDBA20A8-BB02-E135-6F65-92200ADD69E6}"/>
                </a:ext>
              </a:extLst>
            </p:cNvPr>
            <p:cNvCxnSpPr/>
            <p:nvPr/>
          </p:nvCxnSpPr>
          <p:spPr>
            <a:xfrm>
              <a:off x="10170402" y="901125"/>
              <a:ext cx="290864" cy="84445"/>
            </a:xfrm>
            <a:prstGeom prst="line">
              <a:avLst/>
            </a:prstGeom>
            <a:ln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6" name="Straight Connector 145">
              <a:extLst>
                <a:ext uri="{FF2B5EF4-FFF2-40B4-BE49-F238E27FC236}">
                  <a16:creationId xmlns:a16="http://schemas.microsoft.com/office/drawing/2014/main" id="{7CB6A9E4-D2CF-D455-C14F-C8F1086B5C1E}"/>
                </a:ext>
              </a:extLst>
            </p:cNvPr>
            <p:cNvCxnSpPr/>
            <p:nvPr/>
          </p:nvCxnSpPr>
          <p:spPr>
            <a:xfrm flipV="1">
              <a:off x="10461265" y="985570"/>
              <a:ext cx="0" cy="450375"/>
            </a:xfrm>
            <a:prstGeom prst="line">
              <a:avLst/>
            </a:prstGeom>
            <a:ln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7" name="Straight Connector 146">
              <a:extLst>
                <a:ext uri="{FF2B5EF4-FFF2-40B4-BE49-F238E27FC236}">
                  <a16:creationId xmlns:a16="http://schemas.microsoft.com/office/drawing/2014/main" id="{63F83D4F-64FB-2233-321E-35C5D4EAD696}"/>
                </a:ext>
              </a:extLst>
            </p:cNvPr>
            <p:cNvCxnSpPr/>
            <p:nvPr/>
          </p:nvCxnSpPr>
          <p:spPr>
            <a:xfrm>
              <a:off x="9879538" y="1267053"/>
              <a:ext cx="290864" cy="84445"/>
            </a:xfrm>
            <a:prstGeom prst="line">
              <a:avLst/>
            </a:prstGeom>
            <a:ln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8" name="Straight Connector 147">
              <a:extLst>
                <a:ext uri="{FF2B5EF4-FFF2-40B4-BE49-F238E27FC236}">
                  <a16:creationId xmlns:a16="http://schemas.microsoft.com/office/drawing/2014/main" id="{15C3A5DF-D1CE-F162-A6FD-FAF544B6B6D1}"/>
                </a:ext>
              </a:extLst>
            </p:cNvPr>
            <p:cNvCxnSpPr/>
            <p:nvPr/>
          </p:nvCxnSpPr>
          <p:spPr>
            <a:xfrm flipV="1">
              <a:off x="10170402" y="1351498"/>
              <a:ext cx="0" cy="450375"/>
            </a:xfrm>
            <a:prstGeom prst="line">
              <a:avLst/>
            </a:prstGeom>
            <a:ln w="9525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9" name="Straight Connector 148">
              <a:extLst>
                <a:ext uri="{FF2B5EF4-FFF2-40B4-BE49-F238E27FC236}">
                  <a16:creationId xmlns:a16="http://schemas.microsoft.com/office/drawing/2014/main" id="{B3F37707-B2F5-236F-8F64-AD3B8BA4489A}"/>
                </a:ext>
              </a:extLst>
            </p:cNvPr>
            <p:cNvCxnSpPr/>
            <p:nvPr/>
          </p:nvCxnSpPr>
          <p:spPr>
            <a:xfrm>
              <a:off x="10170402" y="1351498"/>
              <a:ext cx="290864" cy="84445"/>
            </a:xfrm>
            <a:prstGeom prst="line">
              <a:avLst/>
            </a:prstGeom>
            <a:ln w="9525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0" name="Straight Connector 149">
              <a:extLst>
                <a:ext uri="{FF2B5EF4-FFF2-40B4-BE49-F238E27FC236}">
                  <a16:creationId xmlns:a16="http://schemas.microsoft.com/office/drawing/2014/main" id="{D71FE1C9-6E1A-4AB5-FCF5-387CB07B725C}"/>
                </a:ext>
              </a:extLst>
            </p:cNvPr>
            <p:cNvCxnSpPr/>
            <p:nvPr/>
          </p:nvCxnSpPr>
          <p:spPr>
            <a:xfrm flipV="1">
              <a:off x="10461265" y="1435945"/>
              <a:ext cx="0" cy="450375"/>
            </a:xfrm>
            <a:prstGeom prst="line">
              <a:avLst/>
            </a:prstGeom>
            <a:ln w="9525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1" name="Straight Connector 150">
              <a:extLst>
                <a:ext uri="{FF2B5EF4-FFF2-40B4-BE49-F238E27FC236}">
                  <a16:creationId xmlns:a16="http://schemas.microsoft.com/office/drawing/2014/main" id="{34528B86-51EF-EA9E-1D5E-5DAC6E5A5E58}"/>
                </a:ext>
              </a:extLst>
            </p:cNvPr>
            <p:cNvCxnSpPr/>
            <p:nvPr/>
          </p:nvCxnSpPr>
          <p:spPr>
            <a:xfrm>
              <a:off x="10461262" y="985568"/>
              <a:ext cx="290864" cy="84445"/>
            </a:xfrm>
            <a:prstGeom prst="line">
              <a:avLst/>
            </a:prstGeom>
            <a:ln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2" name="Straight Connector 151">
              <a:extLst>
                <a:ext uri="{FF2B5EF4-FFF2-40B4-BE49-F238E27FC236}">
                  <a16:creationId xmlns:a16="http://schemas.microsoft.com/office/drawing/2014/main" id="{F2A4EFCF-82F6-A792-F5DA-F3255BA87B89}"/>
                </a:ext>
              </a:extLst>
            </p:cNvPr>
            <p:cNvCxnSpPr/>
            <p:nvPr/>
          </p:nvCxnSpPr>
          <p:spPr>
            <a:xfrm flipV="1">
              <a:off x="10752125" y="1070015"/>
              <a:ext cx="0" cy="450375"/>
            </a:xfrm>
            <a:prstGeom prst="line">
              <a:avLst/>
            </a:prstGeom>
            <a:ln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3" name="Straight Connector 152">
              <a:extLst>
                <a:ext uri="{FF2B5EF4-FFF2-40B4-BE49-F238E27FC236}">
                  <a16:creationId xmlns:a16="http://schemas.microsoft.com/office/drawing/2014/main" id="{D53AAA70-B11C-F30E-F769-D03701936AC8}"/>
                </a:ext>
              </a:extLst>
            </p:cNvPr>
            <p:cNvCxnSpPr/>
            <p:nvPr/>
          </p:nvCxnSpPr>
          <p:spPr>
            <a:xfrm>
              <a:off x="10752125" y="1070015"/>
              <a:ext cx="290864" cy="84445"/>
            </a:xfrm>
            <a:prstGeom prst="line">
              <a:avLst/>
            </a:prstGeom>
            <a:ln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4" name="Straight Connector 153">
              <a:extLst>
                <a:ext uri="{FF2B5EF4-FFF2-40B4-BE49-F238E27FC236}">
                  <a16:creationId xmlns:a16="http://schemas.microsoft.com/office/drawing/2014/main" id="{1141862C-0585-2519-96D2-4DD912493DF9}"/>
                </a:ext>
              </a:extLst>
            </p:cNvPr>
            <p:cNvCxnSpPr/>
            <p:nvPr/>
          </p:nvCxnSpPr>
          <p:spPr>
            <a:xfrm flipV="1">
              <a:off x="11042987" y="1154460"/>
              <a:ext cx="0" cy="450375"/>
            </a:xfrm>
            <a:prstGeom prst="line">
              <a:avLst/>
            </a:prstGeom>
            <a:ln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5" name="Straight Connector 154">
              <a:extLst>
                <a:ext uri="{FF2B5EF4-FFF2-40B4-BE49-F238E27FC236}">
                  <a16:creationId xmlns:a16="http://schemas.microsoft.com/office/drawing/2014/main" id="{BEC0EFF9-DB89-1C95-7554-5FEA8752A193}"/>
                </a:ext>
              </a:extLst>
            </p:cNvPr>
            <p:cNvCxnSpPr/>
            <p:nvPr/>
          </p:nvCxnSpPr>
          <p:spPr>
            <a:xfrm>
              <a:off x="10461262" y="1435945"/>
              <a:ext cx="290864" cy="84445"/>
            </a:xfrm>
            <a:prstGeom prst="line">
              <a:avLst/>
            </a:prstGeom>
            <a:ln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6" name="Straight Connector 155">
              <a:extLst>
                <a:ext uri="{FF2B5EF4-FFF2-40B4-BE49-F238E27FC236}">
                  <a16:creationId xmlns:a16="http://schemas.microsoft.com/office/drawing/2014/main" id="{B49EE8C3-2964-B6EF-A5F5-10CEB54A28AB}"/>
                </a:ext>
              </a:extLst>
            </p:cNvPr>
            <p:cNvCxnSpPr/>
            <p:nvPr/>
          </p:nvCxnSpPr>
          <p:spPr>
            <a:xfrm flipV="1">
              <a:off x="10752125" y="1520390"/>
              <a:ext cx="0" cy="450375"/>
            </a:xfrm>
            <a:prstGeom prst="line">
              <a:avLst/>
            </a:prstGeom>
            <a:ln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7" name="Straight Connector 156">
              <a:extLst>
                <a:ext uri="{FF2B5EF4-FFF2-40B4-BE49-F238E27FC236}">
                  <a16:creationId xmlns:a16="http://schemas.microsoft.com/office/drawing/2014/main" id="{39EDCC66-0336-BE3B-D5AE-04684B48B518}"/>
                </a:ext>
              </a:extLst>
            </p:cNvPr>
            <p:cNvCxnSpPr/>
            <p:nvPr/>
          </p:nvCxnSpPr>
          <p:spPr>
            <a:xfrm>
              <a:off x="10752125" y="1520390"/>
              <a:ext cx="290864" cy="84445"/>
            </a:xfrm>
            <a:prstGeom prst="line">
              <a:avLst/>
            </a:prstGeom>
            <a:ln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8" name="Straight Connector 157">
              <a:extLst>
                <a:ext uri="{FF2B5EF4-FFF2-40B4-BE49-F238E27FC236}">
                  <a16:creationId xmlns:a16="http://schemas.microsoft.com/office/drawing/2014/main" id="{D480780F-9B77-7649-8E99-3F386C729627}"/>
                </a:ext>
              </a:extLst>
            </p:cNvPr>
            <p:cNvCxnSpPr/>
            <p:nvPr/>
          </p:nvCxnSpPr>
          <p:spPr>
            <a:xfrm flipV="1">
              <a:off x="11042987" y="1604835"/>
              <a:ext cx="0" cy="450375"/>
            </a:xfrm>
            <a:prstGeom prst="line">
              <a:avLst/>
            </a:prstGeom>
            <a:ln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9" name="Straight Connector 158">
              <a:extLst>
                <a:ext uri="{FF2B5EF4-FFF2-40B4-BE49-F238E27FC236}">
                  <a16:creationId xmlns:a16="http://schemas.microsoft.com/office/drawing/2014/main" id="{538B9BA9-F832-E488-C2AF-D5122C761F55}"/>
                </a:ext>
              </a:extLst>
            </p:cNvPr>
            <p:cNvCxnSpPr/>
            <p:nvPr/>
          </p:nvCxnSpPr>
          <p:spPr>
            <a:xfrm>
              <a:off x="11042986" y="1154460"/>
              <a:ext cx="290864" cy="84445"/>
            </a:xfrm>
            <a:prstGeom prst="line">
              <a:avLst/>
            </a:prstGeom>
            <a:ln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0" name="Straight Connector 159">
              <a:extLst>
                <a:ext uri="{FF2B5EF4-FFF2-40B4-BE49-F238E27FC236}">
                  <a16:creationId xmlns:a16="http://schemas.microsoft.com/office/drawing/2014/main" id="{86417C9B-009C-669F-E3E0-D9E33EDE4973}"/>
                </a:ext>
              </a:extLst>
            </p:cNvPr>
            <p:cNvCxnSpPr/>
            <p:nvPr/>
          </p:nvCxnSpPr>
          <p:spPr>
            <a:xfrm flipV="1">
              <a:off x="11333848" y="1238905"/>
              <a:ext cx="0" cy="450375"/>
            </a:xfrm>
            <a:prstGeom prst="line">
              <a:avLst/>
            </a:prstGeom>
            <a:ln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1" name="Straight Connector 160">
              <a:extLst>
                <a:ext uri="{FF2B5EF4-FFF2-40B4-BE49-F238E27FC236}">
                  <a16:creationId xmlns:a16="http://schemas.microsoft.com/office/drawing/2014/main" id="{3516B413-853C-B939-A404-5032BBFDF751}"/>
                </a:ext>
              </a:extLst>
            </p:cNvPr>
            <p:cNvCxnSpPr/>
            <p:nvPr/>
          </p:nvCxnSpPr>
          <p:spPr>
            <a:xfrm>
              <a:off x="11042986" y="1604833"/>
              <a:ext cx="290864" cy="84445"/>
            </a:xfrm>
            <a:prstGeom prst="line">
              <a:avLst/>
            </a:prstGeom>
            <a:ln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2" name="Straight Connector 161">
              <a:extLst>
                <a:ext uri="{FF2B5EF4-FFF2-40B4-BE49-F238E27FC236}">
                  <a16:creationId xmlns:a16="http://schemas.microsoft.com/office/drawing/2014/main" id="{3DBAA80D-75AA-4982-0A15-0923D87F6853}"/>
                </a:ext>
              </a:extLst>
            </p:cNvPr>
            <p:cNvCxnSpPr/>
            <p:nvPr/>
          </p:nvCxnSpPr>
          <p:spPr>
            <a:xfrm flipV="1">
              <a:off x="11333848" y="1689278"/>
              <a:ext cx="0" cy="450375"/>
            </a:xfrm>
            <a:prstGeom prst="line">
              <a:avLst/>
            </a:prstGeom>
            <a:ln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3" name="Straight Connector 162">
              <a:extLst>
                <a:ext uri="{FF2B5EF4-FFF2-40B4-BE49-F238E27FC236}">
                  <a16:creationId xmlns:a16="http://schemas.microsoft.com/office/drawing/2014/main" id="{BE20482D-A8D5-3E30-AD41-4E5028D0B318}"/>
                </a:ext>
              </a:extLst>
            </p:cNvPr>
            <p:cNvCxnSpPr/>
            <p:nvPr/>
          </p:nvCxnSpPr>
          <p:spPr>
            <a:xfrm flipV="1">
              <a:off x="9588676" y="1632981"/>
              <a:ext cx="0" cy="450375"/>
            </a:xfrm>
            <a:prstGeom prst="line">
              <a:avLst/>
            </a:prstGeom>
            <a:ln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4" name="Straight Connector 163">
              <a:extLst>
                <a:ext uri="{FF2B5EF4-FFF2-40B4-BE49-F238E27FC236}">
                  <a16:creationId xmlns:a16="http://schemas.microsoft.com/office/drawing/2014/main" id="{7455B34D-2AFE-FA91-471F-8377A75D94E6}"/>
                </a:ext>
              </a:extLst>
            </p:cNvPr>
            <p:cNvCxnSpPr/>
            <p:nvPr/>
          </p:nvCxnSpPr>
          <p:spPr>
            <a:xfrm>
              <a:off x="9588676" y="1632981"/>
              <a:ext cx="290864" cy="84445"/>
            </a:xfrm>
            <a:prstGeom prst="line">
              <a:avLst/>
            </a:prstGeom>
            <a:ln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" name="Straight Connector 164">
              <a:extLst>
                <a:ext uri="{FF2B5EF4-FFF2-40B4-BE49-F238E27FC236}">
                  <a16:creationId xmlns:a16="http://schemas.microsoft.com/office/drawing/2014/main" id="{F76272FB-F28C-1689-ED97-FCB9D0EB226E}"/>
                </a:ext>
              </a:extLst>
            </p:cNvPr>
            <p:cNvCxnSpPr/>
            <p:nvPr/>
          </p:nvCxnSpPr>
          <p:spPr>
            <a:xfrm flipV="1">
              <a:off x="9879538" y="1717426"/>
              <a:ext cx="0" cy="450375"/>
            </a:xfrm>
            <a:prstGeom prst="line">
              <a:avLst/>
            </a:prstGeom>
            <a:ln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" name="Straight Connector 165">
              <a:extLst>
                <a:ext uri="{FF2B5EF4-FFF2-40B4-BE49-F238E27FC236}">
                  <a16:creationId xmlns:a16="http://schemas.microsoft.com/office/drawing/2014/main" id="{D9A68255-D17E-63F3-3FB9-1DB5DCF2974C}"/>
                </a:ext>
              </a:extLst>
            </p:cNvPr>
            <p:cNvCxnSpPr/>
            <p:nvPr/>
          </p:nvCxnSpPr>
          <p:spPr>
            <a:xfrm flipV="1">
              <a:off x="9588676" y="2083355"/>
              <a:ext cx="0" cy="450375"/>
            </a:xfrm>
            <a:prstGeom prst="line">
              <a:avLst/>
            </a:prstGeom>
            <a:ln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7" name="Straight Connector 166">
              <a:extLst>
                <a:ext uri="{FF2B5EF4-FFF2-40B4-BE49-F238E27FC236}">
                  <a16:creationId xmlns:a16="http://schemas.microsoft.com/office/drawing/2014/main" id="{0A67DF6D-E464-79F5-F0ED-A8AC3CE6847C}"/>
                </a:ext>
              </a:extLst>
            </p:cNvPr>
            <p:cNvCxnSpPr/>
            <p:nvPr/>
          </p:nvCxnSpPr>
          <p:spPr>
            <a:xfrm>
              <a:off x="9588676" y="2083355"/>
              <a:ext cx="290864" cy="84445"/>
            </a:xfrm>
            <a:prstGeom prst="line">
              <a:avLst/>
            </a:prstGeom>
            <a:ln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Straight Connector 167">
              <a:extLst>
                <a:ext uri="{FF2B5EF4-FFF2-40B4-BE49-F238E27FC236}">
                  <a16:creationId xmlns:a16="http://schemas.microsoft.com/office/drawing/2014/main" id="{4DC45005-FE44-0709-1CDB-5A153712192F}"/>
                </a:ext>
              </a:extLst>
            </p:cNvPr>
            <p:cNvCxnSpPr/>
            <p:nvPr/>
          </p:nvCxnSpPr>
          <p:spPr>
            <a:xfrm flipV="1">
              <a:off x="9879538" y="2167801"/>
              <a:ext cx="0" cy="450375"/>
            </a:xfrm>
            <a:prstGeom prst="line">
              <a:avLst/>
            </a:prstGeom>
            <a:ln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Straight Connector 168">
              <a:extLst>
                <a:ext uri="{FF2B5EF4-FFF2-40B4-BE49-F238E27FC236}">
                  <a16:creationId xmlns:a16="http://schemas.microsoft.com/office/drawing/2014/main" id="{AB252C74-EA80-94D8-A531-249C482C5907}"/>
                </a:ext>
              </a:extLst>
            </p:cNvPr>
            <p:cNvCxnSpPr/>
            <p:nvPr/>
          </p:nvCxnSpPr>
          <p:spPr>
            <a:xfrm>
              <a:off x="9879538" y="1717425"/>
              <a:ext cx="290864" cy="84445"/>
            </a:xfrm>
            <a:prstGeom prst="line">
              <a:avLst/>
            </a:prstGeom>
            <a:ln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0" name="Straight Connector 169">
              <a:extLst>
                <a:ext uri="{FF2B5EF4-FFF2-40B4-BE49-F238E27FC236}">
                  <a16:creationId xmlns:a16="http://schemas.microsoft.com/office/drawing/2014/main" id="{EE7A9ABA-7FD5-7FB4-13D8-2126E62CCF48}"/>
                </a:ext>
              </a:extLst>
            </p:cNvPr>
            <p:cNvCxnSpPr/>
            <p:nvPr/>
          </p:nvCxnSpPr>
          <p:spPr>
            <a:xfrm flipV="1">
              <a:off x="10170400" y="1801871"/>
              <a:ext cx="0" cy="450375"/>
            </a:xfrm>
            <a:prstGeom prst="line">
              <a:avLst/>
            </a:prstGeom>
            <a:ln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1" name="Straight Connector 170">
              <a:extLst>
                <a:ext uri="{FF2B5EF4-FFF2-40B4-BE49-F238E27FC236}">
                  <a16:creationId xmlns:a16="http://schemas.microsoft.com/office/drawing/2014/main" id="{923E3C79-2832-EE6F-F989-8D1788A7B49B}"/>
                </a:ext>
              </a:extLst>
            </p:cNvPr>
            <p:cNvCxnSpPr/>
            <p:nvPr/>
          </p:nvCxnSpPr>
          <p:spPr>
            <a:xfrm>
              <a:off x="10170400" y="1801871"/>
              <a:ext cx="290864" cy="84445"/>
            </a:xfrm>
            <a:prstGeom prst="line">
              <a:avLst/>
            </a:prstGeom>
            <a:ln w="9525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2" name="Straight Connector 171">
              <a:extLst>
                <a:ext uri="{FF2B5EF4-FFF2-40B4-BE49-F238E27FC236}">
                  <a16:creationId xmlns:a16="http://schemas.microsoft.com/office/drawing/2014/main" id="{A10F4097-5DAE-2462-E44A-9F08B85B8762}"/>
                </a:ext>
              </a:extLst>
            </p:cNvPr>
            <p:cNvCxnSpPr/>
            <p:nvPr/>
          </p:nvCxnSpPr>
          <p:spPr>
            <a:xfrm flipV="1">
              <a:off x="10461264" y="1886316"/>
              <a:ext cx="0" cy="450375"/>
            </a:xfrm>
            <a:prstGeom prst="line">
              <a:avLst/>
            </a:prstGeom>
            <a:ln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" name="Straight Connector 172">
              <a:extLst>
                <a:ext uri="{FF2B5EF4-FFF2-40B4-BE49-F238E27FC236}">
                  <a16:creationId xmlns:a16="http://schemas.microsoft.com/office/drawing/2014/main" id="{9EC5BD61-C8F6-50AC-5CB8-DDD714D741F9}"/>
                </a:ext>
              </a:extLst>
            </p:cNvPr>
            <p:cNvCxnSpPr/>
            <p:nvPr/>
          </p:nvCxnSpPr>
          <p:spPr>
            <a:xfrm>
              <a:off x="9879538" y="2167801"/>
              <a:ext cx="290864" cy="84445"/>
            </a:xfrm>
            <a:prstGeom prst="line">
              <a:avLst/>
            </a:prstGeom>
            <a:ln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4" name="Straight Connector 173">
              <a:extLst>
                <a:ext uri="{FF2B5EF4-FFF2-40B4-BE49-F238E27FC236}">
                  <a16:creationId xmlns:a16="http://schemas.microsoft.com/office/drawing/2014/main" id="{607106DD-C580-0E60-6E76-97CCB67129F4}"/>
                </a:ext>
              </a:extLst>
            </p:cNvPr>
            <p:cNvCxnSpPr/>
            <p:nvPr/>
          </p:nvCxnSpPr>
          <p:spPr>
            <a:xfrm flipV="1">
              <a:off x="10170400" y="2252246"/>
              <a:ext cx="0" cy="450375"/>
            </a:xfrm>
            <a:prstGeom prst="line">
              <a:avLst/>
            </a:prstGeom>
            <a:ln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5" name="Straight Connector 174">
              <a:extLst>
                <a:ext uri="{FF2B5EF4-FFF2-40B4-BE49-F238E27FC236}">
                  <a16:creationId xmlns:a16="http://schemas.microsoft.com/office/drawing/2014/main" id="{6D2ECE19-FE6A-3D02-023D-CF94363147C1}"/>
                </a:ext>
              </a:extLst>
            </p:cNvPr>
            <p:cNvCxnSpPr/>
            <p:nvPr/>
          </p:nvCxnSpPr>
          <p:spPr>
            <a:xfrm>
              <a:off x="10170400" y="2252246"/>
              <a:ext cx="290864" cy="84445"/>
            </a:xfrm>
            <a:prstGeom prst="line">
              <a:avLst/>
            </a:prstGeom>
            <a:ln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6" name="Straight Connector 175">
              <a:extLst>
                <a:ext uri="{FF2B5EF4-FFF2-40B4-BE49-F238E27FC236}">
                  <a16:creationId xmlns:a16="http://schemas.microsoft.com/office/drawing/2014/main" id="{17E80079-59D2-F8EF-2DC9-67F64D83FCEF}"/>
                </a:ext>
              </a:extLst>
            </p:cNvPr>
            <p:cNvCxnSpPr/>
            <p:nvPr/>
          </p:nvCxnSpPr>
          <p:spPr>
            <a:xfrm flipV="1">
              <a:off x="10461264" y="2336691"/>
              <a:ext cx="0" cy="450375"/>
            </a:xfrm>
            <a:prstGeom prst="line">
              <a:avLst/>
            </a:prstGeom>
            <a:ln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Straight Connector 176">
              <a:extLst>
                <a:ext uri="{FF2B5EF4-FFF2-40B4-BE49-F238E27FC236}">
                  <a16:creationId xmlns:a16="http://schemas.microsoft.com/office/drawing/2014/main" id="{8AAFBA65-3C90-BAC5-33F0-3FD605C222E9}"/>
                </a:ext>
              </a:extLst>
            </p:cNvPr>
            <p:cNvCxnSpPr/>
            <p:nvPr/>
          </p:nvCxnSpPr>
          <p:spPr>
            <a:xfrm>
              <a:off x="10461260" y="1886316"/>
              <a:ext cx="290864" cy="84445"/>
            </a:xfrm>
            <a:prstGeom prst="line">
              <a:avLst/>
            </a:prstGeom>
            <a:ln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Straight Connector 177">
              <a:extLst>
                <a:ext uri="{FF2B5EF4-FFF2-40B4-BE49-F238E27FC236}">
                  <a16:creationId xmlns:a16="http://schemas.microsoft.com/office/drawing/2014/main" id="{BED4E8D4-A914-F586-6275-6FCEF616C0BD}"/>
                </a:ext>
              </a:extLst>
            </p:cNvPr>
            <p:cNvCxnSpPr/>
            <p:nvPr/>
          </p:nvCxnSpPr>
          <p:spPr>
            <a:xfrm flipV="1">
              <a:off x="10752122" y="1970761"/>
              <a:ext cx="0" cy="450375"/>
            </a:xfrm>
            <a:prstGeom prst="line">
              <a:avLst/>
            </a:prstGeom>
            <a:ln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9" name="Straight Connector 178">
              <a:extLst>
                <a:ext uri="{FF2B5EF4-FFF2-40B4-BE49-F238E27FC236}">
                  <a16:creationId xmlns:a16="http://schemas.microsoft.com/office/drawing/2014/main" id="{7FAFEEEF-F128-A525-FBBF-C86A05C03F95}"/>
                </a:ext>
              </a:extLst>
            </p:cNvPr>
            <p:cNvCxnSpPr/>
            <p:nvPr/>
          </p:nvCxnSpPr>
          <p:spPr>
            <a:xfrm>
              <a:off x="10752122" y="1970761"/>
              <a:ext cx="290864" cy="84445"/>
            </a:xfrm>
            <a:prstGeom prst="line">
              <a:avLst/>
            </a:prstGeom>
            <a:ln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0" name="Straight Connector 179">
              <a:extLst>
                <a:ext uri="{FF2B5EF4-FFF2-40B4-BE49-F238E27FC236}">
                  <a16:creationId xmlns:a16="http://schemas.microsoft.com/office/drawing/2014/main" id="{6FDC7591-AE1C-CDA0-AF48-51C2A91E69E1}"/>
                </a:ext>
              </a:extLst>
            </p:cNvPr>
            <p:cNvCxnSpPr/>
            <p:nvPr/>
          </p:nvCxnSpPr>
          <p:spPr>
            <a:xfrm flipV="1">
              <a:off x="11042986" y="2055206"/>
              <a:ext cx="0" cy="450375"/>
            </a:xfrm>
            <a:prstGeom prst="line">
              <a:avLst/>
            </a:prstGeom>
            <a:ln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1" name="Straight Connector 180">
              <a:extLst>
                <a:ext uri="{FF2B5EF4-FFF2-40B4-BE49-F238E27FC236}">
                  <a16:creationId xmlns:a16="http://schemas.microsoft.com/office/drawing/2014/main" id="{8167C4F8-94FB-9287-894E-7A276ED62EC2}"/>
                </a:ext>
              </a:extLst>
            </p:cNvPr>
            <p:cNvCxnSpPr/>
            <p:nvPr/>
          </p:nvCxnSpPr>
          <p:spPr>
            <a:xfrm>
              <a:off x="10461260" y="2336691"/>
              <a:ext cx="290864" cy="84445"/>
            </a:xfrm>
            <a:prstGeom prst="line">
              <a:avLst/>
            </a:prstGeom>
            <a:ln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2" name="Straight Connector 181">
              <a:extLst>
                <a:ext uri="{FF2B5EF4-FFF2-40B4-BE49-F238E27FC236}">
                  <a16:creationId xmlns:a16="http://schemas.microsoft.com/office/drawing/2014/main" id="{3E5B3DAA-02CB-D6A1-D19D-61D70093210D}"/>
                </a:ext>
              </a:extLst>
            </p:cNvPr>
            <p:cNvCxnSpPr/>
            <p:nvPr/>
          </p:nvCxnSpPr>
          <p:spPr>
            <a:xfrm flipV="1">
              <a:off x="10752122" y="2421136"/>
              <a:ext cx="0" cy="450375"/>
            </a:xfrm>
            <a:prstGeom prst="line">
              <a:avLst/>
            </a:prstGeom>
            <a:ln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3" name="Straight Connector 182">
              <a:extLst>
                <a:ext uri="{FF2B5EF4-FFF2-40B4-BE49-F238E27FC236}">
                  <a16:creationId xmlns:a16="http://schemas.microsoft.com/office/drawing/2014/main" id="{EAC6DF31-6F21-6E8A-6E90-693ABBD3B1A1}"/>
                </a:ext>
              </a:extLst>
            </p:cNvPr>
            <p:cNvCxnSpPr/>
            <p:nvPr/>
          </p:nvCxnSpPr>
          <p:spPr>
            <a:xfrm>
              <a:off x="10752122" y="2421136"/>
              <a:ext cx="290864" cy="84445"/>
            </a:xfrm>
            <a:prstGeom prst="line">
              <a:avLst/>
            </a:prstGeom>
            <a:ln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4" name="Straight Connector 183">
              <a:extLst>
                <a:ext uri="{FF2B5EF4-FFF2-40B4-BE49-F238E27FC236}">
                  <a16:creationId xmlns:a16="http://schemas.microsoft.com/office/drawing/2014/main" id="{5A3993E0-EC81-975D-A091-B27D46F53E68}"/>
                </a:ext>
              </a:extLst>
            </p:cNvPr>
            <p:cNvCxnSpPr/>
            <p:nvPr/>
          </p:nvCxnSpPr>
          <p:spPr>
            <a:xfrm flipV="1">
              <a:off x="11042986" y="2505581"/>
              <a:ext cx="0" cy="450375"/>
            </a:xfrm>
            <a:prstGeom prst="line">
              <a:avLst/>
            </a:prstGeom>
            <a:ln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5" name="Straight Connector 184">
              <a:extLst>
                <a:ext uri="{FF2B5EF4-FFF2-40B4-BE49-F238E27FC236}">
                  <a16:creationId xmlns:a16="http://schemas.microsoft.com/office/drawing/2014/main" id="{FE100A76-BF2E-E7AB-A238-CE6717794759}"/>
                </a:ext>
              </a:extLst>
            </p:cNvPr>
            <p:cNvCxnSpPr/>
            <p:nvPr/>
          </p:nvCxnSpPr>
          <p:spPr>
            <a:xfrm>
              <a:off x="11042984" y="2055206"/>
              <a:ext cx="290864" cy="84445"/>
            </a:xfrm>
            <a:prstGeom prst="line">
              <a:avLst/>
            </a:prstGeom>
            <a:ln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" name="Straight Connector 185">
              <a:extLst>
                <a:ext uri="{FF2B5EF4-FFF2-40B4-BE49-F238E27FC236}">
                  <a16:creationId xmlns:a16="http://schemas.microsoft.com/office/drawing/2014/main" id="{3FDD9BFA-3924-CCD8-58C0-A329479AE17C}"/>
                </a:ext>
              </a:extLst>
            </p:cNvPr>
            <p:cNvCxnSpPr/>
            <p:nvPr/>
          </p:nvCxnSpPr>
          <p:spPr>
            <a:xfrm flipV="1">
              <a:off x="11333848" y="2139651"/>
              <a:ext cx="0" cy="450375"/>
            </a:xfrm>
            <a:prstGeom prst="line">
              <a:avLst/>
            </a:prstGeom>
            <a:ln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" name="Straight Connector 186">
              <a:extLst>
                <a:ext uri="{FF2B5EF4-FFF2-40B4-BE49-F238E27FC236}">
                  <a16:creationId xmlns:a16="http://schemas.microsoft.com/office/drawing/2014/main" id="{A4D024B9-AA3A-9B51-D2B1-407DCD8EB33A}"/>
                </a:ext>
              </a:extLst>
            </p:cNvPr>
            <p:cNvCxnSpPr/>
            <p:nvPr/>
          </p:nvCxnSpPr>
          <p:spPr>
            <a:xfrm>
              <a:off x="11042984" y="2505581"/>
              <a:ext cx="290864" cy="84445"/>
            </a:xfrm>
            <a:prstGeom prst="line">
              <a:avLst/>
            </a:prstGeom>
            <a:ln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" name="Straight Connector 187">
              <a:extLst>
                <a:ext uri="{FF2B5EF4-FFF2-40B4-BE49-F238E27FC236}">
                  <a16:creationId xmlns:a16="http://schemas.microsoft.com/office/drawing/2014/main" id="{3D9752F4-A441-4265-A15B-663EAAD07D4D}"/>
                </a:ext>
              </a:extLst>
            </p:cNvPr>
            <p:cNvCxnSpPr/>
            <p:nvPr/>
          </p:nvCxnSpPr>
          <p:spPr>
            <a:xfrm flipV="1">
              <a:off x="11333848" y="2590026"/>
              <a:ext cx="0" cy="450375"/>
            </a:xfrm>
            <a:prstGeom prst="line">
              <a:avLst/>
            </a:prstGeom>
            <a:ln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" name="Straight Connector 188">
              <a:extLst>
                <a:ext uri="{FF2B5EF4-FFF2-40B4-BE49-F238E27FC236}">
                  <a16:creationId xmlns:a16="http://schemas.microsoft.com/office/drawing/2014/main" id="{20D4A2DE-6DDF-7D50-0420-A0466AC8D1E1}"/>
                </a:ext>
              </a:extLst>
            </p:cNvPr>
            <p:cNvCxnSpPr/>
            <p:nvPr/>
          </p:nvCxnSpPr>
          <p:spPr>
            <a:xfrm flipV="1">
              <a:off x="9588676" y="2533729"/>
              <a:ext cx="0" cy="450375"/>
            </a:xfrm>
            <a:prstGeom prst="line">
              <a:avLst/>
            </a:prstGeom>
            <a:ln w="635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0" name="Straight Connector 189">
              <a:extLst>
                <a:ext uri="{FF2B5EF4-FFF2-40B4-BE49-F238E27FC236}">
                  <a16:creationId xmlns:a16="http://schemas.microsoft.com/office/drawing/2014/main" id="{C4B373A2-2AB3-0116-6C62-46D818F00491}"/>
                </a:ext>
              </a:extLst>
            </p:cNvPr>
            <p:cNvCxnSpPr/>
            <p:nvPr/>
          </p:nvCxnSpPr>
          <p:spPr>
            <a:xfrm>
              <a:off x="9588676" y="2533729"/>
              <a:ext cx="290864" cy="84445"/>
            </a:xfrm>
            <a:prstGeom prst="line">
              <a:avLst/>
            </a:prstGeom>
            <a:ln w="635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1" name="Straight Connector 190">
              <a:extLst>
                <a:ext uri="{FF2B5EF4-FFF2-40B4-BE49-F238E27FC236}">
                  <a16:creationId xmlns:a16="http://schemas.microsoft.com/office/drawing/2014/main" id="{BC28B120-7759-15CD-E2E6-8807CE5CD5B8}"/>
                </a:ext>
              </a:extLst>
            </p:cNvPr>
            <p:cNvCxnSpPr/>
            <p:nvPr/>
          </p:nvCxnSpPr>
          <p:spPr>
            <a:xfrm flipV="1">
              <a:off x="9879538" y="2618174"/>
              <a:ext cx="0" cy="450375"/>
            </a:xfrm>
            <a:prstGeom prst="line">
              <a:avLst/>
            </a:prstGeom>
            <a:ln w="635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2" name="Straight Connector 191">
              <a:extLst>
                <a:ext uri="{FF2B5EF4-FFF2-40B4-BE49-F238E27FC236}">
                  <a16:creationId xmlns:a16="http://schemas.microsoft.com/office/drawing/2014/main" id="{F2D27AE4-0570-A42B-8FE6-70CCC1C5EE2C}"/>
                </a:ext>
              </a:extLst>
            </p:cNvPr>
            <p:cNvCxnSpPr/>
            <p:nvPr/>
          </p:nvCxnSpPr>
          <p:spPr>
            <a:xfrm>
              <a:off x="9588676" y="2984104"/>
              <a:ext cx="290864" cy="84445"/>
            </a:xfrm>
            <a:prstGeom prst="line">
              <a:avLst/>
            </a:prstGeom>
            <a:ln w="635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3" name="Straight Connector 192">
              <a:extLst>
                <a:ext uri="{FF2B5EF4-FFF2-40B4-BE49-F238E27FC236}">
                  <a16:creationId xmlns:a16="http://schemas.microsoft.com/office/drawing/2014/main" id="{60CF82DC-DAA6-45B5-C889-1B69A1A30809}"/>
                </a:ext>
              </a:extLst>
            </p:cNvPr>
            <p:cNvCxnSpPr/>
            <p:nvPr/>
          </p:nvCxnSpPr>
          <p:spPr>
            <a:xfrm>
              <a:off x="9879538" y="2618174"/>
              <a:ext cx="290864" cy="84445"/>
            </a:xfrm>
            <a:prstGeom prst="line">
              <a:avLst/>
            </a:prstGeom>
            <a:ln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4" name="Straight Connector 193">
              <a:extLst>
                <a:ext uri="{FF2B5EF4-FFF2-40B4-BE49-F238E27FC236}">
                  <a16:creationId xmlns:a16="http://schemas.microsoft.com/office/drawing/2014/main" id="{80B573AE-7484-DA36-F9F0-D0ACDD8A167F}"/>
                </a:ext>
              </a:extLst>
            </p:cNvPr>
            <p:cNvCxnSpPr/>
            <p:nvPr/>
          </p:nvCxnSpPr>
          <p:spPr>
            <a:xfrm flipV="1">
              <a:off x="10170400" y="2702619"/>
              <a:ext cx="0" cy="450375"/>
            </a:xfrm>
            <a:prstGeom prst="line">
              <a:avLst/>
            </a:prstGeom>
            <a:ln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5" name="Straight Connector 194">
              <a:extLst>
                <a:ext uri="{FF2B5EF4-FFF2-40B4-BE49-F238E27FC236}">
                  <a16:creationId xmlns:a16="http://schemas.microsoft.com/office/drawing/2014/main" id="{B779C871-0A79-AF56-B912-EFF35BBC1D08}"/>
                </a:ext>
              </a:extLst>
            </p:cNvPr>
            <p:cNvCxnSpPr/>
            <p:nvPr/>
          </p:nvCxnSpPr>
          <p:spPr>
            <a:xfrm>
              <a:off x="10170400" y="2702619"/>
              <a:ext cx="290864" cy="84445"/>
            </a:xfrm>
            <a:prstGeom prst="line">
              <a:avLst/>
            </a:prstGeom>
            <a:ln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6" name="Straight Connector 195">
              <a:extLst>
                <a:ext uri="{FF2B5EF4-FFF2-40B4-BE49-F238E27FC236}">
                  <a16:creationId xmlns:a16="http://schemas.microsoft.com/office/drawing/2014/main" id="{BE362229-827A-C7C4-2F3F-2422DB106DC7}"/>
                </a:ext>
              </a:extLst>
            </p:cNvPr>
            <p:cNvCxnSpPr/>
            <p:nvPr/>
          </p:nvCxnSpPr>
          <p:spPr>
            <a:xfrm flipV="1">
              <a:off x="10461264" y="2787064"/>
              <a:ext cx="0" cy="450375"/>
            </a:xfrm>
            <a:prstGeom prst="line">
              <a:avLst/>
            </a:prstGeom>
            <a:ln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7" name="Straight Connector 196">
              <a:extLst>
                <a:ext uri="{FF2B5EF4-FFF2-40B4-BE49-F238E27FC236}">
                  <a16:creationId xmlns:a16="http://schemas.microsoft.com/office/drawing/2014/main" id="{60ABFB18-7DAB-574E-2ED0-7B794A185233}"/>
                </a:ext>
              </a:extLst>
            </p:cNvPr>
            <p:cNvCxnSpPr/>
            <p:nvPr/>
          </p:nvCxnSpPr>
          <p:spPr>
            <a:xfrm>
              <a:off x="9879538" y="3068549"/>
              <a:ext cx="290864" cy="84445"/>
            </a:xfrm>
            <a:prstGeom prst="line">
              <a:avLst/>
            </a:prstGeom>
            <a:ln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8" name="Straight Connector 197">
              <a:extLst>
                <a:ext uri="{FF2B5EF4-FFF2-40B4-BE49-F238E27FC236}">
                  <a16:creationId xmlns:a16="http://schemas.microsoft.com/office/drawing/2014/main" id="{688B1448-59D0-67B7-EBA8-FF8EEBA217DE}"/>
                </a:ext>
              </a:extLst>
            </p:cNvPr>
            <p:cNvCxnSpPr/>
            <p:nvPr/>
          </p:nvCxnSpPr>
          <p:spPr>
            <a:xfrm>
              <a:off x="10170400" y="3152994"/>
              <a:ext cx="290864" cy="84445"/>
            </a:xfrm>
            <a:prstGeom prst="line">
              <a:avLst/>
            </a:prstGeom>
            <a:ln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9" name="Straight Connector 198">
              <a:extLst>
                <a:ext uri="{FF2B5EF4-FFF2-40B4-BE49-F238E27FC236}">
                  <a16:creationId xmlns:a16="http://schemas.microsoft.com/office/drawing/2014/main" id="{2D3170ED-E92C-8255-769A-CB36630816A3}"/>
                </a:ext>
              </a:extLst>
            </p:cNvPr>
            <p:cNvCxnSpPr/>
            <p:nvPr/>
          </p:nvCxnSpPr>
          <p:spPr>
            <a:xfrm>
              <a:off x="10461260" y="2787064"/>
              <a:ext cx="290864" cy="84445"/>
            </a:xfrm>
            <a:prstGeom prst="line">
              <a:avLst/>
            </a:prstGeom>
            <a:ln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0" name="Straight Connector 199">
              <a:extLst>
                <a:ext uri="{FF2B5EF4-FFF2-40B4-BE49-F238E27FC236}">
                  <a16:creationId xmlns:a16="http://schemas.microsoft.com/office/drawing/2014/main" id="{3E99C8DE-7339-B5EF-6140-BBCE4CE06747}"/>
                </a:ext>
              </a:extLst>
            </p:cNvPr>
            <p:cNvCxnSpPr/>
            <p:nvPr/>
          </p:nvCxnSpPr>
          <p:spPr>
            <a:xfrm flipV="1">
              <a:off x="10752122" y="2871509"/>
              <a:ext cx="0" cy="450375"/>
            </a:xfrm>
            <a:prstGeom prst="line">
              <a:avLst/>
            </a:prstGeom>
            <a:ln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1" name="Straight Connector 200">
              <a:extLst>
                <a:ext uri="{FF2B5EF4-FFF2-40B4-BE49-F238E27FC236}">
                  <a16:creationId xmlns:a16="http://schemas.microsoft.com/office/drawing/2014/main" id="{FEE931BD-1D96-0EA1-A99D-355390FB2242}"/>
                </a:ext>
              </a:extLst>
            </p:cNvPr>
            <p:cNvCxnSpPr/>
            <p:nvPr/>
          </p:nvCxnSpPr>
          <p:spPr>
            <a:xfrm>
              <a:off x="10752122" y="2871509"/>
              <a:ext cx="290864" cy="84445"/>
            </a:xfrm>
            <a:prstGeom prst="line">
              <a:avLst/>
            </a:prstGeom>
            <a:ln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2" name="Straight Connector 201">
              <a:extLst>
                <a:ext uri="{FF2B5EF4-FFF2-40B4-BE49-F238E27FC236}">
                  <a16:creationId xmlns:a16="http://schemas.microsoft.com/office/drawing/2014/main" id="{8F4B0808-3FAE-E2C8-6DF1-C136D9C23322}"/>
                </a:ext>
              </a:extLst>
            </p:cNvPr>
            <p:cNvCxnSpPr/>
            <p:nvPr/>
          </p:nvCxnSpPr>
          <p:spPr>
            <a:xfrm flipV="1">
              <a:off x="11042986" y="2955954"/>
              <a:ext cx="0" cy="450375"/>
            </a:xfrm>
            <a:prstGeom prst="line">
              <a:avLst/>
            </a:prstGeom>
            <a:ln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3" name="Straight Connector 202">
              <a:extLst>
                <a:ext uri="{FF2B5EF4-FFF2-40B4-BE49-F238E27FC236}">
                  <a16:creationId xmlns:a16="http://schemas.microsoft.com/office/drawing/2014/main" id="{8F179DEC-3474-C766-E0F3-0B82A424E131}"/>
                </a:ext>
              </a:extLst>
            </p:cNvPr>
            <p:cNvCxnSpPr/>
            <p:nvPr/>
          </p:nvCxnSpPr>
          <p:spPr>
            <a:xfrm>
              <a:off x="10461260" y="3237438"/>
              <a:ext cx="290864" cy="84445"/>
            </a:xfrm>
            <a:prstGeom prst="line">
              <a:avLst/>
            </a:prstGeom>
            <a:ln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4" name="Straight Connector 203">
              <a:extLst>
                <a:ext uri="{FF2B5EF4-FFF2-40B4-BE49-F238E27FC236}">
                  <a16:creationId xmlns:a16="http://schemas.microsoft.com/office/drawing/2014/main" id="{938716D0-8F1E-7B76-FB4F-22A06C3DB7B4}"/>
                </a:ext>
              </a:extLst>
            </p:cNvPr>
            <p:cNvCxnSpPr/>
            <p:nvPr/>
          </p:nvCxnSpPr>
          <p:spPr>
            <a:xfrm>
              <a:off x="10752122" y="3321882"/>
              <a:ext cx="290864" cy="84445"/>
            </a:xfrm>
            <a:prstGeom prst="line">
              <a:avLst/>
            </a:prstGeom>
            <a:ln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5" name="Straight Connector 204">
              <a:extLst>
                <a:ext uri="{FF2B5EF4-FFF2-40B4-BE49-F238E27FC236}">
                  <a16:creationId xmlns:a16="http://schemas.microsoft.com/office/drawing/2014/main" id="{33256F50-63D9-22A8-8AB4-D91B9CB657A6}"/>
                </a:ext>
              </a:extLst>
            </p:cNvPr>
            <p:cNvCxnSpPr/>
            <p:nvPr/>
          </p:nvCxnSpPr>
          <p:spPr>
            <a:xfrm>
              <a:off x="11042984" y="2955953"/>
              <a:ext cx="290864" cy="84445"/>
            </a:xfrm>
            <a:prstGeom prst="line">
              <a:avLst/>
            </a:prstGeom>
            <a:ln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6" name="Straight Connector 205">
              <a:extLst>
                <a:ext uri="{FF2B5EF4-FFF2-40B4-BE49-F238E27FC236}">
                  <a16:creationId xmlns:a16="http://schemas.microsoft.com/office/drawing/2014/main" id="{76D914A8-0469-D2F7-F232-1391823C5576}"/>
                </a:ext>
              </a:extLst>
            </p:cNvPr>
            <p:cNvCxnSpPr/>
            <p:nvPr/>
          </p:nvCxnSpPr>
          <p:spPr>
            <a:xfrm flipV="1">
              <a:off x="11333848" y="3040398"/>
              <a:ext cx="0" cy="450375"/>
            </a:xfrm>
            <a:prstGeom prst="line">
              <a:avLst/>
            </a:prstGeom>
            <a:ln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7" name="Straight Connector 206">
              <a:extLst>
                <a:ext uri="{FF2B5EF4-FFF2-40B4-BE49-F238E27FC236}">
                  <a16:creationId xmlns:a16="http://schemas.microsoft.com/office/drawing/2014/main" id="{D8F73616-37F9-3F47-F091-41585481083E}"/>
                </a:ext>
              </a:extLst>
            </p:cNvPr>
            <p:cNvCxnSpPr/>
            <p:nvPr/>
          </p:nvCxnSpPr>
          <p:spPr>
            <a:xfrm>
              <a:off x="11042984" y="3406324"/>
              <a:ext cx="290864" cy="84445"/>
            </a:xfrm>
            <a:prstGeom prst="line">
              <a:avLst/>
            </a:prstGeom>
            <a:ln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08" name="Straight Arrow Connector 207">
            <a:extLst>
              <a:ext uri="{FF2B5EF4-FFF2-40B4-BE49-F238E27FC236}">
                <a16:creationId xmlns:a16="http://schemas.microsoft.com/office/drawing/2014/main" id="{751E31A3-42FE-C1D2-3FA3-820DAF53F1E1}"/>
              </a:ext>
            </a:extLst>
          </p:cNvPr>
          <p:cNvCxnSpPr/>
          <p:nvPr/>
        </p:nvCxnSpPr>
        <p:spPr bwMode="auto">
          <a:xfrm>
            <a:off x="3878110" y="3329379"/>
            <a:ext cx="0" cy="57517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209" name="TextBox 208">
            <a:extLst>
              <a:ext uri="{FF2B5EF4-FFF2-40B4-BE49-F238E27FC236}">
                <a16:creationId xmlns:a16="http://schemas.microsoft.com/office/drawing/2014/main" id="{34D5E673-57B0-1147-C0CB-5C2D5102157D}"/>
              </a:ext>
            </a:extLst>
          </p:cNvPr>
          <p:cNvSpPr txBox="1"/>
          <p:nvPr/>
        </p:nvSpPr>
        <p:spPr>
          <a:xfrm rot="16200000">
            <a:off x="3340422" y="3478465"/>
            <a:ext cx="8050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row index</a:t>
            </a:r>
          </a:p>
        </p:txBody>
      </p:sp>
      <p:grpSp>
        <p:nvGrpSpPr>
          <p:cNvPr id="214" name="Group 213">
            <a:extLst>
              <a:ext uri="{FF2B5EF4-FFF2-40B4-BE49-F238E27FC236}">
                <a16:creationId xmlns:a16="http://schemas.microsoft.com/office/drawing/2014/main" id="{2DBF2CDE-0A3F-2215-B7D8-339AD0F554A4}"/>
              </a:ext>
            </a:extLst>
          </p:cNvPr>
          <p:cNvGrpSpPr/>
          <p:nvPr/>
        </p:nvGrpSpPr>
        <p:grpSpPr>
          <a:xfrm rot="21447147">
            <a:off x="2579439" y="3143252"/>
            <a:ext cx="457604" cy="2075416"/>
            <a:chOff x="4214112" y="2146711"/>
            <a:chExt cx="753256" cy="3186420"/>
          </a:xfrm>
        </p:grpSpPr>
        <p:cxnSp>
          <p:nvCxnSpPr>
            <p:cNvPr id="215" name="Curved Connector 214">
              <a:extLst>
                <a:ext uri="{FF2B5EF4-FFF2-40B4-BE49-F238E27FC236}">
                  <a16:creationId xmlns:a16="http://schemas.microsoft.com/office/drawing/2014/main" id="{89B7B499-BF22-BA71-92B9-419787D48133}"/>
                </a:ext>
              </a:extLst>
            </p:cNvPr>
            <p:cNvCxnSpPr/>
            <p:nvPr/>
          </p:nvCxnSpPr>
          <p:spPr>
            <a:xfrm flipH="1">
              <a:off x="4509721" y="2698118"/>
              <a:ext cx="285841" cy="283312"/>
            </a:xfrm>
            <a:prstGeom prst="curvedConnector3">
              <a:avLst>
                <a:gd name="adj1" fmla="val 244983"/>
              </a:avLst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6" name="Oval 215">
              <a:extLst>
                <a:ext uri="{FF2B5EF4-FFF2-40B4-BE49-F238E27FC236}">
                  <a16:creationId xmlns:a16="http://schemas.microsoft.com/office/drawing/2014/main" id="{5320B88B-9EDC-774D-8000-AA104F8C406B}"/>
                </a:ext>
              </a:extLst>
            </p:cNvPr>
            <p:cNvSpPr/>
            <p:nvPr/>
          </p:nvSpPr>
          <p:spPr>
            <a:xfrm>
              <a:off x="4214112" y="5166867"/>
              <a:ext cx="753256" cy="166264"/>
            </a:xfrm>
            <a:prstGeom prst="ellipse">
              <a:avLst/>
            </a:prstGeom>
            <a:noFill/>
            <a:ln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58" dirty="0"/>
            </a:p>
          </p:txBody>
        </p:sp>
        <p:cxnSp>
          <p:nvCxnSpPr>
            <p:cNvPr id="217" name="Straight Connector 216">
              <a:extLst>
                <a:ext uri="{FF2B5EF4-FFF2-40B4-BE49-F238E27FC236}">
                  <a16:creationId xmlns:a16="http://schemas.microsoft.com/office/drawing/2014/main" id="{73554B54-AFE5-A484-C3EC-D8D3F3A65E05}"/>
                </a:ext>
              </a:extLst>
            </p:cNvPr>
            <p:cNvCxnSpPr>
              <a:cxnSpLocks/>
            </p:cNvCxnSpPr>
            <p:nvPr/>
          </p:nvCxnSpPr>
          <p:spPr>
            <a:xfrm rot="152853">
              <a:off x="4520697" y="2146711"/>
              <a:ext cx="144187" cy="3108731"/>
            </a:xfrm>
            <a:prstGeom prst="line">
              <a:avLst/>
            </a:prstGeom>
            <a:ln w="635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8" name="TextBox 217">
            <a:extLst>
              <a:ext uri="{FF2B5EF4-FFF2-40B4-BE49-F238E27FC236}">
                <a16:creationId xmlns:a16="http://schemas.microsoft.com/office/drawing/2014/main" id="{8CB3B5CD-DF7D-A18F-BC86-020BD2CB5D27}"/>
              </a:ext>
            </a:extLst>
          </p:cNvPr>
          <p:cNvSpPr txBox="1"/>
          <p:nvPr/>
        </p:nvSpPr>
        <p:spPr>
          <a:xfrm>
            <a:off x="2109944" y="2879801"/>
            <a:ext cx="113845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Rotation axis</a:t>
            </a:r>
          </a:p>
        </p:txBody>
      </p:sp>
      <p:sp>
        <p:nvSpPr>
          <p:cNvPr id="219" name="Oval 218">
            <a:extLst>
              <a:ext uri="{FF2B5EF4-FFF2-40B4-BE49-F238E27FC236}">
                <a16:creationId xmlns:a16="http://schemas.microsoft.com/office/drawing/2014/main" id="{FFE61587-AA3C-8BDD-BC64-1983918D7611}"/>
              </a:ext>
            </a:extLst>
          </p:cNvPr>
          <p:cNvSpPr/>
          <p:nvPr/>
        </p:nvSpPr>
        <p:spPr>
          <a:xfrm>
            <a:off x="2782428" y="4200237"/>
            <a:ext cx="45720" cy="45720"/>
          </a:xfrm>
          <a:prstGeom prst="ellipse">
            <a:avLst/>
          </a:prstGeom>
          <a:solidFill>
            <a:schemeClr val="accent4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58"/>
          </a:p>
        </p:txBody>
      </p:sp>
      <p:cxnSp>
        <p:nvCxnSpPr>
          <p:cNvPr id="253" name="Straight Connector 252">
            <a:extLst>
              <a:ext uri="{FF2B5EF4-FFF2-40B4-BE49-F238E27FC236}">
                <a16:creationId xmlns:a16="http://schemas.microsoft.com/office/drawing/2014/main" id="{EDC62946-6C67-D7F2-34B5-D69423F97B3E}"/>
              </a:ext>
            </a:extLst>
          </p:cNvPr>
          <p:cNvCxnSpPr>
            <a:cxnSpLocks/>
          </p:cNvCxnSpPr>
          <p:nvPr/>
        </p:nvCxnSpPr>
        <p:spPr bwMode="auto">
          <a:xfrm flipV="1">
            <a:off x="1804908" y="4104509"/>
            <a:ext cx="2991180" cy="320117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54" name="TextBox 253">
                <a:extLst>
                  <a:ext uri="{FF2B5EF4-FFF2-40B4-BE49-F238E27FC236}">
                    <a16:creationId xmlns:a16="http://schemas.microsoft.com/office/drawing/2014/main" id="{C3FBB154-342A-FEE1-4ABF-3A3377EFA38C}"/>
                  </a:ext>
                </a:extLst>
              </p:cNvPr>
              <p:cNvSpPr txBox="1"/>
              <p:nvPr/>
            </p:nvSpPr>
            <p:spPr>
              <a:xfrm rot="21138809">
                <a:off x="4595569" y="4010211"/>
                <a:ext cx="320921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05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∟</m:t>
                      </m:r>
                    </m:oMath>
                  </m:oMathPara>
                </a14:m>
                <a:endParaRPr lang="en-US" sz="1050" dirty="0"/>
              </a:p>
            </p:txBody>
          </p:sp>
        </mc:Choice>
        <mc:Fallback xmlns="">
          <p:sp>
            <p:nvSpPr>
              <p:cNvPr id="254" name="TextBox 253">
                <a:extLst>
                  <a:ext uri="{FF2B5EF4-FFF2-40B4-BE49-F238E27FC236}">
                    <a16:creationId xmlns:a16="http://schemas.microsoft.com/office/drawing/2014/main" id="{C3FBB154-342A-FEE1-4ABF-3A3377EFA38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21138809">
                <a:off x="4595569" y="4010211"/>
                <a:ext cx="320921" cy="26161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67" name="TextBox 266">
                <a:extLst>
                  <a:ext uri="{FF2B5EF4-FFF2-40B4-BE49-F238E27FC236}">
                    <a16:creationId xmlns:a16="http://schemas.microsoft.com/office/drawing/2014/main" id="{46966F78-42F7-70AA-745D-788E55E234A8}"/>
                  </a:ext>
                </a:extLst>
              </p:cNvPr>
              <p:cNvSpPr txBox="1"/>
              <p:nvPr/>
            </p:nvSpPr>
            <p:spPr>
              <a:xfrm>
                <a:off x="3664183" y="2678150"/>
                <a:ext cx="290494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en-US" sz="1050" b="0" i="1" smtClean="0">
                          <a:solidFill>
                            <a:srgbClr val="00B0F0"/>
                          </a:solidFill>
                          <a:latin typeface="Cambria Math" panose="02040503050406030204" pitchFamily="18" charset="0"/>
                        </a:rPr>
                        <m:t>×</m:t>
                      </m:r>
                    </m:oMath>
                  </m:oMathPara>
                </a14:m>
                <a:endParaRPr lang="en-US" sz="1400" b="0" dirty="0">
                  <a:solidFill>
                    <a:srgbClr val="00B0F0"/>
                  </a:solidFill>
                </a:endParaRPr>
              </a:p>
            </p:txBody>
          </p:sp>
        </mc:Choice>
        <mc:Fallback xmlns="">
          <p:sp>
            <p:nvSpPr>
              <p:cNvPr id="267" name="TextBox 266">
                <a:extLst>
                  <a:ext uri="{FF2B5EF4-FFF2-40B4-BE49-F238E27FC236}">
                    <a16:creationId xmlns:a16="http://schemas.microsoft.com/office/drawing/2014/main" id="{46966F78-42F7-70AA-745D-788E55E234A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64183" y="2678150"/>
                <a:ext cx="290494" cy="26161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68" name="TextBox 267">
                <a:extLst>
                  <a:ext uri="{FF2B5EF4-FFF2-40B4-BE49-F238E27FC236}">
                    <a16:creationId xmlns:a16="http://schemas.microsoft.com/office/drawing/2014/main" id="{7898CF9B-07A4-791B-D89F-6BAE903F571B}"/>
                  </a:ext>
                </a:extLst>
              </p:cNvPr>
              <p:cNvSpPr txBox="1"/>
              <p:nvPr/>
            </p:nvSpPr>
            <p:spPr>
              <a:xfrm rot="18365375">
                <a:off x="3006579" y="3264431"/>
                <a:ext cx="430297" cy="26161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1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1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𝑟</m:t>
                          </m:r>
                        </m:e>
                        <m:sub>
                          <m:r>
                            <a:rPr lang="en-US" sz="11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𝑟</m:t>
                          </m:r>
                          <m:r>
                            <a:rPr lang="en-US" sz="11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=</m:t>
                          </m:r>
                          <m:r>
                            <m:rPr>
                              <m:sty m:val="p"/>
                            </m:rPr>
                            <a:rPr lang="en-US" sz="1100" b="0" i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reference</m:t>
                          </m:r>
                        </m:sub>
                      </m:sSub>
                    </m:oMath>
                  </m:oMathPara>
                </a14:m>
                <a:endParaRPr lang="en-US" sz="11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68" name="TextBox 267">
                <a:extLst>
                  <a:ext uri="{FF2B5EF4-FFF2-40B4-BE49-F238E27FC236}">
                    <a16:creationId xmlns:a16="http://schemas.microsoft.com/office/drawing/2014/main" id="{7898CF9B-07A4-791B-D89F-6BAE903F571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18365375">
                <a:off x="3006579" y="3264431"/>
                <a:ext cx="430297" cy="261610"/>
              </a:xfrm>
              <a:prstGeom prst="rect">
                <a:avLst/>
              </a:prstGeom>
              <a:blipFill>
                <a:blip r:embed="rId4"/>
                <a:stretch>
                  <a:fillRect l="-5263" t="-7317" r="-13158" b="-2195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269" name="Straight Arrow Connector 268">
            <a:extLst>
              <a:ext uri="{FF2B5EF4-FFF2-40B4-BE49-F238E27FC236}">
                <a16:creationId xmlns:a16="http://schemas.microsoft.com/office/drawing/2014/main" id="{6CEE21EF-5BF5-5B63-C1D4-40643D2AA870}"/>
              </a:ext>
            </a:extLst>
          </p:cNvPr>
          <p:cNvCxnSpPr>
            <a:cxnSpLocks/>
          </p:cNvCxnSpPr>
          <p:nvPr/>
        </p:nvCxnSpPr>
        <p:spPr bwMode="auto">
          <a:xfrm flipV="1">
            <a:off x="2811482" y="2812922"/>
            <a:ext cx="997948" cy="1405116"/>
          </a:xfrm>
          <a:prstGeom prst="straightConnector1">
            <a:avLst/>
          </a:prstGeom>
          <a:solidFill>
            <a:schemeClr val="accent1"/>
          </a:solidFill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281" name="Straight Arrow Connector 280">
            <a:extLst>
              <a:ext uri="{FF2B5EF4-FFF2-40B4-BE49-F238E27FC236}">
                <a16:creationId xmlns:a16="http://schemas.microsoft.com/office/drawing/2014/main" id="{155AA0CD-A217-44FC-82AB-9C54AD33C9E3}"/>
              </a:ext>
            </a:extLst>
          </p:cNvPr>
          <p:cNvCxnSpPr>
            <a:cxnSpLocks/>
          </p:cNvCxnSpPr>
          <p:nvPr/>
        </p:nvCxnSpPr>
        <p:spPr bwMode="auto">
          <a:xfrm flipH="1">
            <a:off x="4129642" y="2320340"/>
            <a:ext cx="870030" cy="560931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7030A0"/>
            </a:solidFill>
            <a:prstDash val="solid"/>
            <a:round/>
            <a:headEnd type="none" w="med" len="med"/>
            <a:tailEnd type="arrow" w="sm" len="med"/>
          </a:ln>
          <a:effectLst/>
        </p:spPr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83" name="TextBox 282">
                <a:extLst>
                  <a:ext uri="{FF2B5EF4-FFF2-40B4-BE49-F238E27FC236}">
                    <a16:creationId xmlns:a16="http://schemas.microsoft.com/office/drawing/2014/main" id="{4E98B1A3-198B-0797-5411-9C3194548D29}"/>
                  </a:ext>
                </a:extLst>
              </p:cNvPr>
              <p:cNvSpPr txBox="1"/>
              <p:nvPr/>
            </p:nvSpPr>
            <p:spPr>
              <a:xfrm>
                <a:off x="4302881" y="1984932"/>
                <a:ext cx="2274918" cy="30777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sz="1400" dirty="0">
                    <a:solidFill>
                      <a:srgbClr val="7030A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center of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1400" b="0" i="1" smtClean="0">
                            <a:solidFill>
                              <a:srgbClr val="7030A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1400" b="0" i="1" smtClean="0">
                            <a:solidFill>
                              <a:srgbClr val="7030A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0,0</m:t>
                        </m:r>
                      </m:e>
                    </m:d>
                  </m:oMath>
                </a14:m>
                <a:r>
                  <a:rPr lang="en-US" sz="1400" dirty="0">
                    <a:solidFill>
                      <a:srgbClr val="7030A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detector pixel</a:t>
                </a:r>
              </a:p>
            </p:txBody>
          </p:sp>
        </mc:Choice>
        <mc:Fallback xmlns="">
          <p:sp>
            <p:nvSpPr>
              <p:cNvPr id="283" name="TextBox 282">
                <a:extLst>
                  <a:ext uri="{FF2B5EF4-FFF2-40B4-BE49-F238E27FC236}">
                    <a16:creationId xmlns:a16="http://schemas.microsoft.com/office/drawing/2014/main" id="{4E98B1A3-198B-0797-5411-9C3194548D2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02881" y="1984932"/>
                <a:ext cx="2274918" cy="307777"/>
              </a:xfrm>
              <a:prstGeom prst="rect">
                <a:avLst/>
              </a:prstGeom>
              <a:blipFill>
                <a:blip r:embed="rId5"/>
                <a:stretch>
                  <a:fillRect l="-556" t="-4000" b="-20000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298" name="Group 297">
            <a:extLst>
              <a:ext uri="{FF2B5EF4-FFF2-40B4-BE49-F238E27FC236}">
                <a16:creationId xmlns:a16="http://schemas.microsoft.com/office/drawing/2014/main" id="{4D0B41A6-9C4C-F6DC-B7ED-B184AF78B17D}"/>
              </a:ext>
            </a:extLst>
          </p:cNvPr>
          <p:cNvGrpSpPr/>
          <p:nvPr/>
        </p:nvGrpSpPr>
        <p:grpSpPr>
          <a:xfrm>
            <a:off x="4663308" y="2627154"/>
            <a:ext cx="1047082" cy="323786"/>
            <a:chOff x="8929987" y="2830566"/>
            <a:chExt cx="1047082" cy="323786"/>
          </a:xfrm>
        </p:grpSpPr>
        <p:cxnSp>
          <p:nvCxnSpPr>
            <p:cNvPr id="294" name="Straight Arrow Connector 293">
              <a:extLst>
                <a:ext uri="{FF2B5EF4-FFF2-40B4-BE49-F238E27FC236}">
                  <a16:creationId xmlns:a16="http://schemas.microsoft.com/office/drawing/2014/main" id="{65899F9F-2073-079F-9C30-2954000F4CD8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9043033" y="3010064"/>
              <a:ext cx="489999" cy="144288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sp>
          <p:nvSpPr>
            <p:cNvPr id="295" name="TextBox 294">
              <a:extLst>
                <a:ext uri="{FF2B5EF4-FFF2-40B4-BE49-F238E27FC236}">
                  <a16:creationId xmlns:a16="http://schemas.microsoft.com/office/drawing/2014/main" id="{1D64B70B-9AC3-4D76-E6BF-2D2D85E8396F}"/>
                </a:ext>
              </a:extLst>
            </p:cNvPr>
            <p:cNvSpPr txBox="1"/>
            <p:nvPr/>
          </p:nvSpPr>
          <p:spPr>
            <a:xfrm rot="1059449">
              <a:off x="8929987" y="2830566"/>
              <a:ext cx="104708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channel index</a:t>
              </a:r>
            </a:p>
          </p:txBody>
        </p:sp>
      </p:grpSp>
      <p:grpSp>
        <p:nvGrpSpPr>
          <p:cNvPr id="315" name="Group 314">
            <a:extLst>
              <a:ext uri="{FF2B5EF4-FFF2-40B4-BE49-F238E27FC236}">
                <a16:creationId xmlns:a16="http://schemas.microsoft.com/office/drawing/2014/main" id="{E55C82D0-0202-B191-290D-8E82314769A6}"/>
              </a:ext>
            </a:extLst>
          </p:cNvPr>
          <p:cNvGrpSpPr/>
          <p:nvPr/>
        </p:nvGrpSpPr>
        <p:grpSpPr>
          <a:xfrm>
            <a:off x="3595057" y="2184649"/>
            <a:ext cx="1059114" cy="478769"/>
            <a:chOff x="5573821" y="2820520"/>
            <a:chExt cx="1059114" cy="478769"/>
          </a:xfrm>
        </p:grpSpPr>
        <p:cxnSp>
          <p:nvCxnSpPr>
            <p:cNvPr id="301" name="Straight Arrow Connector 300">
              <a:extLst>
                <a:ext uri="{FF2B5EF4-FFF2-40B4-BE49-F238E27FC236}">
                  <a16:creationId xmlns:a16="http://schemas.microsoft.com/office/drawing/2014/main" id="{E6258AEF-5239-0C78-98FB-B9F690ABEE7A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5573821" y="2912644"/>
              <a:ext cx="220962" cy="41013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 w="sm" len="med"/>
            </a:ln>
            <a:effectLst/>
          </p:spPr>
        </p:cxnSp>
        <p:cxnSp>
          <p:nvCxnSpPr>
            <p:cNvPr id="302" name="Straight Arrow Connector 301">
              <a:extLst>
                <a:ext uri="{FF2B5EF4-FFF2-40B4-BE49-F238E27FC236}">
                  <a16:creationId xmlns:a16="http://schemas.microsoft.com/office/drawing/2014/main" id="{3921FF87-E457-5A36-412A-FED43DAD69EC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6080894" y="2908421"/>
              <a:ext cx="0" cy="390868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sm" len="med"/>
            </a:ln>
            <a:effectLst/>
          </p:spPr>
        </p:cxnSp>
        <p:cxnSp>
          <p:nvCxnSpPr>
            <p:cNvPr id="304" name="Straight Arrow Connector 303">
              <a:extLst>
                <a:ext uri="{FF2B5EF4-FFF2-40B4-BE49-F238E27FC236}">
                  <a16:creationId xmlns:a16="http://schemas.microsoft.com/office/drawing/2014/main" id="{996CE50F-BFB2-4079-4799-D526EEE9A5C8}"/>
                </a:ext>
              </a:extLst>
            </p:cNvPr>
            <p:cNvCxnSpPr>
              <a:cxnSpLocks/>
            </p:cNvCxnSpPr>
            <p:nvPr/>
          </p:nvCxnSpPr>
          <p:spPr bwMode="auto">
            <a:xfrm flipH="1" flipV="1">
              <a:off x="6081288" y="3035368"/>
              <a:ext cx="266307" cy="63949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 w="sm" len="med"/>
            </a:ln>
            <a:effectLst/>
          </p:spPr>
        </p:cxnSp>
        <p:cxnSp>
          <p:nvCxnSpPr>
            <p:cNvPr id="307" name="Straight Arrow Connector 306">
              <a:extLst>
                <a:ext uri="{FF2B5EF4-FFF2-40B4-BE49-F238E27FC236}">
                  <a16:creationId xmlns:a16="http://schemas.microsoft.com/office/drawing/2014/main" id="{9604A97D-2BF7-9C71-F6D7-0DCAF18450A0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5792931" y="2820520"/>
              <a:ext cx="0" cy="390868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sm" len="med"/>
            </a:ln>
            <a:effectLst/>
          </p:spPr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14" name="TextBox 313">
                  <a:extLst>
                    <a:ext uri="{FF2B5EF4-FFF2-40B4-BE49-F238E27FC236}">
                      <a16:creationId xmlns:a16="http://schemas.microsoft.com/office/drawing/2014/main" id="{4EA12CB7-1F41-C73F-F994-070265A672FB}"/>
                    </a:ext>
                  </a:extLst>
                </p:cNvPr>
                <p:cNvSpPr txBox="1"/>
                <p:nvPr/>
              </p:nvSpPr>
              <p:spPr>
                <a:xfrm>
                  <a:off x="6252318" y="2965355"/>
                  <a:ext cx="380617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1200" b="0" i="1" dirty="0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sz="1200" b="0" i="0" dirty="0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Δ</m:t>
                            </m:r>
                          </m:e>
                          <m:sub>
                            <m:r>
                              <a:rPr lang="en-US" sz="1200" b="0" i="1" dirty="0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𝑐</m:t>
                            </m:r>
                          </m:sub>
                        </m:sSub>
                      </m:oMath>
                    </m:oMathPara>
                  </a14:m>
                  <a:endParaRPr lang="en-US" sz="120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mc:Choice>
          <mc:Fallback xmlns="">
            <p:sp>
              <p:nvSpPr>
                <p:cNvPr id="314" name="TextBox 313">
                  <a:extLst>
                    <a:ext uri="{FF2B5EF4-FFF2-40B4-BE49-F238E27FC236}">
                      <a16:creationId xmlns:a16="http://schemas.microsoft.com/office/drawing/2014/main" id="{4EA12CB7-1F41-C73F-F994-070265A672FB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252318" y="2965355"/>
                  <a:ext cx="380617" cy="276999"/>
                </a:xfrm>
                <a:prstGeom prst="rect">
                  <a:avLst/>
                </a:prstGeom>
                <a:blipFill>
                  <a:blip r:embed="rId6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cxnSp>
        <p:nvCxnSpPr>
          <p:cNvPr id="3" name="Straight Arrow Connector 2">
            <a:extLst>
              <a:ext uri="{FF2B5EF4-FFF2-40B4-BE49-F238E27FC236}">
                <a16:creationId xmlns:a16="http://schemas.microsoft.com/office/drawing/2014/main" id="{8CC711FA-073E-F6A7-4992-918FB057FB48}"/>
              </a:ext>
            </a:extLst>
          </p:cNvPr>
          <p:cNvCxnSpPr>
            <a:cxnSpLocks/>
          </p:cNvCxnSpPr>
          <p:nvPr/>
        </p:nvCxnSpPr>
        <p:spPr bwMode="auto">
          <a:xfrm flipH="1" flipV="1">
            <a:off x="2814153" y="4228071"/>
            <a:ext cx="533388" cy="552082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 w="sm" len="med"/>
          </a:ln>
          <a:effectLst/>
        </p:spPr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C579C223-6883-A58F-78D6-BDDBB905DF35}"/>
                  </a:ext>
                </a:extLst>
              </p:cNvPr>
              <p:cNvSpPr txBox="1"/>
              <p:nvPr/>
            </p:nvSpPr>
            <p:spPr>
              <a:xfrm>
                <a:off x="2866252" y="4713619"/>
                <a:ext cx="1100313" cy="4154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7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Origin =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7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7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0,0,0</m:t>
                        </m:r>
                      </m:e>
                    </m:d>
                  </m:oMath>
                </a14:m>
                <a:endParaRPr lang="en-US" sz="7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ctr"/>
                <a:r>
                  <a:rPr lang="en-US" sz="7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Assumed to fall along the rotation axis</a:t>
                </a:r>
              </a:p>
            </p:txBody>
          </p:sp>
        </mc:Choice>
        <mc:Fallback xmlns="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C579C223-6883-A58F-78D6-BDDBB905DF3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66252" y="4713619"/>
                <a:ext cx="1100313" cy="415498"/>
              </a:xfrm>
              <a:prstGeom prst="rect">
                <a:avLst/>
              </a:prstGeom>
              <a:blipFill>
                <a:blip r:embed="rId7"/>
                <a:stretch>
                  <a:fillRect b="-606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27517D3A-99C9-0FC3-9DDA-2261EF35CD09}"/>
                  </a:ext>
                </a:extLst>
              </p:cNvPr>
              <p:cNvSpPr txBox="1"/>
              <p:nvPr/>
            </p:nvSpPr>
            <p:spPr>
              <a:xfrm>
                <a:off x="6628907" y="3997342"/>
                <a:ext cx="1681828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coordinates system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12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12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  <m:r>
                          <a:rPr lang="en-US" sz="12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,</m:t>
                        </m:r>
                        <m:r>
                          <a:rPr lang="en-US" sz="12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𝑦</m:t>
                        </m:r>
                        <m:r>
                          <a:rPr lang="en-US" sz="12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,</m:t>
                        </m:r>
                        <m:r>
                          <a:rPr lang="en-US" sz="12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𝑧</m:t>
                        </m:r>
                      </m:e>
                    </m:d>
                  </m:oMath>
                </a14:m>
                <a:endParaRPr lang="en-US" sz="12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27517D3A-99C9-0FC3-9DDA-2261EF35CD0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28907" y="3997342"/>
                <a:ext cx="1681828" cy="461665"/>
              </a:xfrm>
              <a:prstGeom prst="rect">
                <a:avLst/>
              </a:prstGeom>
              <a:blipFill>
                <a:blip r:embed="rId8"/>
                <a:stretch>
                  <a:fillRect b="-540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26" name="Group 25">
            <a:extLst>
              <a:ext uri="{FF2B5EF4-FFF2-40B4-BE49-F238E27FC236}">
                <a16:creationId xmlns:a16="http://schemas.microsoft.com/office/drawing/2014/main" id="{69EA6525-7C16-7E7B-D584-142C9F7FE91D}"/>
              </a:ext>
            </a:extLst>
          </p:cNvPr>
          <p:cNvGrpSpPr/>
          <p:nvPr/>
        </p:nvGrpSpPr>
        <p:grpSpPr>
          <a:xfrm>
            <a:off x="6706200" y="3235050"/>
            <a:ext cx="1017430" cy="699758"/>
            <a:chOff x="7311635" y="3587291"/>
            <a:chExt cx="1017430" cy="699758"/>
          </a:xfrm>
        </p:grpSpPr>
        <p:cxnSp>
          <p:nvCxnSpPr>
            <p:cNvPr id="14" name="Straight Arrow Connector 13">
              <a:extLst>
                <a:ext uri="{FF2B5EF4-FFF2-40B4-BE49-F238E27FC236}">
                  <a16:creationId xmlns:a16="http://schemas.microsoft.com/office/drawing/2014/main" id="{2917F6CD-BA87-7145-3FE8-40404F6E9595}"/>
                </a:ext>
              </a:extLst>
            </p:cNvPr>
            <p:cNvCxnSpPr>
              <a:cxnSpLocks/>
            </p:cNvCxnSpPr>
            <p:nvPr/>
          </p:nvCxnSpPr>
          <p:spPr bwMode="auto">
            <a:xfrm flipH="1" flipV="1">
              <a:off x="7393664" y="4025147"/>
              <a:ext cx="337241" cy="143068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 w="sm" len="med"/>
            </a:ln>
            <a:effectLst/>
          </p:spPr>
        </p:cxnSp>
        <p:cxnSp>
          <p:nvCxnSpPr>
            <p:cNvPr id="16" name="Straight Arrow Connector 15">
              <a:extLst>
                <a:ext uri="{FF2B5EF4-FFF2-40B4-BE49-F238E27FC236}">
                  <a16:creationId xmlns:a16="http://schemas.microsoft.com/office/drawing/2014/main" id="{767D736B-870A-3C35-B731-B54AC628F1FD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7733372" y="4101847"/>
              <a:ext cx="569506" cy="72406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 w="sm" len="med"/>
            </a:ln>
            <a:effectLst/>
          </p:spPr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0" name="TextBox 19">
                  <a:extLst>
                    <a:ext uri="{FF2B5EF4-FFF2-40B4-BE49-F238E27FC236}">
                      <a16:creationId xmlns:a16="http://schemas.microsoft.com/office/drawing/2014/main" id="{BE83D0BC-AEC8-E153-F6F7-37FEE0742FEE}"/>
                    </a:ext>
                  </a:extLst>
                </p:cNvPr>
                <p:cNvSpPr txBox="1"/>
                <p:nvPr/>
              </p:nvSpPr>
              <p:spPr>
                <a:xfrm>
                  <a:off x="7311635" y="4040828"/>
                  <a:ext cx="261071" cy="246221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"/>
                      </m:oMathParaPr>
                      <m:oMath xmlns:m="http://schemas.openxmlformats.org/officeDocument/2006/math">
                        <m:r>
                          <a:rPr lang="en-US" sz="1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</m:oMath>
                    </m:oMathPara>
                  </a14:m>
                  <a:endParaRPr lang="en-US" sz="3200" dirty="0">
                    <a:solidFill>
                      <a:schemeClr val="tx1"/>
                    </a:solidFill>
                  </a:endParaRPr>
                </a:p>
              </p:txBody>
            </p:sp>
          </mc:Choice>
          <mc:Fallback xmlns="">
            <p:sp>
              <p:nvSpPr>
                <p:cNvPr id="20" name="TextBox 19">
                  <a:extLst>
                    <a:ext uri="{FF2B5EF4-FFF2-40B4-BE49-F238E27FC236}">
                      <a16:creationId xmlns:a16="http://schemas.microsoft.com/office/drawing/2014/main" id="{BE83D0BC-AEC8-E153-F6F7-37FEE0742FEE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311635" y="4040828"/>
                  <a:ext cx="261071" cy="246221"/>
                </a:xfrm>
                <a:prstGeom prst="rect">
                  <a:avLst/>
                </a:prstGeom>
                <a:blipFill>
                  <a:blip r:embed="rId9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1" name="TextBox 20">
                  <a:extLst>
                    <a:ext uri="{FF2B5EF4-FFF2-40B4-BE49-F238E27FC236}">
                      <a16:creationId xmlns:a16="http://schemas.microsoft.com/office/drawing/2014/main" id="{30AC7126-7CEA-F9A3-B4F5-1A36AF72AB7B}"/>
                    </a:ext>
                  </a:extLst>
                </p:cNvPr>
                <p:cNvSpPr txBox="1"/>
                <p:nvPr/>
              </p:nvSpPr>
              <p:spPr>
                <a:xfrm>
                  <a:off x="7972015" y="3875905"/>
                  <a:ext cx="357050" cy="246221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"/>
                      </m:oMathParaPr>
                      <m:oMath xmlns:m="http://schemas.openxmlformats.org/officeDocument/2006/math">
                        <m:r>
                          <a:rPr lang="en-US" sz="1000" b="0" i="1" smtClean="0">
                            <a:latin typeface="Cambria Math" panose="02040503050406030204" pitchFamily="18" charset="0"/>
                          </a:rPr>
                          <m:t>𝑧</m:t>
                        </m:r>
                      </m:oMath>
                    </m:oMathPara>
                  </a14:m>
                  <a:endParaRPr lang="en-US" sz="1000" dirty="0"/>
                </a:p>
              </p:txBody>
            </p:sp>
          </mc:Choice>
          <mc:Fallback xmlns="">
            <p:sp>
              <p:nvSpPr>
                <p:cNvPr id="21" name="TextBox 20">
                  <a:extLst>
                    <a:ext uri="{FF2B5EF4-FFF2-40B4-BE49-F238E27FC236}">
                      <a16:creationId xmlns:a16="http://schemas.microsoft.com/office/drawing/2014/main" id="{30AC7126-7CEA-F9A3-B4F5-1A36AF72AB7B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972015" y="3875905"/>
                  <a:ext cx="357050" cy="246221"/>
                </a:xfrm>
                <a:prstGeom prst="rect">
                  <a:avLst/>
                </a:prstGeom>
                <a:blipFill>
                  <a:blip r:embed="rId10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22" name="Straight Arrow Connector 21">
              <a:extLst>
                <a:ext uri="{FF2B5EF4-FFF2-40B4-BE49-F238E27FC236}">
                  <a16:creationId xmlns:a16="http://schemas.microsoft.com/office/drawing/2014/main" id="{2514AA77-0533-BF25-77C0-52A18C9D5065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7736294" y="3587291"/>
              <a:ext cx="0" cy="579284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 w="sm" len="med"/>
            </a:ln>
            <a:effectLst/>
          </p:spPr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5" name="TextBox 24">
                  <a:extLst>
                    <a:ext uri="{FF2B5EF4-FFF2-40B4-BE49-F238E27FC236}">
                      <a16:creationId xmlns:a16="http://schemas.microsoft.com/office/drawing/2014/main" id="{6D47682E-3CF5-2DDD-7216-A9D60E5AD0C6}"/>
                    </a:ext>
                  </a:extLst>
                </p:cNvPr>
                <p:cNvSpPr txBox="1"/>
                <p:nvPr/>
              </p:nvSpPr>
              <p:spPr>
                <a:xfrm>
                  <a:off x="7482791" y="3763571"/>
                  <a:ext cx="357050" cy="246221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"/>
                      </m:oMathParaPr>
                      <m:oMath xmlns:m="http://schemas.openxmlformats.org/officeDocument/2006/math">
                        <m:r>
                          <a:rPr lang="en-US" sz="1000" b="0" i="1" smtClean="0">
                            <a:latin typeface="Cambria Math" panose="02040503050406030204" pitchFamily="18" charset="0"/>
                          </a:rPr>
                          <m:t>𝑦</m:t>
                        </m:r>
                      </m:oMath>
                    </m:oMathPara>
                  </a14:m>
                  <a:endParaRPr lang="en-US" sz="1000" dirty="0"/>
                </a:p>
              </p:txBody>
            </p:sp>
          </mc:Choice>
          <mc:Fallback xmlns="">
            <p:sp>
              <p:nvSpPr>
                <p:cNvPr id="25" name="TextBox 24">
                  <a:extLst>
                    <a:ext uri="{FF2B5EF4-FFF2-40B4-BE49-F238E27FC236}">
                      <a16:creationId xmlns:a16="http://schemas.microsoft.com/office/drawing/2014/main" id="{6D47682E-3CF5-2DDD-7216-A9D60E5AD0C6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482791" y="3763571"/>
                  <a:ext cx="357050" cy="246221"/>
                </a:xfrm>
                <a:prstGeom prst="rect">
                  <a:avLst/>
                </a:prstGeom>
                <a:blipFill>
                  <a:blip r:embed="rId11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pic>
        <p:nvPicPr>
          <p:cNvPr id="18" name="Picture 17">
            <a:extLst>
              <a:ext uri="{FF2B5EF4-FFF2-40B4-BE49-F238E27FC236}">
                <a16:creationId xmlns:a16="http://schemas.microsoft.com/office/drawing/2014/main" id="{5C7B046F-1AD6-DDD5-FC91-361C8232976D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584353" y="1632294"/>
            <a:ext cx="3501732" cy="143068"/>
          </a:xfrm>
          <a:prstGeom prst="rect">
            <a:avLst/>
          </a:prstGeom>
        </p:spPr>
      </p:pic>
      <p:sp>
        <p:nvSpPr>
          <p:cNvPr id="252" name="TextBox 251">
            <a:extLst>
              <a:ext uri="{FF2B5EF4-FFF2-40B4-BE49-F238E27FC236}">
                <a16:creationId xmlns:a16="http://schemas.microsoft.com/office/drawing/2014/main" id="{EDC7733A-887B-F3E6-81C9-F5C1873410E0}"/>
              </a:ext>
            </a:extLst>
          </p:cNvPr>
          <p:cNvSpPr txBox="1"/>
          <p:nvPr/>
        </p:nvSpPr>
        <p:spPr>
          <a:xfrm>
            <a:off x="999725" y="4071762"/>
            <a:ext cx="683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Source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56" name="TextBox 255">
                <a:extLst>
                  <a:ext uri="{FF2B5EF4-FFF2-40B4-BE49-F238E27FC236}">
                    <a16:creationId xmlns:a16="http://schemas.microsoft.com/office/drawing/2014/main" id="{DEDE86E4-4ACE-52C7-9A81-755F8CE53DE1}"/>
                  </a:ext>
                </a:extLst>
              </p:cNvPr>
              <p:cNvSpPr txBox="1"/>
              <p:nvPr/>
            </p:nvSpPr>
            <p:spPr>
              <a:xfrm>
                <a:off x="3951872" y="2761740"/>
                <a:ext cx="290494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en-US" sz="1050" b="0" i="1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</a:rPr>
                        <m:t>×</m:t>
                      </m:r>
                    </m:oMath>
                  </m:oMathPara>
                </a14:m>
                <a:endParaRPr lang="en-US" sz="1400" b="0" dirty="0">
                  <a:solidFill>
                    <a:srgbClr val="00B0F0"/>
                  </a:solidFill>
                </a:endParaRPr>
              </a:p>
            </p:txBody>
          </p:sp>
        </mc:Choice>
        <mc:Fallback xmlns="">
          <p:sp>
            <p:nvSpPr>
              <p:cNvPr id="256" name="TextBox 255">
                <a:extLst>
                  <a:ext uri="{FF2B5EF4-FFF2-40B4-BE49-F238E27FC236}">
                    <a16:creationId xmlns:a16="http://schemas.microsoft.com/office/drawing/2014/main" id="{DEDE86E4-4ACE-52C7-9A81-755F8CE53DE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51872" y="2761740"/>
                <a:ext cx="290494" cy="261610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257" name="Straight Connector 256">
            <a:extLst>
              <a:ext uri="{FF2B5EF4-FFF2-40B4-BE49-F238E27FC236}">
                <a16:creationId xmlns:a16="http://schemas.microsoft.com/office/drawing/2014/main" id="{2982D326-B735-4CA6-84B1-E40430AB6A88}"/>
              </a:ext>
            </a:extLst>
          </p:cNvPr>
          <p:cNvCxnSpPr/>
          <p:nvPr/>
        </p:nvCxnSpPr>
        <p:spPr>
          <a:xfrm flipV="1">
            <a:off x="3659935" y="2540795"/>
            <a:ext cx="0" cy="438130"/>
          </a:xfrm>
          <a:prstGeom prst="line">
            <a:avLst/>
          </a:prstGeom>
          <a:ln>
            <a:solidFill>
              <a:srgbClr val="00B0F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8" name="Straight Connector 257">
            <a:extLst>
              <a:ext uri="{FF2B5EF4-FFF2-40B4-BE49-F238E27FC236}">
                <a16:creationId xmlns:a16="http://schemas.microsoft.com/office/drawing/2014/main" id="{3A7034FF-5253-E37D-9876-2840727E8A9C}"/>
              </a:ext>
            </a:extLst>
          </p:cNvPr>
          <p:cNvCxnSpPr/>
          <p:nvPr/>
        </p:nvCxnSpPr>
        <p:spPr>
          <a:xfrm>
            <a:off x="3659935" y="2540795"/>
            <a:ext cx="283846" cy="82149"/>
          </a:xfrm>
          <a:prstGeom prst="line">
            <a:avLst/>
          </a:prstGeom>
          <a:ln>
            <a:solidFill>
              <a:srgbClr val="00B0F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9" name="Straight Connector 258">
            <a:extLst>
              <a:ext uri="{FF2B5EF4-FFF2-40B4-BE49-F238E27FC236}">
                <a16:creationId xmlns:a16="http://schemas.microsoft.com/office/drawing/2014/main" id="{1E2C91CD-74FE-CF18-1EF4-7DB123522109}"/>
              </a:ext>
            </a:extLst>
          </p:cNvPr>
          <p:cNvCxnSpPr/>
          <p:nvPr/>
        </p:nvCxnSpPr>
        <p:spPr>
          <a:xfrm>
            <a:off x="3659935" y="2978925"/>
            <a:ext cx="283846" cy="82149"/>
          </a:xfrm>
          <a:prstGeom prst="line">
            <a:avLst/>
          </a:prstGeom>
          <a:ln>
            <a:solidFill>
              <a:srgbClr val="00B0F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1" name="TextBox 260">
            <a:extLst>
              <a:ext uri="{FF2B5EF4-FFF2-40B4-BE49-F238E27FC236}">
                <a16:creationId xmlns:a16="http://schemas.microsoft.com/office/drawing/2014/main" id="{849D1F73-A788-81A3-BB31-959826380902}"/>
              </a:ext>
            </a:extLst>
          </p:cNvPr>
          <p:cNvSpPr txBox="1"/>
          <p:nvPr/>
        </p:nvSpPr>
        <p:spPr>
          <a:xfrm>
            <a:off x="1426991" y="2105007"/>
            <a:ext cx="184056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“virtual” detector pixel</a:t>
            </a:r>
          </a:p>
        </p:txBody>
      </p:sp>
      <p:cxnSp>
        <p:nvCxnSpPr>
          <p:cNvPr id="263" name="Straight Arrow Connector 262">
            <a:extLst>
              <a:ext uri="{FF2B5EF4-FFF2-40B4-BE49-F238E27FC236}">
                <a16:creationId xmlns:a16="http://schemas.microsoft.com/office/drawing/2014/main" id="{30F3625F-7E97-23F5-162E-0493FAF3FAC4}"/>
              </a:ext>
            </a:extLst>
          </p:cNvPr>
          <p:cNvCxnSpPr>
            <a:cxnSpLocks/>
          </p:cNvCxnSpPr>
          <p:nvPr/>
        </p:nvCxnSpPr>
        <p:spPr bwMode="auto">
          <a:xfrm>
            <a:off x="2679170" y="2391754"/>
            <a:ext cx="1075487" cy="38340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00B0F0"/>
            </a:solidFill>
            <a:prstDash val="solid"/>
            <a:round/>
            <a:headEnd type="none" w="med" len="med"/>
            <a:tailEnd type="arrow" w="sm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65189880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396C2F-F84C-D6AB-B3BF-DA1F3C6C43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14838812-4E42-0D61-04CB-FBB0CDD06F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38130"/>
          </a:xfrm>
        </p:spPr>
        <p:txBody>
          <a:bodyPr/>
          <a:lstStyle/>
          <a:p>
            <a:r>
              <a:rPr lang="en-US" sz="2400" dirty="0"/>
              <a:t>What is the “virtual” detector pixel?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195E92B-A477-4221-4E98-DCB3F5120F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400" y="342900"/>
            <a:ext cx="8610600" cy="4572000"/>
          </a:xfrm>
        </p:spPr>
        <p:txBody>
          <a:bodyPr/>
          <a:lstStyle/>
          <a:p>
            <a:pPr marL="342900" indent="-342900" eaLnBrk="1" hangingPunct="1"/>
            <a:r>
              <a:rPr lang="en-US" sz="1600" kern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NSI reconstruction process: </a:t>
            </a:r>
          </a:p>
          <a:p>
            <a:pPr marL="678907" lvl="1" indent="-342900">
              <a:buFont typeface="+mj-lt"/>
              <a:buAutoNum type="arabicPeriod"/>
            </a:pPr>
            <a:r>
              <a:rPr lang="en-US" sz="1400" kern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multiple reconstructions are performed 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by shifting </a:t>
            </a:r>
            <a:r>
              <a:rPr lang="en-US" sz="1400" kern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coordinate of (0,0) detector pixel left/right to a virtual location.</a:t>
            </a:r>
            <a:endParaRPr lang="en-US" sz="1200" kern="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78907" lvl="1" indent="-342900">
              <a:buFont typeface="+mj-lt"/>
              <a:buAutoNum type="arabicPeriod"/>
            </a:pP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Technician visually inspects the recon results and picks the best one.</a:t>
            </a:r>
          </a:p>
          <a:p>
            <a:pPr marL="678907" lvl="1" indent="-342900">
              <a:buFont typeface="+mj-lt"/>
              <a:buAutoNum type="arabicPeriod"/>
            </a:pP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sz="1400" kern="0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“virtual” detector pixel </a:t>
            </a:r>
            <a:r>
              <a:rPr lang="en-US" sz="14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the shifted (0,0) detector pixel corresponding to the best results.</a:t>
            </a:r>
          </a:p>
          <a:p>
            <a:pPr marL="342900" indent="-342900"/>
            <a:r>
              <a:rPr lang="en-US" sz="1600" kern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calculation of MBIR params should use the </a:t>
            </a:r>
            <a:r>
              <a:rPr lang="en-US" sz="1600" b="1" kern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physical location </a:t>
            </a:r>
            <a:r>
              <a:rPr lang="en-US" sz="1600" kern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 (0,0) detector pixel.</a:t>
            </a:r>
            <a:endParaRPr lang="en-US" sz="1200" kern="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53E71EC-AEC1-193F-4DFD-197C1DD4CA8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2661D55-915B-9148-8609-5AEDA0F27130}" type="slidenum">
              <a:rPr lang="en-US" smtClean="0"/>
              <a:t>8</a:t>
            </a:fld>
            <a:endParaRPr lang="en-US"/>
          </a:p>
        </p:txBody>
      </p:sp>
      <p:sp>
        <p:nvSpPr>
          <p:cNvPr id="135" name="Oval 134">
            <a:extLst>
              <a:ext uri="{FF2B5EF4-FFF2-40B4-BE49-F238E27FC236}">
                <a16:creationId xmlns:a16="http://schemas.microsoft.com/office/drawing/2014/main" id="{17D0B6A5-17AD-0D6C-7DD7-7AD3D1B91F95}"/>
              </a:ext>
            </a:extLst>
          </p:cNvPr>
          <p:cNvSpPr/>
          <p:nvPr/>
        </p:nvSpPr>
        <p:spPr>
          <a:xfrm>
            <a:off x="1786407" y="4712168"/>
            <a:ext cx="45720" cy="45720"/>
          </a:xfrm>
          <a:prstGeom prst="ellipse">
            <a:avLst/>
          </a:prstGeom>
          <a:solidFill>
            <a:schemeClr val="tx1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58"/>
          </a:p>
        </p:txBody>
      </p:sp>
      <p:grpSp>
        <p:nvGrpSpPr>
          <p:cNvPr id="136" name="Group 135">
            <a:extLst>
              <a:ext uri="{FF2B5EF4-FFF2-40B4-BE49-F238E27FC236}">
                <a16:creationId xmlns:a16="http://schemas.microsoft.com/office/drawing/2014/main" id="{2132BFDB-5205-4E23-DB39-01B9A9901EC7}"/>
              </a:ext>
            </a:extLst>
          </p:cNvPr>
          <p:cNvGrpSpPr/>
          <p:nvPr/>
        </p:nvGrpSpPr>
        <p:grpSpPr>
          <a:xfrm>
            <a:off x="3943960" y="2931195"/>
            <a:ext cx="1703066" cy="2683538"/>
            <a:chOff x="9588676" y="732235"/>
            <a:chExt cx="1745174" cy="2758538"/>
          </a:xfrm>
        </p:grpSpPr>
        <p:cxnSp>
          <p:nvCxnSpPr>
            <p:cNvPr id="137" name="Straight Connector 136">
              <a:extLst>
                <a:ext uri="{FF2B5EF4-FFF2-40B4-BE49-F238E27FC236}">
                  <a16:creationId xmlns:a16="http://schemas.microsoft.com/office/drawing/2014/main" id="{868A72FA-DBFC-D207-6FB3-A2FDE535BF64}"/>
                </a:ext>
              </a:extLst>
            </p:cNvPr>
            <p:cNvCxnSpPr/>
            <p:nvPr/>
          </p:nvCxnSpPr>
          <p:spPr>
            <a:xfrm flipV="1">
              <a:off x="9588678" y="732235"/>
              <a:ext cx="0" cy="450375"/>
            </a:xfrm>
            <a:prstGeom prst="line">
              <a:avLst/>
            </a:prstGeom>
            <a:ln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8" name="Straight Connector 137">
              <a:extLst>
                <a:ext uri="{FF2B5EF4-FFF2-40B4-BE49-F238E27FC236}">
                  <a16:creationId xmlns:a16="http://schemas.microsoft.com/office/drawing/2014/main" id="{4467AB03-E027-3EA1-D545-26433AD721AA}"/>
                </a:ext>
              </a:extLst>
            </p:cNvPr>
            <p:cNvCxnSpPr/>
            <p:nvPr/>
          </p:nvCxnSpPr>
          <p:spPr>
            <a:xfrm>
              <a:off x="9588678" y="732235"/>
              <a:ext cx="290864" cy="84445"/>
            </a:xfrm>
            <a:prstGeom prst="line">
              <a:avLst/>
            </a:prstGeom>
            <a:ln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9" name="Straight Connector 138">
              <a:extLst>
                <a:ext uri="{FF2B5EF4-FFF2-40B4-BE49-F238E27FC236}">
                  <a16:creationId xmlns:a16="http://schemas.microsoft.com/office/drawing/2014/main" id="{ADEE97E0-D219-BCC2-FFBF-F108EAC02F92}"/>
                </a:ext>
              </a:extLst>
            </p:cNvPr>
            <p:cNvCxnSpPr/>
            <p:nvPr/>
          </p:nvCxnSpPr>
          <p:spPr>
            <a:xfrm flipV="1">
              <a:off x="9879541" y="816680"/>
              <a:ext cx="0" cy="450375"/>
            </a:xfrm>
            <a:prstGeom prst="line">
              <a:avLst/>
            </a:prstGeom>
            <a:ln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0" name="Straight Connector 139">
              <a:extLst>
                <a:ext uri="{FF2B5EF4-FFF2-40B4-BE49-F238E27FC236}">
                  <a16:creationId xmlns:a16="http://schemas.microsoft.com/office/drawing/2014/main" id="{321E3B0A-6398-C98C-0692-0D85D5008EFD}"/>
                </a:ext>
              </a:extLst>
            </p:cNvPr>
            <p:cNvCxnSpPr/>
            <p:nvPr/>
          </p:nvCxnSpPr>
          <p:spPr>
            <a:xfrm flipV="1">
              <a:off x="9588678" y="1182610"/>
              <a:ext cx="0" cy="450375"/>
            </a:xfrm>
            <a:prstGeom prst="line">
              <a:avLst/>
            </a:prstGeom>
            <a:ln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1" name="Straight Connector 140">
              <a:extLst>
                <a:ext uri="{FF2B5EF4-FFF2-40B4-BE49-F238E27FC236}">
                  <a16:creationId xmlns:a16="http://schemas.microsoft.com/office/drawing/2014/main" id="{BA32218B-9F5E-052B-03A4-D1BD78A715F8}"/>
                </a:ext>
              </a:extLst>
            </p:cNvPr>
            <p:cNvCxnSpPr/>
            <p:nvPr/>
          </p:nvCxnSpPr>
          <p:spPr>
            <a:xfrm>
              <a:off x="9588678" y="1182610"/>
              <a:ext cx="290864" cy="84445"/>
            </a:xfrm>
            <a:prstGeom prst="line">
              <a:avLst/>
            </a:prstGeom>
            <a:ln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2" name="Straight Connector 141">
              <a:extLst>
                <a:ext uri="{FF2B5EF4-FFF2-40B4-BE49-F238E27FC236}">
                  <a16:creationId xmlns:a16="http://schemas.microsoft.com/office/drawing/2014/main" id="{186A9587-5C2E-23B6-342A-A19DBE86C823}"/>
                </a:ext>
              </a:extLst>
            </p:cNvPr>
            <p:cNvCxnSpPr/>
            <p:nvPr/>
          </p:nvCxnSpPr>
          <p:spPr>
            <a:xfrm flipV="1">
              <a:off x="9879541" y="1267055"/>
              <a:ext cx="0" cy="450375"/>
            </a:xfrm>
            <a:prstGeom prst="line">
              <a:avLst/>
            </a:prstGeom>
            <a:ln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3" name="Straight Connector 142">
              <a:extLst>
                <a:ext uri="{FF2B5EF4-FFF2-40B4-BE49-F238E27FC236}">
                  <a16:creationId xmlns:a16="http://schemas.microsoft.com/office/drawing/2014/main" id="{1A7E77FA-3EA8-4F28-0316-F52A8E0FD9D6}"/>
                </a:ext>
              </a:extLst>
            </p:cNvPr>
            <p:cNvCxnSpPr/>
            <p:nvPr/>
          </p:nvCxnSpPr>
          <p:spPr>
            <a:xfrm>
              <a:off x="9879538" y="816680"/>
              <a:ext cx="290864" cy="84445"/>
            </a:xfrm>
            <a:prstGeom prst="line">
              <a:avLst/>
            </a:prstGeom>
            <a:ln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4" name="Straight Connector 143">
              <a:extLst>
                <a:ext uri="{FF2B5EF4-FFF2-40B4-BE49-F238E27FC236}">
                  <a16:creationId xmlns:a16="http://schemas.microsoft.com/office/drawing/2014/main" id="{E1EF4F09-6489-5EBA-8049-6AB0E5F7D89F}"/>
                </a:ext>
              </a:extLst>
            </p:cNvPr>
            <p:cNvCxnSpPr/>
            <p:nvPr/>
          </p:nvCxnSpPr>
          <p:spPr>
            <a:xfrm flipV="1">
              <a:off x="10170402" y="901125"/>
              <a:ext cx="0" cy="450375"/>
            </a:xfrm>
            <a:prstGeom prst="line">
              <a:avLst/>
            </a:prstGeom>
            <a:ln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Straight Connector 144">
              <a:extLst>
                <a:ext uri="{FF2B5EF4-FFF2-40B4-BE49-F238E27FC236}">
                  <a16:creationId xmlns:a16="http://schemas.microsoft.com/office/drawing/2014/main" id="{C57D50C9-66F4-FC48-DED0-A6F4EEB5B51B}"/>
                </a:ext>
              </a:extLst>
            </p:cNvPr>
            <p:cNvCxnSpPr/>
            <p:nvPr/>
          </p:nvCxnSpPr>
          <p:spPr>
            <a:xfrm>
              <a:off x="10170402" y="901125"/>
              <a:ext cx="290864" cy="84445"/>
            </a:xfrm>
            <a:prstGeom prst="line">
              <a:avLst/>
            </a:prstGeom>
            <a:ln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6" name="Straight Connector 145">
              <a:extLst>
                <a:ext uri="{FF2B5EF4-FFF2-40B4-BE49-F238E27FC236}">
                  <a16:creationId xmlns:a16="http://schemas.microsoft.com/office/drawing/2014/main" id="{F2142D14-23E2-CEFF-A55E-DD1BEFC456B0}"/>
                </a:ext>
              </a:extLst>
            </p:cNvPr>
            <p:cNvCxnSpPr/>
            <p:nvPr/>
          </p:nvCxnSpPr>
          <p:spPr>
            <a:xfrm flipV="1">
              <a:off x="10461265" y="985570"/>
              <a:ext cx="0" cy="450375"/>
            </a:xfrm>
            <a:prstGeom prst="line">
              <a:avLst/>
            </a:prstGeom>
            <a:ln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7" name="Straight Connector 146">
              <a:extLst>
                <a:ext uri="{FF2B5EF4-FFF2-40B4-BE49-F238E27FC236}">
                  <a16:creationId xmlns:a16="http://schemas.microsoft.com/office/drawing/2014/main" id="{B58DE861-A888-4BC3-6633-0978DDE82628}"/>
                </a:ext>
              </a:extLst>
            </p:cNvPr>
            <p:cNvCxnSpPr/>
            <p:nvPr/>
          </p:nvCxnSpPr>
          <p:spPr>
            <a:xfrm>
              <a:off x="9879538" y="1267053"/>
              <a:ext cx="290864" cy="84445"/>
            </a:xfrm>
            <a:prstGeom prst="line">
              <a:avLst/>
            </a:prstGeom>
            <a:ln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8" name="Straight Connector 147">
              <a:extLst>
                <a:ext uri="{FF2B5EF4-FFF2-40B4-BE49-F238E27FC236}">
                  <a16:creationId xmlns:a16="http://schemas.microsoft.com/office/drawing/2014/main" id="{B90A1A11-6A58-0108-8F8D-E96C857C4656}"/>
                </a:ext>
              </a:extLst>
            </p:cNvPr>
            <p:cNvCxnSpPr/>
            <p:nvPr/>
          </p:nvCxnSpPr>
          <p:spPr>
            <a:xfrm flipV="1">
              <a:off x="10170402" y="1351498"/>
              <a:ext cx="0" cy="450375"/>
            </a:xfrm>
            <a:prstGeom prst="line">
              <a:avLst/>
            </a:prstGeom>
            <a:ln w="9525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9" name="Straight Connector 148">
              <a:extLst>
                <a:ext uri="{FF2B5EF4-FFF2-40B4-BE49-F238E27FC236}">
                  <a16:creationId xmlns:a16="http://schemas.microsoft.com/office/drawing/2014/main" id="{90901CA8-DCAC-6D09-B806-7A8F42317D04}"/>
                </a:ext>
              </a:extLst>
            </p:cNvPr>
            <p:cNvCxnSpPr/>
            <p:nvPr/>
          </p:nvCxnSpPr>
          <p:spPr>
            <a:xfrm>
              <a:off x="10170402" y="1351498"/>
              <a:ext cx="290864" cy="84445"/>
            </a:xfrm>
            <a:prstGeom prst="line">
              <a:avLst/>
            </a:prstGeom>
            <a:ln w="9525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0" name="Straight Connector 149">
              <a:extLst>
                <a:ext uri="{FF2B5EF4-FFF2-40B4-BE49-F238E27FC236}">
                  <a16:creationId xmlns:a16="http://schemas.microsoft.com/office/drawing/2014/main" id="{AC667C07-11BD-2F4B-C4AE-DFC6C5995CF4}"/>
                </a:ext>
              </a:extLst>
            </p:cNvPr>
            <p:cNvCxnSpPr/>
            <p:nvPr/>
          </p:nvCxnSpPr>
          <p:spPr>
            <a:xfrm flipV="1">
              <a:off x="10461265" y="1435945"/>
              <a:ext cx="0" cy="450375"/>
            </a:xfrm>
            <a:prstGeom prst="line">
              <a:avLst/>
            </a:prstGeom>
            <a:ln w="9525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1" name="Straight Connector 150">
              <a:extLst>
                <a:ext uri="{FF2B5EF4-FFF2-40B4-BE49-F238E27FC236}">
                  <a16:creationId xmlns:a16="http://schemas.microsoft.com/office/drawing/2014/main" id="{0968FBEE-EFD2-29B2-F5FC-D07A12A2F7CA}"/>
                </a:ext>
              </a:extLst>
            </p:cNvPr>
            <p:cNvCxnSpPr/>
            <p:nvPr/>
          </p:nvCxnSpPr>
          <p:spPr>
            <a:xfrm>
              <a:off x="10461262" y="985568"/>
              <a:ext cx="290864" cy="84445"/>
            </a:xfrm>
            <a:prstGeom prst="line">
              <a:avLst/>
            </a:prstGeom>
            <a:ln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2" name="Straight Connector 151">
              <a:extLst>
                <a:ext uri="{FF2B5EF4-FFF2-40B4-BE49-F238E27FC236}">
                  <a16:creationId xmlns:a16="http://schemas.microsoft.com/office/drawing/2014/main" id="{40C06D46-F3B8-2E3B-F739-AA7355593B9E}"/>
                </a:ext>
              </a:extLst>
            </p:cNvPr>
            <p:cNvCxnSpPr/>
            <p:nvPr/>
          </p:nvCxnSpPr>
          <p:spPr>
            <a:xfrm flipV="1">
              <a:off x="10752125" y="1070015"/>
              <a:ext cx="0" cy="450375"/>
            </a:xfrm>
            <a:prstGeom prst="line">
              <a:avLst/>
            </a:prstGeom>
            <a:ln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3" name="Straight Connector 152">
              <a:extLst>
                <a:ext uri="{FF2B5EF4-FFF2-40B4-BE49-F238E27FC236}">
                  <a16:creationId xmlns:a16="http://schemas.microsoft.com/office/drawing/2014/main" id="{7BE7B16F-B2D0-F72D-5573-04E126D86013}"/>
                </a:ext>
              </a:extLst>
            </p:cNvPr>
            <p:cNvCxnSpPr/>
            <p:nvPr/>
          </p:nvCxnSpPr>
          <p:spPr>
            <a:xfrm>
              <a:off x="10752125" y="1070015"/>
              <a:ext cx="290864" cy="84445"/>
            </a:xfrm>
            <a:prstGeom prst="line">
              <a:avLst/>
            </a:prstGeom>
            <a:ln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4" name="Straight Connector 153">
              <a:extLst>
                <a:ext uri="{FF2B5EF4-FFF2-40B4-BE49-F238E27FC236}">
                  <a16:creationId xmlns:a16="http://schemas.microsoft.com/office/drawing/2014/main" id="{9AC6016F-7BBB-A3BB-9A2E-79F3C554C644}"/>
                </a:ext>
              </a:extLst>
            </p:cNvPr>
            <p:cNvCxnSpPr/>
            <p:nvPr/>
          </p:nvCxnSpPr>
          <p:spPr>
            <a:xfrm flipV="1">
              <a:off x="11042987" y="1154460"/>
              <a:ext cx="0" cy="450375"/>
            </a:xfrm>
            <a:prstGeom prst="line">
              <a:avLst/>
            </a:prstGeom>
            <a:ln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5" name="Straight Connector 154">
              <a:extLst>
                <a:ext uri="{FF2B5EF4-FFF2-40B4-BE49-F238E27FC236}">
                  <a16:creationId xmlns:a16="http://schemas.microsoft.com/office/drawing/2014/main" id="{CB62F4BA-7C34-BFDB-CEF9-61D4477E2314}"/>
                </a:ext>
              </a:extLst>
            </p:cNvPr>
            <p:cNvCxnSpPr/>
            <p:nvPr/>
          </p:nvCxnSpPr>
          <p:spPr>
            <a:xfrm>
              <a:off x="10461262" y="1435945"/>
              <a:ext cx="290864" cy="84445"/>
            </a:xfrm>
            <a:prstGeom prst="line">
              <a:avLst/>
            </a:prstGeom>
            <a:ln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6" name="Straight Connector 155">
              <a:extLst>
                <a:ext uri="{FF2B5EF4-FFF2-40B4-BE49-F238E27FC236}">
                  <a16:creationId xmlns:a16="http://schemas.microsoft.com/office/drawing/2014/main" id="{D895E6AE-4177-3078-9228-E08B62CE9D4A}"/>
                </a:ext>
              </a:extLst>
            </p:cNvPr>
            <p:cNvCxnSpPr/>
            <p:nvPr/>
          </p:nvCxnSpPr>
          <p:spPr>
            <a:xfrm flipV="1">
              <a:off x="10752125" y="1520390"/>
              <a:ext cx="0" cy="450375"/>
            </a:xfrm>
            <a:prstGeom prst="line">
              <a:avLst/>
            </a:prstGeom>
            <a:ln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7" name="Straight Connector 156">
              <a:extLst>
                <a:ext uri="{FF2B5EF4-FFF2-40B4-BE49-F238E27FC236}">
                  <a16:creationId xmlns:a16="http://schemas.microsoft.com/office/drawing/2014/main" id="{0530BA51-56E0-24DE-8B20-031AF05DCE68}"/>
                </a:ext>
              </a:extLst>
            </p:cNvPr>
            <p:cNvCxnSpPr/>
            <p:nvPr/>
          </p:nvCxnSpPr>
          <p:spPr>
            <a:xfrm>
              <a:off x="10752125" y="1520390"/>
              <a:ext cx="290864" cy="84445"/>
            </a:xfrm>
            <a:prstGeom prst="line">
              <a:avLst/>
            </a:prstGeom>
            <a:ln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8" name="Straight Connector 157">
              <a:extLst>
                <a:ext uri="{FF2B5EF4-FFF2-40B4-BE49-F238E27FC236}">
                  <a16:creationId xmlns:a16="http://schemas.microsoft.com/office/drawing/2014/main" id="{92A634C6-70D5-3C73-BE21-AD0E84A910A8}"/>
                </a:ext>
              </a:extLst>
            </p:cNvPr>
            <p:cNvCxnSpPr/>
            <p:nvPr/>
          </p:nvCxnSpPr>
          <p:spPr>
            <a:xfrm flipV="1">
              <a:off x="11042987" y="1604835"/>
              <a:ext cx="0" cy="450375"/>
            </a:xfrm>
            <a:prstGeom prst="line">
              <a:avLst/>
            </a:prstGeom>
            <a:ln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9" name="Straight Connector 158">
              <a:extLst>
                <a:ext uri="{FF2B5EF4-FFF2-40B4-BE49-F238E27FC236}">
                  <a16:creationId xmlns:a16="http://schemas.microsoft.com/office/drawing/2014/main" id="{25BDDB06-0557-55C2-4378-395DF629E0EF}"/>
                </a:ext>
              </a:extLst>
            </p:cNvPr>
            <p:cNvCxnSpPr/>
            <p:nvPr/>
          </p:nvCxnSpPr>
          <p:spPr>
            <a:xfrm>
              <a:off x="11042986" y="1154460"/>
              <a:ext cx="290864" cy="84445"/>
            </a:xfrm>
            <a:prstGeom prst="line">
              <a:avLst/>
            </a:prstGeom>
            <a:ln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0" name="Straight Connector 159">
              <a:extLst>
                <a:ext uri="{FF2B5EF4-FFF2-40B4-BE49-F238E27FC236}">
                  <a16:creationId xmlns:a16="http://schemas.microsoft.com/office/drawing/2014/main" id="{9D3F2DBD-83BA-DE13-359E-8CE342350BA6}"/>
                </a:ext>
              </a:extLst>
            </p:cNvPr>
            <p:cNvCxnSpPr/>
            <p:nvPr/>
          </p:nvCxnSpPr>
          <p:spPr>
            <a:xfrm flipV="1">
              <a:off x="11333848" y="1238905"/>
              <a:ext cx="0" cy="450375"/>
            </a:xfrm>
            <a:prstGeom prst="line">
              <a:avLst/>
            </a:prstGeom>
            <a:ln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1" name="Straight Connector 160">
              <a:extLst>
                <a:ext uri="{FF2B5EF4-FFF2-40B4-BE49-F238E27FC236}">
                  <a16:creationId xmlns:a16="http://schemas.microsoft.com/office/drawing/2014/main" id="{754C41BD-BF7D-419C-3B02-D656EF8A1363}"/>
                </a:ext>
              </a:extLst>
            </p:cNvPr>
            <p:cNvCxnSpPr/>
            <p:nvPr/>
          </p:nvCxnSpPr>
          <p:spPr>
            <a:xfrm>
              <a:off x="11042986" y="1604833"/>
              <a:ext cx="290864" cy="84445"/>
            </a:xfrm>
            <a:prstGeom prst="line">
              <a:avLst/>
            </a:prstGeom>
            <a:ln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2" name="Straight Connector 161">
              <a:extLst>
                <a:ext uri="{FF2B5EF4-FFF2-40B4-BE49-F238E27FC236}">
                  <a16:creationId xmlns:a16="http://schemas.microsoft.com/office/drawing/2014/main" id="{7FDDC4BD-018F-CB7D-F257-A1EF54AD88D2}"/>
                </a:ext>
              </a:extLst>
            </p:cNvPr>
            <p:cNvCxnSpPr/>
            <p:nvPr/>
          </p:nvCxnSpPr>
          <p:spPr>
            <a:xfrm flipV="1">
              <a:off x="11333848" y="1689278"/>
              <a:ext cx="0" cy="450375"/>
            </a:xfrm>
            <a:prstGeom prst="line">
              <a:avLst/>
            </a:prstGeom>
            <a:ln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3" name="Straight Connector 162">
              <a:extLst>
                <a:ext uri="{FF2B5EF4-FFF2-40B4-BE49-F238E27FC236}">
                  <a16:creationId xmlns:a16="http://schemas.microsoft.com/office/drawing/2014/main" id="{1981AAF8-A684-C76E-B30F-AA4F8BA4B11E}"/>
                </a:ext>
              </a:extLst>
            </p:cNvPr>
            <p:cNvCxnSpPr/>
            <p:nvPr/>
          </p:nvCxnSpPr>
          <p:spPr>
            <a:xfrm flipV="1">
              <a:off x="9588676" y="1632981"/>
              <a:ext cx="0" cy="450375"/>
            </a:xfrm>
            <a:prstGeom prst="line">
              <a:avLst/>
            </a:prstGeom>
            <a:ln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4" name="Straight Connector 163">
              <a:extLst>
                <a:ext uri="{FF2B5EF4-FFF2-40B4-BE49-F238E27FC236}">
                  <a16:creationId xmlns:a16="http://schemas.microsoft.com/office/drawing/2014/main" id="{722A38FB-6B7D-2A2C-8CF6-025371588F28}"/>
                </a:ext>
              </a:extLst>
            </p:cNvPr>
            <p:cNvCxnSpPr/>
            <p:nvPr/>
          </p:nvCxnSpPr>
          <p:spPr>
            <a:xfrm>
              <a:off x="9588676" y="1632981"/>
              <a:ext cx="290864" cy="84445"/>
            </a:xfrm>
            <a:prstGeom prst="line">
              <a:avLst/>
            </a:prstGeom>
            <a:ln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" name="Straight Connector 164">
              <a:extLst>
                <a:ext uri="{FF2B5EF4-FFF2-40B4-BE49-F238E27FC236}">
                  <a16:creationId xmlns:a16="http://schemas.microsoft.com/office/drawing/2014/main" id="{1B54BE69-865A-9CA7-0AA6-FD3A29847A3A}"/>
                </a:ext>
              </a:extLst>
            </p:cNvPr>
            <p:cNvCxnSpPr/>
            <p:nvPr/>
          </p:nvCxnSpPr>
          <p:spPr>
            <a:xfrm flipV="1">
              <a:off x="9879538" y="1717426"/>
              <a:ext cx="0" cy="450375"/>
            </a:xfrm>
            <a:prstGeom prst="line">
              <a:avLst/>
            </a:prstGeom>
            <a:ln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" name="Straight Connector 165">
              <a:extLst>
                <a:ext uri="{FF2B5EF4-FFF2-40B4-BE49-F238E27FC236}">
                  <a16:creationId xmlns:a16="http://schemas.microsoft.com/office/drawing/2014/main" id="{0DA860E1-4BDE-1A3F-5342-9F51496C945D}"/>
                </a:ext>
              </a:extLst>
            </p:cNvPr>
            <p:cNvCxnSpPr/>
            <p:nvPr/>
          </p:nvCxnSpPr>
          <p:spPr>
            <a:xfrm flipV="1">
              <a:off x="9588676" y="2083355"/>
              <a:ext cx="0" cy="450375"/>
            </a:xfrm>
            <a:prstGeom prst="line">
              <a:avLst/>
            </a:prstGeom>
            <a:ln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7" name="Straight Connector 166">
              <a:extLst>
                <a:ext uri="{FF2B5EF4-FFF2-40B4-BE49-F238E27FC236}">
                  <a16:creationId xmlns:a16="http://schemas.microsoft.com/office/drawing/2014/main" id="{E4EE04D1-A3FB-DE66-0246-2A2D64F8B018}"/>
                </a:ext>
              </a:extLst>
            </p:cNvPr>
            <p:cNvCxnSpPr/>
            <p:nvPr/>
          </p:nvCxnSpPr>
          <p:spPr>
            <a:xfrm>
              <a:off x="9588676" y="2083355"/>
              <a:ext cx="290864" cy="84445"/>
            </a:xfrm>
            <a:prstGeom prst="line">
              <a:avLst/>
            </a:prstGeom>
            <a:ln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Straight Connector 167">
              <a:extLst>
                <a:ext uri="{FF2B5EF4-FFF2-40B4-BE49-F238E27FC236}">
                  <a16:creationId xmlns:a16="http://schemas.microsoft.com/office/drawing/2014/main" id="{696942EF-2D78-4956-0BB6-64ABC23028B6}"/>
                </a:ext>
              </a:extLst>
            </p:cNvPr>
            <p:cNvCxnSpPr/>
            <p:nvPr/>
          </p:nvCxnSpPr>
          <p:spPr>
            <a:xfrm flipV="1">
              <a:off x="9879538" y="2167801"/>
              <a:ext cx="0" cy="450375"/>
            </a:xfrm>
            <a:prstGeom prst="line">
              <a:avLst/>
            </a:prstGeom>
            <a:ln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Straight Connector 168">
              <a:extLst>
                <a:ext uri="{FF2B5EF4-FFF2-40B4-BE49-F238E27FC236}">
                  <a16:creationId xmlns:a16="http://schemas.microsoft.com/office/drawing/2014/main" id="{84E2DB77-4BBD-B635-5093-B44EBC387E37}"/>
                </a:ext>
              </a:extLst>
            </p:cNvPr>
            <p:cNvCxnSpPr/>
            <p:nvPr/>
          </p:nvCxnSpPr>
          <p:spPr>
            <a:xfrm>
              <a:off x="9879538" y="1717425"/>
              <a:ext cx="290864" cy="84445"/>
            </a:xfrm>
            <a:prstGeom prst="line">
              <a:avLst/>
            </a:prstGeom>
            <a:ln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0" name="Straight Connector 169">
              <a:extLst>
                <a:ext uri="{FF2B5EF4-FFF2-40B4-BE49-F238E27FC236}">
                  <a16:creationId xmlns:a16="http://schemas.microsoft.com/office/drawing/2014/main" id="{CDBF0504-CDD7-DC6B-2D75-9496DB1D7A56}"/>
                </a:ext>
              </a:extLst>
            </p:cNvPr>
            <p:cNvCxnSpPr/>
            <p:nvPr/>
          </p:nvCxnSpPr>
          <p:spPr>
            <a:xfrm flipV="1">
              <a:off x="10170400" y="1801871"/>
              <a:ext cx="0" cy="450375"/>
            </a:xfrm>
            <a:prstGeom prst="line">
              <a:avLst/>
            </a:prstGeom>
            <a:ln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1" name="Straight Connector 170">
              <a:extLst>
                <a:ext uri="{FF2B5EF4-FFF2-40B4-BE49-F238E27FC236}">
                  <a16:creationId xmlns:a16="http://schemas.microsoft.com/office/drawing/2014/main" id="{307B3C01-9544-2A6F-0FD8-0FA60EAFACD5}"/>
                </a:ext>
              </a:extLst>
            </p:cNvPr>
            <p:cNvCxnSpPr/>
            <p:nvPr/>
          </p:nvCxnSpPr>
          <p:spPr>
            <a:xfrm>
              <a:off x="10170400" y="1801871"/>
              <a:ext cx="290864" cy="84445"/>
            </a:xfrm>
            <a:prstGeom prst="line">
              <a:avLst/>
            </a:prstGeom>
            <a:ln w="9525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2" name="Straight Connector 171">
              <a:extLst>
                <a:ext uri="{FF2B5EF4-FFF2-40B4-BE49-F238E27FC236}">
                  <a16:creationId xmlns:a16="http://schemas.microsoft.com/office/drawing/2014/main" id="{31A5664D-4A24-56A2-7450-248AFD1BDC6D}"/>
                </a:ext>
              </a:extLst>
            </p:cNvPr>
            <p:cNvCxnSpPr/>
            <p:nvPr/>
          </p:nvCxnSpPr>
          <p:spPr>
            <a:xfrm flipV="1">
              <a:off x="10461264" y="1886316"/>
              <a:ext cx="0" cy="450375"/>
            </a:xfrm>
            <a:prstGeom prst="line">
              <a:avLst/>
            </a:prstGeom>
            <a:ln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" name="Straight Connector 172">
              <a:extLst>
                <a:ext uri="{FF2B5EF4-FFF2-40B4-BE49-F238E27FC236}">
                  <a16:creationId xmlns:a16="http://schemas.microsoft.com/office/drawing/2014/main" id="{6883A46B-EBA5-ED39-716E-A37ABDB172DF}"/>
                </a:ext>
              </a:extLst>
            </p:cNvPr>
            <p:cNvCxnSpPr/>
            <p:nvPr/>
          </p:nvCxnSpPr>
          <p:spPr>
            <a:xfrm>
              <a:off x="9879538" y="2167801"/>
              <a:ext cx="290864" cy="84445"/>
            </a:xfrm>
            <a:prstGeom prst="line">
              <a:avLst/>
            </a:prstGeom>
            <a:ln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4" name="Straight Connector 173">
              <a:extLst>
                <a:ext uri="{FF2B5EF4-FFF2-40B4-BE49-F238E27FC236}">
                  <a16:creationId xmlns:a16="http://schemas.microsoft.com/office/drawing/2014/main" id="{30C91C46-70E3-E911-8252-83A5F8178CEE}"/>
                </a:ext>
              </a:extLst>
            </p:cNvPr>
            <p:cNvCxnSpPr/>
            <p:nvPr/>
          </p:nvCxnSpPr>
          <p:spPr>
            <a:xfrm flipV="1">
              <a:off x="10170400" y="2252246"/>
              <a:ext cx="0" cy="450375"/>
            </a:xfrm>
            <a:prstGeom prst="line">
              <a:avLst/>
            </a:prstGeom>
            <a:ln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5" name="Straight Connector 174">
              <a:extLst>
                <a:ext uri="{FF2B5EF4-FFF2-40B4-BE49-F238E27FC236}">
                  <a16:creationId xmlns:a16="http://schemas.microsoft.com/office/drawing/2014/main" id="{071BDBBD-F72B-C8D4-FF33-F790FE0EEAAF}"/>
                </a:ext>
              </a:extLst>
            </p:cNvPr>
            <p:cNvCxnSpPr/>
            <p:nvPr/>
          </p:nvCxnSpPr>
          <p:spPr>
            <a:xfrm>
              <a:off x="10170400" y="2252246"/>
              <a:ext cx="290864" cy="84445"/>
            </a:xfrm>
            <a:prstGeom prst="line">
              <a:avLst/>
            </a:prstGeom>
            <a:ln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6" name="Straight Connector 175">
              <a:extLst>
                <a:ext uri="{FF2B5EF4-FFF2-40B4-BE49-F238E27FC236}">
                  <a16:creationId xmlns:a16="http://schemas.microsoft.com/office/drawing/2014/main" id="{64452322-0F05-9DF1-37B7-8209F47F91D4}"/>
                </a:ext>
              </a:extLst>
            </p:cNvPr>
            <p:cNvCxnSpPr/>
            <p:nvPr/>
          </p:nvCxnSpPr>
          <p:spPr>
            <a:xfrm flipV="1">
              <a:off x="10461264" y="2336691"/>
              <a:ext cx="0" cy="450375"/>
            </a:xfrm>
            <a:prstGeom prst="line">
              <a:avLst/>
            </a:prstGeom>
            <a:ln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Straight Connector 176">
              <a:extLst>
                <a:ext uri="{FF2B5EF4-FFF2-40B4-BE49-F238E27FC236}">
                  <a16:creationId xmlns:a16="http://schemas.microsoft.com/office/drawing/2014/main" id="{F25179DB-CAB1-AA5F-4793-E2A7C9585C76}"/>
                </a:ext>
              </a:extLst>
            </p:cNvPr>
            <p:cNvCxnSpPr/>
            <p:nvPr/>
          </p:nvCxnSpPr>
          <p:spPr>
            <a:xfrm>
              <a:off x="10461260" y="1886316"/>
              <a:ext cx="290864" cy="84445"/>
            </a:xfrm>
            <a:prstGeom prst="line">
              <a:avLst/>
            </a:prstGeom>
            <a:ln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Straight Connector 177">
              <a:extLst>
                <a:ext uri="{FF2B5EF4-FFF2-40B4-BE49-F238E27FC236}">
                  <a16:creationId xmlns:a16="http://schemas.microsoft.com/office/drawing/2014/main" id="{59E13CF4-38BA-3297-5989-17A8751C2EF7}"/>
                </a:ext>
              </a:extLst>
            </p:cNvPr>
            <p:cNvCxnSpPr/>
            <p:nvPr/>
          </p:nvCxnSpPr>
          <p:spPr>
            <a:xfrm flipV="1">
              <a:off x="10752122" y="1970761"/>
              <a:ext cx="0" cy="450375"/>
            </a:xfrm>
            <a:prstGeom prst="line">
              <a:avLst/>
            </a:prstGeom>
            <a:ln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9" name="Straight Connector 178">
              <a:extLst>
                <a:ext uri="{FF2B5EF4-FFF2-40B4-BE49-F238E27FC236}">
                  <a16:creationId xmlns:a16="http://schemas.microsoft.com/office/drawing/2014/main" id="{B3294DA7-7BAA-5972-DDF0-3BF352AC27EC}"/>
                </a:ext>
              </a:extLst>
            </p:cNvPr>
            <p:cNvCxnSpPr/>
            <p:nvPr/>
          </p:nvCxnSpPr>
          <p:spPr>
            <a:xfrm>
              <a:off x="10752122" y="1970761"/>
              <a:ext cx="290864" cy="84445"/>
            </a:xfrm>
            <a:prstGeom prst="line">
              <a:avLst/>
            </a:prstGeom>
            <a:ln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0" name="Straight Connector 179">
              <a:extLst>
                <a:ext uri="{FF2B5EF4-FFF2-40B4-BE49-F238E27FC236}">
                  <a16:creationId xmlns:a16="http://schemas.microsoft.com/office/drawing/2014/main" id="{8A997D79-C0CF-AE26-80E9-6424AD32DDF3}"/>
                </a:ext>
              </a:extLst>
            </p:cNvPr>
            <p:cNvCxnSpPr/>
            <p:nvPr/>
          </p:nvCxnSpPr>
          <p:spPr>
            <a:xfrm flipV="1">
              <a:off x="11042986" y="2055206"/>
              <a:ext cx="0" cy="450375"/>
            </a:xfrm>
            <a:prstGeom prst="line">
              <a:avLst/>
            </a:prstGeom>
            <a:ln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1" name="Straight Connector 180">
              <a:extLst>
                <a:ext uri="{FF2B5EF4-FFF2-40B4-BE49-F238E27FC236}">
                  <a16:creationId xmlns:a16="http://schemas.microsoft.com/office/drawing/2014/main" id="{C9591F90-2044-B05F-F385-F3D438633C30}"/>
                </a:ext>
              </a:extLst>
            </p:cNvPr>
            <p:cNvCxnSpPr/>
            <p:nvPr/>
          </p:nvCxnSpPr>
          <p:spPr>
            <a:xfrm>
              <a:off x="10461260" y="2336691"/>
              <a:ext cx="290864" cy="84445"/>
            </a:xfrm>
            <a:prstGeom prst="line">
              <a:avLst/>
            </a:prstGeom>
            <a:ln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2" name="Straight Connector 181">
              <a:extLst>
                <a:ext uri="{FF2B5EF4-FFF2-40B4-BE49-F238E27FC236}">
                  <a16:creationId xmlns:a16="http://schemas.microsoft.com/office/drawing/2014/main" id="{93241C39-1952-7EC8-C261-C3DA088F8323}"/>
                </a:ext>
              </a:extLst>
            </p:cNvPr>
            <p:cNvCxnSpPr/>
            <p:nvPr/>
          </p:nvCxnSpPr>
          <p:spPr>
            <a:xfrm flipV="1">
              <a:off x="10752122" y="2421136"/>
              <a:ext cx="0" cy="450375"/>
            </a:xfrm>
            <a:prstGeom prst="line">
              <a:avLst/>
            </a:prstGeom>
            <a:ln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3" name="Straight Connector 182">
              <a:extLst>
                <a:ext uri="{FF2B5EF4-FFF2-40B4-BE49-F238E27FC236}">
                  <a16:creationId xmlns:a16="http://schemas.microsoft.com/office/drawing/2014/main" id="{8DBF04A6-F7F2-441B-4916-0C1483A2343D}"/>
                </a:ext>
              </a:extLst>
            </p:cNvPr>
            <p:cNvCxnSpPr/>
            <p:nvPr/>
          </p:nvCxnSpPr>
          <p:spPr>
            <a:xfrm>
              <a:off x="10752122" y="2421136"/>
              <a:ext cx="290864" cy="84445"/>
            </a:xfrm>
            <a:prstGeom prst="line">
              <a:avLst/>
            </a:prstGeom>
            <a:ln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4" name="Straight Connector 183">
              <a:extLst>
                <a:ext uri="{FF2B5EF4-FFF2-40B4-BE49-F238E27FC236}">
                  <a16:creationId xmlns:a16="http://schemas.microsoft.com/office/drawing/2014/main" id="{F071B61B-2439-36F9-1546-45E355201E11}"/>
                </a:ext>
              </a:extLst>
            </p:cNvPr>
            <p:cNvCxnSpPr/>
            <p:nvPr/>
          </p:nvCxnSpPr>
          <p:spPr>
            <a:xfrm flipV="1">
              <a:off x="11042986" y="2505581"/>
              <a:ext cx="0" cy="450375"/>
            </a:xfrm>
            <a:prstGeom prst="line">
              <a:avLst/>
            </a:prstGeom>
            <a:ln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5" name="Straight Connector 184">
              <a:extLst>
                <a:ext uri="{FF2B5EF4-FFF2-40B4-BE49-F238E27FC236}">
                  <a16:creationId xmlns:a16="http://schemas.microsoft.com/office/drawing/2014/main" id="{8210DC68-942A-F3BD-7623-70DF154CAFD5}"/>
                </a:ext>
              </a:extLst>
            </p:cNvPr>
            <p:cNvCxnSpPr/>
            <p:nvPr/>
          </p:nvCxnSpPr>
          <p:spPr>
            <a:xfrm>
              <a:off x="11042984" y="2055206"/>
              <a:ext cx="290864" cy="84445"/>
            </a:xfrm>
            <a:prstGeom prst="line">
              <a:avLst/>
            </a:prstGeom>
            <a:ln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" name="Straight Connector 185">
              <a:extLst>
                <a:ext uri="{FF2B5EF4-FFF2-40B4-BE49-F238E27FC236}">
                  <a16:creationId xmlns:a16="http://schemas.microsoft.com/office/drawing/2014/main" id="{A38AAEE2-CA29-0FD0-0510-83B781A3E6F0}"/>
                </a:ext>
              </a:extLst>
            </p:cNvPr>
            <p:cNvCxnSpPr/>
            <p:nvPr/>
          </p:nvCxnSpPr>
          <p:spPr>
            <a:xfrm flipV="1">
              <a:off x="11333848" y="2139651"/>
              <a:ext cx="0" cy="450375"/>
            </a:xfrm>
            <a:prstGeom prst="line">
              <a:avLst/>
            </a:prstGeom>
            <a:ln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" name="Straight Connector 186">
              <a:extLst>
                <a:ext uri="{FF2B5EF4-FFF2-40B4-BE49-F238E27FC236}">
                  <a16:creationId xmlns:a16="http://schemas.microsoft.com/office/drawing/2014/main" id="{34FB2087-32E0-ED27-E4DF-8E812D7B798E}"/>
                </a:ext>
              </a:extLst>
            </p:cNvPr>
            <p:cNvCxnSpPr/>
            <p:nvPr/>
          </p:nvCxnSpPr>
          <p:spPr>
            <a:xfrm>
              <a:off x="11042984" y="2505581"/>
              <a:ext cx="290864" cy="84445"/>
            </a:xfrm>
            <a:prstGeom prst="line">
              <a:avLst/>
            </a:prstGeom>
            <a:ln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" name="Straight Connector 187">
              <a:extLst>
                <a:ext uri="{FF2B5EF4-FFF2-40B4-BE49-F238E27FC236}">
                  <a16:creationId xmlns:a16="http://schemas.microsoft.com/office/drawing/2014/main" id="{7E356BF1-7609-39DA-1452-A5DBD6AB05E3}"/>
                </a:ext>
              </a:extLst>
            </p:cNvPr>
            <p:cNvCxnSpPr/>
            <p:nvPr/>
          </p:nvCxnSpPr>
          <p:spPr>
            <a:xfrm flipV="1">
              <a:off x="11333848" y="2590026"/>
              <a:ext cx="0" cy="450375"/>
            </a:xfrm>
            <a:prstGeom prst="line">
              <a:avLst/>
            </a:prstGeom>
            <a:ln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" name="Straight Connector 188">
              <a:extLst>
                <a:ext uri="{FF2B5EF4-FFF2-40B4-BE49-F238E27FC236}">
                  <a16:creationId xmlns:a16="http://schemas.microsoft.com/office/drawing/2014/main" id="{0E5B2731-6055-671A-B00A-E652C50CC14C}"/>
                </a:ext>
              </a:extLst>
            </p:cNvPr>
            <p:cNvCxnSpPr/>
            <p:nvPr/>
          </p:nvCxnSpPr>
          <p:spPr>
            <a:xfrm flipV="1">
              <a:off x="9588676" y="2533729"/>
              <a:ext cx="0" cy="450375"/>
            </a:xfrm>
            <a:prstGeom prst="line">
              <a:avLst/>
            </a:prstGeom>
            <a:ln w="635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0" name="Straight Connector 189">
              <a:extLst>
                <a:ext uri="{FF2B5EF4-FFF2-40B4-BE49-F238E27FC236}">
                  <a16:creationId xmlns:a16="http://schemas.microsoft.com/office/drawing/2014/main" id="{965C00B0-A550-EB58-1128-942A723E827B}"/>
                </a:ext>
              </a:extLst>
            </p:cNvPr>
            <p:cNvCxnSpPr/>
            <p:nvPr/>
          </p:nvCxnSpPr>
          <p:spPr>
            <a:xfrm>
              <a:off x="9588676" y="2533729"/>
              <a:ext cx="290864" cy="84445"/>
            </a:xfrm>
            <a:prstGeom prst="line">
              <a:avLst/>
            </a:prstGeom>
            <a:ln w="635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1" name="Straight Connector 190">
              <a:extLst>
                <a:ext uri="{FF2B5EF4-FFF2-40B4-BE49-F238E27FC236}">
                  <a16:creationId xmlns:a16="http://schemas.microsoft.com/office/drawing/2014/main" id="{90C1D967-3EF6-70CF-9111-56DA8E6C9522}"/>
                </a:ext>
              </a:extLst>
            </p:cNvPr>
            <p:cNvCxnSpPr/>
            <p:nvPr/>
          </p:nvCxnSpPr>
          <p:spPr>
            <a:xfrm flipV="1">
              <a:off x="9879538" y="2618174"/>
              <a:ext cx="0" cy="450375"/>
            </a:xfrm>
            <a:prstGeom prst="line">
              <a:avLst/>
            </a:prstGeom>
            <a:ln w="635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2" name="Straight Connector 191">
              <a:extLst>
                <a:ext uri="{FF2B5EF4-FFF2-40B4-BE49-F238E27FC236}">
                  <a16:creationId xmlns:a16="http://schemas.microsoft.com/office/drawing/2014/main" id="{F85A16A2-BA31-F011-A5C1-36700A4E2D3B}"/>
                </a:ext>
              </a:extLst>
            </p:cNvPr>
            <p:cNvCxnSpPr/>
            <p:nvPr/>
          </p:nvCxnSpPr>
          <p:spPr>
            <a:xfrm>
              <a:off x="9588676" y="2984104"/>
              <a:ext cx="290864" cy="84445"/>
            </a:xfrm>
            <a:prstGeom prst="line">
              <a:avLst/>
            </a:prstGeom>
            <a:ln w="635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3" name="Straight Connector 192">
              <a:extLst>
                <a:ext uri="{FF2B5EF4-FFF2-40B4-BE49-F238E27FC236}">
                  <a16:creationId xmlns:a16="http://schemas.microsoft.com/office/drawing/2014/main" id="{DA252697-BF23-E5EC-DCF5-E0CB037FE0C4}"/>
                </a:ext>
              </a:extLst>
            </p:cNvPr>
            <p:cNvCxnSpPr/>
            <p:nvPr/>
          </p:nvCxnSpPr>
          <p:spPr>
            <a:xfrm>
              <a:off x="9879538" y="2618174"/>
              <a:ext cx="290864" cy="84445"/>
            </a:xfrm>
            <a:prstGeom prst="line">
              <a:avLst/>
            </a:prstGeom>
            <a:ln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4" name="Straight Connector 193">
              <a:extLst>
                <a:ext uri="{FF2B5EF4-FFF2-40B4-BE49-F238E27FC236}">
                  <a16:creationId xmlns:a16="http://schemas.microsoft.com/office/drawing/2014/main" id="{712FDE13-68F2-F31E-21D9-5D88E553E0AA}"/>
                </a:ext>
              </a:extLst>
            </p:cNvPr>
            <p:cNvCxnSpPr/>
            <p:nvPr/>
          </p:nvCxnSpPr>
          <p:spPr>
            <a:xfrm flipV="1">
              <a:off x="10170400" y="2702619"/>
              <a:ext cx="0" cy="450375"/>
            </a:xfrm>
            <a:prstGeom prst="line">
              <a:avLst/>
            </a:prstGeom>
            <a:ln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5" name="Straight Connector 194">
              <a:extLst>
                <a:ext uri="{FF2B5EF4-FFF2-40B4-BE49-F238E27FC236}">
                  <a16:creationId xmlns:a16="http://schemas.microsoft.com/office/drawing/2014/main" id="{AF55F720-1293-B762-28B0-7560CACC2228}"/>
                </a:ext>
              </a:extLst>
            </p:cNvPr>
            <p:cNvCxnSpPr/>
            <p:nvPr/>
          </p:nvCxnSpPr>
          <p:spPr>
            <a:xfrm>
              <a:off x="10170400" y="2702619"/>
              <a:ext cx="290864" cy="84445"/>
            </a:xfrm>
            <a:prstGeom prst="line">
              <a:avLst/>
            </a:prstGeom>
            <a:ln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6" name="Straight Connector 195">
              <a:extLst>
                <a:ext uri="{FF2B5EF4-FFF2-40B4-BE49-F238E27FC236}">
                  <a16:creationId xmlns:a16="http://schemas.microsoft.com/office/drawing/2014/main" id="{349AB44A-812F-85AA-3BD0-3AA580E6BF82}"/>
                </a:ext>
              </a:extLst>
            </p:cNvPr>
            <p:cNvCxnSpPr/>
            <p:nvPr/>
          </p:nvCxnSpPr>
          <p:spPr>
            <a:xfrm flipV="1">
              <a:off x="10461264" y="2787064"/>
              <a:ext cx="0" cy="450375"/>
            </a:xfrm>
            <a:prstGeom prst="line">
              <a:avLst/>
            </a:prstGeom>
            <a:ln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7" name="Straight Connector 196">
              <a:extLst>
                <a:ext uri="{FF2B5EF4-FFF2-40B4-BE49-F238E27FC236}">
                  <a16:creationId xmlns:a16="http://schemas.microsoft.com/office/drawing/2014/main" id="{333E6311-E91B-E769-3AAE-08E4468448A6}"/>
                </a:ext>
              </a:extLst>
            </p:cNvPr>
            <p:cNvCxnSpPr/>
            <p:nvPr/>
          </p:nvCxnSpPr>
          <p:spPr>
            <a:xfrm>
              <a:off x="9879538" y="3068549"/>
              <a:ext cx="290864" cy="84445"/>
            </a:xfrm>
            <a:prstGeom prst="line">
              <a:avLst/>
            </a:prstGeom>
            <a:ln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8" name="Straight Connector 197">
              <a:extLst>
                <a:ext uri="{FF2B5EF4-FFF2-40B4-BE49-F238E27FC236}">
                  <a16:creationId xmlns:a16="http://schemas.microsoft.com/office/drawing/2014/main" id="{1CE57FB5-65B2-D006-90EF-9CDC67B9F903}"/>
                </a:ext>
              </a:extLst>
            </p:cNvPr>
            <p:cNvCxnSpPr/>
            <p:nvPr/>
          </p:nvCxnSpPr>
          <p:spPr>
            <a:xfrm>
              <a:off x="10170400" y="3152994"/>
              <a:ext cx="290864" cy="84445"/>
            </a:xfrm>
            <a:prstGeom prst="line">
              <a:avLst/>
            </a:prstGeom>
            <a:ln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9" name="Straight Connector 198">
              <a:extLst>
                <a:ext uri="{FF2B5EF4-FFF2-40B4-BE49-F238E27FC236}">
                  <a16:creationId xmlns:a16="http://schemas.microsoft.com/office/drawing/2014/main" id="{700053C6-2031-4C0A-7581-956C93719D2D}"/>
                </a:ext>
              </a:extLst>
            </p:cNvPr>
            <p:cNvCxnSpPr/>
            <p:nvPr/>
          </p:nvCxnSpPr>
          <p:spPr>
            <a:xfrm>
              <a:off x="10461260" y="2787064"/>
              <a:ext cx="290864" cy="84445"/>
            </a:xfrm>
            <a:prstGeom prst="line">
              <a:avLst/>
            </a:prstGeom>
            <a:ln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0" name="Straight Connector 199">
              <a:extLst>
                <a:ext uri="{FF2B5EF4-FFF2-40B4-BE49-F238E27FC236}">
                  <a16:creationId xmlns:a16="http://schemas.microsoft.com/office/drawing/2014/main" id="{FEC77257-2ED5-1BBA-BC76-1B0C78551271}"/>
                </a:ext>
              </a:extLst>
            </p:cNvPr>
            <p:cNvCxnSpPr/>
            <p:nvPr/>
          </p:nvCxnSpPr>
          <p:spPr>
            <a:xfrm flipV="1">
              <a:off x="10752122" y="2871509"/>
              <a:ext cx="0" cy="450375"/>
            </a:xfrm>
            <a:prstGeom prst="line">
              <a:avLst/>
            </a:prstGeom>
            <a:ln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1" name="Straight Connector 200">
              <a:extLst>
                <a:ext uri="{FF2B5EF4-FFF2-40B4-BE49-F238E27FC236}">
                  <a16:creationId xmlns:a16="http://schemas.microsoft.com/office/drawing/2014/main" id="{FA69DBFB-9B5C-1924-C626-6F7401820CB8}"/>
                </a:ext>
              </a:extLst>
            </p:cNvPr>
            <p:cNvCxnSpPr/>
            <p:nvPr/>
          </p:nvCxnSpPr>
          <p:spPr>
            <a:xfrm>
              <a:off x="10752122" y="2871509"/>
              <a:ext cx="290864" cy="84445"/>
            </a:xfrm>
            <a:prstGeom prst="line">
              <a:avLst/>
            </a:prstGeom>
            <a:ln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2" name="Straight Connector 201">
              <a:extLst>
                <a:ext uri="{FF2B5EF4-FFF2-40B4-BE49-F238E27FC236}">
                  <a16:creationId xmlns:a16="http://schemas.microsoft.com/office/drawing/2014/main" id="{F1B7384D-197C-317A-437A-D64064F7C739}"/>
                </a:ext>
              </a:extLst>
            </p:cNvPr>
            <p:cNvCxnSpPr/>
            <p:nvPr/>
          </p:nvCxnSpPr>
          <p:spPr>
            <a:xfrm flipV="1">
              <a:off x="11042986" y="2955954"/>
              <a:ext cx="0" cy="450375"/>
            </a:xfrm>
            <a:prstGeom prst="line">
              <a:avLst/>
            </a:prstGeom>
            <a:ln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3" name="Straight Connector 202">
              <a:extLst>
                <a:ext uri="{FF2B5EF4-FFF2-40B4-BE49-F238E27FC236}">
                  <a16:creationId xmlns:a16="http://schemas.microsoft.com/office/drawing/2014/main" id="{3A21F630-417E-906B-6AAD-5F7B4EF90FF7}"/>
                </a:ext>
              </a:extLst>
            </p:cNvPr>
            <p:cNvCxnSpPr/>
            <p:nvPr/>
          </p:nvCxnSpPr>
          <p:spPr>
            <a:xfrm>
              <a:off x="10461260" y="3237438"/>
              <a:ext cx="290864" cy="84445"/>
            </a:xfrm>
            <a:prstGeom prst="line">
              <a:avLst/>
            </a:prstGeom>
            <a:ln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4" name="Straight Connector 203">
              <a:extLst>
                <a:ext uri="{FF2B5EF4-FFF2-40B4-BE49-F238E27FC236}">
                  <a16:creationId xmlns:a16="http://schemas.microsoft.com/office/drawing/2014/main" id="{C80B6D1E-77E9-DE75-3C79-8AC276B3193A}"/>
                </a:ext>
              </a:extLst>
            </p:cNvPr>
            <p:cNvCxnSpPr/>
            <p:nvPr/>
          </p:nvCxnSpPr>
          <p:spPr>
            <a:xfrm>
              <a:off x="10752122" y="3321882"/>
              <a:ext cx="290864" cy="84445"/>
            </a:xfrm>
            <a:prstGeom prst="line">
              <a:avLst/>
            </a:prstGeom>
            <a:ln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5" name="Straight Connector 204">
              <a:extLst>
                <a:ext uri="{FF2B5EF4-FFF2-40B4-BE49-F238E27FC236}">
                  <a16:creationId xmlns:a16="http://schemas.microsoft.com/office/drawing/2014/main" id="{7652B004-AE5B-7888-3055-FE6DA36E521A}"/>
                </a:ext>
              </a:extLst>
            </p:cNvPr>
            <p:cNvCxnSpPr/>
            <p:nvPr/>
          </p:nvCxnSpPr>
          <p:spPr>
            <a:xfrm>
              <a:off x="11042984" y="2955953"/>
              <a:ext cx="290864" cy="84445"/>
            </a:xfrm>
            <a:prstGeom prst="line">
              <a:avLst/>
            </a:prstGeom>
            <a:ln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6" name="Straight Connector 205">
              <a:extLst>
                <a:ext uri="{FF2B5EF4-FFF2-40B4-BE49-F238E27FC236}">
                  <a16:creationId xmlns:a16="http://schemas.microsoft.com/office/drawing/2014/main" id="{2A597442-A023-D1A2-5836-4739287B459A}"/>
                </a:ext>
              </a:extLst>
            </p:cNvPr>
            <p:cNvCxnSpPr/>
            <p:nvPr/>
          </p:nvCxnSpPr>
          <p:spPr>
            <a:xfrm flipV="1">
              <a:off x="11333848" y="3040398"/>
              <a:ext cx="0" cy="450375"/>
            </a:xfrm>
            <a:prstGeom prst="line">
              <a:avLst/>
            </a:prstGeom>
            <a:ln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7" name="Straight Connector 206">
              <a:extLst>
                <a:ext uri="{FF2B5EF4-FFF2-40B4-BE49-F238E27FC236}">
                  <a16:creationId xmlns:a16="http://schemas.microsoft.com/office/drawing/2014/main" id="{CC2BAF3C-A669-B9B2-C55D-23485348E04E}"/>
                </a:ext>
              </a:extLst>
            </p:cNvPr>
            <p:cNvCxnSpPr/>
            <p:nvPr/>
          </p:nvCxnSpPr>
          <p:spPr>
            <a:xfrm>
              <a:off x="11042984" y="3406324"/>
              <a:ext cx="290864" cy="84445"/>
            </a:xfrm>
            <a:prstGeom prst="line">
              <a:avLst/>
            </a:prstGeom>
            <a:ln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08" name="Straight Arrow Connector 207">
            <a:extLst>
              <a:ext uri="{FF2B5EF4-FFF2-40B4-BE49-F238E27FC236}">
                <a16:creationId xmlns:a16="http://schemas.microsoft.com/office/drawing/2014/main" id="{5B63A95D-7BAC-A6D3-CE8D-6B986F5DA4C7}"/>
              </a:ext>
            </a:extLst>
          </p:cNvPr>
          <p:cNvCxnSpPr/>
          <p:nvPr/>
        </p:nvCxnSpPr>
        <p:spPr bwMode="auto">
          <a:xfrm>
            <a:off x="3877510" y="3637629"/>
            <a:ext cx="0" cy="57517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209" name="TextBox 208">
            <a:extLst>
              <a:ext uri="{FF2B5EF4-FFF2-40B4-BE49-F238E27FC236}">
                <a16:creationId xmlns:a16="http://schemas.microsoft.com/office/drawing/2014/main" id="{85AA4B0B-7302-6B81-2842-3EA9F3604F91}"/>
              </a:ext>
            </a:extLst>
          </p:cNvPr>
          <p:cNvSpPr txBox="1"/>
          <p:nvPr/>
        </p:nvSpPr>
        <p:spPr>
          <a:xfrm rot="16200000">
            <a:off x="3339822" y="3786715"/>
            <a:ext cx="8050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row index</a:t>
            </a:r>
          </a:p>
        </p:txBody>
      </p:sp>
      <p:grpSp>
        <p:nvGrpSpPr>
          <p:cNvPr id="214" name="Group 213">
            <a:extLst>
              <a:ext uri="{FF2B5EF4-FFF2-40B4-BE49-F238E27FC236}">
                <a16:creationId xmlns:a16="http://schemas.microsoft.com/office/drawing/2014/main" id="{630C3F34-914C-DB36-100C-6C2DAAFB8DCB}"/>
              </a:ext>
            </a:extLst>
          </p:cNvPr>
          <p:cNvGrpSpPr/>
          <p:nvPr/>
        </p:nvGrpSpPr>
        <p:grpSpPr>
          <a:xfrm rot="21447147">
            <a:off x="2578839" y="3451502"/>
            <a:ext cx="457604" cy="2075416"/>
            <a:chOff x="4214112" y="2146711"/>
            <a:chExt cx="753256" cy="3186420"/>
          </a:xfrm>
        </p:grpSpPr>
        <p:cxnSp>
          <p:nvCxnSpPr>
            <p:cNvPr id="215" name="Curved Connector 214">
              <a:extLst>
                <a:ext uri="{FF2B5EF4-FFF2-40B4-BE49-F238E27FC236}">
                  <a16:creationId xmlns:a16="http://schemas.microsoft.com/office/drawing/2014/main" id="{E2ABAF14-83AC-B6BF-B9F3-F01008380D4A}"/>
                </a:ext>
              </a:extLst>
            </p:cNvPr>
            <p:cNvCxnSpPr/>
            <p:nvPr/>
          </p:nvCxnSpPr>
          <p:spPr>
            <a:xfrm flipH="1">
              <a:off x="4509721" y="2698118"/>
              <a:ext cx="285841" cy="283312"/>
            </a:xfrm>
            <a:prstGeom prst="curvedConnector3">
              <a:avLst>
                <a:gd name="adj1" fmla="val 244983"/>
              </a:avLst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6" name="Oval 215">
              <a:extLst>
                <a:ext uri="{FF2B5EF4-FFF2-40B4-BE49-F238E27FC236}">
                  <a16:creationId xmlns:a16="http://schemas.microsoft.com/office/drawing/2014/main" id="{A5EF6BA9-8BA9-96C2-0DC0-C51230D861D5}"/>
                </a:ext>
              </a:extLst>
            </p:cNvPr>
            <p:cNvSpPr/>
            <p:nvPr/>
          </p:nvSpPr>
          <p:spPr>
            <a:xfrm>
              <a:off x="4214112" y="5166867"/>
              <a:ext cx="753256" cy="166264"/>
            </a:xfrm>
            <a:prstGeom prst="ellipse">
              <a:avLst/>
            </a:prstGeom>
            <a:noFill/>
            <a:ln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58" dirty="0"/>
            </a:p>
          </p:txBody>
        </p:sp>
        <p:cxnSp>
          <p:nvCxnSpPr>
            <p:cNvPr id="217" name="Straight Connector 216">
              <a:extLst>
                <a:ext uri="{FF2B5EF4-FFF2-40B4-BE49-F238E27FC236}">
                  <a16:creationId xmlns:a16="http://schemas.microsoft.com/office/drawing/2014/main" id="{188B5EA2-BC12-9D15-F73E-D6F255378F46}"/>
                </a:ext>
              </a:extLst>
            </p:cNvPr>
            <p:cNvCxnSpPr>
              <a:cxnSpLocks/>
            </p:cNvCxnSpPr>
            <p:nvPr/>
          </p:nvCxnSpPr>
          <p:spPr>
            <a:xfrm rot="152853">
              <a:off x="4520697" y="2146711"/>
              <a:ext cx="144187" cy="3108731"/>
            </a:xfrm>
            <a:prstGeom prst="line">
              <a:avLst/>
            </a:prstGeom>
            <a:ln w="635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8" name="TextBox 217">
            <a:extLst>
              <a:ext uri="{FF2B5EF4-FFF2-40B4-BE49-F238E27FC236}">
                <a16:creationId xmlns:a16="http://schemas.microsoft.com/office/drawing/2014/main" id="{80BEB109-EE2E-B3F6-58FE-73378E9F7168}"/>
              </a:ext>
            </a:extLst>
          </p:cNvPr>
          <p:cNvSpPr txBox="1"/>
          <p:nvPr/>
        </p:nvSpPr>
        <p:spPr>
          <a:xfrm>
            <a:off x="2109344" y="3188051"/>
            <a:ext cx="113845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Rotation axis</a:t>
            </a:r>
          </a:p>
        </p:txBody>
      </p:sp>
      <p:sp>
        <p:nvSpPr>
          <p:cNvPr id="219" name="Oval 218">
            <a:extLst>
              <a:ext uri="{FF2B5EF4-FFF2-40B4-BE49-F238E27FC236}">
                <a16:creationId xmlns:a16="http://schemas.microsoft.com/office/drawing/2014/main" id="{905CED6B-4CCB-ABD0-6836-911562822A4D}"/>
              </a:ext>
            </a:extLst>
          </p:cNvPr>
          <p:cNvSpPr/>
          <p:nvPr/>
        </p:nvSpPr>
        <p:spPr>
          <a:xfrm>
            <a:off x="2781828" y="4508487"/>
            <a:ext cx="45720" cy="45720"/>
          </a:xfrm>
          <a:prstGeom prst="ellipse">
            <a:avLst/>
          </a:prstGeom>
          <a:solidFill>
            <a:schemeClr val="accent4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58"/>
          </a:p>
        </p:txBody>
      </p:sp>
      <p:cxnSp>
        <p:nvCxnSpPr>
          <p:cNvPr id="253" name="Straight Connector 252">
            <a:extLst>
              <a:ext uri="{FF2B5EF4-FFF2-40B4-BE49-F238E27FC236}">
                <a16:creationId xmlns:a16="http://schemas.microsoft.com/office/drawing/2014/main" id="{3C527D82-40D9-F7C1-9391-D189313E0F8D}"/>
              </a:ext>
            </a:extLst>
          </p:cNvPr>
          <p:cNvCxnSpPr>
            <a:cxnSpLocks/>
          </p:cNvCxnSpPr>
          <p:nvPr/>
        </p:nvCxnSpPr>
        <p:spPr bwMode="auto">
          <a:xfrm flipV="1">
            <a:off x="1804308" y="4412759"/>
            <a:ext cx="2991180" cy="320117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54" name="TextBox 253">
                <a:extLst>
                  <a:ext uri="{FF2B5EF4-FFF2-40B4-BE49-F238E27FC236}">
                    <a16:creationId xmlns:a16="http://schemas.microsoft.com/office/drawing/2014/main" id="{EF881994-B396-7582-DDE6-234E8439DAB9}"/>
                  </a:ext>
                </a:extLst>
              </p:cNvPr>
              <p:cNvSpPr txBox="1"/>
              <p:nvPr/>
            </p:nvSpPr>
            <p:spPr>
              <a:xfrm rot="21138809">
                <a:off x="4594969" y="4318461"/>
                <a:ext cx="320921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05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∟</m:t>
                      </m:r>
                    </m:oMath>
                  </m:oMathPara>
                </a14:m>
                <a:endParaRPr lang="en-US" sz="1050" dirty="0"/>
              </a:p>
            </p:txBody>
          </p:sp>
        </mc:Choice>
        <mc:Fallback xmlns="">
          <p:sp>
            <p:nvSpPr>
              <p:cNvPr id="254" name="TextBox 253">
                <a:extLst>
                  <a:ext uri="{FF2B5EF4-FFF2-40B4-BE49-F238E27FC236}">
                    <a16:creationId xmlns:a16="http://schemas.microsoft.com/office/drawing/2014/main" id="{EF881994-B396-7582-DDE6-234E8439DAB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21138809">
                <a:off x="4594969" y="4318461"/>
                <a:ext cx="320921" cy="26161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67" name="TextBox 266">
                <a:extLst>
                  <a:ext uri="{FF2B5EF4-FFF2-40B4-BE49-F238E27FC236}">
                    <a16:creationId xmlns:a16="http://schemas.microsoft.com/office/drawing/2014/main" id="{69B72D9F-8F98-025B-0EE2-F80C2AEA06CF}"/>
                  </a:ext>
                </a:extLst>
              </p:cNvPr>
              <p:cNvSpPr txBox="1"/>
              <p:nvPr/>
            </p:nvSpPr>
            <p:spPr>
              <a:xfrm>
                <a:off x="3663583" y="2986400"/>
                <a:ext cx="290494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en-US" sz="1050" b="0" i="1" smtClean="0">
                          <a:solidFill>
                            <a:srgbClr val="00B0F0"/>
                          </a:solidFill>
                          <a:latin typeface="Cambria Math" panose="02040503050406030204" pitchFamily="18" charset="0"/>
                        </a:rPr>
                        <m:t>×</m:t>
                      </m:r>
                    </m:oMath>
                  </m:oMathPara>
                </a14:m>
                <a:endParaRPr lang="en-US" sz="1400" b="0" dirty="0">
                  <a:solidFill>
                    <a:srgbClr val="00B0F0"/>
                  </a:solidFill>
                </a:endParaRPr>
              </a:p>
            </p:txBody>
          </p:sp>
        </mc:Choice>
        <mc:Fallback xmlns="">
          <p:sp>
            <p:nvSpPr>
              <p:cNvPr id="267" name="TextBox 266">
                <a:extLst>
                  <a:ext uri="{FF2B5EF4-FFF2-40B4-BE49-F238E27FC236}">
                    <a16:creationId xmlns:a16="http://schemas.microsoft.com/office/drawing/2014/main" id="{69B72D9F-8F98-025B-0EE2-F80C2AEA06C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63583" y="2986400"/>
                <a:ext cx="290494" cy="26161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68" name="TextBox 267">
                <a:extLst>
                  <a:ext uri="{FF2B5EF4-FFF2-40B4-BE49-F238E27FC236}">
                    <a16:creationId xmlns:a16="http://schemas.microsoft.com/office/drawing/2014/main" id="{AFC6853D-5CFC-94FC-F68C-66F7B06EBDC8}"/>
                  </a:ext>
                </a:extLst>
              </p:cNvPr>
              <p:cNvSpPr txBox="1"/>
              <p:nvPr/>
            </p:nvSpPr>
            <p:spPr>
              <a:xfrm rot="18365375">
                <a:off x="3005979" y="3572681"/>
                <a:ext cx="430297" cy="26161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1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1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𝑟</m:t>
                          </m:r>
                        </m:e>
                        <m:sub>
                          <m:r>
                            <a:rPr lang="en-US" sz="11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𝑟</m:t>
                          </m:r>
                          <m:r>
                            <a:rPr lang="en-US" sz="11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=</m:t>
                          </m:r>
                          <m:r>
                            <m:rPr>
                              <m:sty m:val="p"/>
                            </m:rPr>
                            <a:rPr lang="en-US" sz="1100" b="0" i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reference</m:t>
                          </m:r>
                        </m:sub>
                      </m:sSub>
                    </m:oMath>
                  </m:oMathPara>
                </a14:m>
                <a:endParaRPr lang="en-US" sz="11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68" name="TextBox 267">
                <a:extLst>
                  <a:ext uri="{FF2B5EF4-FFF2-40B4-BE49-F238E27FC236}">
                    <a16:creationId xmlns:a16="http://schemas.microsoft.com/office/drawing/2014/main" id="{AFC6853D-5CFC-94FC-F68C-66F7B06EBDC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18365375">
                <a:off x="3005979" y="3572681"/>
                <a:ext cx="430297" cy="261610"/>
              </a:xfrm>
              <a:prstGeom prst="rect">
                <a:avLst/>
              </a:prstGeom>
              <a:blipFill>
                <a:blip r:embed="rId4"/>
                <a:stretch>
                  <a:fillRect l="-5263" t="-7317" r="-13158" b="-2195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269" name="Straight Arrow Connector 268">
            <a:extLst>
              <a:ext uri="{FF2B5EF4-FFF2-40B4-BE49-F238E27FC236}">
                <a16:creationId xmlns:a16="http://schemas.microsoft.com/office/drawing/2014/main" id="{72990A11-9583-B4F7-A518-6F56E37BAF98}"/>
              </a:ext>
            </a:extLst>
          </p:cNvPr>
          <p:cNvCxnSpPr>
            <a:cxnSpLocks/>
          </p:cNvCxnSpPr>
          <p:nvPr/>
        </p:nvCxnSpPr>
        <p:spPr bwMode="auto">
          <a:xfrm flipV="1">
            <a:off x="2810882" y="3121172"/>
            <a:ext cx="997948" cy="1405116"/>
          </a:xfrm>
          <a:prstGeom prst="straightConnector1">
            <a:avLst/>
          </a:prstGeom>
          <a:solidFill>
            <a:schemeClr val="accent1"/>
          </a:solidFill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281" name="Straight Arrow Connector 280">
            <a:extLst>
              <a:ext uri="{FF2B5EF4-FFF2-40B4-BE49-F238E27FC236}">
                <a16:creationId xmlns:a16="http://schemas.microsoft.com/office/drawing/2014/main" id="{C3E47DCF-36F1-6B54-14D9-304A4DA87993}"/>
              </a:ext>
            </a:extLst>
          </p:cNvPr>
          <p:cNvCxnSpPr>
            <a:cxnSpLocks/>
          </p:cNvCxnSpPr>
          <p:nvPr/>
        </p:nvCxnSpPr>
        <p:spPr bwMode="auto">
          <a:xfrm flipH="1">
            <a:off x="4129042" y="2829142"/>
            <a:ext cx="681791" cy="360379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7030A0"/>
            </a:solidFill>
            <a:prstDash val="solid"/>
            <a:round/>
            <a:headEnd type="none" w="med" len="med"/>
            <a:tailEnd type="arrow" w="sm" len="med"/>
          </a:ln>
          <a:effectLst/>
        </p:spPr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83" name="TextBox 282">
                <a:extLst>
                  <a:ext uri="{FF2B5EF4-FFF2-40B4-BE49-F238E27FC236}">
                    <a16:creationId xmlns:a16="http://schemas.microsoft.com/office/drawing/2014/main" id="{B8C5EA64-01A8-6D11-785B-55DFC7E4A259}"/>
                  </a:ext>
                </a:extLst>
              </p:cNvPr>
              <p:cNvSpPr txBox="1"/>
              <p:nvPr/>
            </p:nvSpPr>
            <p:spPr>
              <a:xfrm>
                <a:off x="4622780" y="2553319"/>
                <a:ext cx="3068404" cy="30777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sz="1400" dirty="0">
                    <a:solidFill>
                      <a:srgbClr val="7030A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physical location of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1400" b="0" i="1" smtClean="0">
                            <a:solidFill>
                              <a:srgbClr val="7030A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1400" b="0" i="1" smtClean="0">
                            <a:solidFill>
                              <a:srgbClr val="7030A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0,0</m:t>
                        </m:r>
                      </m:e>
                    </m:d>
                  </m:oMath>
                </a14:m>
                <a:r>
                  <a:rPr lang="en-US" sz="1400" dirty="0">
                    <a:solidFill>
                      <a:srgbClr val="7030A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detector pixel</a:t>
                </a:r>
              </a:p>
            </p:txBody>
          </p:sp>
        </mc:Choice>
        <mc:Fallback xmlns="">
          <p:sp>
            <p:nvSpPr>
              <p:cNvPr id="283" name="TextBox 282">
                <a:extLst>
                  <a:ext uri="{FF2B5EF4-FFF2-40B4-BE49-F238E27FC236}">
                    <a16:creationId xmlns:a16="http://schemas.microsoft.com/office/drawing/2014/main" id="{B8C5EA64-01A8-6D11-785B-55DFC7E4A25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22780" y="2553319"/>
                <a:ext cx="3068404" cy="307777"/>
              </a:xfrm>
              <a:prstGeom prst="rect">
                <a:avLst/>
              </a:prstGeom>
              <a:blipFill>
                <a:blip r:embed="rId5"/>
                <a:stretch>
                  <a:fillRect l="-412" t="-4000" b="-20000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298" name="Group 297">
            <a:extLst>
              <a:ext uri="{FF2B5EF4-FFF2-40B4-BE49-F238E27FC236}">
                <a16:creationId xmlns:a16="http://schemas.microsoft.com/office/drawing/2014/main" id="{6E6CAC74-85C4-A937-C850-C25B1A0354B5}"/>
              </a:ext>
            </a:extLst>
          </p:cNvPr>
          <p:cNvGrpSpPr/>
          <p:nvPr/>
        </p:nvGrpSpPr>
        <p:grpSpPr>
          <a:xfrm>
            <a:off x="4662708" y="2935404"/>
            <a:ext cx="1047082" cy="323786"/>
            <a:chOff x="8929987" y="2830566"/>
            <a:chExt cx="1047082" cy="323786"/>
          </a:xfrm>
        </p:grpSpPr>
        <p:cxnSp>
          <p:nvCxnSpPr>
            <p:cNvPr id="294" name="Straight Arrow Connector 293">
              <a:extLst>
                <a:ext uri="{FF2B5EF4-FFF2-40B4-BE49-F238E27FC236}">
                  <a16:creationId xmlns:a16="http://schemas.microsoft.com/office/drawing/2014/main" id="{6DFBD72A-EFF6-9CFF-D089-ECAE05BE1774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9043033" y="3010064"/>
              <a:ext cx="489999" cy="144288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sp>
          <p:nvSpPr>
            <p:cNvPr id="295" name="TextBox 294">
              <a:extLst>
                <a:ext uri="{FF2B5EF4-FFF2-40B4-BE49-F238E27FC236}">
                  <a16:creationId xmlns:a16="http://schemas.microsoft.com/office/drawing/2014/main" id="{CB236D8E-352D-43AC-308D-AC8BFD96FF54}"/>
                </a:ext>
              </a:extLst>
            </p:cNvPr>
            <p:cNvSpPr txBox="1"/>
            <p:nvPr/>
          </p:nvSpPr>
          <p:spPr>
            <a:xfrm rot="1059449">
              <a:off x="8929987" y="2830566"/>
              <a:ext cx="104708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channel index</a:t>
              </a:r>
            </a:p>
          </p:txBody>
        </p:sp>
      </p:grpSp>
      <p:grpSp>
        <p:nvGrpSpPr>
          <p:cNvPr id="315" name="Group 314">
            <a:extLst>
              <a:ext uri="{FF2B5EF4-FFF2-40B4-BE49-F238E27FC236}">
                <a16:creationId xmlns:a16="http://schemas.microsoft.com/office/drawing/2014/main" id="{5248F26B-FE77-4E72-FEC5-35D39CD60010}"/>
              </a:ext>
            </a:extLst>
          </p:cNvPr>
          <p:cNvGrpSpPr/>
          <p:nvPr/>
        </p:nvGrpSpPr>
        <p:grpSpPr>
          <a:xfrm>
            <a:off x="3594457" y="2492899"/>
            <a:ext cx="1059114" cy="478769"/>
            <a:chOff x="5573821" y="2820520"/>
            <a:chExt cx="1059114" cy="478769"/>
          </a:xfrm>
        </p:grpSpPr>
        <p:cxnSp>
          <p:nvCxnSpPr>
            <p:cNvPr id="301" name="Straight Arrow Connector 300">
              <a:extLst>
                <a:ext uri="{FF2B5EF4-FFF2-40B4-BE49-F238E27FC236}">
                  <a16:creationId xmlns:a16="http://schemas.microsoft.com/office/drawing/2014/main" id="{21F03EAB-BA0C-01C7-151B-DFB236B149C4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5573821" y="2912644"/>
              <a:ext cx="220962" cy="41013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 w="sm" len="med"/>
            </a:ln>
            <a:effectLst/>
          </p:spPr>
        </p:cxnSp>
        <p:cxnSp>
          <p:nvCxnSpPr>
            <p:cNvPr id="302" name="Straight Arrow Connector 301">
              <a:extLst>
                <a:ext uri="{FF2B5EF4-FFF2-40B4-BE49-F238E27FC236}">
                  <a16:creationId xmlns:a16="http://schemas.microsoft.com/office/drawing/2014/main" id="{1DADC4DB-3DC5-6B97-7DA9-34A2F104EFCC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6080894" y="2908421"/>
              <a:ext cx="0" cy="390868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sm" len="med"/>
            </a:ln>
            <a:effectLst/>
          </p:spPr>
        </p:cxnSp>
        <p:cxnSp>
          <p:nvCxnSpPr>
            <p:cNvPr id="304" name="Straight Arrow Connector 303">
              <a:extLst>
                <a:ext uri="{FF2B5EF4-FFF2-40B4-BE49-F238E27FC236}">
                  <a16:creationId xmlns:a16="http://schemas.microsoft.com/office/drawing/2014/main" id="{1039CDF2-E8B3-1EAB-DD19-6C9507194D2D}"/>
                </a:ext>
              </a:extLst>
            </p:cNvPr>
            <p:cNvCxnSpPr>
              <a:cxnSpLocks/>
            </p:cNvCxnSpPr>
            <p:nvPr/>
          </p:nvCxnSpPr>
          <p:spPr bwMode="auto">
            <a:xfrm flipH="1" flipV="1">
              <a:off x="6081288" y="3035368"/>
              <a:ext cx="266307" cy="63949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 w="sm" len="med"/>
            </a:ln>
            <a:effectLst/>
          </p:spPr>
        </p:cxnSp>
        <p:cxnSp>
          <p:nvCxnSpPr>
            <p:cNvPr id="307" name="Straight Arrow Connector 306">
              <a:extLst>
                <a:ext uri="{FF2B5EF4-FFF2-40B4-BE49-F238E27FC236}">
                  <a16:creationId xmlns:a16="http://schemas.microsoft.com/office/drawing/2014/main" id="{DAF082E3-A261-84AF-5965-199F4A73805B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5792931" y="2820520"/>
              <a:ext cx="0" cy="390868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sm" len="med"/>
            </a:ln>
            <a:effectLst/>
          </p:spPr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14" name="TextBox 313">
                  <a:extLst>
                    <a:ext uri="{FF2B5EF4-FFF2-40B4-BE49-F238E27FC236}">
                      <a16:creationId xmlns:a16="http://schemas.microsoft.com/office/drawing/2014/main" id="{4BB87140-2203-8E15-DFAD-DA9C00E44ACF}"/>
                    </a:ext>
                  </a:extLst>
                </p:cNvPr>
                <p:cNvSpPr txBox="1"/>
                <p:nvPr/>
              </p:nvSpPr>
              <p:spPr>
                <a:xfrm>
                  <a:off x="6252318" y="2965355"/>
                  <a:ext cx="380617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1200" b="0" i="1" dirty="0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sz="1200" b="0" i="0" dirty="0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Δ</m:t>
                            </m:r>
                          </m:e>
                          <m:sub>
                            <m:r>
                              <a:rPr lang="en-US" sz="1200" b="0" i="1" dirty="0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𝑐</m:t>
                            </m:r>
                          </m:sub>
                        </m:sSub>
                      </m:oMath>
                    </m:oMathPara>
                  </a14:m>
                  <a:endParaRPr lang="en-US" sz="120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mc:Choice>
          <mc:Fallback xmlns="">
            <p:sp>
              <p:nvSpPr>
                <p:cNvPr id="314" name="TextBox 313">
                  <a:extLst>
                    <a:ext uri="{FF2B5EF4-FFF2-40B4-BE49-F238E27FC236}">
                      <a16:creationId xmlns:a16="http://schemas.microsoft.com/office/drawing/2014/main" id="{4BB87140-2203-8E15-DFAD-DA9C00E44ACF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252318" y="2965355"/>
                  <a:ext cx="380617" cy="276999"/>
                </a:xfrm>
                <a:prstGeom prst="rect">
                  <a:avLst/>
                </a:prstGeom>
                <a:blipFill>
                  <a:blip r:embed="rId6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cxnSp>
        <p:nvCxnSpPr>
          <p:cNvPr id="3" name="Straight Arrow Connector 2">
            <a:extLst>
              <a:ext uri="{FF2B5EF4-FFF2-40B4-BE49-F238E27FC236}">
                <a16:creationId xmlns:a16="http://schemas.microsoft.com/office/drawing/2014/main" id="{CCD88509-A7BD-4044-BE2A-A92E0D69FC4B}"/>
              </a:ext>
            </a:extLst>
          </p:cNvPr>
          <p:cNvCxnSpPr>
            <a:cxnSpLocks/>
          </p:cNvCxnSpPr>
          <p:nvPr/>
        </p:nvCxnSpPr>
        <p:spPr bwMode="auto">
          <a:xfrm flipH="1" flipV="1">
            <a:off x="2813553" y="4536321"/>
            <a:ext cx="533388" cy="552082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 w="sm" len="med"/>
          </a:ln>
          <a:effectLst/>
        </p:spPr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B3BE3C1D-2823-2580-A14E-45A1CE1B8438}"/>
                  </a:ext>
                </a:extLst>
              </p:cNvPr>
              <p:cNvSpPr txBox="1"/>
              <p:nvPr/>
            </p:nvSpPr>
            <p:spPr>
              <a:xfrm>
                <a:off x="2865652" y="5021869"/>
                <a:ext cx="1100313" cy="4154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7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Origin =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7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7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0,0,0</m:t>
                        </m:r>
                      </m:e>
                    </m:d>
                  </m:oMath>
                </a14:m>
                <a:endParaRPr lang="en-US" sz="7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ctr"/>
                <a:r>
                  <a:rPr lang="en-US" sz="7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Assumed to fall along the rotation axis</a:t>
                </a:r>
              </a:p>
            </p:txBody>
          </p:sp>
        </mc:Choice>
        <mc:Fallback xmlns="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B3BE3C1D-2823-2580-A14E-45A1CE1B843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65652" y="5021869"/>
                <a:ext cx="1100313" cy="415498"/>
              </a:xfrm>
              <a:prstGeom prst="rect">
                <a:avLst/>
              </a:prstGeom>
              <a:blipFill>
                <a:blip r:embed="rId7"/>
                <a:stretch>
                  <a:fillRect b="-294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1245E170-2155-5CE4-7304-32C9BC888246}"/>
                  </a:ext>
                </a:extLst>
              </p:cNvPr>
              <p:cNvSpPr txBox="1"/>
              <p:nvPr/>
            </p:nvSpPr>
            <p:spPr>
              <a:xfrm>
                <a:off x="6628307" y="4305592"/>
                <a:ext cx="1681828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coordinates system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12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12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  <m:r>
                          <a:rPr lang="en-US" sz="12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,</m:t>
                        </m:r>
                        <m:r>
                          <a:rPr lang="en-US" sz="12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𝑦</m:t>
                        </m:r>
                        <m:r>
                          <a:rPr lang="en-US" sz="12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,</m:t>
                        </m:r>
                        <m:r>
                          <a:rPr lang="en-US" sz="12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𝑧</m:t>
                        </m:r>
                      </m:e>
                    </m:d>
                  </m:oMath>
                </a14:m>
                <a:endParaRPr lang="en-US" sz="12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1245E170-2155-5CE4-7304-32C9BC88824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28307" y="4305592"/>
                <a:ext cx="1681828" cy="461665"/>
              </a:xfrm>
              <a:prstGeom prst="rect">
                <a:avLst/>
              </a:prstGeom>
              <a:blipFill>
                <a:blip r:embed="rId8"/>
                <a:stretch>
                  <a:fillRect b="-263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26" name="Group 25">
            <a:extLst>
              <a:ext uri="{FF2B5EF4-FFF2-40B4-BE49-F238E27FC236}">
                <a16:creationId xmlns:a16="http://schemas.microsoft.com/office/drawing/2014/main" id="{EC65B74E-5806-D0A2-DB0D-5FF7F0E54AB3}"/>
              </a:ext>
            </a:extLst>
          </p:cNvPr>
          <p:cNvGrpSpPr/>
          <p:nvPr/>
        </p:nvGrpSpPr>
        <p:grpSpPr>
          <a:xfrm>
            <a:off x="6705600" y="3543300"/>
            <a:ext cx="1017430" cy="699758"/>
            <a:chOff x="7311635" y="3587291"/>
            <a:chExt cx="1017430" cy="699758"/>
          </a:xfrm>
        </p:grpSpPr>
        <p:cxnSp>
          <p:nvCxnSpPr>
            <p:cNvPr id="14" name="Straight Arrow Connector 13">
              <a:extLst>
                <a:ext uri="{FF2B5EF4-FFF2-40B4-BE49-F238E27FC236}">
                  <a16:creationId xmlns:a16="http://schemas.microsoft.com/office/drawing/2014/main" id="{48EF0744-4F9D-8F28-5510-F5D75EB51440}"/>
                </a:ext>
              </a:extLst>
            </p:cNvPr>
            <p:cNvCxnSpPr>
              <a:cxnSpLocks/>
            </p:cNvCxnSpPr>
            <p:nvPr/>
          </p:nvCxnSpPr>
          <p:spPr bwMode="auto">
            <a:xfrm flipH="1" flipV="1">
              <a:off x="7393664" y="4025147"/>
              <a:ext cx="337241" cy="143068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 w="sm" len="med"/>
            </a:ln>
            <a:effectLst/>
          </p:spPr>
        </p:cxnSp>
        <p:cxnSp>
          <p:nvCxnSpPr>
            <p:cNvPr id="16" name="Straight Arrow Connector 15">
              <a:extLst>
                <a:ext uri="{FF2B5EF4-FFF2-40B4-BE49-F238E27FC236}">
                  <a16:creationId xmlns:a16="http://schemas.microsoft.com/office/drawing/2014/main" id="{2E53DD5F-97A3-4E26-841F-5D1A5EB93735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7733372" y="4101847"/>
              <a:ext cx="569506" cy="72406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 w="sm" len="med"/>
            </a:ln>
            <a:effectLst/>
          </p:spPr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0" name="TextBox 19">
                  <a:extLst>
                    <a:ext uri="{FF2B5EF4-FFF2-40B4-BE49-F238E27FC236}">
                      <a16:creationId xmlns:a16="http://schemas.microsoft.com/office/drawing/2014/main" id="{45D19B30-E430-74D3-5577-B807B35DF8D7}"/>
                    </a:ext>
                  </a:extLst>
                </p:cNvPr>
                <p:cNvSpPr txBox="1"/>
                <p:nvPr/>
              </p:nvSpPr>
              <p:spPr>
                <a:xfrm>
                  <a:off x="7311635" y="4040828"/>
                  <a:ext cx="261071" cy="246221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"/>
                      </m:oMathParaPr>
                      <m:oMath xmlns:m="http://schemas.openxmlformats.org/officeDocument/2006/math">
                        <m:r>
                          <a:rPr lang="en-US" sz="1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</m:oMath>
                    </m:oMathPara>
                  </a14:m>
                  <a:endParaRPr lang="en-US" sz="3200" dirty="0">
                    <a:solidFill>
                      <a:schemeClr val="tx1"/>
                    </a:solidFill>
                  </a:endParaRPr>
                </a:p>
              </p:txBody>
            </p:sp>
          </mc:Choice>
          <mc:Fallback xmlns="">
            <p:sp>
              <p:nvSpPr>
                <p:cNvPr id="20" name="TextBox 19">
                  <a:extLst>
                    <a:ext uri="{FF2B5EF4-FFF2-40B4-BE49-F238E27FC236}">
                      <a16:creationId xmlns:a16="http://schemas.microsoft.com/office/drawing/2014/main" id="{45D19B30-E430-74D3-5577-B807B35DF8D7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311635" y="4040828"/>
                  <a:ext cx="261071" cy="246221"/>
                </a:xfrm>
                <a:prstGeom prst="rect">
                  <a:avLst/>
                </a:prstGeom>
                <a:blipFill>
                  <a:blip r:embed="rId9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1" name="TextBox 20">
                  <a:extLst>
                    <a:ext uri="{FF2B5EF4-FFF2-40B4-BE49-F238E27FC236}">
                      <a16:creationId xmlns:a16="http://schemas.microsoft.com/office/drawing/2014/main" id="{DE1A364D-34C3-D838-0FE0-3E6D3797BD23}"/>
                    </a:ext>
                  </a:extLst>
                </p:cNvPr>
                <p:cNvSpPr txBox="1"/>
                <p:nvPr/>
              </p:nvSpPr>
              <p:spPr>
                <a:xfrm>
                  <a:off x="7972015" y="3875905"/>
                  <a:ext cx="357050" cy="246221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"/>
                      </m:oMathParaPr>
                      <m:oMath xmlns:m="http://schemas.openxmlformats.org/officeDocument/2006/math">
                        <m:r>
                          <a:rPr lang="en-US" sz="1000" b="0" i="1" smtClean="0">
                            <a:latin typeface="Cambria Math" panose="02040503050406030204" pitchFamily="18" charset="0"/>
                          </a:rPr>
                          <m:t>𝑧</m:t>
                        </m:r>
                      </m:oMath>
                    </m:oMathPara>
                  </a14:m>
                  <a:endParaRPr lang="en-US" sz="1000" dirty="0"/>
                </a:p>
              </p:txBody>
            </p:sp>
          </mc:Choice>
          <mc:Fallback xmlns="">
            <p:sp>
              <p:nvSpPr>
                <p:cNvPr id="21" name="TextBox 20">
                  <a:extLst>
                    <a:ext uri="{FF2B5EF4-FFF2-40B4-BE49-F238E27FC236}">
                      <a16:creationId xmlns:a16="http://schemas.microsoft.com/office/drawing/2014/main" id="{DE1A364D-34C3-D838-0FE0-3E6D3797BD23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972015" y="3875905"/>
                  <a:ext cx="357050" cy="246221"/>
                </a:xfrm>
                <a:prstGeom prst="rect">
                  <a:avLst/>
                </a:prstGeom>
                <a:blipFill>
                  <a:blip r:embed="rId10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22" name="Straight Arrow Connector 21">
              <a:extLst>
                <a:ext uri="{FF2B5EF4-FFF2-40B4-BE49-F238E27FC236}">
                  <a16:creationId xmlns:a16="http://schemas.microsoft.com/office/drawing/2014/main" id="{C5D2C6CE-E7FC-7C15-CCD3-EE0E9D69035E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7736294" y="3587291"/>
              <a:ext cx="0" cy="579284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 w="sm" len="med"/>
            </a:ln>
            <a:effectLst/>
          </p:spPr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5" name="TextBox 24">
                  <a:extLst>
                    <a:ext uri="{FF2B5EF4-FFF2-40B4-BE49-F238E27FC236}">
                      <a16:creationId xmlns:a16="http://schemas.microsoft.com/office/drawing/2014/main" id="{77503211-2A77-AB06-D96A-50DE5B55ADAE}"/>
                    </a:ext>
                  </a:extLst>
                </p:cNvPr>
                <p:cNvSpPr txBox="1"/>
                <p:nvPr/>
              </p:nvSpPr>
              <p:spPr>
                <a:xfrm>
                  <a:off x="7482791" y="3763571"/>
                  <a:ext cx="357050" cy="246221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"/>
                      </m:oMathParaPr>
                      <m:oMath xmlns:m="http://schemas.openxmlformats.org/officeDocument/2006/math">
                        <m:r>
                          <a:rPr lang="en-US" sz="1000" b="0" i="1" smtClean="0">
                            <a:latin typeface="Cambria Math" panose="02040503050406030204" pitchFamily="18" charset="0"/>
                          </a:rPr>
                          <m:t>𝑦</m:t>
                        </m:r>
                      </m:oMath>
                    </m:oMathPara>
                  </a14:m>
                  <a:endParaRPr lang="en-US" sz="1000" dirty="0"/>
                </a:p>
              </p:txBody>
            </p:sp>
          </mc:Choice>
          <mc:Fallback xmlns="">
            <p:sp>
              <p:nvSpPr>
                <p:cNvPr id="25" name="TextBox 24">
                  <a:extLst>
                    <a:ext uri="{FF2B5EF4-FFF2-40B4-BE49-F238E27FC236}">
                      <a16:creationId xmlns:a16="http://schemas.microsoft.com/office/drawing/2014/main" id="{77503211-2A77-AB06-D96A-50DE5B55ADAE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482791" y="3763571"/>
                  <a:ext cx="357050" cy="246221"/>
                </a:xfrm>
                <a:prstGeom prst="rect">
                  <a:avLst/>
                </a:prstGeom>
                <a:blipFill>
                  <a:blip r:embed="rId11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252" name="TextBox 251">
            <a:extLst>
              <a:ext uri="{FF2B5EF4-FFF2-40B4-BE49-F238E27FC236}">
                <a16:creationId xmlns:a16="http://schemas.microsoft.com/office/drawing/2014/main" id="{D2253509-DF8C-7BE8-9307-5669CB107058}"/>
              </a:ext>
            </a:extLst>
          </p:cNvPr>
          <p:cNvSpPr txBox="1"/>
          <p:nvPr/>
        </p:nvSpPr>
        <p:spPr>
          <a:xfrm>
            <a:off x="999125" y="4380012"/>
            <a:ext cx="683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Source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56" name="TextBox 255">
                <a:extLst>
                  <a:ext uri="{FF2B5EF4-FFF2-40B4-BE49-F238E27FC236}">
                    <a16:creationId xmlns:a16="http://schemas.microsoft.com/office/drawing/2014/main" id="{35DCB4F6-0E58-4418-0E3C-92286E3F1E53}"/>
                  </a:ext>
                </a:extLst>
              </p:cNvPr>
              <p:cNvSpPr txBox="1"/>
              <p:nvPr/>
            </p:nvSpPr>
            <p:spPr>
              <a:xfrm>
                <a:off x="3951272" y="3069990"/>
                <a:ext cx="290494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en-US" sz="1050" b="0" i="1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</a:rPr>
                        <m:t>×</m:t>
                      </m:r>
                    </m:oMath>
                  </m:oMathPara>
                </a14:m>
                <a:endParaRPr lang="en-US" sz="1400" b="0" dirty="0">
                  <a:solidFill>
                    <a:srgbClr val="00B0F0"/>
                  </a:solidFill>
                </a:endParaRPr>
              </a:p>
            </p:txBody>
          </p:sp>
        </mc:Choice>
        <mc:Fallback xmlns="">
          <p:sp>
            <p:nvSpPr>
              <p:cNvPr id="256" name="TextBox 255">
                <a:extLst>
                  <a:ext uri="{FF2B5EF4-FFF2-40B4-BE49-F238E27FC236}">
                    <a16:creationId xmlns:a16="http://schemas.microsoft.com/office/drawing/2014/main" id="{35DCB4F6-0E58-4418-0E3C-92286E3F1E5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51272" y="3069990"/>
                <a:ext cx="290494" cy="261610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257" name="Straight Connector 256">
            <a:extLst>
              <a:ext uri="{FF2B5EF4-FFF2-40B4-BE49-F238E27FC236}">
                <a16:creationId xmlns:a16="http://schemas.microsoft.com/office/drawing/2014/main" id="{B5D565A6-2E2A-C2EE-EFFF-975BB5B9CFC7}"/>
              </a:ext>
            </a:extLst>
          </p:cNvPr>
          <p:cNvCxnSpPr/>
          <p:nvPr/>
        </p:nvCxnSpPr>
        <p:spPr>
          <a:xfrm flipV="1">
            <a:off x="3659335" y="2849045"/>
            <a:ext cx="0" cy="438130"/>
          </a:xfrm>
          <a:prstGeom prst="line">
            <a:avLst/>
          </a:prstGeom>
          <a:ln>
            <a:solidFill>
              <a:srgbClr val="00B0F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8" name="Straight Connector 257">
            <a:extLst>
              <a:ext uri="{FF2B5EF4-FFF2-40B4-BE49-F238E27FC236}">
                <a16:creationId xmlns:a16="http://schemas.microsoft.com/office/drawing/2014/main" id="{2DD822F0-4B29-5585-B9DD-069567765746}"/>
              </a:ext>
            </a:extLst>
          </p:cNvPr>
          <p:cNvCxnSpPr/>
          <p:nvPr/>
        </p:nvCxnSpPr>
        <p:spPr>
          <a:xfrm>
            <a:off x="3659335" y="2849045"/>
            <a:ext cx="283846" cy="82149"/>
          </a:xfrm>
          <a:prstGeom prst="line">
            <a:avLst/>
          </a:prstGeom>
          <a:ln>
            <a:solidFill>
              <a:srgbClr val="00B0F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9" name="Straight Connector 258">
            <a:extLst>
              <a:ext uri="{FF2B5EF4-FFF2-40B4-BE49-F238E27FC236}">
                <a16:creationId xmlns:a16="http://schemas.microsoft.com/office/drawing/2014/main" id="{FA5F606C-0438-9AF8-F09F-23B752575A4D}"/>
              </a:ext>
            </a:extLst>
          </p:cNvPr>
          <p:cNvCxnSpPr/>
          <p:nvPr/>
        </p:nvCxnSpPr>
        <p:spPr>
          <a:xfrm>
            <a:off x="3659335" y="3287175"/>
            <a:ext cx="283846" cy="82149"/>
          </a:xfrm>
          <a:prstGeom prst="line">
            <a:avLst/>
          </a:prstGeom>
          <a:ln>
            <a:solidFill>
              <a:srgbClr val="00B0F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1" name="TextBox 260">
            <a:extLst>
              <a:ext uri="{FF2B5EF4-FFF2-40B4-BE49-F238E27FC236}">
                <a16:creationId xmlns:a16="http://schemas.microsoft.com/office/drawing/2014/main" id="{810895BC-0422-B143-5137-09EA94795A30}"/>
              </a:ext>
            </a:extLst>
          </p:cNvPr>
          <p:cNvSpPr txBox="1"/>
          <p:nvPr/>
        </p:nvSpPr>
        <p:spPr>
          <a:xfrm>
            <a:off x="1560607" y="2616756"/>
            <a:ext cx="184056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“virtual” detector pixel</a:t>
            </a:r>
          </a:p>
        </p:txBody>
      </p:sp>
      <p:cxnSp>
        <p:nvCxnSpPr>
          <p:cNvPr id="263" name="Straight Arrow Connector 262">
            <a:extLst>
              <a:ext uri="{FF2B5EF4-FFF2-40B4-BE49-F238E27FC236}">
                <a16:creationId xmlns:a16="http://schemas.microsoft.com/office/drawing/2014/main" id="{AFE9D0C9-ADA0-F3C5-5F45-FCB8B7361060}"/>
              </a:ext>
            </a:extLst>
          </p:cNvPr>
          <p:cNvCxnSpPr>
            <a:cxnSpLocks/>
          </p:cNvCxnSpPr>
          <p:nvPr/>
        </p:nvCxnSpPr>
        <p:spPr bwMode="auto">
          <a:xfrm>
            <a:off x="2871137" y="2924456"/>
            <a:ext cx="882920" cy="158948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00B0F0"/>
            </a:solidFill>
            <a:prstDash val="solid"/>
            <a:round/>
            <a:headEnd type="none" w="med" len="med"/>
            <a:tailEnd type="arrow" w="sm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650832912"/>
      </p:ext>
    </p:extLst>
  </p:cSld>
  <p:clrMapOvr>
    <a:masterClrMapping/>
  </p:clrMapOvr>
</p:sld>
</file>

<file path=ppt/theme/theme1.xml><?xml version="1.0" encoding="utf-8"?>
<a:theme xmlns:a="http://schemas.openxmlformats.org/drawingml/2006/main" name="GE Healthcare">
  <a:themeElements>
    <a:clrScheme name="GE Healthcare 15">
      <a:dk1>
        <a:srgbClr val="000000"/>
      </a:dk1>
      <a:lt1>
        <a:srgbClr val="FFFFFF"/>
      </a:lt1>
      <a:dk2>
        <a:srgbClr val="004880"/>
      </a:dk2>
      <a:lt2>
        <a:srgbClr val="CECECE"/>
      </a:lt2>
      <a:accent1>
        <a:srgbClr val="004880"/>
      </a:accent1>
      <a:accent2>
        <a:srgbClr val="B3D7E8"/>
      </a:accent2>
      <a:accent3>
        <a:srgbClr val="FFFFFF"/>
      </a:accent3>
      <a:accent4>
        <a:srgbClr val="000000"/>
      </a:accent4>
      <a:accent5>
        <a:srgbClr val="AAB1C0"/>
      </a:accent5>
      <a:accent6>
        <a:srgbClr val="A2C3D2"/>
      </a:accent6>
      <a:hlink>
        <a:srgbClr val="094CAD"/>
      </a:hlink>
      <a:folHlink>
        <a:srgbClr val="4393C3"/>
      </a:folHlink>
    </a:clrScheme>
    <a:fontScheme name="GE Healthcar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pitchFamily="-110" charset="0"/>
            <a:ea typeface="ＭＳ Ｐゴシック" pitchFamily="-110" charset="-128"/>
            <a:cs typeface="ＭＳ Ｐゴシック" pitchFamily="-110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pitchFamily="-110" charset="0"/>
            <a:ea typeface="ＭＳ Ｐゴシック" pitchFamily="-110" charset="-128"/>
            <a:cs typeface="ＭＳ Ｐゴシック" pitchFamily="-110" charset="-128"/>
          </a:defRPr>
        </a:defPPr>
      </a:lstStyle>
    </a:lnDef>
  </a:objectDefaults>
  <a:extraClrSchemeLst>
    <a:extraClrScheme>
      <a:clrScheme name="GE Healthcar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E Healthcar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E Healthcar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E Healthcar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E Healthcar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E Healthcar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E Healthcar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E Healthcar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E Healthcar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E Healthcar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E Healthcar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E Healthcar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E Healthcare 13">
        <a:dk1>
          <a:srgbClr val="000000"/>
        </a:dk1>
        <a:lt1>
          <a:srgbClr val="FFFFFF"/>
        </a:lt1>
        <a:dk2>
          <a:srgbClr val="004880"/>
        </a:dk2>
        <a:lt2>
          <a:srgbClr val="808080"/>
        </a:lt2>
        <a:accent1>
          <a:srgbClr val="008BF6"/>
        </a:accent1>
        <a:accent2>
          <a:srgbClr val="0074CC"/>
        </a:accent2>
        <a:accent3>
          <a:srgbClr val="FFFFFF"/>
        </a:accent3>
        <a:accent4>
          <a:srgbClr val="000000"/>
        </a:accent4>
        <a:accent5>
          <a:srgbClr val="AAC4FA"/>
        </a:accent5>
        <a:accent6>
          <a:srgbClr val="0068B9"/>
        </a:accent6>
        <a:hlink>
          <a:srgbClr val="004880"/>
        </a:hlink>
        <a:folHlink>
          <a:srgbClr val="4CB2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E Healthcare 14">
        <a:dk1>
          <a:srgbClr val="000000"/>
        </a:dk1>
        <a:lt1>
          <a:srgbClr val="FFFFFF"/>
        </a:lt1>
        <a:dk2>
          <a:srgbClr val="094CAD"/>
        </a:dk2>
        <a:lt2>
          <a:srgbClr val="CECECE"/>
        </a:lt2>
        <a:accent1>
          <a:srgbClr val="094CAD"/>
        </a:accent1>
        <a:accent2>
          <a:srgbClr val="B3D7E8"/>
        </a:accent2>
        <a:accent3>
          <a:srgbClr val="FFFFFF"/>
        </a:accent3>
        <a:accent4>
          <a:srgbClr val="000000"/>
        </a:accent4>
        <a:accent5>
          <a:srgbClr val="AAB2D3"/>
        </a:accent5>
        <a:accent6>
          <a:srgbClr val="A2C3D2"/>
        </a:accent6>
        <a:hlink>
          <a:srgbClr val="053061"/>
        </a:hlink>
        <a:folHlink>
          <a:srgbClr val="4393C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E Healthcare 15">
        <a:dk1>
          <a:srgbClr val="000000"/>
        </a:dk1>
        <a:lt1>
          <a:srgbClr val="FFFFFF"/>
        </a:lt1>
        <a:dk2>
          <a:srgbClr val="004880"/>
        </a:dk2>
        <a:lt2>
          <a:srgbClr val="CECECE"/>
        </a:lt2>
        <a:accent1>
          <a:srgbClr val="004880"/>
        </a:accent1>
        <a:accent2>
          <a:srgbClr val="B3D7E8"/>
        </a:accent2>
        <a:accent3>
          <a:srgbClr val="FFFFFF"/>
        </a:accent3>
        <a:accent4>
          <a:srgbClr val="000000"/>
        </a:accent4>
        <a:accent5>
          <a:srgbClr val="AAB1C0"/>
        </a:accent5>
        <a:accent6>
          <a:srgbClr val="A2C3D2"/>
        </a:accent6>
        <a:hlink>
          <a:srgbClr val="094CAD"/>
        </a:hlink>
        <a:folHlink>
          <a:srgbClr val="4393C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318124</TotalTime>
  <Words>2681</Words>
  <Application>Microsoft Macintosh PowerPoint</Application>
  <PresentationFormat>On-screen Show (16:10)</PresentationFormat>
  <Paragraphs>424</Paragraphs>
  <Slides>16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2" baseType="lpstr">
      <vt:lpstr>Arial</vt:lpstr>
      <vt:lpstr>Cambria Math</vt:lpstr>
      <vt:lpstr>Times</vt:lpstr>
      <vt:lpstr>Times New Roman</vt:lpstr>
      <vt:lpstr>Wingdings</vt:lpstr>
      <vt:lpstr>GE Healthcare</vt:lpstr>
      <vt:lpstr>Parameter Conversion between NSI and MBIRCONE</vt:lpstr>
      <vt:lpstr>NSI parameters</vt:lpstr>
      <vt:lpstr>Graphic illustration of NSI parameters</vt:lpstr>
      <vt:lpstr>Source-Detector Parameters</vt:lpstr>
      <vt:lpstr>Detector row, channel parameters</vt:lpstr>
      <vt:lpstr>Geometric Interpretation of calc_row_channel_params </vt:lpstr>
      <vt:lpstr>Recap: conversion algorithm between NSI and MBIR params</vt:lpstr>
      <vt:lpstr>Issue: location of (0,0) detector pixel is incorrect</vt:lpstr>
      <vt:lpstr>What is the “virtual” detector pixel?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OpenMBIR-ConeBeam-4D Structure</dc:title>
  <dc:creator>Wenrui Li</dc:creator>
  <cp:lastModifiedBy>Charles A. Bouman</cp:lastModifiedBy>
  <cp:revision>5942</cp:revision>
  <dcterms:created xsi:type="dcterms:W3CDTF">2021-06-24T01:38:51Z</dcterms:created>
  <dcterms:modified xsi:type="dcterms:W3CDTF">2025-04-09T15:24:14Z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4044bd30-2ed7-4c9d-9d12-46200872a97b_Enabled">
    <vt:lpwstr>true</vt:lpwstr>
  </property>
  <property fmtid="{D5CDD505-2E9C-101B-9397-08002B2CF9AE}" pid="3" name="MSIP_Label_4044bd30-2ed7-4c9d-9d12-46200872a97b_SetDate">
    <vt:lpwstr>2023-10-05T01:22:10Z</vt:lpwstr>
  </property>
  <property fmtid="{D5CDD505-2E9C-101B-9397-08002B2CF9AE}" pid="4" name="MSIP_Label_4044bd30-2ed7-4c9d-9d12-46200872a97b_Method">
    <vt:lpwstr>Standard</vt:lpwstr>
  </property>
  <property fmtid="{D5CDD505-2E9C-101B-9397-08002B2CF9AE}" pid="5" name="MSIP_Label_4044bd30-2ed7-4c9d-9d12-46200872a97b_Name">
    <vt:lpwstr>defa4170-0d19-0005-0004-bc88714345d2</vt:lpwstr>
  </property>
  <property fmtid="{D5CDD505-2E9C-101B-9397-08002B2CF9AE}" pid="6" name="MSIP_Label_4044bd30-2ed7-4c9d-9d12-46200872a97b_SiteId">
    <vt:lpwstr>4130bd39-7c53-419c-b1e5-8758d6d63f21</vt:lpwstr>
  </property>
  <property fmtid="{D5CDD505-2E9C-101B-9397-08002B2CF9AE}" pid="7" name="MSIP_Label_4044bd30-2ed7-4c9d-9d12-46200872a97b_ActionId">
    <vt:lpwstr>2adadb41-8b8f-4976-aca8-2cea7d9f75cf</vt:lpwstr>
  </property>
  <property fmtid="{D5CDD505-2E9C-101B-9397-08002B2CF9AE}" pid="8" name="MSIP_Label_4044bd30-2ed7-4c9d-9d12-46200872a97b_ContentBits">
    <vt:lpwstr>0</vt:lpwstr>
  </property>
</Properties>
</file>