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 saveSubsetFonts="1" autoCompressPictures="0">
  <p:sldMasterIdLst>
    <p:sldMasterId id="2147483649" r:id="rId1"/>
  </p:sldMasterIdLst>
  <p:notesMasterIdLst>
    <p:notesMasterId r:id="rId56"/>
  </p:notesMasterIdLst>
  <p:sldIdLst>
    <p:sldId id="1060" r:id="rId2"/>
    <p:sldId id="1953" r:id="rId3"/>
    <p:sldId id="2002" r:id="rId4"/>
    <p:sldId id="1989" r:id="rId5"/>
    <p:sldId id="1988" r:id="rId6"/>
    <p:sldId id="2001" r:id="rId7"/>
    <p:sldId id="1995" r:id="rId8"/>
    <p:sldId id="1996" r:id="rId9"/>
    <p:sldId id="1997" r:id="rId10"/>
    <p:sldId id="1948" r:id="rId11"/>
    <p:sldId id="1999" r:id="rId12"/>
    <p:sldId id="2000" r:id="rId13"/>
    <p:sldId id="1998" r:id="rId14"/>
    <p:sldId id="2003" r:id="rId15"/>
    <p:sldId id="2042" r:id="rId16"/>
    <p:sldId id="2004" r:id="rId17"/>
    <p:sldId id="2005" r:id="rId18"/>
    <p:sldId id="2010" r:id="rId19"/>
    <p:sldId id="2006" r:id="rId20"/>
    <p:sldId id="2007" r:id="rId21"/>
    <p:sldId id="2012" r:id="rId22"/>
    <p:sldId id="2008" r:id="rId23"/>
    <p:sldId id="2009" r:id="rId24"/>
    <p:sldId id="2014" r:id="rId25"/>
    <p:sldId id="2013" r:id="rId26"/>
    <p:sldId id="2016" r:id="rId27"/>
    <p:sldId id="257" r:id="rId28"/>
    <p:sldId id="2031" r:id="rId29"/>
    <p:sldId id="2030" r:id="rId30"/>
    <p:sldId id="2032" r:id="rId31"/>
    <p:sldId id="2033" r:id="rId32"/>
    <p:sldId id="2034" r:id="rId33"/>
    <p:sldId id="2035" r:id="rId34"/>
    <p:sldId id="2036" r:id="rId35"/>
    <p:sldId id="2037" r:id="rId36"/>
    <p:sldId id="2038" r:id="rId37"/>
    <p:sldId id="1976" r:id="rId38"/>
    <p:sldId id="2017" r:id="rId39"/>
    <p:sldId id="2018" r:id="rId40"/>
    <p:sldId id="2019" r:id="rId41"/>
    <p:sldId id="2020" r:id="rId42"/>
    <p:sldId id="2021" r:id="rId43"/>
    <p:sldId id="2022" r:id="rId44"/>
    <p:sldId id="2023" r:id="rId45"/>
    <p:sldId id="2026" r:id="rId46"/>
    <p:sldId id="2027" r:id="rId47"/>
    <p:sldId id="2024" r:id="rId48"/>
    <p:sldId id="2028" r:id="rId49"/>
    <p:sldId id="2039" r:id="rId50"/>
    <p:sldId id="2041" r:id="rId51"/>
    <p:sldId id="2040" r:id="rId52"/>
    <p:sldId id="2029" r:id="rId53"/>
    <p:sldId id="1978" r:id="rId54"/>
    <p:sldId id="1979" r:id="rId55"/>
  </p:sldIdLst>
  <p:sldSz cx="9144000" cy="5715000" type="screen16x1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9pPr>
  </p:defaultTextStyle>
  <p:extLst>
    <p:ext uri="{521415D9-36F7-43E2-AB2F-B90AF26B5E84}">
      <p14:sectionLst xmlns:p14="http://schemas.microsoft.com/office/powerpoint/2010/main">
        <p14:section name="Title Slide" id="{4AF3CA2F-5F17-A046-A74B-D0D1759C94C7}">
          <p14:sldIdLst>
            <p14:sldId id="1060"/>
            <p14:sldId id="1953"/>
          </p14:sldIdLst>
        </p14:section>
        <p14:section name="Parallel Beam Geometry" id="{B8F766F9-E629-954F-9928-D3ECA85314E1}">
          <p14:sldIdLst>
            <p14:sldId id="2002"/>
          </p14:sldIdLst>
        </p14:section>
        <p14:section name="Cone Beam Geometry" id="{7A34F84F-4B2E-4945-931A-CF7C8D9B0167}">
          <p14:sldIdLst>
            <p14:sldId id="1989"/>
            <p14:sldId id="1988"/>
            <p14:sldId id="2001"/>
            <p14:sldId id="1995"/>
            <p14:sldId id="1996"/>
            <p14:sldId id="1997"/>
            <p14:sldId id="1948"/>
            <p14:sldId id="1999"/>
            <p14:sldId id="2000"/>
            <p14:sldId id="1998"/>
            <p14:sldId id="2003"/>
            <p14:sldId id="2042"/>
          </p14:sldIdLst>
        </p14:section>
        <p14:section name="PSF Radius" id="{E1F63750-9ACE-6C40-A8DB-96FFBCBB63EB}">
          <p14:sldIdLst>
            <p14:sldId id="2004"/>
            <p14:sldId id="2005"/>
          </p14:sldIdLst>
        </p14:section>
        <p14:section name="qggmrf" id="{0CE15BA7-CF4E-6C42-8DA6-8FDFA1748544}">
          <p14:sldIdLst>
            <p14:sldId id="2010"/>
            <p14:sldId id="2006"/>
            <p14:sldId id="2007"/>
            <p14:sldId id="2012"/>
            <p14:sldId id="2008"/>
          </p14:sldIdLst>
        </p14:section>
        <p14:section name="Update step" id="{5215075F-031B-184F-82E5-008CD3979792}">
          <p14:sldIdLst>
            <p14:sldId id="2009"/>
            <p14:sldId id="2014"/>
            <p14:sldId id="2013"/>
            <p14:sldId id="2016"/>
            <p14:sldId id="257"/>
          </p14:sldIdLst>
        </p14:section>
        <p14:section name="General VCD" id="{D3398BF9-A3E6-2C4B-BB69-6ABEFE9CADF4}">
          <p14:sldIdLst>
            <p14:sldId id="2031"/>
            <p14:sldId id="2030"/>
            <p14:sldId id="2032"/>
            <p14:sldId id="2033"/>
            <p14:sldId id="2034"/>
            <p14:sldId id="2035"/>
            <p14:sldId id="2036"/>
            <p14:sldId id="2037"/>
            <p14:sldId id="2038"/>
          </p14:sldIdLst>
        </p14:section>
        <p14:section name="Experiments" id="{42C4BD18-86B0-AA41-A7EC-29E50DB99888}">
          <p14:sldIdLst>
            <p14:sldId id="1976"/>
            <p14:sldId id="2017"/>
            <p14:sldId id="2018"/>
            <p14:sldId id="2019"/>
            <p14:sldId id="2020"/>
            <p14:sldId id="2021"/>
            <p14:sldId id="2022"/>
            <p14:sldId id="2023"/>
            <p14:sldId id="2026"/>
            <p14:sldId id="2027"/>
            <p14:sldId id="2024"/>
            <p14:sldId id="2028"/>
          </p14:sldIdLst>
        </p14:section>
        <p14:section name="GPU-CPU communication" id="{B12336E3-DD25-864A-98BF-FC6BA9C91DC4}">
          <p14:sldIdLst>
            <p14:sldId id="2039"/>
            <p14:sldId id="2041"/>
            <p14:sldId id="2040"/>
          </p14:sldIdLst>
        </p14:section>
        <p14:section name="Blue noise" id="{FBBF7279-3329-2F4A-9A78-F71318DD2AA1}">
          <p14:sldIdLst>
            <p14:sldId id="2029"/>
          </p14:sldIdLst>
        </p14:section>
        <p14:section name="Helical Geometry" id="{6E3A0296-E8F9-6243-9A7F-5631826BC0E3}">
          <p14:sldIdLst>
            <p14:sldId id="1978"/>
            <p14:sldId id="197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80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1B050"/>
    <a:srgbClr val="1A9BFF"/>
    <a:srgbClr val="266436"/>
    <a:srgbClr val="32A859"/>
    <a:srgbClr val="FFA291"/>
    <a:srgbClr val="EFF7FE"/>
    <a:srgbClr val="5F10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263"/>
    <p:restoredTop sz="50000"/>
  </p:normalViewPr>
  <p:slideViewPr>
    <p:cSldViewPr>
      <p:cViewPr varScale="1">
        <p:scale>
          <a:sx n="220" d="100"/>
          <a:sy n="220" d="100"/>
        </p:scale>
        <p:origin x="360" y="-944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85800" y="685800"/>
            <a:ext cx="54864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A181826-9109-7443-AAE9-BA5426934A3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7923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10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10" charset="0"/>
        <a:ea typeface="ＭＳ Ｐゴシック" pitchFamily="-110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10" charset="0"/>
        <a:ea typeface="ＭＳ Ｐゴシック" pitchFamily="-110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10" charset="0"/>
        <a:ea typeface="ＭＳ Ｐゴシック" pitchFamily="-110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10" charset="0"/>
        <a:ea typeface="ＭＳ Ｐゴシック" pitchFamily="-110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A256F05-0B4F-544B-A825-8527533E0513}" type="slidenum">
              <a:rPr lang="en-US"/>
              <a:pPr/>
              <a:t>0</a:t>
            </a:fld>
            <a:endParaRPr lang="en-US"/>
          </a:p>
        </p:txBody>
      </p:sp>
      <p:sp>
        <p:nvSpPr>
          <p:cNvPr id="53043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738188" y="681038"/>
            <a:ext cx="5443537" cy="34036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04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82650" y="4357688"/>
            <a:ext cx="5080000" cy="408463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937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ctrTitle" sz="quarter"/>
          </p:nvPr>
        </p:nvSpPr>
        <p:spPr>
          <a:xfrm>
            <a:off x="228600" y="254000"/>
            <a:ext cx="77724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28600" y="3238500"/>
            <a:ext cx="4724400" cy="1460500"/>
          </a:xfrm>
        </p:spPr>
        <p:txBody>
          <a:bodyPr/>
          <a:lstStyle>
            <a:lvl1pPr>
              <a:lnSpc>
                <a:spcPct val="100000"/>
              </a:lnSpc>
              <a:spcBef>
                <a:spcPct val="0"/>
              </a:spcBef>
              <a:defRPr sz="2333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788975B9-C560-9941-9AF0-5DBFCA59A4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0438" y="5349875"/>
            <a:ext cx="6491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61D55-915B-9148-8609-5AEDA0F271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8450" y="190500"/>
            <a:ext cx="2076450" cy="4953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19100" y="190500"/>
            <a:ext cx="6076950" cy="4953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 and 2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190500"/>
            <a:ext cx="8305800" cy="571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19100" y="1333500"/>
            <a:ext cx="4076700" cy="1841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333500"/>
            <a:ext cx="4076700" cy="1841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19100" y="3302000"/>
            <a:ext cx="8305800" cy="1841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190500"/>
            <a:ext cx="8305800" cy="571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19100" y="1333500"/>
            <a:ext cx="4076700" cy="381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333500"/>
            <a:ext cx="4076700" cy="1841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302000"/>
            <a:ext cx="4076700" cy="1841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19100" y="190500"/>
            <a:ext cx="8305800" cy="571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19100" y="1333500"/>
            <a:ext cx="4076700" cy="1841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333500"/>
            <a:ext cx="4076700" cy="1841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19100" y="3302000"/>
            <a:ext cx="4076700" cy="1841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302000"/>
            <a:ext cx="4076700" cy="1841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190500"/>
            <a:ext cx="8305800" cy="571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19100" y="1333500"/>
            <a:ext cx="8305800" cy="38100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190500"/>
            <a:ext cx="8305800" cy="571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19100" y="1333500"/>
            <a:ext cx="4076700" cy="381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76700" cy="381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04800" y="800100"/>
            <a:ext cx="8610600" cy="4343400"/>
          </a:xfrm>
        </p:spPr>
        <p:txBody>
          <a:bodyPr/>
          <a:lstStyle/>
          <a:p>
            <a:pPr lvl="0"/>
            <a:r>
              <a:rPr lang="en-US" dirty="0"/>
              <a:t> 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F4D1D013-5478-874E-9EE0-90DA2338AE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94854" y="5349875"/>
            <a:ext cx="6491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61D55-915B-9148-8609-5AEDA0F271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3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1667"/>
            </a:lvl1pPr>
            <a:lvl2pPr marL="380985" indent="0">
              <a:buNone/>
              <a:defRPr sz="1500"/>
            </a:lvl2pPr>
            <a:lvl3pPr marL="761970" indent="0">
              <a:buNone/>
              <a:defRPr sz="1333"/>
            </a:lvl3pPr>
            <a:lvl4pPr marL="1142954" indent="0">
              <a:buNone/>
              <a:defRPr sz="1167"/>
            </a:lvl4pPr>
            <a:lvl5pPr marL="1523939" indent="0">
              <a:buNone/>
              <a:defRPr sz="1167"/>
            </a:lvl5pPr>
            <a:lvl6pPr marL="1904924" indent="0">
              <a:buNone/>
              <a:defRPr sz="1167"/>
            </a:lvl6pPr>
            <a:lvl7pPr marL="2285909" indent="0">
              <a:buNone/>
              <a:defRPr sz="1167"/>
            </a:lvl7pPr>
            <a:lvl8pPr marL="2666893" indent="0">
              <a:buNone/>
              <a:defRPr sz="1167"/>
            </a:lvl8pPr>
            <a:lvl9pPr marL="3047878" indent="0">
              <a:buNone/>
              <a:defRPr sz="11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9100" y="1333500"/>
            <a:ext cx="4076700" cy="3810000"/>
          </a:xfrm>
        </p:spPr>
        <p:txBody>
          <a:bodyPr/>
          <a:lstStyle>
            <a:lvl1pPr>
              <a:defRPr sz="2333"/>
            </a:lvl1pPr>
            <a:lvl2pPr>
              <a:defRPr sz="2000"/>
            </a:lvl2pPr>
            <a:lvl3pPr>
              <a:defRPr sz="1667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76700" cy="3810000"/>
          </a:xfrm>
        </p:spPr>
        <p:txBody>
          <a:bodyPr/>
          <a:lstStyle>
            <a:lvl1pPr>
              <a:defRPr sz="2333"/>
            </a:lvl1pPr>
            <a:lvl2pPr>
              <a:defRPr sz="2000"/>
            </a:lvl2pPr>
            <a:lvl3pPr>
              <a:defRPr sz="1667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000"/>
            </a:lvl1pPr>
            <a:lvl2pPr>
              <a:defRPr sz="1667"/>
            </a:lvl2pPr>
            <a:lvl3pPr>
              <a:defRPr sz="15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000"/>
            </a:lvl1pPr>
            <a:lvl2pPr>
              <a:defRPr sz="1667"/>
            </a:lvl2pPr>
            <a:lvl3pPr>
              <a:defRPr sz="15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1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2667"/>
            </a:lvl1pPr>
            <a:lvl2pPr>
              <a:defRPr sz="2333"/>
            </a:lvl2pPr>
            <a:lvl3pPr>
              <a:defRPr sz="2000"/>
            </a:lvl3pPr>
            <a:lvl4pPr>
              <a:defRPr sz="1667"/>
            </a:lvl4pPr>
            <a:lvl5pPr>
              <a:defRPr sz="1667"/>
            </a:lvl5pPr>
            <a:lvl6pPr>
              <a:defRPr sz="1667"/>
            </a:lvl6pPr>
            <a:lvl7pPr>
              <a:defRPr sz="1667"/>
            </a:lvl7pPr>
            <a:lvl8pPr>
              <a:defRPr sz="1667"/>
            </a:lvl8pPr>
            <a:lvl9pPr>
              <a:defRPr sz="1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167"/>
            </a:lvl1pPr>
            <a:lvl2pPr marL="380985" indent="0">
              <a:buNone/>
              <a:defRPr sz="1000"/>
            </a:lvl2pPr>
            <a:lvl3pPr marL="761970" indent="0">
              <a:buNone/>
              <a:defRPr sz="833"/>
            </a:lvl3pPr>
            <a:lvl4pPr marL="1142954" indent="0">
              <a:buNone/>
              <a:defRPr sz="750"/>
            </a:lvl4pPr>
            <a:lvl5pPr marL="1523939" indent="0">
              <a:buNone/>
              <a:defRPr sz="750"/>
            </a:lvl5pPr>
            <a:lvl6pPr marL="1904924" indent="0">
              <a:buNone/>
              <a:defRPr sz="750"/>
            </a:lvl6pPr>
            <a:lvl7pPr marL="2285909" indent="0">
              <a:buNone/>
              <a:defRPr sz="750"/>
            </a:lvl7pPr>
            <a:lvl8pPr marL="2666893" indent="0">
              <a:buNone/>
              <a:defRPr sz="750"/>
            </a:lvl8pPr>
            <a:lvl9pPr marL="3047878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1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2667"/>
            </a:lvl1pPr>
            <a:lvl2pPr marL="380985" indent="0">
              <a:buNone/>
              <a:defRPr sz="2333"/>
            </a:lvl2pPr>
            <a:lvl3pPr marL="761970" indent="0">
              <a:buNone/>
              <a:defRPr sz="2000"/>
            </a:lvl3pPr>
            <a:lvl4pPr marL="1142954" indent="0">
              <a:buNone/>
              <a:defRPr sz="1667"/>
            </a:lvl4pPr>
            <a:lvl5pPr marL="1523939" indent="0">
              <a:buNone/>
              <a:defRPr sz="1667"/>
            </a:lvl5pPr>
            <a:lvl6pPr marL="1904924" indent="0">
              <a:buNone/>
              <a:defRPr sz="1667"/>
            </a:lvl6pPr>
            <a:lvl7pPr marL="2285909" indent="0">
              <a:buNone/>
              <a:defRPr sz="1667"/>
            </a:lvl7pPr>
            <a:lvl8pPr marL="2666893" indent="0">
              <a:buNone/>
              <a:defRPr sz="1667"/>
            </a:lvl8pPr>
            <a:lvl9pPr marL="3047878" indent="0">
              <a:buNone/>
              <a:defRPr sz="1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167"/>
            </a:lvl1pPr>
            <a:lvl2pPr marL="380985" indent="0">
              <a:buNone/>
              <a:defRPr sz="1000"/>
            </a:lvl2pPr>
            <a:lvl3pPr marL="761970" indent="0">
              <a:buNone/>
              <a:defRPr sz="833"/>
            </a:lvl3pPr>
            <a:lvl4pPr marL="1142954" indent="0">
              <a:buNone/>
              <a:defRPr sz="750"/>
            </a:lvl4pPr>
            <a:lvl5pPr marL="1523939" indent="0">
              <a:buNone/>
              <a:defRPr sz="750"/>
            </a:lvl5pPr>
            <a:lvl6pPr marL="1904924" indent="0">
              <a:buNone/>
              <a:defRPr sz="750"/>
            </a:lvl6pPr>
            <a:lvl7pPr marL="2285909" indent="0">
              <a:buNone/>
              <a:defRPr sz="750"/>
            </a:lvl7pPr>
            <a:lvl8pPr marL="2666893" indent="0">
              <a:buNone/>
              <a:defRPr sz="750"/>
            </a:lvl8pPr>
            <a:lvl9pPr marL="3047878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19100" y="1333500"/>
            <a:ext cx="83058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C4A6772F-151E-F443-B39F-0AD2EEABEB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94854" y="5349875"/>
            <a:ext cx="6491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61D55-915B-9148-8609-5AEDA0F2713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</p:sldLayoutIdLst>
  <p:hf hdr="0" ftr="0" dt="0"/>
  <p:txStyles>
    <p:titleStyle>
      <a:lvl1pPr algn="l" rtl="0" fontAlgn="base">
        <a:lnSpc>
          <a:spcPct val="95000"/>
        </a:lnSpc>
        <a:spcBef>
          <a:spcPct val="0"/>
        </a:spcBef>
        <a:spcAft>
          <a:spcPct val="0"/>
        </a:spcAft>
        <a:defRPr sz="3000" b="1">
          <a:solidFill>
            <a:srgbClr val="266436"/>
          </a:solidFill>
          <a:effectLst>
            <a:outerShdw blurRad="38100" dist="38100" dir="2700000" algn="tl">
              <a:srgbClr val="DDDDDD"/>
            </a:outerShdw>
          </a:effectLst>
          <a:latin typeface="+mj-lt"/>
          <a:ea typeface="+mj-ea"/>
          <a:cs typeface="+mj-cs"/>
        </a:defRPr>
      </a:lvl1pPr>
      <a:lvl2pPr algn="l" rtl="0" fontAlgn="base">
        <a:lnSpc>
          <a:spcPct val="95000"/>
        </a:lnSpc>
        <a:spcBef>
          <a:spcPct val="0"/>
        </a:spcBef>
        <a:spcAft>
          <a:spcPct val="0"/>
        </a:spcAft>
        <a:defRPr sz="3000" b="1">
          <a:solidFill>
            <a:srgbClr val="266436"/>
          </a:solidFill>
          <a:effectLst>
            <a:outerShdw blurRad="38100" dist="38100" dir="2700000" algn="tl">
              <a:srgbClr val="DDDDDD"/>
            </a:outerShdw>
          </a:effectLst>
          <a:latin typeface="Arial" pitchFamily="-110" charset="0"/>
        </a:defRPr>
      </a:lvl2pPr>
      <a:lvl3pPr algn="l" rtl="0" fontAlgn="base">
        <a:lnSpc>
          <a:spcPct val="95000"/>
        </a:lnSpc>
        <a:spcBef>
          <a:spcPct val="0"/>
        </a:spcBef>
        <a:spcAft>
          <a:spcPct val="0"/>
        </a:spcAft>
        <a:defRPr sz="3000" b="1">
          <a:solidFill>
            <a:srgbClr val="266436"/>
          </a:solidFill>
          <a:effectLst>
            <a:outerShdw blurRad="38100" dist="38100" dir="2700000" algn="tl">
              <a:srgbClr val="DDDDDD"/>
            </a:outerShdw>
          </a:effectLst>
          <a:latin typeface="Arial" pitchFamily="-110" charset="0"/>
        </a:defRPr>
      </a:lvl3pPr>
      <a:lvl4pPr algn="l" rtl="0" fontAlgn="base">
        <a:lnSpc>
          <a:spcPct val="95000"/>
        </a:lnSpc>
        <a:spcBef>
          <a:spcPct val="0"/>
        </a:spcBef>
        <a:spcAft>
          <a:spcPct val="0"/>
        </a:spcAft>
        <a:defRPr sz="3000" b="1">
          <a:solidFill>
            <a:srgbClr val="266436"/>
          </a:solidFill>
          <a:effectLst>
            <a:outerShdw blurRad="38100" dist="38100" dir="2700000" algn="tl">
              <a:srgbClr val="DDDDDD"/>
            </a:outerShdw>
          </a:effectLst>
          <a:latin typeface="Arial" pitchFamily="-110" charset="0"/>
        </a:defRPr>
      </a:lvl4pPr>
      <a:lvl5pPr algn="l" rtl="0" fontAlgn="base">
        <a:lnSpc>
          <a:spcPct val="95000"/>
        </a:lnSpc>
        <a:spcBef>
          <a:spcPct val="0"/>
        </a:spcBef>
        <a:spcAft>
          <a:spcPct val="0"/>
        </a:spcAft>
        <a:defRPr sz="3000" b="1">
          <a:solidFill>
            <a:srgbClr val="266436"/>
          </a:solidFill>
          <a:effectLst>
            <a:outerShdw blurRad="38100" dist="38100" dir="2700000" algn="tl">
              <a:srgbClr val="DDDDDD"/>
            </a:outerShdw>
          </a:effectLst>
          <a:latin typeface="Arial" pitchFamily="-110" charset="0"/>
        </a:defRPr>
      </a:lvl5pPr>
      <a:lvl6pPr marL="380985" algn="l" rtl="0" fontAlgn="base">
        <a:lnSpc>
          <a:spcPct val="95000"/>
        </a:lnSpc>
        <a:spcBef>
          <a:spcPct val="0"/>
        </a:spcBef>
        <a:spcAft>
          <a:spcPct val="0"/>
        </a:spcAft>
        <a:defRPr sz="3000" b="1">
          <a:solidFill>
            <a:srgbClr val="266436"/>
          </a:solidFill>
          <a:effectLst>
            <a:outerShdw blurRad="38100" dist="38100" dir="2700000" algn="tl">
              <a:srgbClr val="DDDDDD"/>
            </a:outerShdw>
          </a:effectLst>
          <a:latin typeface="Arial" pitchFamily="-110" charset="0"/>
        </a:defRPr>
      </a:lvl6pPr>
      <a:lvl7pPr marL="761970" algn="l" rtl="0" fontAlgn="base">
        <a:lnSpc>
          <a:spcPct val="95000"/>
        </a:lnSpc>
        <a:spcBef>
          <a:spcPct val="0"/>
        </a:spcBef>
        <a:spcAft>
          <a:spcPct val="0"/>
        </a:spcAft>
        <a:defRPr sz="3000" b="1">
          <a:solidFill>
            <a:srgbClr val="266436"/>
          </a:solidFill>
          <a:effectLst>
            <a:outerShdw blurRad="38100" dist="38100" dir="2700000" algn="tl">
              <a:srgbClr val="DDDDDD"/>
            </a:outerShdw>
          </a:effectLst>
          <a:latin typeface="Arial" pitchFamily="-110" charset="0"/>
        </a:defRPr>
      </a:lvl7pPr>
      <a:lvl8pPr marL="1142954" algn="l" rtl="0" fontAlgn="base">
        <a:lnSpc>
          <a:spcPct val="95000"/>
        </a:lnSpc>
        <a:spcBef>
          <a:spcPct val="0"/>
        </a:spcBef>
        <a:spcAft>
          <a:spcPct val="0"/>
        </a:spcAft>
        <a:defRPr sz="3000" b="1">
          <a:solidFill>
            <a:srgbClr val="266436"/>
          </a:solidFill>
          <a:effectLst>
            <a:outerShdw blurRad="38100" dist="38100" dir="2700000" algn="tl">
              <a:srgbClr val="DDDDDD"/>
            </a:outerShdw>
          </a:effectLst>
          <a:latin typeface="Arial" pitchFamily="-110" charset="0"/>
        </a:defRPr>
      </a:lvl8pPr>
      <a:lvl9pPr marL="1523939" algn="l" rtl="0" fontAlgn="base">
        <a:lnSpc>
          <a:spcPct val="95000"/>
        </a:lnSpc>
        <a:spcBef>
          <a:spcPct val="0"/>
        </a:spcBef>
        <a:spcAft>
          <a:spcPct val="0"/>
        </a:spcAft>
        <a:defRPr sz="3000" b="1">
          <a:solidFill>
            <a:srgbClr val="266436"/>
          </a:solidFill>
          <a:effectLst>
            <a:outerShdw blurRad="38100" dist="38100" dir="2700000" algn="tl">
              <a:srgbClr val="DDDDDD"/>
            </a:outerShdw>
          </a:effectLst>
          <a:latin typeface="Arial" pitchFamily="-110" charset="0"/>
        </a:defRPr>
      </a:lvl9pPr>
    </p:titleStyle>
    <p:bodyStyle>
      <a:lvl1pPr algn="l" rtl="0" fontAlgn="base">
        <a:lnSpc>
          <a:spcPct val="95000"/>
        </a:lnSpc>
        <a:spcBef>
          <a:spcPct val="50000"/>
        </a:spcBef>
        <a:spcAft>
          <a:spcPct val="0"/>
        </a:spcAft>
        <a:buClr>
          <a:srgbClr val="004880"/>
        </a:buClr>
        <a:buFont typeface="Wingdings" pitchFamily="-110" charset="2"/>
        <a:buChar char="§"/>
        <a:defRPr sz="2500">
          <a:solidFill>
            <a:schemeClr val="tx1"/>
          </a:solidFill>
          <a:latin typeface="Times New Roman"/>
          <a:ea typeface="+mn-ea"/>
          <a:cs typeface="Times New Roman"/>
        </a:defRPr>
      </a:lvl1pPr>
      <a:lvl2pPr marL="336007" indent="-240761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rgbClr val="004880"/>
        </a:buClr>
        <a:buChar char="•"/>
        <a:defRPr sz="2167">
          <a:solidFill>
            <a:schemeClr val="tx1"/>
          </a:solidFill>
          <a:latin typeface="Times New Roman"/>
          <a:ea typeface="ＭＳ Ｐゴシック" pitchFamily="-110" charset="-128"/>
          <a:cs typeface="Times New Roman"/>
        </a:defRPr>
      </a:lvl2pPr>
      <a:lvl3pPr marL="714346" indent="-231502" algn="l" rtl="0" fontAlgn="base">
        <a:lnSpc>
          <a:spcPct val="95000"/>
        </a:lnSpc>
        <a:spcBef>
          <a:spcPct val="20000"/>
        </a:spcBef>
        <a:spcAft>
          <a:spcPct val="0"/>
        </a:spcAft>
        <a:buClr>
          <a:srgbClr val="004880"/>
        </a:buClr>
        <a:buChar char="–"/>
        <a:defRPr sz="2000">
          <a:solidFill>
            <a:schemeClr val="tx1"/>
          </a:solidFill>
          <a:latin typeface="Times New Roman"/>
          <a:ea typeface="ＭＳ Ｐゴシック" pitchFamily="-110" charset="-128"/>
          <a:cs typeface="Times New Roman"/>
        </a:defRPr>
      </a:lvl3pPr>
      <a:lvl4pPr marL="1046386" indent="-236793" algn="l" rtl="0" fontAlgn="base">
        <a:lnSpc>
          <a:spcPct val="95000"/>
        </a:lnSpc>
        <a:spcBef>
          <a:spcPct val="10000"/>
        </a:spcBef>
        <a:spcAft>
          <a:spcPct val="0"/>
        </a:spcAft>
        <a:buClr>
          <a:srgbClr val="004880"/>
        </a:buClr>
        <a:buFont typeface="Times" pitchFamily="-110" charset="0"/>
        <a:buChar char="•"/>
        <a:defRPr sz="2000">
          <a:solidFill>
            <a:schemeClr val="tx1"/>
          </a:solidFill>
          <a:latin typeface="Times New Roman"/>
          <a:ea typeface="ＭＳ Ｐゴシック" pitchFamily="-110" charset="-128"/>
          <a:cs typeface="Times New Roman"/>
        </a:defRPr>
      </a:lvl4pPr>
      <a:lvl5pPr marL="1382393" indent="-240761" algn="l" rtl="0" fontAlgn="base">
        <a:lnSpc>
          <a:spcPct val="95000"/>
        </a:lnSpc>
        <a:spcBef>
          <a:spcPct val="40000"/>
        </a:spcBef>
        <a:spcAft>
          <a:spcPct val="0"/>
        </a:spcAft>
        <a:buClr>
          <a:srgbClr val="004880"/>
        </a:buClr>
        <a:buFont typeface="Wingdings" pitchFamily="-110" charset="2"/>
        <a:buChar char="ù"/>
        <a:defRPr sz="2000">
          <a:solidFill>
            <a:schemeClr val="tx1"/>
          </a:solidFill>
          <a:latin typeface="Times New Roman"/>
          <a:ea typeface="ＭＳ Ｐゴシック" pitchFamily="-110" charset="-128"/>
          <a:cs typeface="Times New Roman"/>
        </a:defRPr>
      </a:lvl5pPr>
      <a:lvl6pPr marL="1763378" indent="-240761" algn="l" rtl="0" fontAlgn="base">
        <a:lnSpc>
          <a:spcPct val="95000"/>
        </a:lnSpc>
        <a:spcBef>
          <a:spcPct val="40000"/>
        </a:spcBef>
        <a:spcAft>
          <a:spcPct val="0"/>
        </a:spcAft>
        <a:buClr>
          <a:srgbClr val="004880"/>
        </a:buClr>
        <a:buFont typeface="Wingdings" pitchFamily="-110" charset="2"/>
        <a:buChar char="ù"/>
        <a:defRPr sz="2000">
          <a:solidFill>
            <a:schemeClr val="tx1"/>
          </a:solidFill>
          <a:latin typeface="+mn-lt"/>
          <a:ea typeface="ＭＳ Ｐゴシック" pitchFamily="-110" charset="-128"/>
        </a:defRPr>
      </a:lvl6pPr>
      <a:lvl7pPr marL="2144363" indent="-240761" algn="l" rtl="0" fontAlgn="base">
        <a:lnSpc>
          <a:spcPct val="95000"/>
        </a:lnSpc>
        <a:spcBef>
          <a:spcPct val="40000"/>
        </a:spcBef>
        <a:spcAft>
          <a:spcPct val="0"/>
        </a:spcAft>
        <a:buClr>
          <a:srgbClr val="004880"/>
        </a:buClr>
        <a:buFont typeface="Wingdings" pitchFamily="-110" charset="2"/>
        <a:buChar char="ù"/>
        <a:defRPr sz="2000">
          <a:solidFill>
            <a:schemeClr val="tx1"/>
          </a:solidFill>
          <a:latin typeface="+mn-lt"/>
          <a:ea typeface="ＭＳ Ｐゴシック" pitchFamily="-110" charset="-128"/>
        </a:defRPr>
      </a:lvl7pPr>
      <a:lvl8pPr marL="2525347" indent="-240761" algn="l" rtl="0" fontAlgn="base">
        <a:lnSpc>
          <a:spcPct val="95000"/>
        </a:lnSpc>
        <a:spcBef>
          <a:spcPct val="40000"/>
        </a:spcBef>
        <a:spcAft>
          <a:spcPct val="0"/>
        </a:spcAft>
        <a:buClr>
          <a:srgbClr val="004880"/>
        </a:buClr>
        <a:buFont typeface="Wingdings" pitchFamily="-110" charset="2"/>
        <a:buChar char="ù"/>
        <a:defRPr sz="2000">
          <a:solidFill>
            <a:schemeClr val="tx1"/>
          </a:solidFill>
          <a:latin typeface="+mn-lt"/>
          <a:ea typeface="ＭＳ Ｐゴシック" pitchFamily="-110" charset="-128"/>
        </a:defRPr>
      </a:lvl8pPr>
      <a:lvl9pPr marL="2906332" indent="-240761" algn="l" rtl="0" fontAlgn="base">
        <a:lnSpc>
          <a:spcPct val="95000"/>
        </a:lnSpc>
        <a:spcBef>
          <a:spcPct val="40000"/>
        </a:spcBef>
        <a:spcAft>
          <a:spcPct val="0"/>
        </a:spcAft>
        <a:buClr>
          <a:srgbClr val="004880"/>
        </a:buClr>
        <a:buFont typeface="Wingdings" pitchFamily="-110" charset="2"/>
        <a:buChar char="ù"/>
        <a:defRPr sz="2000">
          <a:solidFill>
            <a:schemeClr val="tx1"/>
          </a:solidFill>
          <a:latin typeface="+mn-lt"/>
          <a:ea typeface="ＭＳ Ｐゴシック" pitchFamily="-110" charset="-128"/>
        </a:defRPr>
      </a:lvl9pPr>
    </p:bodyStyle>
    <p:otherStyle>
      <a:defPPr>
        <a:defRPr lang="en-US"/>
      </a:defPPr>
      <a:lvl1pPr marL="0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13" Type="http://schemas.openxmlformats.org/officeDocument/2006/relationships/image" Target="../media/image140.png"/><Relationship Id="rId18" Type="http://schemas.openxmlformats.org/officeDocument/2006/relationships/image" Target="../media/image151.png"/><Relationship Id="rId3" Type="http://schemas.openxmlformats.org/officeDocument/2006/relationships/image" Target="../media/image28.png"/><Relationship Id="rId21" Type="http://schemas.openxmlformats.org/officeDocument/2006/relationships/image" Target="../media/image33.png"/><Relationship Id="rId7" Type="http://schemas.openxmlformats.org/officeDocument/2006/relationships/image" Target="../media/image101.png"/><Relationship Id="rId12" Type="http://schemas.openxmlformats.org/officeDocument/2006/relationships/image" Target="../media/image170.png"/><Relationship Id="rId17" Type="http://schemas.openxmlformats.org/officeDocument/2006/relationships/image" Target="../media/image81.png"/><Relationship Id="rId2" Type="http://schemas.openxmlformats.org/officeDocument/2006/relationships/image" Target="../media/image27.png"/><Relationship Id="rId16" Type="http://schemas.openxmlformats.org/officeDocument/2006/relationships/image" Target="../media/image180.png"/><Relationship Id="rId20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gineering.purdue.edu/~bouman/publications/orig-pdf/medphys1.pdf" TargetMode="External"/><Relationship Id="rId5" Type="http://schemas.openxmlformats.org/officeDocument/2006/relationships/hyperlink" Target="https://engineering.purdue.edu/~bouman/publications/orig-pdf/ei2018-Thilo.pdf" TargetMode="External"/><Relationship Id="rId15" Type="http://schemas.openxmlformats.org/officeDocument/2006/relationships/image" Target="../media/image160.png"/><Relationship Id="rId10" Type="http://schemas.openxmlformats.org/officeDocument/2006/relationships/image" Target="../media/image130.png"/><Relationship Id="rId19" Type="http://schemas.openxmlformats.org/officeDocument/2006/relationships/image" Target="../media/image31.png"/><Relationship Id="rId4" Type="http://schemas.openxmlformats.org/officeDocument/2006/relationships/image" Target="../media/image29.png"/><Relationship Id="rId9" Type="http://schemas.openxmlformats.org/officeDocument/2006/relationships/image" Target="../media/image121.png"/><Relationship Id="rId1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0.png"/><Relationship Id="rId26" Type="http://schemas.openxmlformats.org/officeDocument/2006/relationships/image" Target="../media/image38.png"/><Relationship Id="rId3" Type="http://schemas.openxmlformats.org/officeDocument/2006/relationships/image" Target="../media/image35.png"/><Relationship Id="rId21" Type="http://schemas.openxmlformats.org/officeDocument/2006/relationships/image" Target="../media/image310.png"/><Relationship Id="rId7" Type="http://schemas.openxmlformats.org/officeDocument/2006/relationships/image" Target="../media/image37.png"/><Relationship Id="rId25" Type="http://schemas.openxmlformats.org/officeDocument/2006/relationships/image" Target="../media/image210.png"/><Relationship Id="rId2" Type="http://schemas.openxmlformats.org/officeDocument/2006/relationships/image" Target="../media/image34.png"/><Relationship Id="rId20" Type="http://schemas.openxmlformats.org/officeDocument/2006/relationships/image" Target="../media/image300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gineering.purdue.edu/~bouman/publications/orig-pdf/medphys1.pdf" TargetMode="External"/><Relationship Id="rId11" Type="http://schemas.openxmlformats.org/officeDocument/2006/relationships/image" Target="../media/image340.png"/><Relationship Id="rId24" Type="http://schemas.openxmlformats.org/officeDocument/2006/relationships/image" Target="../media/image200.png"/><Relationship Id="rId5" Type="http://schemas.openxmlformats.org/officeDocument/2006/relationships/hyperlink" Target="https://engineering.purdue.edu/~bouman/publications/orig-pdf/ei2018-Thilo.pdf" TargetMode="External"/><Relationship Id="rId23" Type="http://schemas.openxmlformats.org/officeDocument/2006/relationships/image" Target="../media/image370.png"/><Relationship Id="rId19" Type="http://schemas.openxmlformats.org/officeDocument/2006/relationships/image" Target="../media/image290.png"/><Relationship Id="rId4" Type="http://schemas.openxmlformats.org/officeDocument/2006/relationships/image" Target="../media/image36.png"/><Relationship Id="rId22" Type="http://schemas.openxmlformats.org/officeDocument/2006/relationships/image" Target="../media/image320.png"/><Relationship Id="rId27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png"/><Relationship Id="rId13" Type="http://schemas.openxmlformats.org/officeDocument/2006/relationships/image" Target="../media/image140.png"/><Relationship Id="rId18" Type="http://schemas.openxmlformats.org/officeDocument/2006/relationships/image" Target="../media/image151.png"/><Relationship Id="rId26" Type="http://schemas.openxmlformats.org/officeDocument/2006/relationships/image" Target="../media/image401.png"/><Relationship Id="rId3" Type="http://schemas.openxmlformats.org/officeDocument/2006/relationships/image" Target="../media/image390.png"/><Relationship Id="rId21" Type="http://schemas.openxmlformats.org/officeDocument/2006/relationships/image" Target="../media/image300.png"/><Relationship Id="rId7" Type="http://schemas.openxmlformats.org/officeDocument/2006/relationships/image" Target="../media/image111.png"/><Relationship Id="rId12" Type="http://schemas.openxmlformats.org/officeDocument/2006/relationships/image" Target="../media/image170.png"/><Relationship Id="rId17" Type="http://schemas.openxmlformats.org/officeDocument/2006/relationships/image" Target="../media/image81.png"/><Relationship Id="rId25" Type="http://schemas.openxmlformats.org/officeDocument/2006/relationships/image" Target="../media/image210.png"/><Relationship Id="rId2" Type="http://schemas.openxmlformats.org/officeDocument/2006/relationships/image" Target="../media/image380.png"/><Relationship Id="rId16" Type="http://schemas.openxmlformats.org/officeDocument/2006/relationships/image" Target="../media/image180.png"/><Relationship Id="rId20" Type="http://schemas.openxmlformats.org/officeDocument/2006/relationships/image" Target="../media/image29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png"/><Relationship Id="rId11" Type="http://schemas.openxmlformats.org/officeDocument/2006/relationships/image" Target="../media/image340.png"/><Relationship Id="rId24" Type="http://schemas.openxmlformats.org/officeDocument/2006/relationships/image" Target="../media/image200.png"/><Relationship Id="rId15" Type="http://schemas.openxmlformats.org/officeDocument/2006/relationships/image" Target="../media/image160.png"/><Relationship Id="rId23" Type="http://schemas.openxmlformats.org/officeDocument/2006/relationships/image" Target="../media/image320.png"/><Relationship Id="rId19" Type="http://schemas.openxmlformats.org/officeDocument/2006/relationships/image" Target="../media/image280.png"/><Relationship Id="rId10" Type="http://schemas.openxmlformats.org/officeDocument/2006/relationships/image" Target="../media/image330.png"/><Relationship Id="rId9" Type="http://schemas.openxmlformats.org/officeDocument/2006/relationships/image" Target="../media/image130.png"/><Relationship Id="rId14" Type="http://schemas.openxmlformats.org/officeDocument/2006/relationships/image" Target="../media/image91.png"/><Relationship Id="rId22" Type="http://schemas.openxmlformats.org/officeDocument/2006/relationships/image" Target="../media/image310.png"/></Relationships>
</file>

<file path=ppt/slides/_rels/slide13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20.png"/><Relationship Id="rId3" Type="http://schemas.openxmlformats.org/officeDocument/2006/relationships/image" Target="../media/image41.png"/><Relationship Id="rId21" Type="http://schemas.openxmlformats.org/officeDocument/2006/relationships/image" Target="../media/image310.png"/><Relationship Id="rId25" Type="http://schemas.openxmlformats.org/officeDocument/2006/relationships/image" Target="../media/image47.png"/><Relationship Id="rId2" Type="http://schemas.openxmlformats.org/officeDocument/2006/relationships/image" Target="../media/image400.png"/><Relationship Id="rId20" Type="http://schemas.openxmlformats.org/officeDocument/2006/relationships/image" Target="../media/image30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0.png"/><Relationship Id="rId24" Type="http://schemas.openxmlformats.org/officeDocument/2006/relationships/image" Target="../media/image46.png"/><Relationship Id="rId11" Type="http://schemas.openxmlformats.org/officeDocument/2006/relationships/image" Target="../media/image340.png"/><Relationship Id="rId5" Type="http://schemas.openxmlformats.org/officeDocument/2006/relationships/image" Target="../media/image43.png"/><Relationship Id="rId23" Type="http://schemas.openxmlformats.org/officeDocument/2006/relationships/image" Target="../media/image45.png"/><Relationship Id="rId28" Type="http://schemas.openxmlformats.org/officeDocument/2006/relationships/image" Target="../media/image49.png"/><Relationship Id="rId19" Type="http://schemas.openxmlformats.org/officeDocument/2006/relationships/image" Target="../media/image290.png"/><Relationship Id="rId4" Type="http://schemas.openxmlformats.org/officeDocument/2006/relationships/image" Target="../media/image42.png"/><Relationship Id="rId22" Type="http://schemas.openxmlformats.org/officeDocument/2006/relationships/image" Target="../media/image44.png"/><Relationship Id="rId27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26" Type="http://schemas.openxmlformats.org/officeDocument/2006/relationships/image" Target="../media/image48.png"/><Relationship Id="rId3" Type="http://schemas.openxmlformats.org/officeDocument/2006/relationships/image" Target="../media/image50.png"/><Relationship Id="rId21" Type="http://schemas.openxmlformats.org/officeDocument/2006/relationships/image" Target="../media/image310.png"/><Relationship Id="rId25" Type="http://schemas.openxmlformats.org/officeDocument/2006/relationships/image" Target="../media/image320.png"/><Relationship Id="rId2" Type="http://schemas.openxmlformats.org/officeDocument/2006/relationships/image" Target="../media/image400.png"/><Relationship Id="rId20" Type="http://schemas.openxmlformats.org/officeDocument/2006/relationships/image" Target="../media/image300.png"/><Relationship Id="rId29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24" Type="http://schemas.openxmlformats.org/officeDocument/2006/relationships/image" Target="../media/image47.png"/><Relationship Id="rId11" Type="http://schemas.openxmlformats.org/officeDocument/2006/relationships/image" Target="../media/image340.png"/><Relationship Id="rId5" Type="http://schemas.openxmlformats.org/officeDocument/2006/relationships/image" Target="../media/image280.png"/><Relationship Id="rId23" Type="http://schemas.openxmlformats.org/officeDocument/2006/relationships/image" Target="../media/image45.png"/><Relationship Id="rId28" Type="http://schemas.openxmlformats.org/officeDocument/2006/relationships/image" Target="../media/image42.png"/><Relationship Id="rId19" Type="http://schemas.openxmlformats.org/officeDocument/2006/relationships/image" Target="../media/image290.png"/><Relationship Id="rId4" Type="http://schemas.openxmlformats.org/officeDocument/2006/relationships/image" Target="../media/image43.png"/><Relationship Id="rId22" Type="http://schemas.openxmlformats.org/officeDocument/2006/relationships/image" Target="../media/image44.png"/><Relationship Id="rId27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0.png"/><Relationship Id="rId13" Type="http://schemas.openxmlformats.org/officeDocument/2006/relationships/image" Target="../media/image53.png"/><Relationship Id="rId3" Type="http://schemas.openxmlformats.org/officeDocument/2006/relationships/image" Target="../media/image40.png"/><Relationship Id="rId12" Type="http://schemas.openxmlformats.org/officeDocument/2006/relationships/image" Target="../media/image52.png"/><Relationship Id="rId2" Type="http://schemas.openxmlformats.org/officeDocument/2006/relationships/image" Target="../media/image39.png"/><Relationship Id="rId16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340.png"/><Relationship Id="rId15" Type="http://schemas.openxmlformats.org/officeDocument/2006/relationships/image" Target="../media/image55.png"/><Relationship Id="rId4" Type="http://schemas.openxmlformats.org/officeDocument/2006/relationships/image" Target="../media/image51.png"/><Relationship Id="rId14" Type="http://schemas.openxmlformats.org/officeDocument/2006/relationships/image" Target="../media/image5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0.png"/><Relationship Id="rId2" Type="http://schemas.openxmlformats.org/officeDocument/2006/relationships/image" Target="../media/image5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0.png"/><Relationship Id="rId4" Type="http://schemas.openxmlformats.org/officeDocument/2006/relationships/image" Target="../media/image5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0.png"/><Relationship Id="rId2" Type="http://schemas.openxmlformats.org/officeDocument/2006/relationships/image" Target="../media/image55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0.png"/><Relationship Id="rId2" Type="http://schemas.openxmlformats.org/officeDocument/2006/relationships/image" Target="../media/image58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9.png"/><Relationship Id="rId18" Type="http://schemas.openxmlformats.org/officeDocument/2006/relationships/image" Target="../media/image10.png"/><Relationship Id="rId3" Type="http://schemas.openxmlformats.org/officeDocument/2006/relationships/hyperlink" Target="https://engineering.purdue.edu/~bouman/publications/orig-pdf/ei2018-Thilo.pdf" TargetMode="External"/><Relationship Id="rId7" Type="http://schemas.openxmlformats.org/officeDocument/2006/relationships/image" Target="../media/image5.png"/><Relationship Id="rId12" Type="http://schemas.openxmlformats.org/officeDocument/2006/relationships/image" Target="../media/image8.png"/><Relationship Id="rId17" Type="http://schemas.openxmlformats.org/officeDocument/2006/relationships/image" Target="../media/image8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111.png"/><Relationship Id="rId5" Type="http://schemas.openxmlformats.org/officeDocument/2006/relationships/image" Target="../media/image3.png"/><Relationship Id="rId15" Type="http://schemas.openxmlformats.org/officeDocument/2006/relationships/image" Target="../media/image160.png"/><Relationship Id="rId10" Type="http://schemas.openxmlformats.org/officeDocument/2006/relationships/image" Target="../media/image101.png"/><Relationship Id="rId19" Type="http://schemas.openxmlformats.org/officeDocument/2006/relationships/image" Target="../media/image11.png"/><Relationship Id="rId4" Type="http://schemas.openxmlformats.org/officeDocument/2006/relationships/hyperlink" Target="https://engineering.purdue.edu/~bouman/publications/orig-pdf/medphys1.pdf" TargetMode="External"/><Relationship Id="rId9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68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70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7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0.png"/><Relationship Id="rId2" Type="http://schemas.openxmlformats.org/officeDocument/2006/relationships/image" Target="../media/image76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20.png"/><Relationship Id="rId4" Type="http://schemas.openxmlformats.org/officeDocument/2006/relationships/image" Target="../media/image80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0.png"/><Relationship Id="rId2" Type="http://schemas.openxmlformats.org/officeDocument/2006/relationships/image" Target="../media/image76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0.png"/><Relationship Id="rId2" Type="http://schemas.openxmlformats.org/officeDocument/2006/relationships/image" Target="../media/image83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0.png"/><Relationship Id="rId2" Type="http://schemas.openxmlformats.org/officeDocument/2006/relationships/image" Target="../media/image85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0.png"/><Relationship Id="rId2" Type="http://schemas.openxmlformats.org/officeDocument/2006/relationships/image" Target="../media/image85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0.png"/><Relationship Id="rId2" Type="http://schemas.openxmlformats.org/officeDocument/2006/relationships/image" Target="../media/image77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0.png"/><Relationship Id="rId2" Type="http://schemas.openxmlformats.org/officeDocument/2006/relationships/image" Target="../media/image77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0.png"/><Relationship Id="rId2" Type="http://schemas.openxmlformats.org/officeDocument/2006/relationships/image" Target="../media/image77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publicdomain/zero/1.0/" TargetMode="External"/><Relationship Id="rId2" Type="http://schemas.openxmlformats.org/officeDocument/2006/relationships/hyperlink" Target="https://momentsingraphics.de/BlueNoise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momentsingraphics.de/Media/BlueNoise/FreeBlueNoiseTextures.zip" TargetMode="Externa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s://engineering.purdue.edu/~bouman/publications/orig-pdf/ei2018-Thilo.pdf" TargetMode="External"/><Relationship Id="rId7" Type="http://schemas.openxmlformats.org/officeDocument/2006/relationships/image" Target="../media/image100.png"/><Relationship Id="rId2" Type="http://schemas.openxmlformats.org/officeDocument/2006/relationships/image" Target="../media/image70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png"/><Relationship Id="rId5" Type="http://schemas.openxmlformats.org/officeDocument/2006/relationships/image" Target="../media/image800.png"/><Relationship Id="rId4" Type="http://schemas.openxmlformats.org/officeDocument/2006/relationships/hyperlink" Target="https://engineering.purdue.edu/~bouman/publications/orig-pdf/medphys1.pdf" TargetMode="Externa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1.png"/><Relationship Id="rId13" Type="http://schemas.openxmlformats.org/officeDocument/2006/relationships/image" Target="../media/image131.png"/><Relationship Id="rId18" Type="http://schemas.openxmlformats.org/officeDocument/2006/relationships/image" Target="../media/image24.png"/><Relationship Id="rId7" Type="http://schemas.openxmlformats.org/officeDocument/2006/relationships/image" Target="../media/image161.png"/><Relationship Id="rId12" Type="http://schemas.openxmlformats.org/officeDocument/2006/relationships/image" Target="../media/image21.png"/><Relationship Id="rId17" Type="http://schemas.openxmlformats.org/officeDocument/2006/relationships/image" Target="../media/image23.png"/><Relationship Id="rId2" Type="http://schemas.openxmlformats.org/officeDocument/2006/relationships/image" Target="../media/image112.pn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0.png"/><Relationship Id="rId5" Type="http://schemas.openxmlformats.org/officeDocument/2006/relationships/image" Target="../media/image141.png"/><Relationship Id="rId15" Type="http://schemas.openxmlformats.org/officeDocument/2006/relationships/image" Target="../media/image20.png"/><Relationship Id="rId10" Type="http://schemas.openxmlformats.org/officeDocument/2006/relationships/image" Target="../media/image19.png"/><Relationship Id="rId19" Type="http://schemas.openxmlformats.org/officeDocument/2006/relationships/image" Target="../media/image25.png"/><Relationship Id="rId9" Type="http://schemas.openxmlformats.org/officeDocument/2006/relationships/image" Target="../media/image18.png"/><Relationship Id="rId14" Type="http://schemas.openxmlformats.org/officeDocument/2006/relationships/image" Target="../media/image14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2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0" y="1143000"/>
            <a:ext cx="9144000" cy="1651000"/>
          </a:xfrm>
        </p:spPr>
        <p:txBody>
          <a:bodyPr/>
          <a:lstStyle/>
          <a:p>
            <a:pPr algn="ctr"/>
            <a:r>
              <a:rPr lang="en-US" sz="4000" i="1" dirty="0"/>
              <a:t>MBIRJAX Projectors</a:t>
            </a:r>
          </a:p>
        </p:txBody>
      </p:sp>
      <p:sp>
        <p:nvSpPr>
          <p:cNvPr id="529411" name="Rectangle 1027"/>
          <p:cNvSpPr>
            <a:spLocks noGrp="1" noChangeArrowheads="1"/>
          </p:cNvSpPr>
          <p:nvPr>
            <p:ph type="subTitle" idx="1"/>
          </p:nvPr>
        </p:nvSpPr>
        <p:spPr>
          <a:xfrm>
            <a:off x="1619250" y="2842571"/>
            <a:ext cx="5905500" cy="982358"/>
          </a:xfrm>
        </p:spPr>
        <p:txBody>
          <a:bodyPr/>
          <a:lstStyle/>
          <a:p>
            <a:pPr algn="ctr">
              <a:buFont typeface="Wingdings" pitchFamily="-110" charset="2"/>
              <a:buNone/>
            </a:pPr>
            <a:r>
              <a:rPr lang="en-US" altLang="zh-CN" sz="1333" dirty="0"/>
              <a:t>Charles </a:t>
            </a:r>
            <a:r>
              <a:rPr lang="en-US" altLang="zh-CN" sz="1333" dirty="0" err="1"/>
              <a:t>Bouman</a:t>
            </a:r>
            <a:r>
              <a:rPr lang="en-US" altLang="zh-CN" sz="1333" dirty="0"/>
              <a:t> and Greg Buzzard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4489357"/>
            <a:ext cx="2159000" cy="1214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239189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CD597B18-5A95-3D4B-B2E6-26505425E0BF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0" y="0"/>
                <a:ext cx="9144000" cy="571500"/>
              </a:xfrm>
            </p:spPr>
            <p:txBody>
              <a:bodyPr/>
              <a:lstStyle/>
              <a:p>
                <a:r>
                  <a:rPr lang="en-US" dirty="0"/>
                  <a:t>Cone Beam Geometry: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1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1" i="1" dirty="0" smtClean="0">
                            <a:latin typeface="Cambria Math" panose="02040503050406030204" pitchFamily="18" charset="0"/>
                          </a:rPr>
                          <m:t>𝑨</m:t>
                        </m:r>
                      </m:e>
                      <m:sup>
                        <m:r>
                          <a:rPr lang="en-US" b="1" i="1" dirty="0" smtClean="0">
                            <a:latin typeface="Cambria Math" panose="02040503050406030204" pitchFamily="18" charset="0"/>
                          </a:rPr>
                          <m:t>𝒄𝒉𝒂𝒏</m:t>
                        </m:r>
                      </m:sup>
                    </m:sSup>
                  </m:oMath>
                </a14:m>
                <a:r>
                  <a:rPr lang="en-US" dirty="0"/>
                  <a:t> matrix – top view</a:t>
                </a:r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CD597B18-5A95-3D4B-B2E6-26505425E0B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0" y="0"/>
                <a:ext cx="9144000" cy="571500"/>
              </a:xfrm>
              <a:blipFill>
                <a:blip r:embed="rId2"/>
                <a:stretch>
                  <a:fillRect l="-1667" t="-10870" b="-347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3BE5FDE7-668E-9A45-9435-CDD1290EED1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84746" y="572701"/>
                <a:ext cx="5902600" cy="4570799"/>
              </a:xfrm>
            </p:spPr>
            <p:txBody>
              <a:bodyPr/>
              <a:lstStyle/>
              <a:p>
                <a:r>
                  <a:rPr lang="en-US" sz="1050" dirty="0"/>
                  <a:t>  Voxel:</a:t>
                </a:r>
              </a:p>
              <a:p>
                <a:pPr marL="228600" lvl="1" indent="0">
                  <a:buNone/>
                </a:pPr>
                <a14:m>
                  <m:oMath xmlns:m="http://schemas.openxmlformats.org/officeDocument/2006/math">
                    <m:r>
                      <a:rPr lang="en-US" sz="10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000" i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sz="1000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1000" i="1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sz="1000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1000" i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sz="10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1000" dirty="0"/>
                  <a:t>: index </a:t>
                </a:r>
              </a:p>
              <a:p>
                <a:pPr marL="228600" lvl="1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000" b="0" i="0" smtClea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𝑣𝑜𝑥</m:t>
                        </m:r>
                      </m:sub>
                    </m:sSub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en-US" sz="1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000" b="0" i="0" smtClea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𝑣𝑜𝑥</m:t>
                        </m:r>
                      </m:sub>
                    </m:sSub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en-US" sz="1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000" b="0" i="0" smtClea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𝑣𝑜𝑥</m:t>
                        </m:r>
                      </m:sub>
                    </m:sSub>
                  </m:oMath>
                </a14:m>
                <a:r>
                  <a:rPr lang="en-US" sz="1000" dirty="0"/>
                  <a:t>: physical size</a:t>
                </a:r>
              </a:p>
              <a:p>
                <a:r>
                  <a:rPr lang="en-US" sz="1050" dirty="0"/>
                  <a:t> Forward map entry: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05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d>
                          <m:dPr>
                            <m:ctrlPr>
                              <a:rPr lang="en-US" sz="105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d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</m:sSub>
                    <m:r>
                      <a:rPr lang="en-US" sz="1050" b="0" i="1" smtClean="0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sz="105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d>
                          <m:dPr>
                            <m:ctrlPr>
                              <a:rPr lang="en-US" sz="105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d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  <m:sup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𝑐h𝑎𝑛</m:t>
                        </m:r>
                      </m:sup>
                    </m:sSubSup>
                    <m:r>
                      <a:rPr lang="en-US" sz="1050" b="0" i="1" smtClean="0">
                        <a:latin typeface="Cambria Math" panose="02040503050406030204" pitchFamily="18" charset="0"/>
                      </a:rPr>
                      <m:t> </m:t>
                    </m:r>
                    <m:sSubSup>
                      <m:sSubSupPr>
                        <m:ctrlPr>
                          <a:rPr lang="en-US" sz="105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d>
                          <m:dPr>
                            <m:ctrlPr>
                              <a:rPr lang="en-US" sz="105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d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  <m:sup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𝑟𝑜𝑤</m:t>
                        </m:r>
                      </m:sup>
                    </m:sSubSup>
                  </m:oMath>
                </a14:m>
                <a:r>
                  <a:rPr lang="en-US" sz="1050" dirty="0"/>
                  <a:t> </a:t>
                </a:r>
              </a:p>
              <a:p>
                <a:endParaRPr lang="en-US" sz="1050" dirty="0"/>
              </a:p>
              <a:p>
                <a:endParaRPr lang="en-US" sz="1050" dirty="0"/>
              </a:p>
              <a:p>
                <a:r>
                  <a:rPr lang="en-US" sz="1050" dirty="0"/>
                  <a:t>Algorithm to compute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05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d>
                          <m:dPr>
                            <m:ctrlPr>
                              <a:rPr lang="en-US" sz="105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d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  <m:sup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𝑐h𝑎𝑛</m:t>
                        </m:r>
                      </m:sup>
                    </m:sSubSup>
                  </m:oMath>
                </a14:m>
                <a:r>
                  <a:rPr lang="en-US" sz="1050" dirty="0"/>
                  <a:t>:</a:t>
                </a:r>
              </a:p>
              <a:p>
                <a:pPr marL="95246" lvl="1" indent="0">
                  <a:buNone/>
                </a:pPr>
                <a:r>
                  <a:rPr lang="en-US" sz="1000" u="sng" dirty="0"/>
                  <a:t>For a specific voxel </a:t>
                </a:r>
                <a14:m>
                  <m:oMath xmlns:m="http://schemas.openxmlformats.org/officeDocument/2006/math">
                    <m:r>
                      <a:rPr lang="en-US" sz="1000" b="0" i="1" u="sng" dirty="0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sz="1000" b="0" i="0" u="sng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000" i="1" u="sng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000" i="1" u="sng" dirty="0" err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sz="1000" i="1" u="sng" dirty="0" err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1000" i="1" u="sng" dirty="0" err="1" smtClean="0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sz="1000" b="0" i="1" u="sng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1000" i="1" u="sng" dirty="0" err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sz="1000" i="1" u="sng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000" u="sng" dirty="0"/>
              </a:p>
              <a:p>
                <a:pPr lvl="1"/>
                <a14:m>
                  <m:oMath xmlns:m="http://schemas.openxmlformats.org/officeDocument/2006/math">
                    <m:d>
                      <m:d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</m:e>
                    </m:d>
                    <m:r>
                      <a:rPr lang="en-US" sz="1000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1000">
                        <a:latin typeface="Cambria Math" panose="02040503050406030204" pitchFamily="18" charset="0"/>
                      </a:rPr>
                      <m:t>recon</m:t>
                    </m:r>
                    <m:r>
                      <a:rPr lang="en-US" sz="100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US" sz="1000">
                        <a:latin typeface="Cambria Math" panose="02040503050406030204" pitchFamily="18" charset="0"/>
                      </a:rPr>
                      <m:t>ijk</m:t>
                    </m:r>
                    <m:r>
                      <a:rPr lang="en-US" sz="100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US" sz="1000">
                        <a:latin typeface="Cambria Math" panose="02040503050406030204" pitchFamily="18" charset="0"/>
                      </a:rPr>
                      <m:t>to</m:t>
                    </m:r>
                    <m:r>
                      <a:rPr lang="en-US" sz="100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US" sz="1000">
                        <a:latin typeface="Cambria Math" panose="02040503050406030204" pitchFamily="18" charset="0"/>
                      </a:rPr>
                      <m:t>xyz</m:t>
                    </m:r>
                    <m:d>
                      <m:d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</m:d>
                  </m:oMath>
                </a14:m>
                <a:r>
                  <a:rPr lang="en-US" sz="1000" dirty="0">
                    <a:latin typeface="Cambria Math" panose="02040503050406030204" pitchFamily="18" charset="0"/>
                  </a:rPr>
                  <a:t> </a:t>
                </a:r>
                <a:r>
                  <a:rPr lang="en-US" sz="1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get the physical coordinates relative to iso</a:t>
                </a:r>
              </a:p>
              <a:p>
                <a:pPr lvl="1"/>
                <a14:m>
                  <m:oMath xmlns:m="http://schemas.openxmlformats.org/officeDocument/2006/math">
                    <m:d>
                      <m:d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 </m:t>
                        </m:r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𝑀</m:t>
                            </m:r>
                          </m:e>
                          <m:sub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</m:e>
                    </m:d>
                    <m:r>
                      <a:rPr lang="en-US" sz="1000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1000" i="1">
                        <a:latin typeface="Cambria Math" panose="02040503050406030204" pitchFamily="18" charset="0"/>
                      </a:rPr>
                      <m:t>geometry</m:t>
                    </m:r>
                    <m:r>
                      <a:rPr lang="en-US" sz="1000" i="1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US" sz="1000" i="1">
                        <a:latin typeface="Cambria Math" panose="02040503050406030204" pitchFamily="18" charset="0"/>
                      </a:rPr>
                      <m:t>xyz</m:t>
                    </m:r>
                    <m:r>
                      <a:rPr lang="en-US" sz="1000" i="1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US" sz="1000" i="1">
                        <a:latin typeface="Cambria Math" panose="02040503050406030204" pitchFamily="18" charset="0"/>
                      </a:rPr>
                      <m:t>to</m:t>
                    </m:r>
                    <m:r>
                      <a:rPr lang="en-US" sz="1000" i="1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US" sz="1000" i="1">
                        <a:latin typeface="Cambria Math" panose="02040503050406030204" pitchFamily="18" charset="0"/>
                      </a:rPr>
                      <m:t>uv</m:t>
                    </m:r>
                    <m:d>
                      <m:d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1000" dirty="0">
                    <a:cs typeface="Times New Roman" panose="02020603050405020304" pitchFamily="18" charset="0"/>
                  </a:rPr>
                  <a:t> </a:t>
                </a:r>
                <a:r>
                  <a:rPr lang="en-US" sz="1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get the physical coordinates relative to detector iso</a:t>
                </a:r>
              </a:p>
              <a:p>
                <a:pPr lvl="1"/>
                <a14:m>
                  <m:oMath xmlns:m="http://schemas.openxmlformats.org/officeDocument/2006/math">
                    <m:d>
                      <m:dPr>
                        <m:ctrlPr>
                          <a:rPr lang="en-US" sz="1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</m:e>
                    </m:d>
                    <m:r>
                      <a:rPr lang="en-US" sz="1000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1000" b="0" i="0" smtClean="0">
                        <a:latin typeface="Cambria Math" panose="02040503050406030204" pitchFamily="18" charset="0"/>
                      </a:rPr>
                      <m:t>detector</m:t>
                    </m:r>
                    <m:r>
                      <a:rPr lang="en-US" sz="1000" b="0" i="0" smtClean="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US" sz="1000" b="0" i="0" smtClean="0">
                        <a:latin typeface="Cambria Math" panose="02040503050406030204" pitchFamily="18" charset="0"/>
                      </a:rPr>
                      <m:t>uv</m:t>
                    </m:r>
                    <m:r>
                      <a:rPr lang="en-US" sz="1000" b="0" i="0" smtClean="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US" sz="1000" b="0" i="0" smtClean="0">
                        <a:latin typeface="Cambria Math" panose="02040503050406030204" pitchFamily="18" charset="0"/>
                      </a:rPr>
                      <m:t>to</m:t>
                    </m:r>
                    <m:r>
                      <a:rPr lang="en-US" sz="1000" b="0" i="0" smtClean="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US" sz="1000" b="0" i="0" smtClean="0">
                        <a:latin typeface="Cambria Math" panose="02040503050406030204" pitchFamily="18" charset="0"/>
                      </a:rPr>
                      <m:t>mn</m:t>
                    </m:r>
                    <m:d>
                      <m:d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1000" i="0" dirty="0">
                    <a:latin typeface="+mj-lt"/>
                    <a:cs typeface="Times New Roman" panose="02020603050405020304" pitchFamily="18" charset="0"/>
                  </a:rPr>
                  <a:t> </a:t>
                </a:r>
                <a:r>
                  <a:rPr lang="en-US" sz="1000" i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get the index coordinates on the detector for the specific pixel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sz="10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000" b="0" i="0" smtClean="0">
                            <a:latin typeface="Cambria Math" panose="02040503050406030204" pitchFamily="18" charset="0"/>
                          </a:rPr>
                          <m:t>arctan</m:t>
                        </m:r>
                      </m:fName>
                      <m:e>
                        <m:d>
                          <m:dPr>
                            <m:ctrlP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𝑢</m:t>
                                </m:r>
                              </m:e>
                              <m:sub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sub>
                            </m:sSub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𝑠𝑑</m:t>
                                </m:r>
                              </m:sub>
                            </m:sSub>
                          </m:e>
                        </m:d>
                      </m:e>
                    </m:func>
                  </m:oMath>
                </a14:m>
                <a:r>
                  <a:rPr lang="en-US" sz="1000" b="0" dirty="0">
                    <a:latin typeface="Cambria Math" panose="02040503050406030204" pitchFamily="18" charset="0"/>
                  </a:rPr>
                  <a:t> : </a:t>
                </a:r>
                <a:r>
                  <a:rPr lang="en-US" sz="10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angle between source-iso line and source-voxel line in top view</a:t>
                </a:r>
                <a:endParaRPr lang="en-US" sz="1000" b="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/>
                <a14:m>
                  <m:oMath xmlns:m="http://schemas.openxmlformats.org/officeDocument/2006/math">
                    <m:func>
                      <m:funcPr>
                        <m:ctrlPr>
                          <a:rPr lang="en-US" sz="100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00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sSub>
                          <m:sSubPr>
                            <m:ctrlP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𝛼</m:t>
                            </m:r>
                          </m:e>
                          <m:sub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𝑥𝑦</m:t>
                            </m:r>
                          </m:sub>
                        </m:sSub>
                      </m:e>
                    </m:func>
                    <m:r>
                      <a:rPr lang="en-US" sz="1000" i="1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000">
                            <a:latin typeface="Cambria Math" panose="02040503050406030204" pitchFamily="18" charset="0"/>
                          </a:rPr>
                          <m:t>max</m:t>
                        </m:r>
                      </m:fName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sz="1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unc>
                                  <m:funcPr>
                                    <m:ctrlPr>
                                      <a:rPr lang="en-US" sz="1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00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000" i="1">
                                            <a:latin typeface="Cambria Math" panose="02040503050406030204" pitchFamily="18" charset="0"/>
                                          </a:rPr>
                                          <m:t>𝛽</m:t>
                                        </m:r>
                                        <m:r>
                                          <a:rPr lang="en-US" sz="1000" i="1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100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000" i="1">
                                                <a:latin typeface="Cambria Math" panose="02040503050406030204" pitchFamily="18" charset="0"/>
                                              </a:rPr>
                                              <m:t>𝜃</m:t>
                                            </m:r>
                                          </m:e>
                                          <m:sub>
                                            <m:r>
                                              <a:rPr lang="en-US" sz="1000" b="0" i="1" smtClean="0">
                                                <a:latin typeface="Cambria Math" panose="02040503050406030204" pitchFamily="18" charset="0"/>
                                              </a:rPr>
                                              <m:t>𝑝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</m:func>
                              </m:e>
                            </m:d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, </m:t>
                            </m:r>
                            <m:d>
                              <m:dPr>
                                <m:begChr m:val="|"/>
                                <m:endChr m:val="|"/>
                                <m:ctrlPr>
                                  <a:rPr lang="en-US" sz="1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unc>
                                  <m:funcPr>
                                    <m:ctrlPr>
                                      <a:rPr lang="en-US" sz="1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00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000" i="1">
                                            <a:latin typeface="Cambria Math" panose="02040503050406030204" pitchFamily="18" charset="0"/>
                                          </a:rPr>
                                          <m:t>𝛽</m:t>
                                        </m:r>
                                        <m:r>
                                          <a:rPr lang="en-US" sz="1000" i="1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100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000" i="1">
                                                <a:latin typeface="Cambria Math" panose="02040503050406030204" pitchFamily="18" charset="0"/>
                                              </a:rPr>
                                              <m:t>𝜃</m:t>
                                            </m:r>
                                          </m:e>
                                          <m:sub>
                                            <m:r>
                                              <a:rPr lang="en-US" sz="1000" b="0" i="1" smtClean="0">
                                                <a:latin typeface="Cambria Math" panose="02040503050406030204" pitchFamily="18" charset="0"/>
                                              </a:rPr>
                                              <m:t>𝑝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</m:func>
                              </m:e>
                            </m:d>
                          </m:e>
                        </m:d>
                      </m:e>
                    </m:func>
                  </m:oMath>
                </a14:m>
                <a:endParaRPr lang="en-US" sz="1000" i="1" dirty="0">
                  <a:latin typeface="Cambria Math" panose="02040503050406030204" pitchFamily="18" charset="0"/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r>
                      <a:rPr lang="en-US" sz="10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f>
                      <m:f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1000">
                                <a:latin typeface="Cambria Math" panose="02040503050406030204" pitchFamily="18" charset="0"/>
                              </a:rPr>
                              <m:t>Δ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𝑣𝑜𝑥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1000">
                                <a:latin typeface="Cambria Math" panose="02040503050406030204" pitchFamily="18" charset="0"/>
                              </a:rPr>
                              <m:t>Δ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sub>
                        </m:sSub>
                      </m:den>
                    </m:f>
                    <m:f>
                      <m:f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func>
                          <m:func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100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sSub>
                              <m:sSubPr>
                                <m:ctrlP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</m:e>
                              <m:sub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sub>
                            </m:sSub>
                          </m:e>
                        </m:func>
                      </m:num>
                      <m:den>
                        <m:func>
                          <m:func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100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sSub>
                              <m:sSubPr>
                                <m:ctrlP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  <m:sub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sub>
                            </m:sSub>
                          </m:e>
                        </m:func>
                      </m:den>
                    </m:f>
                  </m:oMath>
                </a14:m>
                <a:r>
                  <a:rPr lang="en-US" sz="1000" dirty="0"/>
                  <a:t>: length of projection of flattened voxel on detector (in fraction of detector size).  </a:t>
                </a:r>
              </a:p>
              <a:p>
                <a:pPr marL="95246" lvl="1" indent="0">
                  <a:buNone/>
                </a:pPr>
                <a:endParaRPr lang="en-US" sz="1000" u="sng" dirty="0"/>
              </a:p>
              <a:p>
                <a:pPr marL="95246" lvl="1" indent="0">
                  <a:buNone/>
                </a:pPr>
                <a:r>
                  <a:rPr lang="en-US" sz="1000" u="sng" dirty="0"/>
                  <a:t>For a specific detector </a:t>
                </a:r>
                <a14:m>
                  <m:oMath xmlns:m="http://schemas.openxmlformats.org/officeDocument/2006/math">
                    <m:r>
                      <a:rPr lang="en-US" sz="1000" i="1" u="sng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000" b="0" i="1" u="sng" dirty="0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1000" b="0" i="1" u="sng" dirty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1000" b="0" i="1" u="sng" dirty="0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1000" i="1" u="sng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000" b="0" i="1" dirty="0">
                  <a:latin typeface="Cambria Math" panose="02040503050406030204" pitchFamily="18" charset="0"/>
                </a:endParaRPr>
              </a:p>
              <a:p>
                <a:pPr lvl="1"/>
                <a14:m>
                  <m:oMath xmlns:m="http://schemas.openxmlformats.org/officeDocument/2006/math">
                    <m:sSubSup>
                      <m:sSubSupPr>
                        <m:ctrlPr>
                          <a:rPr lang="en-US" sz="10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  <m:sup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bSup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sz="10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sz="10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get the fractional offset from the detector pixel.  </a:t>
                </a:r>
                <a:r>
                  <a:rPr lang="en-US" sz="1000" dirty="0"/>
                  <a:t>For </a:t>
                </a:r>
                <a14:m>
                  <m:oMath xmlns:m="http://schemas.openxmlformats.org/officeDocument/2006/math">
                    <m:r>
                      <a:rPr lang="en-US" sz="1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𝜓</m:t>
                    </m:r>
                    <m:r>
                      <a:rPr lang="en-US" sz="1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en-US" sz="1000" dirty="0"/>
                  <a:t>: 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000" b="0" i="1" dirty="0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000" i="1" dirty="0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1000" b="0" i="1" dirty="0" smtClean="0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sz="1000" b="0" i="1" dirty="0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00" i="1" dirty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  <m:sup>
                        <m:r>
                          <a:rPr lang="en-US" sz="1000" b="0" i="1" dirty="0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bSup>
                    <m:r>
                      <a:rPr lang="en-US" sz="1000" i="1" dirty="0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sz="1000" i="1" dirty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000" i="1" dirty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000" i="1" dirty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sz="1000" i="1" dirty="0">
                            <a:latin typeface="Cambria Math" panose="02040503050406030204" pitchFamily="18" charset="0"/>
                          </a:rPr>
                          <m:t>𝑐h𝑎𝑛</m:t>
                        </m:r>
                      </m:sup>
                    </m:sSubSup>
                    <m:r>
                      <a:rPr lang="en-US" sz="1000" i="1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000" i="1" dirty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sz="1000" i="1" dirty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1000" i="1" dirty="0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sz="1000" i="1" dirty="0">
                        <a:latin typeface="Cambria Math" panose="02040503050406030204" pitchFamily="18" charset="0"/>
                      </a:rPr>
                      <m:t>)−</m:t>
                    </m:r>
                    <m:r>
                      <a:rPr lang="en-US" sz="1000" i="1" dirty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sz="1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 If </a:t>
                </a:r>
                <a14:m>
                  <m:oMath xmlns:m="http://schemas.openxmlformats.org/officeDocument/2006/math">
                    <m:r>
                      <a:rPr lang="en-US" sz="1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𝜓</m:t>
                    </m:r>
                    <m:r>
                      <a:rPr lang="en-US" sz="1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≠0</m:t>
                    </m:r>
                  </m:oMath>
                </a14:m>
                <a:r>
                  <a:rPr lang="en-US" sz="10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then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  <m:sup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bSup>
                    <m:r>
                      <a:rPr lang="en-US" sz="10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0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should depend linearly on </a:t>
                </a:r>
                <a14:m>
                  <m:oMath xmlns:m="http://schemas.openxmlformats.org/officeDocument/2006/math">
                    <m:r>
                      <a:rPr lang="en-US" sz="1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𝑘</m:t>
                    </m:r>
                  </m:oMath>
                </a14:m>
                <a:r>
                  <a:rPr lang="en-US" sz="10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 </a:t>
                </a:r>
              </a:p>
              <a:p>
                <a:pPr lvl="1"/>
                <a14:m>
                  <m:oMath xmlns:m="http://schemas.openxmlformats.org/officeDocument/2006/math">
                    <m:sSubSup>
                      <m:sSubSupPr>
                        <m:ctrlPr>
                          <a:rPr lang="en-US" sz="10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  <m:sup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bSup>
                    <m:r>
                      <a:rPr lang="en-US" sz="1000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1000">
                        <a:latin typeface="Cambria Math" panose="02040503050406030204" pitchFamily="18" charset="0"/>
                      </a:rPr>
                      <m:t>clip</m:t>
                    </m:r>
                    <m:d>
                      <m:d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1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𝑊</m:t>
                                </m:r>
                              </m:e>
                              <m:sub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sub>
                            </m:s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+1</m:t>
                            </m:r>
                          </m:num>
                          <m:den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−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𝛿</m:t>
                                </m:r>
                              </m:e>
                              <m:sub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sub>
                              <m:sup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p>
                            </m:sSubSup>
                          </m:e>
                        </m:d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  0, </m:t>
                        </m:r>
                        <m:func>
                          <m:func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1000">
                                <a:latin typeface="Cambria Math" panose="02040503050406030204" pitchFamily="18" charset="0"/>
                              </a:rPr>
                              <m:t>min</m:t>
                            </m:r>
                          </m:fName>
                          <m:e>
                            <m:d>
                              <m:dPr>
                                <m:begChr m:val="{"/>
                                <m:endChr m:val="}"/>
                                <m:ctrlPr>
                                  <a:rPr lang="en-US" sz="1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1, </m:t>
                                </m:r>
                                <m:sSub>
                                  <m:sSubPr>
                                    <m:ctrlPr>
                                      <a:rPr lang="en-US" sz="1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latin typeface="Cambria Math" panose="02040503050406030204" pitchFamily="18" charset="0"/>
                                      </a:rPr>
                                      <m:t>𝑊</m:t>
                                    </m:r>
                                  </m:e>
                                  <m:sub>
                                    <m:r>
                                      <a:rPr lang="en-US" sz="1000" b="0" i="1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  <m:r>
                                      <a:rPr lang="en-US" sz="1000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sz="1000" i="1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sub>
                                </m:sSub>
                              </m:e>
                            </m:d>
                          </m:e>
                        </m:func>
                      </m:e>
                    </m:d>
                  </m:oMath>
                </a14:m>
                <a:r>
                  <a:rPr lang="en-US" sz="1000" dirty="0"/>
                  <a:t> : fractional overlap of projected flattened voxel on detector</a:t>
                </a:r>
              </a:p>
              <a:p>
                <a:pPr lvl="1"/>
                <a14:m>
                  <m:oMath xmlns:m="http://schemas.openxmlformats.org/officeDocument/2006/math">
                    <m:sSubSup>
                      <m:sSubSup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d>
                          <m:d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d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  <m:sup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𝑐h𝑎𝑛</m:t>
                        </m:r>
                      </m:sup>
                    </m:sSubSup>
                    <m:r>
                      <a:rPr lang="en-US" sz="10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1000">
                                <a:latin typeface="Cambria Math" panose="02040503050406030204" pitchFamily="18" charset="0"/>
                              </a:rPr>
                              <m:t>Δ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𝑣𝑜𝑥</m:t>
                            </m:r>
                          </m:sub>
                        </m:sSub>
                      </m:num>
                      <m:den>
                        <m:func>
                          <m:func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100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sSub>
                              <m:sSubPr>
                                <m:ctrlP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</m:e>
                              <m:sub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𝑥𝑦</m:t>
                                </m:r>
                              </m:sub>
                            </m:sSub>
                          </m:e>
                        </m:func>
                      </m:den>
                    </m:f>
                    <m:sSubSup>
                      <m:sSubSupPr>
                        <m:ctrlPr>
                          <a:rPr lang="en-US" sz="1000" b="0" i="1" dirty="0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000" b="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1000" b="0" i="1" dirty="0" smtClean="0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sz="1000" b="0" i="1" dirty="0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00" i="1" dirty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  <m:sup>
                        <m:r>
                          <a:rPr lang="en-US" sz="1000" b="0" i="1" dirty="0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bSup>
                  </m:oMath>
                </a14:m>
                <a:r>
                  <a:rPr lang="en-US" sz="1000" dirty="0"/>
                  <a:t>: top-view projection coefficient = (pathlength through voxel in </a:t>
                </a:r>
                <a14:m>
                  <m:oMath xmlns:m="http://schemas.openxmlformats.org/officeDocument/2006/math">
                    <m:r>
                      <a:rPr lang="en-US" sz="1000" i="1" dirty="0" smtClean="0">
                        <a:latin typeface="Cambria Math" panose="02040503050406030204" pitchFamily="18" charset="0"/>
                      </a:rPr>
                      <m:t>𝑥𝑦</m:t>
                    </m:r>
                  </m:oMath>
                </a14:m>
                <a:r>
                  <a:rPr lang="en-US" sz="1000" dirty="0"/>
                  <a:t>) *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  <m:sup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bSup>
                  </m:oMath>
                </a14:m>
                <a:endParaRPr lang="en-US" sz="1000" dirty="0"/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3BE5FDE7-668E-9A45-9435-CDD1290EED1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84746" y="572701"/>
                <a:ext cx="5902600" cy="4570799"/>
              </a:xfrm>
              <a:blipFill>
                <a:blip r:embed="rId3"/>
                <a:stretch>
                  <a:fillRect b="-11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E407EC-2C49-D04F-A1D0-788F3B6255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94854" y="5349875"/>
            <a:ext cx="649146" cy="365125"/>
          </a:xfrm>
        </p:spPr>
        <p:txBody>
          <a:bodyPr/>
          <a:lstStyle/>
          <a:p>
            <a:fld id="{E2661D55-915B-9148-8609-5AEDA0F27130}" type="slidenum">
              <a:rPr lang="en-US" smtClean="0"/>
              <a:pPr/>
              <a:t>9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6">
                <a:extLst>
                  <a:ext uri="{FF2B5EF4-FFF2-40B4-BE49-F238E27FC236}">
                    <a16:creationId xmlns:a16="http://schemas.microsoft.com/office/drawing/2014/main" id="{40BFAC9F-44B9-5E16-8365-B312DED067C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002087" y="571500"/>
                <a:ext cx="2441463" cy="6631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algn="l" rtl="0" fontAlgn="base">
                  <a:lnSpc>
                    <a:spcPct val="95000"/>
                  </a:lnSpc>
                  <a:spcBef>
                    <a:spcPct val="5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§"/>
                  <a:defRPr sz="2500">
                    <a:solidFill>
                      <a:schemeClr val="tx1"/>
                    </a:solidFill>
                    <a:latin typeface="Times New Roman"/>
                    <a:ea typeface="+mn-ea"/>
                    <a:cs typeface="Times New Roman"/>
                  </a:defRPr>
                </a:lvl1pPr>
                <a:lvl2pPr marL="336007" indent="-240761" algn="l" rtl="0" fontAlgn="base">
                  <a:lnSpc>
                    <a:spcPct val="95000"/>
                  </a:lnSpc>
                  <a:spcBef>
                    <a:spcPct val="30000"/>
                  </a:spcBef>
                  <a:spcAft>
                    <a:spcPct val="0"/>
                  </a:spcAft>
                  <a:buClr>
                    <a:srgbClr val="004880"/>
                  </a:buClr>
                  <a:buChar char="•"/>
                  <a:defRPr sz="2167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2pPr>
                <a:lvl3pPr marL="714346" indent="-231502" algn="l" rtl="0" fontAlgn="base">
                  <a:lnSpc>
                    <a:spcPct val="95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4880"/>
                  </a:buClr>
                  <a:buChar char="–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3pPr>
                <a:lvl4pPr marL="1046386" indent="-236793" algn="l" rtl="0" fontAlgn="base">
                  <a:lnSpc>
                    <a:spcPct val="95000"/>
                  </a:lnSpc>
                  <a:spcBef>
                    <a:spcPct val="10000"/>
                  </a:spcBef>
                  <a:spcAft>
                    <a:spcPct val="0"/>
                  </a:spcAft>
                  <a:buClr>
                    <a:srgbClr val="004880"/>
                  </a:buClr>
                  <a:buFont typeface="Times" pitchFamily="-110" charset="0"/>
                  <a:buChar char="•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4pPr>
                <a:lvl5pPr marL="1382393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5pPr>
                <a:lvl6pPr marL="1763378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6pPr>
                <a:lvl7pPr marL="2144363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7pPr>
                <a:lvl8pPr marL="2525347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8pPr>
                <a:lvl9pPr marL="2906332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9pPr>
              </a:lstStyle>
              <a:p>
                <a:pPr eaLnBrk="1" hangingPunct="1"/>
                <a:r>
                  <a:rPr lang="en-US" sz="1200" kern="0" dirty="0"/>
                  <a:t> Detector:</a:t>
                </a:r>
              </a:p>
              <a:p>
                <a:pPr marL="228600" lvl="1" indent="0" eaLnBrk="1" hangingPunct="1">
                  <a:buNone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sz="1100" i="1" ker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100" i="1" kern="0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sz="1100" i="1" ker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100" i="1" ker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</m:oMath>
                </a14:m>
                <a:r>
                  <a:rPr lang="en-US" sz="1100" kern="0" dirty="0"/>
                  <a:t>: index </a:t>
                </a:r>
              </a:p>
              <a:p>
                <a:pPr marL="228600" lvl="1" indent="0" eaLnBrk="1" hangingPunct="1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100" i="1" kern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100" kern="0" smtClea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1100" i="1" kern="0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1100" b="0" i="1" kern="0" smtClean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r>
                      <a:rPr lang="en-US" sz="1100" i="1" kern="0" smtClean="0">
                        <a:latin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en-US" sz="1100" i="1" kern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100" kern="0" smtClea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1100" i="1" kern="0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1100" b="0" i="1" kern="0" smtClea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sz="1100" kern="0" dirty="0"/>
                  <a:t>: physical size</a:t>
                </a:r>
              </a:p>
            </p:txBody>
          </p:sp>
        </mc:Choice>
        <mc:Fallback xmlns="">
          <p:sp>
            <p:nvSpPr>
              <p:cNvPr id="10" name="Content Placeholder 6">
                <a:extLst>
                  <a:ext uri="{FF2B5EF4-FFF2-40B4-BE49-F238E27FC236}">
                    <a16:creationId xmlns:a16="http://schemas.microsoft.com/office/drawing/2014/main" id="{40BFAC9F-44B9-5E16-8365-B312DED067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02087" y="571500"/>
                <a:ext cx="2441463" cy="663165"/>
              </a:xfrm>
              <a:prstGeom prst="rect">
                <a:avLst/>
              </a:prstGeom>
              <a:blipFill>
                <a:blip r:embed="rId4"/>
                <a:stretch>
                  <a:fillRect t="-3774" b="-9434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6E439920-F704-B433-1487-4DEC5B0922FA}"/>
              </a:ext>
            </a:extLst>
          </p:cNvPr>
          <p:cNvSpPr txBox="1"/>
          <p:nvPr/>
        </p:nvSpPr>
        <p:spPr>
          <a:xfrm>
            <a:off x="0" y="5477784"/>
            <a:ext cx="657325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hlinkClick r:id="rId5"/>
              </a:rPr>
              <a:t>Separable Models for cone-beam MBIR Reconstruction, Balke, et al, 2018.</a:t>
            </a:r>
            <a:r>
              <a:rPr lang="en-US" sz="1000" dirty="0">
                <a:hlinkClick r:id="rId6"/>
              </a:rPr>
              <a:t> </a:t>
            </a:r>
            <a:endParaRPr lang="en-US" sz="1000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D26B08C-5FE8-A639-DD22-7BEAEDE00979}"/>
              </a:ext>
            </a:extLst>
          </p:cNvPr>
          <p:cNvGrpSpPr/>
          <p:nvPr/>
        </p:nvGrpSpPr>
        <p:grpSpPr>
          <a:xfrm>
            <a:off x="5839056" y="324162"/>
            <a:ext cx="3312251" cy="2414206"/>
            <a:chOff x="5953145" y="324162"/>
            <a:chExt cx="3312251" cy="2414206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005E4D65-0F96-142E-8921-3CAF202D029B}"/>
                </a:ext>
              </a:extLst>
            </p:cNvPr>
            <p:cNvGrpSpPr/>
            <p:nvPr/>
          </p:nvGrpSpPr>
          <p:grpSpPr>
            <a:xfrm>
              <a:off x="5953145" y="324162"/>
              <a:ext cx="3172429" cy="2414206"/>
              <a:chOff x="5953145" y="324162"/>
              <a:chExt cx="3172429" cy="2414206"/>
            </a:xfrm>
          </p:grpSpPr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8720F7B2-F1A5-B88A-5131-A4F641F4DD3A}"/>
                  </a:ext>
                </a:extLst>
              </p:cNvPr>
              <p:cNvGrpSpPr/>
              <p:nvPr/>
            </p:nvGrpSpPr>
            <p:grpSpPr>
              <a:xfrm>
                <a:off x="5953145" y="324162"/>
                <a:ext cx="3172429" cy="2414206"/>
                <a:chOff x="5953145" y="324162"/>
                <a:chExt cx="3172429" cy="2414206"/>
              </a:xfrm>
            </p:grpSpPr>
            <p:cxnSp>
              <p:nvCxnSpPr>
                <p:cNvPr id="24" name="Straight Arrow Connector 23">
                  <a:extLst>
                    <a:ext uri="{FF2B5EF4-FFF2-40B4-BE49-F238E27FC236}">
                      <a16:creationId xmlns:a16="http://schemas.microsoft.com/office/drawing/2014/main" id="{462B806F-F3A8-FE96-6EBD-FE3FABBEB633}"/>
                    </a:ext>
                  </a:extLst>
                </p:cNvPr>
                <p:cNvCxnSpPr>
                  <a:cxnSpLocks/>
                  <a:endCxn id="26" idx="3"/>
                </p:cNvCxnSpPr>
                <p:nvPr/>
              </p:nvCxnSpPr>
              <p:spPr bwMode="auto">
                <a:xfrm>
                  <a:off x="6039492" y="1467162"/>
                  <a:ext cx="2528316" cy="0"/>
                </a:xfrm>
                <a:prstGeom prst="straightConnector1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stealth" w="sm" len="lg"/>
                </a:ln>
                <a:effectLst/>
              </p:spPr>
            </p:cxnSp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CCD5C9D4-1E53-59CC-A988-497FE6DC972B}"/>
                    </a:ext>
                  </a:extLst>
                </p:cNvPr>
                <p:cNvSpPr/>
                <p:nvPr/>
              </p:nvSpPr>
              <p:spPr bwMode="auto">
                <a:xfrm>
                  <a:off x="8549520" y="324162"/>
                  <a:ext cx="18288" cy="228600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81FE4059-07A6-43EF-8E08-5CE9CEA69BBD}"/>
                    </a:ext>
                  </a:extLst>
                </p:cNvPr>
                <p:cNvSpPr txBox="1"/>
                <p:nvPr/>
              </p:nvSpPr>
              <p:spPr>
                <a:xfrm>
                  <a:off x="7227214" y="984178"/>
                  <a:ext cx="673582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1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top view</a:t>
                  </a:r>
                </a:p>
              </p:txBody>
            </p:sp>
            <p:grpSp>
              <p:nvGrpSpPr>
                <p:cNvPr id="28" name="Group 27">
                  <a:extLst>
                    <a:ext uri="{FF2B5EF4-FFF2-40B4-BE49-F238E27FC236}">
                      <a16:creationId xmlns:a16="http://schemas.microsoft.com/office/drawing/2014/main" id="{E8DF6725-7CB8-8D25-B4A8-5C8049CDBEBE}"/>
                    </a:ext>
                  </a:extLst>
                </p:cNvPr>
                <p:cNvGrpSpPr/>
                <p:nvPr/>
              </p:nvGrpSpPr>
              <p:grpSpPr>
                <a:xfrm>
                  <a:off x="8287953" y="1291033"/>
                  <a:ext cx="266140" cy="177218"/>
                  <a:chOff x="8237221" y="4087149"/>
                  <a:chExt cx="144779" cy="177218"/>
                </a:xfrm>
              </p:grpSpPr>
              <p:cxnSp>
                <p:nvCxnSpPr>
                  <p:cNvPr id="115" name="Straight Connector 114">
                    <a:extLst>
                      <a:ext uri="{FF2B5EF4-FFF2-40B4-BE49-F238E27FC236}">
                        <a16:creationId xmlns:a16="http://schemas.microsoft.com/office/drawing/2014/main" id="{44380FD3-6DD1-04B7-3E44-0C6BF07CAF2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8237221" y="4087149"/>
                    <a:ext cx="0" cy="177218"/>
                  </a:xfrm>
                  <a:prstGeom prst="line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16" name="Straight Connector 115">
                    <a:extLst>
                      <a:ext uri="{FF2B5EF4-FFF2-40B4-BE49-F238E27FC236}">
                        <a16:creationId xmlns:a16="http://schemas.microsoft.com/office/drawing/2014/main" id="{905FA6BD-370D-301A-2150-77FDE14DF32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8237221" y="4087149"/>
                    <a:ext cx="144779" cy="0"/>
                  </a:xfrm>
                  <a:prstGeom prst="line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sp>
              <p:nvSpPr>
                <p:cNvPr id="29" name="Rectangle 28">
                  <a:extLst>
                    <a:ext uri="{FF2B5EF4-FFF2-40B4-BE49-F238E27FC236}">
                      <a16:creationId xmlns:a16="http://schemas.microsoft.com/office/drawing/2014/main" id="{85835E14-3BAC-3A33-472C-9BE9EB64CE51}"/>
                    </a:ext>
                  </a:extLst>
                </p:cNvPr>
                <p:cNvSpPr/>
                <p:nvPr/>
              </p:nvSpPr>
              <p:spPr bwMode="auto">
                <a:xfrm>
                  <a:off x="8564799" y="1890426"/>
                  <a:ext cx="45719" cy="485710"/>
                </a:xfrm>
                <a:prstGeom prst="rect">
                  <a:avLst/>
                </a:prstGeom>
                <a:solidFill>
                  <a:srgbClr val="92D05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grpSp>
              <p:nvGrpSpPr>
                <p:cNvPr id="30" name="Group 29">
                  <a:extLst>
                    <a:ext uri="{FF2B5EF4-FFF2-40B4-BE49-F238E27FC236}">
                      <a16:creationId xmlns:a16="http://schemas.microsoft.com/office/drawing/2014/main" id="{59BA9167-62DA-8E28-D0F5-0FB778303771}"/>
                    </a:ext>
                  </a:extLst>
                </p:cNvPr>
                <p:cNvGrpSpPr/>
                <p:nvPr/>
              </p:nvGrpSpPr>
              <p:grpSpPr>
                <a:xfrm>
                  <a:off x="6854832" y="1234665"/>
                  <a:ext cx="522167" cy="574084"/>
                  <a:chOff x="6854832" y="1234665"/>
                  <a:chExt cx="522167" cy="574084"/>
                </a:xfrm>
              </p:grpSpPr>
              <p:sp>
                <p:nvSpPr>
                  <p:cNvPr id="109" name="Oval 108">
                    <a:extLst>
                      <a:ext uri="{FF2B5EF4-FFF2-40B4-BE49-F238E27FC236}">
                        <a16:creationId xmlns:a16="http://schemas.microsoft.com/office/drawing/2014/main" id="{A2D8B2EE-12A8-1925-2319-C5182112687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13913" y="1442344"/>
                    <a:ext cx="45719" cy="45719"/>
                  </a:xfrm>
                  <a:prstGeom prst="ellipse">
                    <a:avLst/>
                  </a:prstGeom>
                  <a:solidFill>
                    <a:srgbClr val="FF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0" charset="0"/>
                      <a:ea typeface="ＭＳ Ｐゴシック" pitchFamily="-110" charset="-128"/>
                      <a:cs typeface="ＭＳ Ｐゴシック" pitchFamily="-110" charset="-128"/>
                    </a:endParaRPr>
                  </a:p>
                </p:txBody>
              </p:sp>
              <p:sp>
                <p:nvSpPr>
                  <p:cNvPr id="110" name="U-Turn Arrow 109">
                    <a:extLst>
                      <a:ext uri="{FF2B5EF4-FFF2-40B4-BE49-F238E27FC236}">
                        <a16:creationId xmlns:a16="http://schemas.microsoft.com/office/drawing/2014/main" id="{BA36C2FA-098A-1B00-BFBD-66701E7164D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50412" y="1389002"/>
                    <a:ext cx="228600" cy="152400"/>
                  </a:xfrm>
                  <a:prstGeom prst="uturnArrow">
                    <a:avLst>
                      <a:gd name="adj1" fmla="val 0"/>
                      <a:gd name="adj2" fmla="val 25000"/>
                      <a:gd name="adj3" fmla="val 29167"/>
                      <a:gd name="adj4" fmla="val 43750"/>
                      <a:gd name="adj5" fmla="val 72917"/>
                    </a:avLst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0" charset="0"/>
                      <a:ea typeface="ＭＳ Ｐゴシック" pitchFamily="-110" charset="-128"/>
                      <a:cs typeface="ＭＳ Ｐゴシック" pitchFamily="-110" charset="-128"/>
                    </a:endParaRPr>
                  </a:p>
                </p:txBody>
              </p:sp>
              <p:cxnSp>
                <p:nvCxnSpPr>
                  <p:cNvPr id="111" name="Straight Arrow Connector 110">
                    <a:extLst>
                      <a:ext uri="{FF2B5EF4-FFF2-40B4-BE49-F238E27FC236}">
                        <a16:creationId xmlns:a16="http://schemas.microsoft.com/office/drawing/2014/main" id="{1BECE342-6ECB-03F0-28E9-4C0AC9CDA34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H="1">
                    <a:off x="6854832" y="1465202"/>
                    <a:ext cx="259081" cy="1960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6350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stealth"/>
                  </a:ln>
                  <a:effectLst/>
                </p:spPr>
              </p:cxn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112" name="TextBox 111">
                        <a:extLst>
                          <a:ext uri="{FF2B5EF4-FFF2-40B4-BE49-F238E27FC236}">
                            <a16:creationId xmlns:a16="http://schemas.microsoft.com/office/drawing/2014/main" id="{0E6AF9FE-D615-A1D3-12A0-0351D0EB71F6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7077430" y="1478160"/>
                        <a:ext cx="299569" cy="26161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pPr algn="ctr"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lang="en-US" sz="1100" i="1" dirty="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oMath>
                          </m:oMathPara>
                        </a14:m>
                        <a:endPara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p:txBody>
                  </p:sp>
                </mc:Choice>
                <mc:Fallback xmlns="">
                  <p:sp>
                    <p:nvSpPr>
                      <p:cNvPr id="103" name="TextBox 102">
                        <a:extLst>
                          <a:ext uri="{FF2B5EF4-FFF2-40B4-BE49-F238E27FC236}">
                            <a16:creationId xmlns:a16="http://schemas.microsoft.com/office/drawing/2014/main" id="{D3D2BF5D-DD7C-60F3-CD66-5EC46BE897C4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7077430" y="1478160"/>
                        <a:ext cx="299569" cy="261610"/>
                      </a:xfrm>
                      <a:prstGeom prst="rect">
                        <a:avLst/>
                      </a:prstGeom>
                      <a:blipFill>
                        <a:blip r:embed="rId7"/>
                        <a:stretch>
                          <a:fillRect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p:cxnSp>
                <p:nvCxnSpPr>
                  <p:cNvPr id="113" name="Straight Arrow Connector 112">
                    <a:extLst>
                      <a:ext uri="{FF2B5EF4-FFF2-40B4-BE49-F238E27FC236}">
                        <a16:creationId xmlns:a16="http://schemas.microsoft.com/office/drawing/2014/main" id="{0AC0BEF9-3566-9437-F02B-5BE5CC84452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7136772" y="1488063"/>
                    <a:ext cx="0" cy="320686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6350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stealth"/>
                  </a:ln>
                  <a:effectLst/>
                </p:spPr>
              </p:cxn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114" name="TextBox 113">
                        <a:extLst>
                          <a:ext uri="{FF2B5EF4-FFF2-40B4-BE49-F238E27FC236}">
                            <a16:creationId xmlns:a16="http://schemas.microsoft.com/office/drawing/2014/main" id="{139BF57A-811A-CECC-A9A4-DB402E58E202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6854832" y="1234665"/>
                        <a:ext cx="300915" cy="26161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pPr algn="ctr"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lang="en-US" sz="11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oMath>
                          </m:oMathPara>
                        </a14:m>
                        <a:endPara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p:txBody>
                  </p:sp>
                </mc:Choice>
                <mc:Fallback xmlns="">
                  <p:sp>
                    <p:nvSpPr>
                      <p:cNvPr id="105" name="TextBox 104">
                        <a:extLst>
                          <a:ext uri="{FF2B5EF4-FFF2-40B4-BE49-F238E27FC236}">
                            <a16:creationId xmlns:a16="http://schemas.microsoft.com/office/drawing/2014/main" id="{62EBE47B-BDAA-86BB-6825-894BAD1E38DD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6854832" y="1234665"/>
                        <a:ext cx="300915" cy="261610"/>
                      </a:xfrm>
                      <a:prstGeom prst="rect">
                        <a:avLst/>
                      </a:prstGeom>
                      <a:blipFill>
                        <a:blip r:embed="rId8"/>
                        <a:stretch>
                          <a:fillRect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</p:grpSp>
            <p:grpSp>
              <p:nvGrpSpPr>
                <p:cNvPr id="31" name="Group 30">
                  <a:extLst>
                    <a:ext uri="{FF2B5EF4-FFF2-40B4-BE49-F238E27FC236}">
                      <a16:creationId xmlns:a16="http://schemas.microsoft.com/office/drawing/2014/main" id="{86FC5126-5965-1DDA-AD5F-BF3E78EC7400}"/>
                    </a:ext>
                  </a:extLst>
                </p:cNvPr>
                <p:cNvGrpSpPr/>
                <p:nvPr/>
              </p:nvGrpSpPr>
              <p:grpSpPr>
                <a:xfrm>
                  <a:off x="7471592" y="1904368"/>
                  <a:ext cx="193634" cy="193634"/>
                  <a:chOff x="6619141" y="3104500"/>
                  <a:chExt cx="193634" cy="193634"/>
                </a:xfrm>
              </p:grpSpPr>
              <p:sp>
                <p:nvSpPr>
                  <p:cNvPr id="107" name="Rectangle 106">
                    <a:extLst>
                      <a:ext uri="{FF2B5EF4-FFF2-40B4-BE49-F238E27FC236}">
                        <a16:creationId xmlns:a16="http://schemas.microsoft.com/office/drawing/2014/main" id="{202442F2-D42A-44F5-4DB3-6EAB08F20B0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rot="2155586">
                    <a:off x="6619141" y="3104500"/>
                    <a:ext cx="193634" cy="193634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0" charset="0"/>
                      <a:ea typeface="ＭＳ Ｐゴシック" pitchFamily="-110" charset="-128"/>
                      <a:cs typeface="ＭＳ Ｐゴシック" pitchFamily="-110" charset="-128"/>
                    </a:endParaRPr>
                  </a:p>
                </p:txBody>
              </p:sp>
              <p:cxnSp>
                <p:nvCxnSpPr>
                  <p:cNvPr id="108" name="Straight Connector 107">
                    <a:extLst>
                      <a:ext uri="{FF2B5EF4-FFF2-40B4-BE49-F238E27FC236}">
                        <a16:creationId xmlns:a16="http://schemas.microsoft.com/office/drawing/2014/main" id="{A02F2EA6-C653-D21E-814E-85245ECFD3AC}"/>
                      </a:ext>
                    </a:extLst>
                  </p:cNvPr>
                  <p:cNvCxnSpPr>
                    <a:cxnSpLocks/>
                    <a:stCxn id="107" idx="0"/>
                    <a:endCxn id="107" idx="2"/>
                  </p:cNvCxnSpPr>
                  <p:nvPr/>
                </p:nvCxnSpPr>
                <p:spPr bwMode="auto">
                  <a:xfrm flipH="1">
                    <a:off x="6659151" y="3122917"/>
                    <a:ext cx="113614" cy="156800"/>
                  </a:xfrm>
                  <a:prstGeom prst="line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E133671F-69EC-6894-8985-7651D73C262F}"/>
                    </a:ext>
                  </a:extLst>
                </p:cNvPr>
                <p:cNvSpPr/>
                <p:nvPr/>
              </p:nvSpPr>
              <p:spPr bwMode="auto">
                <a:xfrm>
                  <a:off x="8519080" y="2171833"/>
                  <a:ext cx="45719" cy="337310"/>
                </a:xfrm>
                <a:prstGeom prst="rect">
                  <a:avLst/>
                </a:prstGeom>
                <a:solidFill>
                  <a:srgbClr val="FFFF0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grpSp>
              <p:nvGrpSpPr>
                <p:cNvPr id="33" name="Group 32">
                  <a:extLst>
                    <a:ext uri="{FF2B5EF4-FFF2-40B4-BE49-F238E27FC236}">
                      <a16:creationId xmlns:a16="http://schemas.microsoft.com/office/drawing/2014/main" id="{B969596A-A540-119A-B34F-3D7B3AB24B2C}"/>
                    </a:ext>
                  </a:extLst>
                </p:cNvPr>
                <p:cNvGrpSpPr/>
                <p:nvPr/>
              </p:nvGrpSpPr>
              <p:grpSpPr>
                <a:xfrm>
                  <a:off x="5953145" y="1184603"/>
                  <a:ext cx="2596375" cy="1324541"/>
                  <a:chOff x="5953145" y="1184603"/>
                  <a:chExt cx="2596375" cy="1324541"/>
                </a:xfrm>
              </p:grpSpPr>
              <p:sp>
                <p:nvSpPr>
                  <p:cNvPr id="91" name="Oval 90">
                    <a:extLst>
                      <a:ext uri="{FF2B5EF4-FFF2-40B4-BE49-F238E27FC236}">
                        <a16:creationId xmlns:a16="http://schemas.microsoft.com/office/drawing/2014/main" id="{8C614D15-4992-5FEB-2BF8-5E2D11CC58B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16632" y="1440181"/>
                    <a:ext cx="45719" cy="45719"/>
                  </a:xfrm>
                  <a:prstGeom prst="ellipse">
                    <a:avLst/>
                  </a:prstGeom>
                  <a:solidFill>
                    <a:srgbClr val="FF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0" charset="0"/>
                      <a:ea typeface="ＭＳ Ｐゴシック" pitchFamily="-110" charset="-128"/>
                      <a:cs typeface="ＭＳ Ｐゴシック" pitchFamily="-110" charset="-128"/>
                    </a:endParaRPr>
                  </a:p>
                </p:txBody>
              </p:sp>
              <p:sp>
                <p:nvSpPr>
                  <p:cNvPr id="92" name="TextBox 91">
                    <a:extLst>
                      <a:ext uri="{FF2B5EF4-FFF2-40B4-BE49-F238E27FC236}">
                        <a16:creationId xmlns:a16="http://schemas.microsoft.com/office/drawing/2014/main" id="{DB2DEE57-43D1-02BB-E612-0FE04A856465}"/>
                      </a:ext>
                    </a:extLst>
                  </p:cNvPr>
                  <p:cNvSpPr txBox="1"/>
                  <p:nvPr/>
                </p:nvSpPr>
                <p:spPr>
                  <a:xfrm>
                    <a:off x="5953145" y="1184603"/>
                    <a:ext cx="551754" cy="2616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source</a:t>
                    </a:r>
                  </a:p>
                </p:txBody>
              </p:sp>
              <p:cxnSp>
                <p:nvCxnSpPr>
                  <p:cNvPr id="94" name="Straight Arrow Connector 93">
                    <a:extLst>
                      <a:ext uri="{FF2B5EF4-FFF2-40B4-BE49-F238E27FC236}">
                        <a16:creationId xmlns:a16="http://schemas.microsoft.com/office/drawing/2014/main" id="{9D948DDB-0719-91AC-593B-FE956E4AFB7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6041777" y="1466542"/>
                    <a:ext cx="2507743" cy="1042602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6350" cap="flat" cmpd="sng" algn="ctr">
                    <a:solidFill>
                      <a:srgbClr val="FF0000"/>
                    </a:solidFill>
                    <a:prstDash val="solid"/>
                    <a:round/>
                    <a:headEnd type="none" w="sm" len="lg"/>
                    <a:tailEnd type="none" w="sm" len="lg"/>
                  </a:ln>
                  <a:effectLst/>
                </p:spPr>
              </p:cxnSp>
              <p:cxnSp>
                <p:nvCxnSpPr>
                  <p:cNvPr id="105" name="Straight Arrow Connector 104">
                    <a:extLst>
                      <a:ext uri="{FF2B5EF4-FFF2-40B4-BE49-F238E27FC236}">
                        <a16:creationId xmlns:a16="http://schemas.microsoft.com/office/drawing/2014/main" id="{7990631A-910B-8A11-3F9E-B92439C1279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6036482" y="1461120"/>
                    <a:ext cx="2470328" cy="710713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6350" cap="flat" cmpd="sng" algn="ctr">
                    <a:solidFill>
                      <a:srgbClr val="FF0000"/>
                    </a:solidFill>
                    <a:prstDash val="solid"/>
                    <a:round/>
                    <a:headEnd type="none" w="sm" len="lg"/>
                    <a:tailEnd type="none" w="sm" len="lg"/>
                  </a:ln>
                  <a:effectLst/>
                </p:spPr>
              </p:cxnSp>
              <p:cxnSp>
                <p:nvCxnSpPr>
                  <p:cNvPr id="106" name="Straight Arrow Connector 105">
                    <a:extLst>
                      <a:ext uri="{FF2B5EF4-FFF2-40B4-BE49-F238E27FC236}">
                        <a16:creationId xmlns:a16="http://schemas.microsoft.com/office/drawing/2014/main" id="{B45538DE-47B7-F52E-CD26-98AF1B906CF5}"/>
                      </a:ext>
                    </a:extLst>
                  </p:cNvPr>
                  <p:cNvCxnSpPr>
                    <a:cxnSpLocks/>
                    <a:endCxn id="32" idx="1"/>
                  </p:cNvCxnSpPr>
                  <p:nvPr/>
                </p:nvCxnSpPr>
                <p:spPr bwMode="auto">
                  <a:xfrm>
                    <a:off x="6039491" y="1460510"/>
                    <a:ext cx="2479589" cy="879978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6350" cap="flat" cmpd="sng" algn="ctr">
                    <a:solidFill>
                      <a:srgbClr val="FF0000"/>
                    </a:solidFill>
                    <a:prstDash val="solid"/>
                    <a:round/>
                    <a:headEnd type="none" w="sm" len="lg"/>
                    <a:tailEnd type="none" w="sm" len="lg"/>
                  </a:ln>
                  <a:effectLst/>
                </p:spPr>
              </p:cxnSp>
            </p:grpSp>
            <p:grpSp>
              <p:nvGrpSpPr>
                <p:cNvPr id="34" name="Group 33">
                  <a:extLst>
                    <a:ext uri="{FF2B5EF4-FFF2-40B4-BE49-F238E27FC236}">
                      <a16:creationId xmlns:a16="http://schemas.microsoft.com/office/drawing/2014/main" id="{0678B17F-FEC3-25DE-A577-52DE53605342}"/>
                    </a:ext>
                  </a:extLst>
                </p:cNvPr>
                <p:cNvGrpSpPr/>
                <p:nvPr/>
              </p:nvGrpSpPr>
              <p:grpSpPr>
                <a:xfrm>
                  <a:off x="6729384" y="1450704"/>
                  <a:ext cx="295850" cy="271416"/>
                  <a:chOff x="6729384" y="1450704"/>
                  <a:chExt cx="295850" cy="271416"/>
                </a:xfrm>
              </p:grpSpPr>
              <p:sp>
                <p:nvSpPr>
                  <p:cNvPr id="85" name="Freeform 84">
                    <a:extLst>
                      <a:ext uri="{FF2B5EF4-FFF2-40B4-BE49-F238E27FC236}">
                        <a16:creationId xmlns:a16="http://schemas.microsoft.com/office/drawing/2014/main" id="{41C52248-C07D-EEB9-6D4D-14967B2CA49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42757" y="1460510"/>
                    <a:ext cx="71594" cy="261610"/>
                  </a:xfrm>
                  <a:custGeom>
                    <a:avLst/>
                    <a:gdLst>
                      <a:gd name="connsiteX0" fmla="*/ 76200 w 76200"/>
                      <a:gd name="connsiteY0" fmla="*/ 0 h 171450"/>
                      <a:gd name="connsiteX1" fmla="*/ 73025 w 76200"/>
                      <a:gd name="connsiteY1" fmla="*/ 22225 h 171450"/>
                      <a:gd name="connsiteX2" fmla="*/ 69850 w 76200"/>
                      <a:gd name="connsiteY2" fmla="*/ 41275 h 171450"/>
                      <a:gd name="connsiteX3" fmla="*/ 60325 w 76200"/>
                      <a:gd name="connsiteY3" fmla="*/ 82550 h 171450"/>
                      <a:gd name="connsiteX4" fmla="*/ 57150 w 76200"/>
                      <a:gd name="connsiteY4" fmla="*/ 95250 h 171450"/>
                      <a:gd name="connsiteX5" fmla="*/ 44450 w 76200"/>
                      <a:gd name="connsiteY5" fmla="*/ 123825 h 171450"/>
                      <a:gd name="connsiteX6" fmla="*/ 34925 w 76200"/>
                      <a:gd name="connsiteY6" fmla="*/ 127000 h 171450"/>
                      <a:gd name="connsiteX7" fmla="*/ 19050 w 76200"/>
                      <a:gd name="connsiteY7" fmla="*/ 146050 h 171450"/>
                      <a:gd name="connsiteX8" fmla="*/ 0 w 76200"/>
                      <a:gd name="connsiteY8" fmla="*/ 171450 h 171450"/>
                      <a:gd name="connsiteX0" fmla="*/ 76200 w 76200"/>
                      <a:gd name="connsiteY0" fmla="*/ 0 h 171450"/>
                      <a:gd name="connsiteX1" fmla="*/ 73025 w 76200"/>
                      <a:gd name="connsiteY1" fmla="*/ 22225 h 171450"/>
                      <a:gd name="connsiteX2" fmla="*/ 69850 w 76200"/>
                      <a:gd name="connsiteY2" fmla="*/ 41275 h 171450"/>
                      <a:gd name="connsiteX3" fmla="*/ 60325 w 76200"/>
                      <a:gd name="connsiteY3" fmla="*/ 82550 h 171450"/>
                      <a:gd name="connsiteX4" fmla="*/ 44450 w 76200"/>
                      <a:gd name="connsiteY4" fmla="*/ 123825 h 171450"/>
                      <a:gd name="connsiteX5" fmla="*/ 34925 w 76200"/>
                      <a:gd name="connsiteY5" fmla="*/ 127000 h 171450"/>
                      <a:gd name="connsiteX6" fmla="*/ 19050 w 76200"/>
                      <a:gd name="connsiteY6" fmla="*/ 146050 h 171450"/>
                      <a:gd name="connsiteX7" fmla="*/ 0 w 76200"/>
                      <a:gd name="connsiteY7" fmla="*/ 171450 h 171450"/>
                      <a:gd name="connsiteX0" fmla="*/ 76200 w 76200"/>
                      <a:gd name="connsiteY0" fmla="*/ 0 h 171450"/>
                      <a:gd name="connsiteX1" fmla="*/ 73025 w 76200"/>
                      <a:gd name="connsiteY1" fmla="*/ 22225 h 171450"/>
                      <a:gd name="connsiteX2" fmla="*/ 69850 w 76200"/>
                      <a:gd name="connsiteY2" fmla="*/ 41275 h 171450"/>
                      <a:gd name="connsiteX3" fmla="*/ 44450 w 76200"/>
                      <a:gd name="connsiteY3" fmla="*/ 123825 h 171450"/>
                      <a:gd name="connsiteX4" fmla="*/ 34925 w 76200"/>
                      <a:gd name="connsiteY4" fmla="*/ 127000 h 171450"/>
                      <a:gd name="connsiteX5" fmla="*/ 19050 w 76200"/>
                      <a:gd name="connsiteY5" fmla="*/ 146050 h 171450"/>
                      <a:gd name="connsiteX6" fmla="*/ 0 w 76200"/>
                      <a:gd name="connsiteY6" fmla="*/ 171450 h 171450"/>
                      <a:gd name="connsiteX0" fmla="*/ 76200 w 76200"/>
                      <a:gd name="connsiteY0" fmla="*/ 0 h 171450"/>
                      <a:gd name="connsiteX1" fmla="*/ 73025 w 76200"/>
                      <a:gd name="connsiteY1" fmla="*/ 22225 h 171450"/>
                      <a:gd name="connsiteX2" fmla="*/ 69850 w 76200"/>
                      <a:gd name="connsiteY2" fmla="*/ 41275 h 171450"/>
                      <a:gd name="connsiteX3" fmla="*/ 44450 w 76200"/>
                      <a:gd name="connsiteY3" fmla="*/ 123825 h 171450"/>
                      <a:gd name="connsiteX4" fmla="*/ 19050 w 76200"/>
                      <a:gd name="connsiteY4" fmla="*/ 146050 h 171450"/>
                      <a:gd name="connsiteX5" fmla="*/ 0 w 76200"/>
                      <a:gd name="connsiteY5" fmla="*/ 171450 h 171450"/>
                      <a:gd name="connsiteX0" fmla="*/ 76200 w 76200"/>
                      <a:gd name="connsiteY0" fmla="*/ 0 h 171450"/>
                      <a:gd name="connsiteX1" fmla="*/ 73025 w 76200"/>
                      <a:gd name="connsiteY1" fmla="*/ 22225 h 171450"/>
                      <a:gd name="connsiteX2" fmla="*/ 69850 w 76200"/>
                      <a:gd name="connsiteY2" fmla="*/ 41275 h 171450"/>
                      <a:gd name="connsiteX3" fmla="*/ 44450 w 76200"/>
                      <a:gd name="connsiteY3" fmla="*/ 123825 h 171450"/>
                      <a:gd name="connsiteX4" fmla="*/ 0 w 76200"/>
                      <a:gd name="connsiteY4" fmla="*/ 171450 h 171450"/>
                      <a:gd name="connsiteX0" fmla="*/ 76200 w 76200"/>
                      <a:gd name="connsiteY0" fmla="*/ 0 h 171450"/>
                      <a:gd name="connsiteX1" fmla="*/ 73025 w 76200"/>
                      <a:gd name="connsiteY1" fmla="*/ 22225 h 171450"/>
                      <a:gd name="connsiteX2" fmla="*/ 44450 w 76200"/>
                      <a:gd name="connsiteY2" fmla="*/ 123825 h 171450"/>
                      <a:gd name="connsiteX3" fmla="*/ 0 w 76200"/>
                      <a:gd name="connsiteY3" fmla="*/ 171450 h 171450"/>
                      <a:gd name="connsiteX0" fmla="*/ 76200 w 76200"/>
                      <a:gd name="connsiteY0" fmla="*/ 0 h 171450"/>
                      <a:gd name="connsiteX1" fmla="*/ 44450 w 76200"/>
                      <a:gd name="connsiteY1" fmla="*/ 123825 h 171450"/>
                      <a:gd name="connsiteX2" fmla="*/ 0 w 76200"/>
                      <a:gd name="connsiteY2" fmla="*/ 171450 h 171450"/>
                      <a:gd name="connsiteX0" fmla="*/ 76200 w 76200"/>
                      <a:gd name="connsiteY0" fmla="*/ 0 h 171450"/>
                      <a:gd name="connsiteX1" fmla="*/ 0 w 76200"/>
                      <a:gd name="connsiteY1" fmla="*/ 171450 h 171450"/>
                      <a:gd name="connsiteX0" fmla="*/ 76200 w 76200"/>
                      <a:gd name="connsiteY0" fmla="*/ 0 h 171450"/>
                      <a:gd name="connsiteX1" fmla="*/ 0 w 76200"/>
                      <a:gd name="connsiteY1" fmla="*/ 171450 h 171450"/>
                      <a:gd name="connsiteX0" fmla="*/ 76200 w 76200"/>
                      <a:gd name="connsiteY0" fmla="*/ 0 h 171450"/>
                      <a:gd name="connsiteX1" fmla="*/ 0 w 76200"/>
                      <a:gd name="connsiteY1" fmla="*/ 171450 h 171450"/>
                      <a:gd name="connsiteX0" fmla="*/ 76200 w 76200"/>
                      <a:gd name="connsiteY0" fmla="*/ 0 h 171450"/>
                      <a:gd name="connsiteX1" fmla="*/ 0 w 76200"/>
                      <a:gd name="connsiteY1" fmla="*/ 171450 h 171450"/>
                      <a:gd name="connsiteX0" fmla="*/ 76200 w 76200"/>
                      <a:gd name="connsiteY0" fmla="*/ 0 h 171450"/>
                      <a:gd name="connsiteX1" fmla="*/ 0 w 76200"/>
                      <a:gd name="connsiteY1" fmla="*/ 171450 h 171450"/>
                      <a:gd name="connsiteX0" fmla="*/ 76200 w 76200"/>
                      <a:gd name="connsiteY0" fmla="*/ 0 h 171450"/>
                      <a:gd name="connsiteX1" fmla="*/ 0 w 76200"/>
                      <a:gd name="connsiteY1" fmla="*/ 171450 h 171450"/>
                      <a:gd name="connsiteX0" fmla="*/ 76200 w 76894"/>
                      <a:gd name="connsiteY0" fmla="*/ 0 h 171450"/>
                      <a:gd name="connsiteX1" fmla="*/ 0 w 76894"/>
                      <a:gd name="connsiteY1" fmla="*/ 171450 h 171450"/>
                      <a:gd name="connsiteX0" fmla="*/ 76200 w 77087"/>
                      <a:gd name="connsiteY0" fmla="*/ 0 h 171450"/>
                      <a:gd name="connsiteX1" fmla="*/ 0 w 77087"/>
                      <a:gd name="connsiteY1" fmla="*/ 171450 h 171450"/>
                      <a:gd name="connsiteX0" fmla="*/ 76200 w 76200"/>
                      <a:gd name="connsiteY0" fmla="*/ 0 h 171450"/>
                      <a:gd name="connsiteX1" fmla="*/ 0 w 76200"/>
                      <a:gd name="connsiteY1" fmla="*/ 171450 h 171450"/>
                      <a:gd name="connsiteX0" fmla="*/ 76200 w 76200"/>
                      <a:gd name="connsiteY0" fmla="*/ 0 h 171450"/>
                      <a:gd name="connsiteX1" fmla="*/ 0 w 76200"/>
                      <a:gd name="connsiteY1" fmla="*/ 171450 h 1714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76200" h="171450">
                        <a:moveTo>
                          <a:pt x="76200" y="0"/>
                        </a:moveTo>
                        <a:cubicBezTo>
                          <a:pt x="75792" y="94156"/>
                          <a:pt x="61346" y="113744"/>
                          <a:pt x="0" y="171450"/>
                        </a:cubicBezTo>
                      </a:path>
                    </a:pathLst>
                  </a:custGeom>
                  <a:noFill/>
                  <a:ln w="9525" cap="flat" cmpd="sng" algn="ctr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arrow" w="sm" len="sm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0" charset="0"/>
                      <a:ea typeface="ＭＳ Ｐゴシック" pitchFamily="-110" charset="-128"/>
                      <a:cs typeface="ＭＳ Ｐゴシック" pitchFamily="-110" charset="-128"/>
                    </a:endParaRPr>
                  </a:p>
                </p:txBody>
              </p: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86" name="TextBox 85">
                        <a:extLst>
                          <a:ext uri="{FF2B5EF4-FFF2-40B4-BE49-F238E27FC236}">
                            <a16:creationId xmlns:a16="http://schemas.microsoft.com/office/drawing/2014/main" id="{B1365B8A-E7EE-58CC-F76E-D9B9126659C5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6729384" y="1450704"/>
                        <a:ext cx="295850" cy="24622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lang="en-US" sz="1000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oMath>
                          </m:oMathPara>
                        </a14:m>
                        <a:endParaRPr lang="en-US" sz="1000" dirty="0"/>
                      </a:p>
                    </p:txBody>
                  </p:sp>
                </mc:Choice>
                <mc:Fallback xmlns="">
                  <p:sp>
                    <p:nvSpPr>
                      <p:cNvPr id="90" name="TextBox 89">
                        <a:extLst>
                          <a:ext uri="{FF2B5EF4-FFF2-40B4-BE49-F238E27FC236}">
                            <a16:creationId xmlns:a16="http://schemas.microsoft.com/office/drawing/2014/main" id="{2407F36A-6DAA-7532-4BF5-C3885874DC6C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6729384" y="1450704"/>
                        <a:ext cx="295850" cy="246221"/>
                      </a:xfrm>
                      <a:prstGeom prst="rect">
                        <a:avLst/>
                      </a:prstGeom>
                      <a:blipFill>
                        <a:blip r:embed="rId9"/>
                        <a:stretch>
                          <a:fillRect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</p:grpSp>
            <p:grpSp>
              <p:nvGrpSpPr>
                <p:cNvPr id="36" name="Group 35">
                  <a:extLst>
                    <a:ext uri="{FF2B5EF4-FFF2-40B4-BE49-F238E27FC236}">
                      <a16:creationId xmlns:a16="http://schemas.microsoft.com/office/drawing/2014/main" id="{565BE5E0-6C7B-DB5B-98F4-02350D944D44}"/>
                    </a:ext>
                  </a:extLst>
                </p:cNvPr>
                <p:cNvGrpSpPr/>
                <p:nvPr/>
              </p:nvGrpSpPr>
              <p:grpSpPr>
                <a:xfrm>
                  <a:off x="8074581" y="2176053"/>
                  <a:ext cx="559961" cy="487741"/>
                  <a:chOff x="8119099" y="4994394"/>
                  <a:chExt cx="559961" cy="487741"/>
                </a:xfrm>
              </p:grpSpPr>
              <p:cxnSp>
                <p:nvCxnSpPr>
                  <p:cNvPr id="75" name="Straight Arrow Connector 74">
                    <a:extLst>
                      <a:ext uri="{FF2B5EF4-FFF2-40B4-BE49-F238E27FC236}">
                        <a16:creationId xmlns:a16="http://schemas.microsoft.com/office/drawing/2014/main" id="{A6923302-0D9C-29C9-6A05-7BEF7B8F235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8534400" y="4994394"/>
                    <a:ext cx="0" cy="320686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6350" cap="flat" cmpd="sng" algn="ctr">
                    <a:solidFill>
                      <a:srgbClr val="FF0000"/>
                    </a:solidFill>
                    <a:prstDash val="solid"/>
                    <a:round/>
                    <a:headEnd type="stealth" w="sm" len="lg"/>
                    <a:tailEnd type="stealth" w="sm" len="lg"/>
                  </a:ln>
                  <a:effectLst/>
                </p:spPr>
              </p:cxn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83" name="TextBox 82">
                        <a:extLst>
                          <a:ext uri="{FF2B5EF4-FFF2-40B4-BE49-F238E27FC236}">
                            <a16:creationId xmlns:a16="http://schemas.microsoft.com/office/drawing/2014/main" id="{58EE4C60-C231-0E64-D03B-A5AA5A3A5FEA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8119099" y="5235914"/>
                        <a:ext cx="559961" cy="24622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000" b="0" i="1" smtClean="0">
                                      <a:latin typeface="Cambria Math" panose="02040503050406030204" pitchFamily="18" charset="0"/>
                                    </a:rPr>
                                    <m:t>𝑊</m:t>
                                  </m:r>
                                </m:e>
                                <m:sub>
                                  <m:r>
                                    <a:rPr lang="en-US" sz="1000" b="0" i="1" smtClean="0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1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1000">
                                      <a:latin typeface="Cambria Math" panose="02040503050406030204" pitchFamily="18" charset="0"/>
                                    </a:rPr>
                                    <m:t>Δ</m:t>
                                  </m:r>
                                </m:e>
                                <m:sub>
                                  <m:r>
                                    <a:rPr lang="en-US" sz="1000" i="1">
                                      <a:latin typeface="Cambria Math" panose="02040503050406030204" pitchFamily="18" charset="0"/>
                                    </a:rPr>
                                    <m:t>𝑑𝑐</m:t>
                                  </m:r>
                                </m:sub>
                              </m:sSub>
                            </m:oMath>
                          </m:oMathPara>
                        </a14:m>
                        <a:endParaRPr lang="en-US" sz="1000" dirty="0"/>
                      </a:p>
                    </p:txBody>
                  </p:sp>
                </mc:Choice>
                <mc:Fallback xmlns="">
                  <p:sp>
                    <p:nvSpPr>
                      <p:cNvPr id="88" name="TextBox 87">
                        <a:extLst>
                          <a:ext uri="{FF2B5EF4-FFF2-40B4-BE49-F238E27FC236}">
                            <a16:creationId xmlns:a16="http://schemas.microsoft.com/office/drawing/2014/main" id="{FB77DFC1-A3F7-D88C-63CB-C3E142C83981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8119099" y="5235914"/>
                        <a:ext cx="559961" cy="246221"/>
                      </a:xfrm>
                      <a:prstGeom prst="rect">
                        <a:avLst/>
                      </a:prstGeom>
                      <a:blipFill>
                        <a:blip r:embed="rId10"/>
                        <a:stretch>
                          <a:fillRect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</p:grpSp>
            <p:grpSp>
              <p:nvGrpSpPr>
                <p:cNvPr id="37" name="Group 36">
                  <a:extLst>
                    <a:ext uri="{FF2B5EF4-FFF2-40B4-BE49-F238E27FC236}">
                      <a16:creationId xmlns:a16="http://schemas.microsoft.com/office/drawing/2014/main" id="{B1DB15E7-7C25-7E73-4269-E8CC9A80F23A}"/>
                    </a:ext>
                  </a:extLst>
                </p:cNvPr>
                <p:cNvGrpSpPr/>
                <p:nvPr/>
              </p:nvGrpSpPr>
              <p:grpSpPr>
                <a:xfrm>
                  <a:off x="8714628" y="1889335"/>
                  <a:ext cx="410946" cy="478646"/>
                  <a:chOff x="8449107" y="4994394"/>
                  <a:chExt cx="410946" cy="478646"/>
                </a:xfrm>
              </p:grpSpPr>
              <p:cxnSp>
                <p:nvCxnSpPr>
                  <p:cNvPr id="73" name="Straight Arrow Connector 72">
                    <a:extLst>
                      <a:ext uri="{FF2B5EF4-FFF2-40B4-BE49-F238E27FC236}">
                        <a16:creationId xmlns:a16="http://schemas.microsoft.com/office/drawing/2014/main" id="{8CAC872F-DE1A-F726-25B4-25B0BBF8205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8534400" y="4994394"/>
                    <a:ext cx="0" cy="478646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6350" cap="flat" cmpd="sng" algn="ctr">
                    <a:solidFill>
                      <a:srgbClr val="FF0000"/>
                    </a:solidFill>
                    <a:prstDash val="solid"/>
                    <a:round/>
                    <a:headEnd type="stealth" w="sm" len="lg"/>
                    <a:tailEnd type="stealth" w="sm" len="lg"/>
                  </a:ln>
                  <a:effectLst/>
                </p:spPr>
              </p:cxn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74" name="TextBox 73">
                        <a:extLst>
                          <a:ext uri="{FF2B5EF4-FFF2-40B4-BE49-F238E27FC236}">
                            <a16:creationId xmlns:a16="http://schemas.microsoft.com/office/drawing/2014/main" id="{B748C95F-1A5F-7546-7C73-CBEAFA5EB9A4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8449107" y="5074179"/>
                        <a:ext cx="410946" cy="24622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1000" b="0" i="0" smtClean="0">
                                      <a:latin typeface="Cambria Math" panose="02040503050406030204" pitchFamily="18" charset="0"/>
                                    </a:rPr>
                                    <m:t>Δ</m:t>
                                  </m:r>
                                </m:e>
                                <m:sub>
                                  <m:r>
                                    <a:rPr lang="en-US" sz="1000" b="0" i="1" smtClean="0">
                                      <a:latin typeface="Cambria Math" panose="02040503050406030204" pitchFamily="18" charset="0"/>
                                    </a:rPr>
                                    <m:t>𝑑𝑐</m:t>
                                  </m:r>
                                </m:sub>
                              </m:sSub>
                            </m:oMath>
                          </m:oMathPara>
                        </a14:m>
                        <a:endParaRPr lang="en-US" sz="1000" dirty="0"/>
                      </a:p>
                    </p:txBody>
                  </p:sp>
                </mc:Choice>
                <mc:Fallback xmlns="">
                  <p:sp>
                    <p:nvSpPr>
                      <p:cNvPr id="74" name="TextBox 73">
                        <a:extLst>
                          <a:ext uri="{FF2B5EF4-FFF2-40B4-BE49-F238E27FC236}">
                            <a16:creationId xmlns:a16="http://schemas.microsoft.com/office/drawing/2014/main" id="{36308053-05AA-B898-AD4D-E07EE1890B1E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8449107" y="5074179"/>
                        <a:ext cx="410946" cy="246221"/>
                      </a:xfrm>
                      <a:prstGeom prst="rect">
                        <a:avLst/>
                      </a:prstGeom>
                      <a:blipFill>
                        <a:blip r:embed="rId12"/>
                        <a:stretch>
                          <a:fillRect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</p:grpSp>
            <p:grpSp>
              <p:nvGrpSpPr>
                <p:cNvPr id="38" name="Group 37">
                  <a:extLst>
                    <a:ext uri="{FF2B5EF4-FFF2-40B4-BE49-F238E27FC236}">
                      <a16:creationId xmlns:a16="http://schemas.microsoft.com/office/drawing/2014/main" id="{A820062E-4712-74B5-EB94-DAE082831720}"/>
                    </a:ext>
                  </a:extLst>
                </p:cNvPr>
                <p:cNvGrpSpPr/>
                <p:nvPr/>
              </p:nvGrpSpPr>
              <p:grpSpPr>
                <a:xfrm>
                  <a:off x="8534495" y="2171833"/>
                  <a:ext cx="530851" cy="402539"/>
                  <a:chOff x="8402324" y="4994394"/>
                  <a:chExt cx="530851" cy="402539"/>
                </a:xfrm>
              </p:grpSpPr>
              <p:cxnSp>
                <p:nvCxnSpPr>
                  <p:cNvPr id="68" name="Straight Arrow Connector 67">
                    <a:extLst>
                      <a:ext uri="{FF2B5EF4-FFF2-40B4-BE49-F238E27FC236}">
                        <a16:creationId xmlns:a16="http://schemas.microsoft.com/office/drawing/2014/main" id="{81B4AA23-307B-5916-053C-03551370F93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8534400" y="4994394"/>
                    <a:ext cx="7407" cy="192270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6350" cap="flat" cmpd="sng" algn="ctr">
                    <a:solidFill>
                      <a:srgbClr val="FF0000"/>
                    </a:solidFill>
                    <a:prstDash val="solid"/>
                    <a:round/>
                    <a:headEnd type="stealth" w="sm" len="sm"/>
                    <a:tailEnd type="stealth" w="sm" len="sm"/>
                  </a:ln>
                  <a:effectLst/>
                </p:spPr>
              </p:cxn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69" name="TextBox 68">
                        <a:extLst>
                          <a:ext uri="{FF2B5EF4-FFF2-40B4-BE49-F238E27FC236}">
                            <a16:creationId xmlns:a16="http://schemas.microsoft.com/office/drawing/2014/main" id="{757E7B66-6C3B-AD5D-335F-D292F1CEAE98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8402324" y="5150712"/>
                        <a:ext cx="530851" cy="24622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000" b="0" i="1" smtClean="0">
                                      <a:latin typeface="Cambria Math" panose="02040503050406030204" pitchFamily="18" charset="0"/>
                                    </a:rPr>
                                    <m:t>𝛿</m:t>
                                  </m:r>
                                </m:e>
                                <m:sub>
                                  <m:r>
                                    <a:rPr lang="en-US" sz="1000" b="0" i="1" smtClean="0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1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1000">
                                      <a:latin typeface="Cambria Math" panose="02040503050406030204" pitchFamily="18" charset="0"/>
                                    </a:rPr>
                                    <m:t>Δ</m:t>
                                  </m:r>
                                </m:e>
                                <m:sub>
                                  <m:r>
                                    <a:rPr lang="en-US" sz="1000" i="1">
                                      <a:latin typeface="Cambria Math" panose="02040503050406030204" pitchFamily="18" charset="0"/>
                                    </a:rPr>
                                    <m:t>𝑑𝑐</m:t>
                                  </m:r>
                                </m:sub>
                              </m:sSub>
                            </m:oMath>
                          </m:oMathPara>
                        </a14:m>
                        <a:endParaRPr lang="en-US" sz="1000" dirty="0"/>
                      </a:p>
                    </p:txBody>
                  </p:sp>
                </mc:Choice>
                <mc:Fallback xmlns="">
                  <p:sp>
                    <p:nvSpPr>
                      <p:cNvPr id="81" name="TextBox 80">
                        <a:extLst>
                          <a:ext uri="{FF2B5EF4-FFF2-40B4-BE49-F238E27FC236}">
                            <a16:creationId xmlns:a16="http://schemas.microsoft.com/office/drawing/2014/main" id="{9B8E8854-16C5-55EC-8F81-FC5ABD192D8D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8402324" y="5150712"/>
                        <a:ext cx="530851" cy="246221"/>
                      </a:xfrm>
                      <a:prstGeom prst="rect">
                        <a:avLst/>
                      </a:prstGeom>
                      <a:blipFill>
                        <a:blip r:embed="rId13"/>
                        <a:stretch>
                          <a:fillRect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</p:grpSp>
            <p:grpSp>
              <p:nvGrpSpPr>
                <p:cNvPr id="39" name="Group 38">
                  <a:extLst>
                    <a:ext uri="{FF2B5EF4-FFF2-40B4-BE49-F238E27FC236}">
                      <a16:creationId xmlns:a16="http://schemas.microsoft.com/office/drawing/2014/main" id="{C6C361BE-C37D-A0C3-6F65-15C7817DADFD}"/>
                    </a:ext>
                  </a:extLst>
                </p:cNvPr>
                <p:cNvGrpSpPr/>
                <p:nvPr/>
              </p:nvGrpSpPr>
              <p:grpSpPr>
                <a:xfrm>
                  <a:off x="7534294" y="1532579"/>
                  <a:ext cx="419923" cy="464359"/>
                  <a:chOff x="7534294" y="1532579"/>
                  <a:chExt cx="419923" cy="464359"/>
                </a:xfrm>
              </p:grpSpPr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46" name="TextBox 45">
                        <a:extLst>
                          <a:ext uri="{FF2B5EF4-FFF2-40B4-BE49-F238E27FC236}">
                            <a16:creationId xmlns:a16="http://schemas.microsoft.com/office/drawing/2014/main" id="{10706108-C9B2-15E1-BF1C-A40D03FF0D0C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7534294" y="1532579"/>
                        <a:ext cx="419923" cy="258404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000" b="0" i="1" smtClean="0"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  <m:sub>
                                  <m:r>
                                    <a:rPr lang="en-US" sz="1000" b="0" i="1" smtClean="0">
                                      <a:latin typeface="Cambria Math" panose="02040503050406030204" pitchFamily="18" charset="0"/>
                                    </a:rPr>
                                    <m:t>𝑥𝑦</m:t>
                                  </m:r>
                                </m:sub>
                              </m:sSub>
                            </m:oMath>
                          </m:oMathPara>
                        </a14:m>
                        <a:endParaRPr lang="en-US" sz="1000" dirty="0"/>
                      </a:p>
                    </p:txBody>
                  </p:sp>
                </mc:Choice>
                <mc:Fallback xmlns="">
                  <p:sp>
                    <p:nvSpPr>
                      <p:cNvPr id="46" name="TextBox 45">
                        <a:extLst>
                          <a:ext uri="{FF2B5EF4-FFF2-40B4-BE49-F238E27FC236}">
                            <a16:creationId xmlns:a16="http://schemas.microsoft.com/office/drawing/2014/main" id="{10706108-C9B2-15E1-BF1C-A40D03FF0D0C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7534294" y="1532579"/>
                        <a:ext cx="419923" cy="258404"/>
                      </a:xfrm>
                      <a:prstGeom prst="rect">
                        <a:avLst/>
                      </a:prstGeom>
                      <a:blipFill>
                        <a:blip r:embed="rId14"/>
                        <a:stretch>
                          <a:fillRect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p:grpSp>
                <p:nvGrpSpPr>
                  <p:cNvPr id="47" name="Group 46">
                    <a:extLst>
                      <a:ext uri="{FF2B5EF4-FFF2-40B4-BE49-F238E27FC236}">
                        <a16:creationId xmlns:a16="http://schemas.microsoft.com/office/drawing/2014/main" id="{DD015C7D-19B7-FD12-5E88-98C17CF888B6}"/>
                      </a:ext>
                    </a:extLst>
                  </p:cNvPr>
                  <p:cNvGrpSpPr/>
                  <p:nvPr/>
                </p:nvGrpSpPr>
                <p:grpSpPr>
                  <a:xfrm>
                    <a:off x="7546568" y="1536357"/>
                    <a:ext cx="311673" cy="460581"/>
                    <a:chOff x="7546568" y="1536357"/>
                    <a:chExt cx="311673" cy="460581"/>
                  </a:xfrm>
                </p:grpSpPr>
                <p:cxnSp>
                  <p:nvCxnSpPr>
                    <p:cNvPr id="48" name="Straight Connector 47">
                      <a:extLst>
                        <a:ext uri="{FF2B5EF4-FFF2-40B4-BE49-F238E27FC236}">
                          <a16:creationId xmlns:a16="http://schemas.microsoft.com/office/drawing/2014/main" id="{2CEA8BDC-B10F-9CEB-BFBE-F96DA9F366C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 rot="21415123" flipV="1">
                      <a:off x="7550036" y="1601152"/>
                      <a:ext cx="308205" cy="391378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31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sp>
                  <p:nvSpPr>
                    <p:cNvPr id="54" name="Freeform 53">
                      <a:extLst>
                        <a:ext uri="{FF2B5EF4-FFF2-40B4-BE49-F238E27FC236}">
                          <a16:creationId xmlns:a16="http://schemas.microsoft.com/office/drawing/2014/main" id="{38DC0DD5-8A3E-B3A7-F01D-BDEAF7EAE18F}"/>
                        </a:ext>
                      </a:extLst>
                    </p:cNvPr>
                    <p:cNvSpPr/>
                    <p:nvPr/>
                  </p:nvSpPr>
                  <p:spPr bwMode="auto">
                    <a:xfrm rot="16677118">
                      <a:off x="7714383" y="1550140"/>
                      <a:ext cx="45719" cy="139871"/>
                    </a:xfrm>
                    <a:custGeom>
                      <a:avLst/>
                      <a:gdLst>
                        <a:gd name="connsiteX0" fmla="*/ 76200 w 76200"/>
                        <a:gd name="connsiteY0" fmla="*/ 0 h 171450"/>
                        <a:gd name="connsiteX1" fmla="*/ 73025 w 76200"/>
                        <a:gd name="connsiteY1" fmla="*/ 22225 h 171450"/>
                        <a:gd name="connsiteX2" fmla="*/ 69850 w 76200"/>
                        <a:gd name="connsiteY2" fmla="*/ 41275 h 171450"/>
                        <a:gd name="connsiteX3" fmla="*/ 60325 w 76200"/>
                        <a:gd name="connsiteY3" fmla="*/ 82550 h 171450"/>
                        <a:gd name="connsiteX4" fmla="*/ 57150 w 76200"/>
                        <a:gd name="connsiteY4" fmla="*/ 95250 h 171450"/>
                        <a:gd name="connsiteX5" fmla="*/ 44450 w 76200"/>
                        <a:gd name="connsiteY5" fmla="*/ 123825 h 171450"/>
                        <a:gd name="connsiteX6" fmla="*/ 34925 w 76200"/>
                        <a:gd name="connsiteY6" fmla="*/ 127000 h 171450"/>
                        <a:gd name="connsiteX7" fmla="*/ 19050 w 76200"/>
                        <a:gd name="connsiteY7" fmla="*/ 146050 h 171450"/>
                        <a:gd name="connsiteX8" fmla="*/ 0 w 76200"/>
                        <a:gd name="connsiteY8" fmla="*/ 171450 h 171450"/>
                        <a:gd name="connsiteX0" fmla="*/ 76200 w 76200"/>
                        <a:gd name="connsiteY0" fmla="*/ 0 h 171450"/>
                        <a:gd name="connsiteX1" fmla="*/ 73025 w 76200"/>
                        <a:gd name="connsiteY1" fmla="*/ 22225 h 171450"/>
                        <a:gd name="connsiteX2" fmla="*/ 69850 w 76200"/>
                        <a:gd name="connsiteY2" fmla="*/ 41275 h 171450"/>
                        <a:gd name="connsiteX3" fmla="*/ 60325 w 76200"/>
                        <a:gd name="connsiteY3" fmla="*/ 82550 h 171450"/>
                        <a:gd name="connsiteX4" fmla="*/ 44450 w 76200"/>
                        <a:gd name="connsiteY4" fmla="*/ 123825 h 171450"/>
                        <a:gd name="connsiteX5" fmla="*/ 34925 w 76200"/>
                        <a:gd name="connsiteY5" fmla="*/ 127000 h 171450"/>
                        <a:gd name="connsiteX6" fmla="*/ 19050 w 76200"/>
                        <a:gd name="connsiteY6" fmla="*/ 146050 h 171450"/>
                        <a:gd name="connsiteX7" fmla="*/ 0 w 76200"/>
                        <a:gd name="connsiteY7" fmla="*/ 171450 h 171450"/>
                        <a:gd name="connsiteX0" fmla="*/ 76200 w 76200"/>
                        <a:gd name="connsiteY0" fmla="*/ 0 h 171450"/>
                        <a:gd name="connsiteX1" fmla="*/ 73025 w 76200"/>
                        <a:gd name="connsiteY1" fmla="*/ 22225 h 171450"/>
                        <a:gd name="connsiteX2" fmla="*/ 69850 w 76200"/>
                        <a:gd name="connsiteY2" fmla="*/ 41275 h 171450"/>
                        <a:gd name="connsiteX3" fmla="*/ 44450 w 76200"/>
                        <a:gd name="connsiteY3" fmla="*/ 123825 h 171450"/>
                        <a:gd name="connsiteX4" fmla="*/ 34925 w 76200"/>
                        <a:gd name="connsiteY4" fmla="*/ 127000 h 171450"/>
                        <a:gd name="connsiteX5" fmla="*/ 19050 w 76200"/>
                        <a:gd name="connsiteY5" fmla="*/ 146050 h 171450"/>
                        <a:gd name="connsiteX6" fmla="*/ 0 w 76200"/>
                        <a:gd name="connsiteY6" fmla="*/ 171450 h 171450"/>
                        <a:gd name="connsiteX0" fmla="*/ 76200 w 76200"/>
                        <a:gd name="connsiteY0" fmla="*/ 0 h 171450"/>
                        <a:gd name="connsiteX1" fmla="*/ 73025 w 76200"/>
                        <a:gd name="connsiteY1" fmla="*/ 22225 h 171450"/>
                        <a:gd name="connsiteX2" fmla="*/ 69850 w 76200"/>
                        <a:gd name="connsiteY2" fmla="*/ 41275 h 171450"/>
                        <a:gd name="connsiteX3" fmla="*/ 44450 w 76200"/>
                        <a:gd name="connsiteY3" fmla="*/ 123825 h 171450"/>
                        <a:gd name="connsiteX4" fmla="*/ 19050 w 76200"/>
                        <a:gd name="connsiteY4" fmla="*/ 146050 h 171450"/>
                        <a:gd name="connsiteX5" fmla="*/ 0 w 76200"/>
                        <a:gd name="connsiteY5" fmla="*/ 171450 h 171450"/>
                        <a:gd name="connsiteX0" fmla="*/ 76200 w 76200"/>
                        <a:gd name="connsiteY0" fmla="*/ 0 h 171450"/>
                        <a:gd name="connsiteX1" fmla="*/ 73025 w 76200"/>
                        <a:gd name="connsiteY1" fmla="*/ 22225 h 171450"/>
                        <a:gd name="connsiteX2" fmla="*/ 69850 w 76200"/>
                        <a:gd name="connsiteY2" fmla="*/ 41275 h 171450"/>
                        <a:gd name="connsiteX3" fmla="*/ 44450 w 76200"/>
                        <a:gd name="connsiteY3" fmla="*/ 123825 h 171450"/>
                        <a:gd name="connsiteX4" fmla="*/ 0 w 76200"/>
                        <a:gd name="connsiteY4" fmla="*/ 171450 h 171450"/>
                        <a:gd name="connsiteX0" fmla="*/ 76200 w 76200"/>
                        <a:gd name="connsiteY0" fmla="*/ 0 h 171450"/>
                        <a:gd name="connsiteX1" fmla="*/ 73025 w 76200"/>
                        <a:gd name="connsiteY1" fmla="*/ 22225 h 171450"/>
                        <a:gd name="connsiteX2" fmla="*/ 44450 w 76200"/>
                        <a:gd name="connsiteY2" fmla="*/ 123825 h 171450"/>
                        <a:gd name="connsiteX3" fmla="*/ 0 w 76200"/>
                        <a:gd name="connsiteY3" fmla="*/ 171450 h 171450"/>
                        <a:gd name="connsiteX0" fmla="*/ 76200 w 76200"/>
                        <a:gd name="connsiteY0" fmla="*/ 0 h 171450"/>
                        <a:gd name="connsiteX1" fmla="*/ 44450 w 76200"/>
                        <a:gd name="connsiteY1" fmla="*/ 123825 h 171450"/>
                        <a:gd name="connsiteX2" fmla="*/ 0 w 76200"/>
                        <a:gd name="connsiteY2" fmla="*/ 171450 h 171450"/>
                        <a:gd name="connsiteX0" fmla="*/ 76200 w 76200"/>
                        <a:gd name="connsiteY0" fmla="*/ 0 h 171450"/>
                        <a:gd name="connsiteX1" fmla="*/ 0 w 76200"/>
                        <a:gd name="connsiteY1" fmla="*/ 171450 h 171450"/>
                        <a:gd name="connsiteX0" fmla="*/ 76200 w 76200"/>
                        <a:gd name="connsiteY0" fmla="*/ 0 h 171450"/>
                        <a:gd name="connsiteX1" fmla="*/ 0 w 76200"/>
                        <a:gd name="connsiteY1" fmla="*/ 171450 h 171450"/>
                        <a:gd name="connsiteX0" fmla="*/ 76200 w 76200"/>
                        <a:gd name="connsiteY0" fmla="*/ 0 h 171450"/>
                        <a:gd name="connsiteX1" fmla="*/ 0 w 76200"/>
                        <a:gd name="connsiteY1" fmla="*/ 171450 h 171450"/>
                        <a:gd name="connsiteX0" fmla="*/ 76200 w 76200"/>
                        <a:gd name="connsiteY0" fmla="*/ 0 h 171450"/>
                        <a:gd name="connsiteX1" fmla="*/ 0 w 76200"/>
                        <a:gd name="connsiteY1" fmla="*/ 171450 h 171450"/>
                        <a:gd name="connsiteX0" fmla="*/ 76200 w 76200"/>
                        <a:gd name="connsiteY0" fmla="*/ 0 h 171450"/>
                        <a:gd name="connsiteX1" fmla="*/ 0 w 76200"/>
                        <a:gd name="connsiteY1" fmla="*/ 171450 h 171450"/>
                        <a:gd name="connsiteX0" fmla="*/ 76200 w 76200"/>
                        <a:gd name="connsiteY0" fmla="*/ 0 h 171450"/>
                        <a:gd name="connsiteX1" fmla="*/ 0 w 76200"/>
                        <a:gd name="connsiteY1" fmla="*/ 171450 h 171450"/>
                        <a:gd name="connsiteX0" fmla="*/ 76200 w 76894"/>
                        <a:gd name="connsiteY0" fmla="*/ 0 h 171450"/>
                        <a:gd name="connsiteX1" fmla="*/ 0 w 76894"/>
                        <a:gd name="connsiteY1" fmla="*/ 171450 h 171450"/>
                        <a:gd name="connsiteX0" fmla="*/ 76200 w 77087"/>
                        <a:gd name="connsiteY0" fmla="*/ 0 h 171450"/>
                        <a:gd name="connsiteX1" fmla="*/ 0 w 77087"/>
                        <a:gd name="connsiteY1" fmla="*/ 171450 h 171450"/>
                        <a:gd name="connsiteX0" fmla="*/ 76200 w 76200"/>
                        <a:gd name="connsiteY0" fmla="*/ 0 h 171450"/>
                        <a:gd name="connsiteX1" fmla="*/ 0 w 76200"/>
                        <a:gd name="connsiteY1" fmla="*/ 171450 h 171450"/>
                        <a:gd name="connsiteX0" fmla="*/ 76200 w 76200"/>
                        <a:gd name="connsiteY0" fmla="*/ 0 h 171450"/>
                        <a:gd name="connsiteX1" fmla="*/ 0 w 76200"/>
                        <a:gd name="connsiteY1" fmla="*/ 171450 h 1714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76200" h="171450">
                          <a:moveTo>
                            <a:pt x="76200" y="0"/>
                          </a:moveTo>
                          <a:cubicBezTo>
                            <a:pt x="75792" y="94156"/>
                            <a:pt x="61346" y="113744"/>
                            <a:pt x="0" y="171450"/>
                          </a:cubicBezTo>
                        </a:path>
                      </a:pathLst>
                    </a:custGeom>
                    <a:noFill/>
                    <a:ln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triangle" w="sm" len="sm"/>
                      <a:tailEnd type="triangle" w="sm" len="sm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10" charset="0"/>
                        <a:ea typeface="ＭＳ Ｐゴシック" pitchFamily="-110" charset="-128"/>
                        <a:cs typeface="ＭＳ Ｐゴシック" pitchFamily="-110" charset="-128"/>
                      </a:endParaRPr>
                    </a:p>
                  </p:txBody>
                </p:sp>
                <p:cxnSp>
                  <p:nvCxnSpPr>
                    <p:cNvPr id="59" name="Straight Connector 58">
                      <a:extLst>
                        <a:ext uri="{FF2B5EF4-FFF2-40B4-BE49-F238E27FC236}">
                          <a16:creationId xmlns:a16="http://schemas.microsoft.com/office/drawing/2014/main" id="{9662C8EB-A7B9-C192-12C4-55B85E56A95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 rot="21415123" flipV="1">
                      <a:off x="7546568" y="1536357"/>
                      <a:ext cx="146614" cy="460581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31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grpSp>
              <p:nvGrpSpPr>
                <p:cNvPr id="40" name="Group 39">
                  <a:extLst>
                    <a:ext uri="{FF2B5EF4-FFF2-40B4-BE49-F238E27FC236}">
                      <a16:creationId xmlns:a16="http://schemas.microsoft.com/office/drawing/2014/main" id="{404BFBF6-6FDB-0848-67E0-0B108796E8AC}"/>
                    </a:ext>
                  </a:extLst>
                </p:cNvPr>
                <p:cNvGrpSpPr/>
                <p:nvPr/>
              </p:nvGrpSpPr>
              <p:grpSpPr>
                <a:xfrm>
                  <a:off x="7341309" y="1980099"/>
                  <a:ext cx="365923" cy="758269"/>
                  <a:chOff x="7341309" y="1980099"/>
                  <a:chExt cx="365923" cy="758269"/>
                </a:xfrm>
              </p:grpSpPr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42" name="TextBox 41">
                        <a:extLst>
                          <a:ext uri="{FF2B5EF4-FFF2-40B4-BE49-F238E27FC236}">
                            <a16:creationId xmlns:a16="http://schemas.microsoft.com/office/drawing/2014/main" id="{27D0766F-B6A7-F295-4843-35BDD04044ED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7347552" y="2492147"/>
                        <a:ext cx="300788" cy="24622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lang="en-US" sz="1000" b="0" i="1" smtClean="0"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oMath>
                          </m:oMathPara>
                        </a14:m>
                        <a:endParaRPr lang="en-US" sz="1000" dirty="0"/>
                      </a:p>
                    </p:txBody>
                  </p:sp>
                </mc:Choice>
                <mc:Fallback xmlns="">
                  <p:sp>
                    <p:nvSpPr>
                      <p:cNvPr id="66" name="TextBox 65">
                        <a:extLst>
                          <a:ext uri="{FF2B5EF4-FFF2-40B4-BE49-F238E27FC236}">
                            <a16:creationId xmlns:a16="http://schemas.microsoft.com/office/drawing/2014/main" id="{650FFAF1-9AA3-26C8-EE1A-7A2F5972238D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7347552" y="2492147"/>
                        <a:ext cx="300788" cy="246221"/>
                      </a:xfrm>
                      <a:prstGeom prst="rect">
                        <a:avLst/>
                      </a:prstGeom>
                      <a:blipFill>
                        <a:blip r:embed="rId15"/>
                        <a:stretch>
                          <a:fillRect b="-5000"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p:cxnSp>
                <p:nvCxnSpPr>
                  <p:cNvPr id="43" name="Straight Connector 42">
                    <a:extLst>
                      <a:ext uri="{FF2B5EF4-FFF2-40B4-BE49-F238E27FC236}">
                        <a16:creationId xmlns:a16="http://schemas.microsoft.com/office/drawing/2014/main" id="{3B832C9D-F884-A562-F6AF-48EE2FA415D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H="1">
                    <a:off x="7341309" y="1980099"/>
                    <a:ext cx="365923" cy="524963"/>
                  </a:xfrm>
                  <a:prstGeom prst="line">
                    <a:avLst/>
                  </a:prstGeom>
                  <a:solidFill>
                    <a:schemeClr val="accent1"/>
                  </a:solidFill>
                  <a:ln w="317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sp>
                <p:nvSpPr>
                  <p:cNvPr id="44" name="Freeform 43">
                    <a:extLst>
                      <a:ext uri="{FF2B5EF4-FFF2-40B4-BE49-F238E27FC236}">
                        <a16:creationId xmlns:a16="http://schemas.microsoft.com/office/drawing/2014/main" id="{8D247BF2-51FF-B796-4E41-541694614E04}"/>
                      </a:ext>
                    </a:extLst>
                  </p:cNvPr>
                  <p:cNvSpPr/>
                  <p:nvPr/>
                </p:nvSpPr>
                <p:spPr bwMode="auto">
                  <a:xfrm rot="5355580">
                    <a:off x="7499765" y="2332954"/>
                    <a:ext cx="85760" cy="323128"/>
                  </a:xfrm>
                  <a:custGeom>
                    <a:avLst/>
                    <a:gdLst>
                      <a:gd name="connsiteX0" fmla="*/ 76200 w 76200"/>
                      <a:gd name="connsiteY0" fmla="*/ 0 h 171450"/>
                      <a:gd name="connsiteX1" fmla="*/ 73025 w 76200"/>
                      <a:gd name="connsiteY1" fmla="*/ 22225 h 171450"/>
                      <a:gd name="connsiteX2" fmla="*/ 69850 w 76200"/>
                      <a:gd name="connsiteY2" fmla="*/ 41275 h 171450"/>
                      <a:gd name="connsiteX3" fmla="*/ 60325 w 76200"/>
                      <a:gd name="connsiteY3" fmla="*/ 82550 h 171450"/>
                      <a:gd name="connsiteX4" fmla="*/ 57150 w 76200"/>
                      <a:gd name="connsiteY4" fmla="*/ 95250 h 171450"/>
                      <a:gd name="connsiteX5" fmla="*/ 44450 w 76200"/>
                      <a:gd name="connsiteY5" fmla="*/ 123825 h 171450"/>
                      <a:gd name="connsiteX6" fmla="*/ 34925 w 76200"/>
                      <a:gd name="connsiteY6" fmla="*/ 127000 h 171450"/>
                      <a:gd name="connsiteX7" fmla="*/ 19050 w 76200"/>
                      <a:gd name="connsiteY7" fmla="*/ 146050 h 171450"/>
                      <a:gd name="connsiteX8" fmla="*/ 0 w 76200"/>
                      <a:gd name="connsiteY8" fmla="*/ 171450 h 171450"/>
                      <a:gd name="connsiteX0" fmla="*/ 76200 w 76200"/>
                      <a:gd name="connsiteY0" fmla="*/ 0 h 171450"/>
                      <a:gd name="connsiteX1" fmla="*/ 73025 w 76200"/>
                      <a:gd name="connsiteY1" fmla="*/ 22225 h 171450"/>
                      <a:gd name="connsiteX2" fmla="*/ 69850 w 76200"/>
                      <a:gd name="connsiteY2" fmla="*/ 41275 h 171450"/>
                      <a:gd name="connsiteX3" fmla="*/ 60325 w 76200"/>
                      <a:gd name="connsiteY3" fmla="*/ 82550 h 171450"/>
                      <a:gd name="connsiteX4" fmla="*/ 44450 w 76200"/>
                      <a:gd name="connsiteY4" fmla="*/ 123825 h 171450"/>
                      <a:gd name="connsiteX5" fmla="*/ 34925 w 76200"/>
                      <a:gd name="connsiteY5" fmla="*/ 127000 h 171450"/>
                      <a:gd name="connsiteX6" fmla="*/ 19050 w 76200"/>
                      <a:gd name="connsiteY6" fmla="*/ 146050 h 171450"/>
                      <a:gd name="connsiteX7" fmla="*/ 0 w 76200"/>
                      <a:gd name="connsiteY7" fmla="*/ 171450 h 171450"/>
                      <a:gd name="connsiteX0" fmla="*/ 76200 w 76200"/>
                      <a:gd name="connsiteY0" fmla="*/ 0 h 171450"/>
                      <a:gd name="connsiteX1" fmla="*/ 73025 w 76200"/>
                      <a:gd name="connsiteY1" fmla="*/ 22225 h 171450"/>
                      <a:gd name="connsiteX2" fmla="*/ 69850 w 76200"/>
                      <a:gd name="connsiteY2" fmla="*/ 41275 h 171450"/>
                      <a:gd name="connsiteX3" fmla="*/ 44450 w 76200"/>
                      <a:gd name="connsiteY3" fmla="*/ 123825 h 171450"/>
                      <a:gd name="connsiteX4" fmla="*/ 34925 w 76200"/>
                      <a:gd name="connsiteY4" fmla="*/ 127000 h 171450"/>
                      <a:gd name="connsiteX5" fmla="*/ 19050 w 76200"/>
                      <a:gd name="connsiteY5" fmla="*/ 146050 h 171450"/>
                      <a:gd name="connsiteX6" fmla="*/ 0 w 76200"/>
                      <a:gd name="connsiteY6" fmla="*/ 171450 h 171450"/>
                      <a:gd name="connsiteX0" fmla="*/ 76200 w 76200"/>
                      <a:gd name="connsiteY0" fmla="*/ 0 h 171450"/>
                      <a:gd name="connsiteX1" fmla="*/ 73025 w 76200"/>
                      <a:gd name="connsiteY1" fmla="*/ 22225 h 171450"/>
                      <a:gd name="connsiteX2" fmla="*/ 69850 w 76200"/>
                      <a:gd name="connsiteY2" fmla="*/ 41275 h 171450"/>
                      <a:gd name="connsiteX3" fmla="*/ 44450 w 76200"/>
                      <a:gd name="connsiteY3" fmla="*/ 123825 h 171450"/>
                      <a:gd name="connsiteX4" fmla="*/ 19050 w 76200"/>
                      <a:gd name="connsiteY4" fmla="*/ 146050 h 171450"/>
                      <a:gd name="connsiteX5" fmla="*/ 0 w 76200"/>
                      <a:gd name="connsiteY5" fmla="*/ 171450 h 171450"/>
                      <a:gd name="connsiteX0" fmla="*/ 76200 w 76200"/>
                      <a:gd name="connsiteY0" fmla="*/ 0 h 171450"/>
                      <a:gd name="connsiteX1" fmla="*/ 73025 w 76200"/>
                      <a:gd name="connsiteY1" fmla="*/ 22225 h 171450"/>
                      <a:gd name="connsiteX2" fmla="*/ 69850 w 76200"/>
                      <a:gd name="connsiteY2" fmla="*/ 41275 h 171450"/>
                      <a:gd name="connsiteX3" fmla="*/ 44450 w 76200"/>
                      <a:gd name="connsiteY3" fmla="*/ 123825 h 171450"/>
                      <a:gd name="connsiteX4" fmla="*/ 0 w 76200"/>
                      <a:gd name="connsiteY4" fmla="*/ 171450 h 171450"/>
                      <a:gd name="connsiteX0" fmla="*/ 76200 w 76200"/>
                      <a:gd name="connsiteY0" fmla="*/ 0 h 171450"/>
                      <a:gd name="connsiteX1" fmla="*/ 73025 w 76200"/>
                      <a:gd name="connsiteY1" fmla="*/ 22225 h 171450"/>
                      <a:gd name="connsiteX2" fmla="*/ 44450 w 76200"/>
                      <a:gd name="connsiteY2" fmla="*/ 123825 h 171450"/>
                      <a:gd name="connsiteX3" fmla="*/ 0 w 76200"/>
                      <a:gd name="connsiteY3" fmla="*/ 171450 h 171450"/>
                      <a:gd name="connsiteX0" fmla="*/ 76200 w 76200"/>
                      <a:gd name="connsiteY0" fmla="*/ 0 h 171450"/>
                      <a:gd name="connsiteX1" fmla="*/ 44450 w 76200"/>
                      <a:gd name="connsiteY1" fmla="*/ 123825 h 171450"/>
                      <a:gd name="connsiteX2" fmla="*/ 0 w 76200"/>
                      <a:gd name="connsiteY2" fmla="*/ 171450 h 171450"/>
                      <a:gd name="connsiteX0" fmla="*/ 76200 w 76200"/>
                      <a:gd name="connsiteY0" fmla="*/ 0 h 171450"/>
                      <a:gd name="connsiteX1" fmla="*/ 0 w 76200"/>
                      <a:gd name="connsiteY1" fmla="*/ 171450 h 171450"/>
                      <a:gd name="connsiteX0" fmla="*/ 76200 w 76200"/>
                      <a:gd name="connsiteY0" fmla="*/ 0 h 171450"/>
                      <a:gd name="connsiteX1" fmla="*/ 0 w 76200"/>
                      <a:gd name="connsiteY1" fmla="*/ 171450 h 171450"/>
                      <a:gd name="connsiteX0" fmla="*/ 76200 w 76200"/>
                      <a:gd name="connsiteY0" fmla="*/ 0 h 171450"/>
                      <a:gd name="connsiteX1" fmla="*/ 0 w 76200"/>
                      <a:gd name="connsiteY1" fmla="*/ 171450 h 171450"/>
                      <a:gd name="connsiteX0" fmla="*/ 76200 w 76200"/>
                      <a:gd name="connsiteY0" fmla="*/ 0 h 171450"/>
                      <a:gd name="connsiteX1" fmla="*/ 0 w 76200"/>
                      <a:gd name="connsiteY1" fmla="*/ 171450 h 171450"/>
                      <a:gd name="connsiteX0" fmla="*/ 76200 w 76200"/>
                      <a:gd name="connsiteY0" fmla="*/ 0 h 171450"/>
                      <a:gd name="connsiteX1" fmla="*/ 0 w 76200"/>
                      <a:gd name="connsiteY1" fmla="*/ 171450 h 171450"/>
                      <a:gd name="connsiteX0" fmla="*/ 76200 w 76200"/>
                      <a:gd name="connsiteY0" fmla="*/ 0 h 171450"/>
                      <a:gd name="connsiteX1" fmla="*/ 0 w 76200"/>
                      <a:gd name="connsiteY1" fmla="*/ 171450 h 171450"/>
                      <a:gd name="connsiteX0" fmla="*/ 76200 w 76894"/>
                      <a:gd name="connsiteY0" fmla="*/ 0 h 171450"/>
                      <a:gd name="connsiteX1" fmla="*/ 0 w 76894"/>
                      <a:gd name="connsiteY1" fmla="*/ 171450 h 171450"/>
                      <a:gd name="connsiteX0" fmla="*/ 76200 w 77087"/>
                      <a:gd name="connsiteY0" fmla="*/ 0 h 171450"/>
                      <a:gd name="connsiteX1" fmla="*/ 0 w 77087"/>
                      <a:gd name="connsiteY1" fmla="*/ 171450 h 171450"/>
                      <a:gd name="connsiteX0" fmla="*/ 76200 w 76200"/>
                      <a:gd name="connsiteY0" fmla="*/ 0 h 171450"/>
                      <a:gd name="connsiteX1" fmla="*/ 0 w 76200"/>
                      <a:gd name="connsiteY1" fmla="*/ 171450 h 171450"/>
                      <a:gd name="connsiteX0" fmla="*/ 76200 w 76200"/>
                      <a:gd name="connsiteY0" fmla="*/ 0 h 171450"/>
                      <a:gd name="connsiteX1" fmla="*/ 0 w 76200"/>
                      <a:gd name="connsiteY1" fmla="*/ 171450 h 1714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76200" h="171450">
                        <a:moveTo>
                          <a:pt x="76200" y="0"/>
                        </a:moveTo>
                        <a:cubicBezTo>
                          <a:pt x="75792" y="94156"/>
                          <a:pt x="61346" y="113744"/>
                          <a:pt x="0" y="171450"/>
                        </a:cubicBezTo>
                      </a:path>
                    </a:pathLst>
                  </a:custGeom>
                  <a:noFill/>
                  <a:ln w="9525" cap="flat" cmpd="sng" algn="ctr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triangle" w="sm" len="sm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0" charset="0"/>
                      <a:ea typeface="ＭＳ Ｐゴシック" pitchFamily="-110" charset="-128"/>
                      <a:cs typeface="ＭＳ Ｐゴシック" pitchFamily="-110" charset="-128"/>
                    </a:endParaRPr>
                  </a:p>
                </p:txBody>
              </p:sp>
              <p:cxnSp>
                <p:nvCxnSpPr>
                  <p:cNvPr id="45" name="Straight Connector 44">
                    <a:extLst>
                      <a:ext uri="{FF2B5EF4-FFF2-40B4-BE49-F238E27FC236}">
                        <a16:creationId xmlns:a16="http://schemas.microsoft.com/office/drawing/2014/main" id="{849737EB-C1F5-8CF7-0374-323D50D158E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V="1">
                    <a:off x="7705455" y="1985228"/>
                    <a:ext cx="0" cy="624934"/>
                  </a:xfrm>
                  <a:prstGeom prst="line">
                    <a:avLst/>
                  </a:prstGeom>
                  <a:solidFill>
                    <a:schemeClr val="accent1"/>
                  </a:solidFill>
                  <a:ln w="317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41" name="TextBox 40">
                      <a:extLst>
                        <a:ext uri="{FF2B5EF4-FFF2-40B4-BE49-F238E27FC236}">
                          <a16:creationId xmlns:a16="http://schemas.microsoft.com/office/drawing/2014/main" id="{0CADBD81-732F-E355-521D-EA6ED80A2F8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597069" y="1251516"/>
                      <a:ext cx="406137" cy="246221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𝑠𝑑</m:t>
                                </m:r>
                              </m:sub>
                            </m:sSub>
                          </m:oMath>
                        </m:oMathPara>
                      </a14:m>
                      <a:endParaRPr lang="en-US" sz="1000" dirty="0"/>
                    </a:p>
                  </p:txBody>
                </p:sp>
              </mc:Choice>
              <mc:Fallback xmlns="">
                <p:sp>
                  <p:nvSpPr>
                    <p:cNvPr id="65" name="TextBox 64">
                      <a:extLst>
                        <a:ext uri="{FF2B5EF4-FFF2-40B4-BE49-F238E27FC236}">
                          <a16:creationId xmlns:a16="http://schemas.microsoft.com/office/drawing/2014/main" id="{E60FA139-D9CE-A464-A631-CB14943240D1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7597069" y="1251516"/>
                      <a:ext cx="406137" cy="246221"/>
                    </a:xfrm>
                    <a:prstGeom prst="rect">
                      <a:avLst/>
                    </a:prstGeom>
                    <a:blipFill>
                      <a:blip r:embed="rId16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DACE8186-323E-C7EA-C169-BF51E2577936}"/>
                  </a:ext>
                </a:extLst>
              </p:cNvPr>
              <p:cNvGrpSpPr/>
              <p:nvPr/>
            </p:nvGrpSpPr>
            <p:grpSpPr>
              <a:xfrm>
                <a:off x="8340485" y="1467161"/>
                <a:ext cx="303673" cy="329680"/>
                <a:chOff x="8340485" y="1467161"/>
                <a:chExt cx="303673" cy="329680"/>
              </a:xfrm>
            </p:grpSpPr>
            <p:cxnSp>
              <p:nvCxnSpPr>
                <p:cNvPr id="22" name="Straight Arrow Connector 21">
                  <a:extLst>
                    <a:ext uri="{FF2B5EF4-FFF2-40B4-BE49-F238E27FC236}">
                      <a16:creationId xmlns:a16="http://schemas.microsoft.com/office/drawing/2014/main" id="{372DA143-297D-177C-1C13-5619728F2E85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8526281" y="1476155"/>
                  <a:ext cx="0" cy="320686"/>
                </a:xfrm>
                <a:prstGeom prst="straightConnector1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stealth"/>
                </a:ln>
                <a:effectLst/>
              </p:spPr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3" name="TextBox 22">
                      <a:extLst>
                        <a:ext uri="{FF2B5EF4-FFF2-40B4-BE49-F238E27FC236}">
                          <a16:creationId xmlns:a16="http://schemas.microsoft.com/office/drawing/2014/main" id="{B5EA7006-FB40-CC57-BC60-3C9B0DA0D49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340485" y="1467161"/>
                      <a:ext cx="303673" cy="261610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sz="11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𝑢</m:t>
                            </m:r>
                          </m:oMath>
                        </m:oMathPara>
                      </a14:m>
                      <a:endParaRPr lang="en-US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23" name="TextBox 22">
                      <a:extLst>
                        <a:ext uri="{FF2B5EF4-FFF2-40B4-BE49-F238E27FC236}">
                          <a16:creationId xmlns:a16="http://schemas.microsoft.com/office/drawing/2014/main" id="{B5EA7006-FB40-CC57-BC60-3C9B0DA0D494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8340485" y="1467161"/>
                      <a:ext cx="303673" cy="261610"/>
                    </a:xfrm>
                    <a:prstGeom prst="rect">
                      <a:avLst/>
                    </a:prstGeom>
                    <a:blipFill>
                      <a:blip r:embed="rId17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F9AE98BD-A09C-59B5-06E0-C3E1B83CECE4}"/>
                </a:ext>
              </a:extLst>
            </p:cNvPr>
            <p:cNvGrpSpPr/>
            <p:nvPr/>
          </p:nvGrpSpPr>
          <p:grpSpPr>
            <a:xfrm>
              <a:off x="8503568" y="1144641"/>
              <a:ext cx="761828" cy="730821"/>
              <a:chOff x="8391593" y="1137666"/>
              <a:chExt cx="761828" cy="730821"/>
            </a:xfrm>
          </p:grpSpPr>
          <p:cxnSp>
            <p:nvCxnSpPr>
              <p:cNvPr id="18" name="Straight Arrow Connector 17">
                <a:extLst>
                  <a:ext uri="{FF2B5EF4-FFF2-40B4-BE49-F238E27FC236}">
                    <a16:creationId xmlns:a16="http://schemas.microsoft.com/office/drawing/2014/main" id="{77A44D2E-2132-F4B0-C125-4E608CE8F2B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8518265" y="1516365"/>
                <a:ext cx="177001" cy="352122"/>
              </a:xfrm>
              <a:prstGeom prst="straightConnector1">
                <a:avLst/>
              </a:prstGeom>
              <a:solidFill>
                <a:schemeClr val="accent1"/>
              </a:solidFill>
              <a:ln w="6350" cap="flat" cmpd="sng" algn="ctr">
                <a:solidFill>
                  <a:srgbClr val="FF0000"/>
                </a:solidFill>
                <a:prstDash val="solid"/>
                <a:round/>
                <a:headEnd type="none" w="sm" len="lg"/>
                <a:tailEnd type="stealth" w="sm" len="lg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9" name="TextBox 18">
                    <a:extLst>
                      <a:ext uri="{FF2B5EF4-FFF2-40B4-BE49-F238E27FC236}">
                        <a16:creationId xmlns:a16="http://schemas.microsoft.com/office/drawing/2014/main" id="{7C00D2B3-16BB-2193-FB20-ED109200F3EA}"/>
                      </a:ext>
                    </a:extLst>
                  </p:cNvPr>
                  <p:cNvSpPr txBox="1"/>
                  <p:nvPr/>
                </p:nvSpPr>
                <p:spPr>
                  <a:xfrm>
                    <a:off x="8391593" y="1137666"/>
                    <a:ext cx="761828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Detector in channel </a:t>
                    </a:r>
                    <a14:m>
                      <m:oMath xmlns:m="http://schemas.openxmlformats.org/officeDocument/2006/math">
                        <m:r>
                          <a:rPr lang="en-US" sz="100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oMath>
                    </a14:m>
                    <a:endParaRPr lang="en-US" sz="10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19" name="TextBox 18">
                    <a:extLst>
                      <a:ext uri="{FF2B5EF4-FFF2-40B4-BE49-F238E27FC236}">
                        <a16:creationId xmlns:a16="http://schemas.microsoft.com/office/drawing/2014/main" id="{7C00D2B3-16BB-2193-FB20-ED109200F3E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391593" y="1137666"/>
                    <a:ext cx="761828" cy="400110"/>
                  </a:xfrm>
                  <a:prstGeom prst="rect">
                    <a:avLst/>
                  </a:prstGeom>
                  <a:blipFill>
                    <a:blip r:embed="rId18"/>
                    <a:stretch>
                      <a:fillRect r="-1639" b="-6250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sp>
        <p:nvSpPr>
          <p:cNvPr id="3" name="Right Brace 2">
            <a:extLst>
              <a:ext uri="{FF2B5EF4-FFF2-40B4-BE49-F238E27FC236}">
                <a16:creationId xmlns:a16="http://schemas.microsoft.com/office/drawing/2014/main" id="{5BD3BB2B-06D7-4BEE-8976-0BF192AF4104}"/>
              </a:ext>
            </a:extLst>
          </p:cNvPr>
          <p:cNvSpPr/>
          <p:nvPr/>
        </p:nvSpPr>
        <p:spPr bwMode="auto">
          <a:xfrm>
            <a:off x="5890345" y="3138932"/>
            <a:ext cx="269657" cy="587791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6">
                <a:extLst>
                  <a:ext uri="{FF2B5EF4-FFF2-40B4-BE49-F238E27FC236}">
                    <a16:creationId xmlns:a16="http://schemas.microsoft.com/office/drawing/2014/main" id="{74663D4D-4879-A2F7-B046-CED81D364DE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6147362" y="3308723"/>
                <a:ext cx="2920569" cy="6683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algn="l" rtl="0" fontAlgn="base">
                  <a:lnSpc>
                    <a:spcPct val="95000"/>
                  </a:lnSpc>
                  <a:spcBef>
                    <a:spcPct val="5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§"/>
                  <a:defRPr sz="2500">
                    <a:solidFill>
                      <a:schemeClr val="tx1"/>
                    </a:solidFill>
                    <a:latin typeface="Times New Roman"/>
                    <a:ea typeface="+mn-ea"/>
                    <a:cs typeface="Times New Roman"/>
                  </a:defRPr>
                </a:lvl1pPr>
                <a:lvl2pPr marL="336007" indent="-240761" algn="l" rtl="0" fontAlgn="base">
                  <a:lnSpc>
                    <a:spcPct val="95000"/>
                  </a:lnSpc>
                  <a:spcBef>
                    <a:spcPct val="30000"/>
                  </a:spcBef>
                  <a:spcAft>
                    <a:spcPct val="0"/>
                  </a:spcAft>
                  <a:buClr>
                    <a:srgbClr val="004880"/>
                  </a:buClr>
                  <a:buChar char="•"/>
                  <a:defRPr sz="2167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2pPr>
                <a:lvl3pPr marL="714346" indent="-231502" algn="l" rtl="0" fontAlgn="base">
                  <a:lnSpc>
                    <a:spcPct val="95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4880"/>
                  </a:buClr>
                  <a:buChar char="–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3pPr>
                <a:lvl4pPr marL="1046386" indent="-236793" algn="l" rtl="0" fontAlgn="base">
                  <a:lnSpc>
                    <a:spcPct val="95000"/>
                  </a:lnSpc>
                  <a:spcBef>
                    <a:spcPct val="10000"/>
                  </a:spcBef>
                  <a:spcAft>
                    <a:spcPct val="0"/>
                  </a:spcAft>
                  <a:buClr>
                    <a:srgbClr val="004880"/>
                  </a:buClr>
                  <a:buFont typeface="Times" pitchFamily="-110" charset="0"/>
                  <a:buChar char="•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4pPr>
                <a:lvl5pPr marL="1382393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5pPr>
                <a:lvl6pPr marL="1763378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6pPr>
                <a:lvl7pPr marL="2144363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7pPr>
                <a:lvl8pPr marL="2525347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8pPr>
                <a:lvl9pPr marL="2906332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9pPr>
              </a:lstStyle>
              <a:p>
                <a:pPr eaLnBrk="1" hangingPunct="1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100" b="0" i="1" kern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100" b="0" i="1" kern="0" smtClean="0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US" sz="1100" b="0" i="1" kern="0" smtClean="0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sz="1100" b="0" i="1" kern="0" smtClean="0">
                        <a:latin typeface="Cambria Math" panose="02040503050406030204" pitchFamily="18" charset="0"/>
                      </a:rPr>
                      <m:t>,</m:t>
                    </m:r>
                    <m:func>
                      <m:funcPr>
                        <m:ctrlPr>
                          <a:rPr lang="en-US" sz="1100" b="0" i="1" kern="0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100" b="0" i="0" kern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sSub>
                          <m:sSubPr>
                            <m:ctrlPr>
                              <a:rPr lang="en-US" sz="1100" b="0" i="1" kern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100" b="0" i="1" kern="0" smtClean="0">
                                <a:latin typeface="Cambria Math" panose="02040503050406030204" pitchFamily="18" charset="0"/>
                              </a:rPr>
                              <m:t>𝛼</m:t>
                            </m:r>
                          </m:e>
                          <m:sub>
                            <m:r>
                              <a:rPr lang="en-US" sz="1100" b="0" i="1" kern="0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  <m:r>
                          <a:rPr lang="en-US" sz="1100" b="0" i="1" kern="0" smtClean="0">
                            <a:latin typeface="Cambria Math" panose="02040503050406030204" pitchFamily="18" charset="0"/>
                          </a:rPr>
                          <m:t>, </m:t>
                        </m:r>
                        <m:sSub>
                          <m:sSubPr>
                            <m:ctrlPr>
                              <a:rPr lang="en-US" sz="1100" b="0" i="1" kern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100" b="0" i="1" kern="0" smtClean="0">
                                <a:latin typeface="Cambria Math" panose="02040503050406030204" pitchFamily="18" charset="0"/>
                              </a:rPr>
                              <m:t>𝑊</m:t>
                            </m:r>
                          </m:e>
                          <m:sub>
                            <m:r>
                              <a:rPr lang="en-US" sz="1100" b="0" i="1" kern="0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  <m:r>
                              <a:rPr lang="en-US" sz="1100" b="0" i="1" kern="0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100" b="0" i="1" kern="0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sub>
                        </m:sSub>
                      </m:e>
                    </m:func>
                  </m:oMath>
                </a14:m>
                <a:r>
                  <a:rPr lang="en-US" sz="1100" kern="0" dirty="0"/>
                  <a:t> depend only on </a:t>
                </a:r>
                <a14:m>
                  <m:oMath xmlns:m="http://schemas.openxmlformats.org/officeDocument/2006/math">
                    <m:r>
                      <a:rPr lang="en-US" sz="1100" b="0" i="1" kern="0" smtClean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sz="1100" b="0" i="1" kern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1100" b="0" i="1" kern="0" smtClean="0">
                        <a:latin typeface="Cambria Math" panose="02040503050406030204" pitchFamily="18" charset="0"/>
                      </a:rPr>
                      <m:t>𝑗</m:t>
                    </m:r>
                  </m:oMath>
                </a14:m>
                <a:r>
                  <a:rPr lang="en-US" sz="1100" kern="0" dirty="0"/>
                  <a:t> when </a:t>
                </a:r>
                <a14:m>
                  <m:oMath xmlns:m="http://schemas.openxmlformats.org/officeDocument/2006/math">
                    <m:r>
                      <a:rPr lang="en-US" sz="1100" b="0" i="1" kern="0" smtClean="0">
                        <a:latin typeface="Cambria Math" panose="02040503050406030204" pitchFamily="18" charset="0"/>
                      </a:rPr>
                      <m:t>𝜓</m:t>
                    </m:r>
                    <m:r>
                      <a:rPr lang="en-US" sz="1100" b="0" i="1" kern="0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1100" kern="0" dirty="0"/>
                  <a:t>.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100" b="0" i="1" kern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100" b="0" i="1" kern="0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func>
                          <m:funcPr>
                            <m:ctrlPr>
                              <a:rPr lang="en-US" sz="1100" b="0" i="1" kern="0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1100" b="0" i="0" kern="0" smtClean="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sSub>
                              <m:sSubPr>
                                <m:ctrlPr>
                                  <a:rPr lang="en-US" sz="1100" b="0" i="1" kern="0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100" b="0" i="1" kern="0" smtClean="0"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  <m:sub>
                                <m:r>
                                  <a:rPr lang="en-US" sz="1100" b="0" i="1" kern="0" smtClean="0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sub>
                            </m:sSub>
                          </m:e>
                        </m:func>
                      </m:den>
                    </m:f>
                  </m:oMath>
                </a14:m>
                <a:r>
                  <a:rPr lang="en-US" sz="1100" kern="0" dirty="0"/>
                  <a:t> comes from fore-lengthening on the detector as </a:t>
                </a:r>
                <a14:m>
                  <m:oMath xmlns:m="http://schemas.openxmlformats.org/officeDocument/2006/math">
                    <m:r>
                      <a:rPr lang="en-US" sz="1100" b="0" i="1" kern="0" smtClean="0">
                        <a:latin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sz="1100" kern="0" dirty="0"/>
                  <a:t> increases.  </a:t>
                </a:r>
              </a:p>
            </p:txBody>
          </p:sp>
        </mc:Choice>
        <mc:Fallback xmlns="">
          <p:sp>
            <p:nvSpPr>
              <p:cNvPr id="5" name="Content Placeholder 6">
                <a:extLst>
                  <a:ext uri="{FF2B5EF4-FFF2-40B4-BE49-F238E27FC236}">
                    <a16:creationId xmlns:a16="http://schemas.microsoft.com/office/drawing/2014/main" id="{74663D4D-4879-A2F7-B046-CED81D364D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147362" y="3308723"/>
                <a:ext cx="2920569" cy="668392"/>
              </a:xfrm>
              <a:prstGeom prst="rect">
                <a:avLst/>
              </a:prstGeom>
              <a:blipFill>
                <a:blip r:embed="rId19"/>
                <a:stretch>
                  <a:fillRect t="-1887" r="-9914" b="-9434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AC21CF8-12CA-9E62-4AC0-E8E562799A1C}"/>
                  </a:ext>
                </a:extLst>
              </p:cNvPr>
              <p:cNvSpPr txBox="1"/>
              <p:nvPr/>
            </p:nvSpPr>
            <p:spPr>
              <a:xfrm>
                <a:off x="4821467" y="391513"/>
                <a:ext cx="268699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0" lang="en-US" sz="2400" b="0" u="sng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Assume </a:t>
                </a:r>
                <a14:m>
                  <m:oMath xmlns:m="http://schemas.openxmlformats.org/officeDocument/2006/math">
                    <m:r>
                      <a:rPr kumimoji="0" lang="en-US" sz="2400" b="0" i="1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𝜓</m:t>
                    </m:r>
                    <m:r>
                      <a:rPr kumimoji="0" lang="en-US" sz="2400" b="0" i="1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en-US" u="sng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no detector rotation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AC21CF8-12CA-9E62-4AC0-E8E562799A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1467" y="391513"/>
                <a:ext cx="2686996" cy="830997"/>
              </a:xfrm>
              <a:prstGeom prst="rect">
                <a:avLst/>
              </a:prstGeom>
              <a:blipFill>
                <a:blip r:embed="rId20"/>
                <a:stretch>
                  <a:fillRect l="-3286" t="-5970" b="-164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ounded Rectangle 8">
                <a:extLst>
                  <a:ext uri="{FF2B5EF4-FFF2-40B4-BE49-F238E27FC236}">
                    <a16:creationId xmlns:a16="http://schemas.microsoft.com/office/drawing/2014/main" id="{4F42EF4A-4E1C-76CF-540D-B6AFA6CD891D}"/>
                  </a:ext>
                </a:extLst>
              </p:cNvPr>
              <p:cNvSpPr/>
              <p:nvPr/>
            </p:nvSpPr>
            <p:spPr bwMode="auto">
              <a:xfrm>
                <a:off x="2117894" y="1473606"/>
                <a:ext cx="3099660" cy="436885"/>
              </a:xfrm>
              <a:prstGeom prst="roundRect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9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If </a:t>
                </a:r>
                <a14:m>
                  <m:oMath xmlns:m="http://schemas.openxmlformats.org/officeDocument/2006/math">
                    <m:r>
                      <a:rPr kumimoji="0" lang="en-US" sz="9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𝜓</m:t>
                    </m:r>
                    <m:r>
                      <a:rPr kumimoji="0" lang="en-US" sz="9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kumimoji="0" lang="en-US" sz="9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then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9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9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d>
                            <m:dPr>
                              <m:ctrlPr>
                                <a:rPr lang="en-US" sz="9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d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)</m:t>
                          </m:r>
                        </m:sub>
                      </m:sSub>
                      <m:r>
                        <a:rPr lang="en-US" sz="900" b="0" i="1" smtClean="0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sz="9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9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d>
                            <m:dPr>
                              <m:ctrlPr>
                                <a:rPr lang="en-US" sz="9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d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)</m:t>
                          </m:r>
                        </m:sub>
                        <m:sup>
                          <m:r>
                            <a:rPr lang="en-US" sz="900" b="0" i="1" smtClean="0">
                              <a:latin typeface="Cambria Math" panose="02040503050406030204" pitchFamily="18" charset="0"/>
                            </a:rPr>
                            <m:t>𝑐h𝑎𝑛</m:t>
                          </m:r>
                        </m:sup>
                      </m:sSubSup>
                      <m:r>
                        <a:rPr lang="en-US" sz="900" b="0" i="1" smtClean="0">
                          <a:latin typeface="Cambria Math" panose="02040503050406030204" pitchFamily="18" charset="0"/>
                        </a:rPr>
                        <m:t>∘ </m:t>
                      </m:r>
                      <m:sSubSup>
                        <m:sSubSupPr>
                          <m:ctrlPr>
                            <a:rPr lang="en-US" sz="9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9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d>
                            <m:dPr>
                              <m:ctrlPr>
                                <a:rPr lang="en-US" sz="9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</m:d>
                          <m:d>
                            <m:dPr>
                              <m:ctrlPr>
                                <a:rPr lang="en-US" sz="9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</m:d>
                        </m:sub>
                        <m:sup>
                          <m:r>
                            <a:rPr lang="en-US" sz="900" b="0" i="1" smtClean="0">
                              <a:latin typeface="Cambria Math" panose="02040503050406030204" pitchFamily="18" charset="0"/>
                            </a:rPr>
                            <m:t>𝑟𝑜𝑤</m:t>
                          </m:r>
                        </m:sup>
                      </m:sSubSup>
                      <m:r>
                        <a:rPr lang="en-US" sz="900" i="1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sz="9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9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d>
                            <m:dPr>
                              <m:ctrlPr>
                                <a:rPr lang="en-US" sz="9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d>
                          <m:d>
                            <m:dPr>
                              <m:ctrlPr>
                                <a:rPr lang="en-US" sz="9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e>
                          </m:d>
                        </m:sub>
                        <m:sup>
                          <m:r>
                            <a:rPr lang="en-US" sz="900" b="0" i="1" smtClean="0">
                              <a:latin typeface="Cambria Math" panose="02040503050406030204" pitchFamily="18" charset="0"/>
                            </a:rPr>
                            <m:t>𝑐h𝑎𝑛</m:t>
                          </m:r>
                        </m:sup>
                      </m:sSubSup>
                      <m:r>
                        <a:rPr lang="en-US" sz="900" b="0" i="1" smtClean="0">
                          <a:latin typeface="Cambria Math" panose="02040503050406030204" pitchFamily="18" charset="0"/>
                        </a:rPr>
                        <m:t>∘</m:t>
                      </m:r>
                      <m:sSubSup>
                        <m:sSubSupPr>
                          <m:ctrlPr>
                            <a:rPr lang="en-US" sz="9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9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d>
                            <m:dPr>
                              <m:ctrlPr>
                                <a:rPr lang="en-US" sz="9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</m:d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9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  <m:d>
                            <m:dPr>
                              <m:ctrlPr>
                                <a:rPr lang="en-US" sz="9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e>
                          </m:d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)</m:t>
                          </m:r>
                        </m:sub>
                        <m:sup>
                          <m:r>
                            <a:rPr lang="en-US" sz="900" b="0" i="1" smtClean="0">
                              <a:latin typeface="Cambria Math" panose="02040503050406030204" pitchFamily="18" charset="0"/>
                            </a:rPr>
                            <m:t>𝑟𝑜𝑤</m:t>
                          </m:r>
                        </m:sup>
                      </m:sSubSup>
                    </m:oMath>
                  </m:oMathPara>
                </a14:m>
                <a:endParaRPr kumimoji="0" 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Rounded Rectangle 8">
                <a:extLst>
                  <a:ext uri="{FF2B5EF4-FFF2-40B4-BE49-F238E27FC236}">
                    <a16:creationId xmlns:a16="http://schemas.microsoft.com/office/drawing/2014/main" id="{4F42EF4A-4E1C-76CF-540D-B6AFA6CD891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117894" y="1473606"/>
                <a:ext cx="3099660" cy="436885"/>
              </a:xfrm>
              <a:prstGeom prst="roundRect">
                <a:avLst/>
              </a:prstGeom>
              <a:blipFill>
                <a:blip r:embed="rId21"/>
                <a:stretch>
                  <a:fillRect/>
                </a:stretch>
              </a:blip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0" name="Group 59">
            <a:extLst>
              <a:ext uri="{FF2B5EF4-FFF2-40B4-BE49-F238E27FC236}">
                <a16:creationId xmlns:a16="http://schemas.microsoft.com/office/drawing/2014/main" id="{74C35213-CF3C-222B-7676-4D8D0C46E0E4}"/>
              </a:ext>
            </a:extLst>
          </p:cNvPr>
          <p:cNvGrpSpPr/>
          <p:nvPr/>
        </p:nvGrpSpPr>
        <p:grpSpPr>
          <a:xfrm>
            <a:off x="7407219" y="1926963"/>
            <a:ext cx="54775" cy="53099"/>
            <a:chOff x="6464300" y="2328151"/>
            <a:chExt cx="54775" cy="53099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BB289B9C-FF4F-AFA5-7E78-0DE07DE8D8C9}"/>
                </a:ext>
              </a:extLst>
            </p:cNvPr>
            <p:cNvCxnSpPr>
              <a:cxnSpLocks/>
            </p:cNvCxnSpPr>
            <p:nvPr/>
          </p:nvCxnSpPr>
          <p:spPr bwMode="auto">
            <a:xfrm rot="900000" flipV="1">
              <a:off x="6464300" y="2328151"/>
              <a:ext cx="0" cy="53099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CAC3392C-1AD1-EB85-08F5-5C24C6B0423E}"/>
                </a:ext>
              </a:extLst>
            </p:cNvPr>
            <p:cNvCxnSpPr>
              <a:cxnSpLocks/>
            </p:cNvCxnSpPr>
            <p:nvPr/>
          </p:nvCxnSpPr>
          <p:spPr bwMode="auto">
            <a:xfrm rot="6300000" flipV="1">
              <a:off x="6492526" y="2309177"/>
              <a:ext cx="0" cy="53099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6250081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CD597B18-5A95-3D4B-B2E6-26505425E0BF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0" y="0"/>
                <a:ext cx="9144000" cy="571500"/>
              </a:xfrm>
            </p:spPr>
            <p:txBody>
              <a:bodyPr/>
              <a:lstStyle/>
              <a:p>
                <a:r>
                  <a:rPr lang="en-US" dirty="0"/>
                  <a:t>Cone Beam Geometry: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𝑨</m:t>
                        </m:r>
                      </m:e>
                      <m:sup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𝒓𝒐𝒘</m:t>
                        </m:r>
                      </m:sup>
                    </m:sSup>
                  </m:oMath>
                </a14:m>
                <a:r>
                  <a:rPr lang="en-US" dirty="0"/>
                  <a:t> matrix – Side view</a:t>
                </a:r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CD597B18-5A95-3D4B-B2E6-26505425E0B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0" y="0"/>
                <a:ext cx="9144000" cy="571500"/>
              </a:xfrm>
              <a:blipFill>
                <a:blip r:embed="rId2"/>
                <a:stretch>
                  <a:fillRect l="-1667" t="-15217" b="-326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3BE5FDE7-668E-9A45-9435-CDD1290EED1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84746" y="572701"/>
                <a:ext cx="8706853" cy="4854259"/>
              </a:xfrm>
            </p:spPr>
            <p:txBody>
              <a:bodyPr/>
              <a:lstStyle/>
              <a:p>
                <a:r>
                  <a:rPr lang="en-US" sz="1050" dirty="0"/>
                  <a:t>  Voxel:</a:t>
                </a:r>
              </a:p>
              <a:p>
                <a:pPr marL="228600" lvl="1" indent="0">
                  <a:buNone/>
                </a:pPr>
                <a14:m>
                  <m:oMath xmlns:m="http://schemas.openxmlformats.org/officeDocument/2006/math">
                    <m:r>
                      <a:rPr lang="en-US" sz="10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000" i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sz="1000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1000" i="1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sz="1000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1000" i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sz="10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1000" dirty="0"/>
                  <a:t>: index </a:t>
                </a:r>
              </a:p>
              <a:p>
                <a:pPr marL="228600" lvl="1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00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𝑣𝑜𝑥</m:t>
                        </m:r>
                      </m:sub>
                    </m:sSub>
                    <m:r>
                      <a:rPr lang="en-US" sz="1000" i="1">
                        <a:latin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00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𝑣𝑜𝑥</m:t>
                        </m:r>
                      </m:sub>
                    </m:sSub>
                    <m:r>
                      <a:rPr lang="en-US" sz="1000" i="1">
                        <a:latin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00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𝑣𝑜𝑥</m:t>
                        </m:r>
                      </m:sub>
                    </m:sSub>
                  </m:oMath>
                </a14:m>
                <a:r>
                  <a:rPr lang="en-US" sz="1000" dirty="0"/>
                  <a:t>: physical size</a:t>
                </a:r>
              </a:p>
              <a:p>
                <a:r>
                  <a:rPr lang="en-US" sz="1050" dirty="0"/>
                  <a:t> Forward map entry: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05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d>
                          <m:dPr>
                            <m:ctrlPr>
                              <a:rPr lang="en-US" sz="105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d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</m:sSub>
                    <m:r>
                      <a:rPr lang="en-US" sz="1050" i="1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sz="105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d>
                          <m:dPr>
                            <m:ctrlPr>
                              <a:rPr lang="en-US" sz="105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d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  <m:sup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𝑐h𝑎𝑛</m:t>
                        </m:r>
                      </m:sup>
                    </m:sSubSup>
                    <m:r>
                      <a:rPr lang="en-US" sz="1050" i="1">
                        <a:latin typeface="Cambria Math" panose="02040503050406030204" pitchFamily="18" charset="0"/>
                      </a:rPr>
                      <m:t> </m:t>
                    </m:r>
                    <m:sSubSup>
                      <m:sSubSupPr>
                        <m:ctrlPr>
                          <a:rPr lang="en-US" sz="105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d>
                          <m:dPr>
                            <m:ctrlPr>
                              <a:rPr lang="en-US" sz="105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d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  <m:sup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𝑟𝑜𝑤</m:t>
                        </m:r>
                      </m:sup>
                    </m:sSubSup>
                  </m:oMath>
                </a14:m>
                <a:endParaRPr lang="en-US" sz="1050" dirty="0"/>
              </a:p>
              <a:p>
                <a:endParaRPr lang="en-US" sz="1050" dirty="0"/>
              </a:p>
              <a:p>
                <a:endParaRPr lang="en-US" sz="1050" dirty="0"/>
              </a:p>
              <a:p>
                <a:r>
                  <a:rPr lang="en-US" sz="1050" dirty="0"/>
                  <a:t>Algorithm to compute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05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d>
                          <m:dPr>
                            <m:ctrlPr>
                              <a:rPr lang="en-US" sz="105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d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  <m:sup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𝑟𝑜𝑤</m:t>
                        </m:r>
                      </m:sup>
                    </m:sSubSup>
                  </m:oMath>
                </a14:m>
                <a:r>
                  <a:rPr lang="en-US" sz="1050" dirty="0"/>
                  <a:t>:</a:t>
                </a:r>
              </a:p>
              <a:p>
                <a:pPr marL="95246" lvl="1" indent="0">
                  <a:buNone/>
                </a:pPr>
                <a:r>
                  <a:rPr lang="en-US" sz="1000" u="sng" dirty="0"/>
                  <a:t>For a specific voxel </a:t>
                </a:r>
                <a14:m>
                  <m:oMath xmlns:m="http://schemas.openxmlformats.org/officeDocument/2006/math">
                    <m:r>
                      <a:rPr lang="en-US" sz="1000" b="0" i="1" u="sng" dirty="0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sz="1000" b="0" i="0" u="sng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000" i="1" u="sng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000" i="1" u="sng" dirty="0" err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sz="1000" i="1" u="sng" dirty="0" err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1000" i="1" u="sng" dirty="0" err="1" smtClean="0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sz="1000" b="0" i="1" u="sng" dirty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1000" i="1" u="sng" dirty="0" err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sz="1000" i="1" u="sng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000" i="1" dirty="0">
                  <a:latin typeface="Cambria Math" panose="02040503050406030204" pitchFamily="18" charset="0"/>
                </a:endParaRPr>
              </a:p>
              <a:p>
                <a:pPr lvl="1"/>
                <a14:m>
                  <m:oMath xmlns:m="http://schemas.openxmlformats.org/officeDocument/2006/math">
                    <m:d>
                      <m:d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</m:e>
                    </m:d>
                    <m:r>
                      <a:rPr lang="en-US" sz="1000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1000">
                        <a:latin typeface="Cambria Math" panose="02040503050406030204" pitchFamily="18" charset="0"/>
                      </a:rPr>
                      <m:t>recon</m:t>
                    </m:r>
                    <m:r>
                      <a:rPr lang="en-US" sz="100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US" sz="1000">
                        <a:latin typeface="Cambria Math" panose="02040503050406030204" pitchFamily="18" charset="0"/>
                      </a:rPr>
                      <m:t>ijk</m:t>
                    </m:r>
                    <m:r>
                      <a:rPr lang="en-US" sz="100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US" sz="1000">
                        <a:latin typeface="Cambria Math" panose="02040503050406030204" pitchFamily="18" charset="0"/>
                      </a:rPr>
                      <m:t>to</m:t>
                    </m:r>
                    <m:r>
                      <a:rPr lang="en-US" sz="100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US" sz="1000">
                        <a:latin typeface="Cambria Math" panose="02040503050406030204" pitchFamily="18" charset="0"/>
                      </a:rPr>
                      <m:t>xyz</m:t>
                    </m:r>
                    <m:d>
                      <m:d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</m:d>
                  </m:oMath>
                </a14:m>
                <a:r>
                  <a:rPr lang="en-US" sz="1000" dirty="0">
                    <a:latin typeface="Cambria Math" panose="02040503050406030204" pitchFamily="18" charset="0"/>
                  </a:rPr>
                  <a:t> </a:t>
                </a:r>
                <a:r>
                  <a:rPr lang="en-US" sz="1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get the physical coordinates relative to iso</a:t>
                </a:r>
              </a:p>
              <a:p>
                <a:pPr lvl="1"/>
                <a14:m>
                  <m:oMath xmlns:m="http://schemas.openxmlformats.org/officeDocument/2006/math">
                    <m:d>
                      <m:d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 </m:t>
                        </m:r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𝑀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</m:e>
                    </m:d>
                    <m:r>
                      <a:rPr lang="en-US" sz="1000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1000" i="1">
                        <a:latin typeface="Cambria Math" panose="02040503050406030204" pitchFamily="18" charset="0"/>
                      </a:rPr>
                      <m:t>geometry</m:t>
                    </m:r>
                    <m:r>
                      <a:rPr lang="en-US" sz="1000" i="1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US" sz="1000" i="1">
                        <a:latin typeface="Cambria Math" panose="02040503050406030204" pitchFamily="18" charset="0"/>
                      </a:rPr>
                      <m:t>xyz</m:t>
                    </m:r>
                    <m:r>
                      <a:rPr lang="en-US" sz="1000" i="1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US" sz="1000" i="1">
                        <a:latin typeface="Cambria Math" panose="02040503050406030204" pitchFamily="18" charset="0"/>
                      </a:rPr>
                      <m:t>to</m:t>
                    </m:r>
                    <m:r>
                      <a:rPr lang="en-US" sz="1000" i="1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US" sz="1000" i="1">
                        <a:latin typeface="Cambria Math" panose="02040503050406030204" pitchFamily="18" charset="0"/>
                      </a:rPr>
                      <m:t>uv</m:t>
                    </m:r>
                    <m:d>
                      <m:d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1000" dirty="0">
                    <a:cs typeface="Times New Roman" panose="02020603050405020304" pitchFamily="18" charset="0"/>
                  </a:rPr>
                  <a:t> </a:t>
                </a:r>
                <a:r>
                  <a:rPr lang="en-US" sz="1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get the physical coordinates relative to detector iso</a:t>
                </a:r>
              </a:p>
              <a:p>
                <a:pPr lvl="1"/>
                <a14:m>
                  <m:oMath xmlns:m="http://schemas.openxmlformats.org/officeDocument/2006/math">
                    <m:d>
                      <m:d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</m:e>
                    </m:d>
                    <m:r>
                      <a:rPr lang="en-US" sz="1000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1000">
                        <a:latin typeface="Cambria Math" panose="02040503050406030204" pitchFamily="18" charset="0"/>
                      </a:rPr>
                      <m:t>detector</m:t>
                    </m:r>
                    <m:r>
                      <a:rPr lang="en-US" sz="100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US" sz="1000">
                        <a:latin typeface="Cambria Math" panose="02040503050406030204" pitchFamily="18" charset="0"/>
                      </a:rPr>
                      <m:t>uv</m:t>
                    </m:r>
                    <m:r>
                      <a:rPr lang="en-US" sz="100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US" sz="1000">
                        <a:latin typeface="Cambria Math" panose="02040503050406030204" pitchFamily="18" charset="0"/>
                      </a:rPr>
                      <m:t>to</m:t>
                    </m:r>
                    <m:r>
                      <a:rPr lang="en-US" sz="100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US" sz="1000">
                        <a:latin typeface="Cambria Math" panose="02040503050406030204" pitchFamily="18" charset="0"/>
                      </a:rPr>
                      <m:t>mn</m:t>
                    </m:r>
                    <m:d>
                      <m:d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1000" dirty="0">
                    <a:cs typeface="Times New Roman" panose="02020603050405020304" pitchFamily="18" charset="0"/>
                  </a:rPr>
                  <a:t> </a:t>
                </a:r>
                <a:r>
                  <a:rPr lang="en-US" sz="1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get the index coordinates on the detector for the specific pixel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𝜙</m:t>
                        </m:r>
                      </m:e>
                      <m:sub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sz="10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000" b="0" i="0" smtClean="0">
                            <a:latin typeface="Cambria Math" panose="02040503050406030204" pitchFamily="18" charset="0"/>
                          </a:rPr>
                          <m:t>arctan</m:t>
                        </m:r>
                      </m:fName>
                      <m:e>
                        <m:d>
                          <m:dPr>
                            <m:ctrlP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sub>
                            </m:sSub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𝑠𝑑</m:t>
                                </m:r>
                              </m:sub>
                            </m:sSub>
                          </m:e>
                        </m:d>
                      </m:e>
                    </m:func>
                  </m:oMath>
                </a14:m>
                <a:r>
                  <a:rPr lang="en-US" sz="1000" b="0" dirty="0">
                    <a:latin typeface="Cambria Math" panose="02040503050406030204" pitchFamily="18" charset="0"/>
                  </a:rPr>
                  <a:t> : </a:t>
                </a:r>
                <a:r>
                  <a:rPr lang="en-US" sz="10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angle between source-iso line and source-voxel line in the side view</a:t>
                </a:r>
                <a:endParaRPr lang="en-US" sz="1000" b="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/>
                <a14:m>
                  <m:oMath xmlns:m="http://schemas.openxmlformats.org/officeDocument/2006/math">
                    <m:func>
                      <m:funcPr>
                        <m:ctrlPr>
                          <a:rPr lang="en-US" sz="100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00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sSub>
                          <m:sSubPr>
                            <m:ctrlP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𝛼</m:t>
                            </m:r>
                          </m:e>
                          <m:sub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𝑧</m:t>
                            </m:r>
                          </m:sub>
                        </m:sSub>
                      </m:e>
                    </m:func>
                    <m:r>
                      <a:rPr lang="en-US" sz="1000" i="1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000">
                            <a:latin typeface="Cambria Math" panose="02040503050406030204" pitchFamily="18" charset="0"/>
                          </a:rPr>
                          <m:t>max</m:t>
                        </m:r>
                      </m:fName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sz="1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unc>
                                  <m:funcPr>
                                    <m:ctrlPr>
                                      <a:rPr lang="en-US" sz="1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00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100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000" b="0" i="1" smtClean="0">
                                                <a:latin typeface="Cambria Math" panose="02040503050406030204" pitchFamily="18" charset="0"/>
                                              </a:rPr>
                                              <m:t>𝜙</m:t>
                                            </m:r>
                                          </m:e>
                                          <m:sub>
                                            <m:r>
                                              <a:rPr lang="en-US" sz="1000" b="0" i="1" smtClean="0">
                                                <a:latin typeface="Cambria Math" panose="02040503050406030204" pitchFamily="18" charset="0"/>
                                              </a:rPr>
                                              <m:t>𝑝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</m:func>
                              </m:e>
                            </m:d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, </m:t>
                            </m:r>
                            <m:d>
                              <m:dPr>
                                <m:begChr m:val="|"/>
                                <m:endChr m:val="|"/>
                                <m:ctrlPr>
                                  <a:rPr lang="en-US" sz="1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unc>
                                  <m:funcPr>
                                    <m:ctrlPr>
                                      <a:rPr lang="en-US" sz="1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00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100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000" i="1">
                                                <a:latin typeface="Cambria Math" panose="02040503050406030204" pitchFamily="18" charset="0"/>
                                              </a:rPr>
                                              <m:t>𝜙</m:t>
                                            </m:r>
                                          </m:e>
                                          <m:sub>
                                            <m:r>
                                              <a:rPr lang="en-US" sz="1000" b="0" i="1" smtClean="0">
                                                <a:latin typeface="Cambria Math" panose="02040503050406030204" pitchFamily="18" charset="0"/>
                                              </a:rPr>
                                              <m:t>𝑝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</m:func>
                              </m:e>
                            </m:d>
                          </m:e>
                        </m:d>
                      </m:e>
                    </m:func>
                  </m:oMath>
                </a14:m>
                <a:r>
                  <a:rPr lang="en-US" sz="1000" i="1" dirty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  </a:t>
                </a:r>
                <a:r>
                  <a:rPr lang="en-US" sz="1000" dirty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sz="10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sz="10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0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US" sz="10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00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𝜙</m:t>
                                </m:r>
                              </m:e>
                              <m:sub>
                                <m:r>
                                  <a:rPr lang="en-US" sz="100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sub>
                            </m:sSub>
                          </m:e>
                        </m:d>
                      </m:e>
                    </m:func>
                  </m:oMath>
                </a14:m>
                <a:r>
                  <a:rPr lang="en-US" sz="1000" dirty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 if max cone angle &lt; 45 degrees.)</a:t>
                </a:r>
                <a:r>
                  <a:rPr lang="en-US" sz="1000" i="1" dirty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 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r>
                      <a:rPr lang="en-US" sz="10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f>
                      <m:f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1000">
                                <a:latin typeface="Cambria Math" panose="02040503050406030204" pitchFamily="18" charset="0"/>
                              </a:rPr>
                              <m:t>Δ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𝑣𝑜𝑥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1000">
                                <a:latin typeface="Cambria Math" panose="02040503050406030204" pitchFamily="18" charset="0"/>
                              </a:rPr>
                              <m:t>Δ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sub>
                        </m:sSub>
                      </m:den>
                    </m:f>
                    <m:f>
                      <m:f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func>
                          <m:func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100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sSub>
                              <m:sSubPr>
                                <m:ctrlP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</m:e>
                              <m:sub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</m:sub>
                            </m:sSub>
                          </m:e>
                        </m:func>
                      </m:num>
                      <m:den>
                        <m:func>
                          <m:func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100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sSub>
                              <m:sSubPr>
                                <m:ctrlP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𝜙</m:t>
                                </m:r>
                              </m:e>
                              <m:sub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sub>
                            </m:sSub>
                          </m:e>
                        </m:func>
                      </m:den>
                    </m:f>
                  </m:oMath>
                </a14:m>
                <a:r>
                  <a:rPr lang="en-US" sz="1000" dirty="0"/>
                  <a:t>: length of projection of flattened voxel on detector (in fraction of detector size)</a:t>
                </a:r>
              </a:p>
              <a:p>
                <a:pPr lvl="1"/>
                <a:endParaRPr lang="en-US" sz="1000" u="sng" dirty="0"/>
              </a:p>
              <a:p>
                <a:pPr lvl="1"/>
                <a:endParaRPr lang="en-US" sz="1000" u="sng" dirty="0"/>
              </a:p>
              <a:p>
                <a:pPr marL="95246" lvl="1" indent="0">
                  <a:buNone/>
                </a:pPr>
                <a:r>
                  <a:rPr lang="en-US" sz="1000" u="sng" dirty="0"/>
                  <a:t>For a specific detector </a:t>
                </a:r>
                <a14:m>
                  <m:oMath xmlns:m="http://schemas.openxmlformats.org/officeDocument/2006/math">
                    <m:r>
                      <a:rPr lang="en-US" sz="1000" i="1" u="sng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000" i="1" u="sng" dirty="0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1000" b="0" i="1" u="sng" dirty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1000" b="0" i="1" u="sng" dirty="0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1000" i="1" u="sng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000" dirty="0"/>
              </a:p>
              <a:p>
                <a:pPr lvl="1"/>
                <a14:m>
                  <m:oMath xmlns:m="http://schemas.openxmlformats.org/officeDocument/2006/math">
                    <m:sSubSup>
                      <m:sSubSupPr>
                        <m:ctrlPr>
                          <a:rPr lang="en-US" sz="10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  <m:sup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sup>
                    </m:sSubSup>
                    <m:r>
                      <a:rPr lang="en-US" sz="10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US" sz="1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get the fractional offset from the detector pixel. </a:t>
                </a:r>
                <a:r>
                  <a:rPr lang="en-US" sz="1000" dirty="0"/>
                  <a:t>For </a:t>
                </a:r>
                <a14:m>
                  <m:oMath xmlns:m="http://schemas.openxmlformats.org/officeDocument/2006/math">
                    <m:r>
                      <a:rPr lang="en-US" sz="1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𝜓</m:t>
                    </m:r>
                    <m:r>
                      <a:rPr lang="en-US" sz="1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en-US" sz="1000" dirty="0"/>
                  <a:t>: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  <m:sup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𝑚</m:t>
                        </m:r>
                      </m:sup>
                    </m:sSubSup>
                    <m:r>
                      <a:rPr lang="en-US" sz="1000" i="1" dirty="0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sz="1000" i="1" dirty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000" i="1" dirty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000" i="1" dirty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sz="1000" i="1" dirty="0">
                            <a:latin typeface="Cambria Math" panose="02040503050406030204" pitchFamily="18" charset="0"/>
                          </a:rPr>
                          <m:t>𝑟𝑜𝑤</m:t>
                        </m:r>
                      </m:sup>
                    </m:sSubSup>
                    <m:d>
                      <m:dPr>
                        <m:ctrlPr>
                          <a:rPr lang="en-US" sz="10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000" i="1" dirty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1000" i="1" dirty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00" i="1" dirty="0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  <m:r>
                      <a:rPr lang="en-US" sz="1000" i="1" dirty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sz="1000" i="1" dirty="0">
                        <a:latin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n-US" sz="1000" i="1" dirty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000" i="1" dirty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000" i="1" dirty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sz="1000" i="1" dirty="0">
                            <a:latin typeface="Cambria Math" panose="02040503050406030204" pitchFamily="18" charset="0"/>
                          </a:rPr>
                          <m:t>𝑟𝑜𝑤</m:t>
                        </m:r>
                      </m:sup>
                    </m:sSubSup>
                    <m:r>
                      <a:rPr lang="en-US" sz="1000" i="1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000" i="1" dirty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sz="1000" i="1" dirty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1000" i="1" dirty="0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sz="1000" i="1" dirty="0">
                        <a:latin typeface="Cambria Math" panose="02040503050406030204" pitchFamily="18" charset="0"/>
                      </a:rPr>
                      <m:t>)−</m:t>
                    </m:r>
                    <m:r>
                      <a:rPr lang="en-US" sz="1000" i="1" dirty="0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endPara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/>
                <a14:m>
                  <m:oMath xmlns:m="http://schemas.openxmlformats.org/officeDocument/2006/math">
                    <m:sSubSup>
                      <m:sSubSupPr>
                        <m:ctrlPr>
                          <a:rPr lang="en-US" sz="10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  <m:sup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sup>
                    </m:sSubSup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1000" b="0" i="0" smtClean="0">
                        <a:latin typeface="Cambria Math" panose="02040503050406030204" pitchFamily="18" charset="0"/>
                      </a:rPr>
                      <m:t>clip</m:t>
                    </m:r>
                    <m:d>
                      <m:dPr>
                        <m:ctrlPr>
                          <a:rPr lang="en-US" sz="1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1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𝑊</m:t>
                                </m:r>
                              </m:e>
                              <m:sub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sub>
                            </m:sSub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+1</m:t>
                            </m:r>
                          </m:num>
                          <m:den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sz="100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𝛿</m:t>
                                </m:r>
                              </m:e>
                              <m:sub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sub>
                              <m:sup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sup>
                            </m:sSubSup>
                          </m:e>
                        </m:d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,  0, </m:t>
                        </m:r>
                        <m:func>
                          <m:funcPr>
                            <m:ctrlP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1000" b="0" i="0" smtClean="0">
                                <a:latin typeface="Cambria Math" panose="02040503050406030204" pitchFamily="18" charset="0"/>
                              </a:rPr>
                              <m:t>min</m:t>
                            </m:r>
                          </m:fName>
                          <m:e>
                            <m:d>
                              <m:dPr>
                                <m:begChr m:val="{"/>
                                <m:endChr m:val="}"/>
                                <m:ctrlP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1,</m:t>
                                </m:r>
                                <m:sSub>
                                  <m:sSubPr>
                                    <m:ctrlPr>
                                      <a:rPr lang="en-US" sz="1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latin typeface="Cambria Math" panose="02040503050406030204" pitchFamily="18" charset="0"/>
                                      </a:rPr>
                                      <m:t>𝑊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  <m:r>
                                      <a:rPr lang="en-US" sz="1000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sz="1000" i="1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sub>
                                </m:sSub>
                              </m:e>
                            </m:d>
                          </m:e>
                        </m:func>
                      </m:e>
                    </m:d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1000">
                        <a:latin typeface="Cambria Math" panose="02040503050406030204" pitchFamily="18" charset="0"/>
                      </a:rPr>
                      <m:t>clip</m:t>
                    </m:r>
                    <m:d>
                      <m:d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1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𝑊</m:t>
                                </m:r>
                              </m:e>
                              <m:sub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sub>
                            </m:s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+1</m:t>
                            </m:r>
                          </m:num>
                          <m:den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−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000" i="1" dirty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 dirty="0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lang="en-US" sz="1000" i="1" dirty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sz="1000" i="1" dirty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1000" i="1" dirty="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1000" i="1" dirty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000" i="1" dirty="0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sz="1000" i="1" dirty="0">
                                <a:latin typeface="Cambria Math" panose="02040503050406030204" pitchFamily="18" charset="0"/>
                              </a:rPr>
                              <m:t>)−</m:t>
                            </m:r>
                            <m:r>
                              <a:rPr lang="en-US" sz="1000" i="1" dirty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</m:d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  0, </m:t>
                        </m:r>
                        <m:func>
                          <m:func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1000">
                                <a:latin typeface="Cambria Math" panose="02040503050406030204" pitchFamily="18" charset="0"/>
                              </a:rPr>
                              <m:t>min</m:t>
                            </m:r>
                          </m:fName>
                          <m:e>
                            <m:d>
                              <m:dPr>
                                <m:begChr m:val="{"/>
                                <m:endChr m:val="}"/>
                                <m:ctrlPr>
                                  <a:rPr lang="en-US" sz="1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1,</m:t>
                                </m:r>
                                <m:sSub>
                                  <m:sSubPr>
                                    <m:ctrlPr>
                                      <a:rPr lang="en-US" sz="1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latin typeface="Cambria Math" panose="02040503050406030204" pitchFamily="18" charset="0"/>
                                      </a:rPr>
                                      <m:t>𝑊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  <m:r>
                                      <a:rPr lang="en-US" sz="1000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sz="1000" i="1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sub>
                                </m:sSub>
                              </m:e>
                            </m:d>
                          </m:e>
                        </m:func>
                      </m:e>
                    </m:d>
                  </m:oMath>
                </a14:m>
                <a:r>
                  <a:rPr lang="en-US" sz="1000" dirty="0"/>
                  <a:t>: fractional overlap of projected flattened voxel on detector</a:t>
                </a:r>
              </a:p>
              <a:p>
                <a:pPr lvl="1"/>
                <a14:m>
                  <m:oMath xmlns:m="http://schemas.openxmlformats.org/officeDocument/2006/math">
                    <m:sSubSup>
                      <m:sSubSup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d>
                          <m:d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</m:d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𝑦</m:t>
                        </m:r>
                        <m:d>
                          <m:d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</m:e>
                        </m:d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  <m:sup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𝑟𝑜𝑤</m:t>
                        </m:r>
                      </m:sup>
                    </m:sSubSup>
                    <m:r>
                      <a:rPr lang="en-US" sz="10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func>
                          <m:func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100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sSub>
                              <m:sSubPr>
                                <m:ctrlP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</m:e>
                              <m:sub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</m:sub>
                            </m:sSub>
                          </m:e>
                        </m:func>
                      </m:den>
                    </m:f>
                    <m:sSubSup>
                      <m:sSubSupPr>
                        <m:ctrlPr>
                          <a:rPr lang="en-US" sz="1000" b="0" i="1" dirty="0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000" b="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1000" b="0" i="1" dirty="0" smtClean="0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sz="1000" b="0" i="1" dirty="0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00" b="0" i="1" dirty="0" smtClean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  <m:sup>
                        <m:r>
                          <a:rPr lang="en-US" sz="1000" b="0" i="1" dirty="0" smtClean="0">
                            <a:latin typeface="Cambria Math" panose="02040503050406030204" pitchFamily="18" charset="0"/>
                          </a:rPr>
                          <m:t>𝑚</m:t>
                        </m:r>
                      </m:sup>
                    </m:sSubSup>
                  </m:oMath>
                </a14:m>
                <a:r>
                  <a:rPr lang="en-US" sz="1000" dirty="0"/>
                  <a:t>: side-view projection coefficient.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1 </m:t>
                        </m:r>
                      </m:num>
                      <m:den>
                        <m:func>
                          <m:func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100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sSub>
                              <m:sSubPr>
                                <m:ctrlPr>
                                  <a:rPr lang="en-US" sz="1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</m:e>
                              <m:sub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</m:sub>
                            </m:sSub>
                          </m:e>
                        </m:func>
                      </m:den>
                    </m:f>
                  </m:oMath>
                </a14:m>
                <a:r>
                  <a:rPr lang="en-US" sz="1000" dirty="0"/>
                  <a:t> approximates the per-ray (not per-voxel) distance traveled through the voxel.  </a:t>
                </a:r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3BE5FDE7-668E-9A45-9435-CDD1290EED1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84746" y="572701"/>
                <a:ext cx="8706853" cy="4854259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E407EC-2C49-D04F-A1D0-788F3B6255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94854" y="5349875"/>
            <a:ext cx="649146" cy="365125"/>
          </a:xfrm>
        </p:spPr>
        <p:txBody>
          <a:bodyPr/>
          <a:lstStyle/>
          <a:p>
            <a:fld id="{E2661D55-915B-9148-8609-5AEDA0F27130}" type="slidenum">
              <a:rPr lang="en-US" smtClean="0"/>
              <a:pPr/>
              <a:t>10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6">
                <a:extLst>
                  <a:ext uri="{FF2B5EF4-FFF2-40B4-BE49-F238E27FC236}">
                    <a16:creationId xmlns:a16="http://schemas.microsoft.com/office/drawing/2014/main" id="{40BFAC9F-44B9-5E16-8365-B312DED067C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002087" y="571501"/>
                <a:ext cx="2441463" cy="685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algn="l" rtl="0" fontAlgn="base">
                  <a:lnSpc>
                    <a:spcPct val="95000"/>
                  </a:lnSpc>
                  <a:spcBef>
                    <a:spcPct val="5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§"/>
                  <a:defRPr sz="2500">
                    <a:solidFill>
                      <a:schemeClr val="tx1"/>
                    </a:solidFill>
                    <a:latin typeface="Times New Roman"/>
                    <a:ea typeface="+mn-ea"/>
                    <a:cs typeface="Times New Roman"/>
                  </a:defRPr>
                </a:lvl1pPr>
                <a:lvl2pPr marL="336007" indent="-240761" algn="l" rtl="0" fontAlgn="base">
                  <a:lnSpc>
                    <a:spcPct val="95000"/>
                  </a:lnSpc>
                  <a:spcBef>
                    <a:spcPct val="30000"/>
                  </a:spcBef>
                  <a:spcAft>
                    <a:spcPct val="0"/>
                  </a:spcAft>
                  <a:buClr>
                    <a:srgbClr val="004880"/>
                  </a:buClr>
                  <a:buChar char="•"/>
                  <a:defRPr sz="2167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2pPr>
                <a:lvl3pPr marL="714346" indent="-231502" algn="l" rtl="0" fontAlgn="base">
                  <a:lnSpc>
                    <a:spcPct val="95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4880"/>
                  </a:buClr>
                  <a:buChar char="–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3pPr>
                <a:lvl4pPr marL="1046386" indent="-236793" algn="l" rtl="0" fontAlgn="base">
                  <a:lnSpc>
                    <a:spcPct val="95000"/>
                  </a:lnSpc>
                  <a:spcBef>
                    <a:spcPct val="10000"/>
                  </a:spcBef>
                  <a:spcAft>
                    <a:spcPct val="0"/>
                  </a:spcAft>
                  <a:buClr>
                    <a:srgbClr val="004880"/>
                  </a:buClr>
                  <a:buFont typeface="Times" pitchFamily="-110" charset="0"/>
                  <a:buChar char="•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4pPr>
                <a:lvl5pPr marL="1382393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5pPr>
                <a:lvl6pPr marL="1763378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6pPr>
                <a:lvl7pPr marL="2144363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7pPr>
                <a:lvl8pPr marL="2525347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8pPr>
                <a:lvl9pPr marL="2906332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9pPr>
              </a:lstStyle>
              <a:p>
                <a:pPr eaLnBrk="1" hangingPunct="1"/>
                <a:r>
                  <a:rPr lang="en-US" sz="1200" kern="0" dirty="0"/>
                  <a:t> Detector:</a:t>
                </a:r>
              </a:p>
              <a:p>
                <a:pPr marL="228600" lvl="1" indent="0" eaLnBrk="1" hangingPunct="1">
                  <a:buNone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sz="1100" i="1" ker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100" i="1" kern="0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sz="1100" i="1" ker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100" i="1" ker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</m:oMath>
                </a14:m>
                <a:r>
                  <a:rPr lang="en-US" sz="1100" kern="0" dirty="0"/>
                  <a:t>: index </a:t>
                </a:r>
              </a:p>
              <a:p>
                <a:pPr marL="228600" lvl="1" indent="0" eaLnBrk="1" hangingPunct="1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100" i="1" kern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100" kern="0" smtClea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1100" i="1" kern="0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1100" b="0" i="1" kern="0" smtClean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r>
                      <a:rPr lang="en-US" sz="1100" i="1" kern="0" smtClean="0">
                        <a:latin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en-US" sz="1100" i="1" kern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100" kern="0" smtClea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1100" i="1" kern="0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1100" b="0" i="1" kern="0" smtClea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sz="1100" kern="0" dirty="0"/>
                  <a:t>: physical size</a:t>
                </a:r>
              </a:p>
            </p:txBody>
          </p:sp>
        </mc:Choice>
        <mc:Fallback xmlns="">
          <p:sp>
            <p:nvSpPr>
              <p:cNvPr id="10" name="Content Placeholder 6">
                <a:extLst>
                  <a:ext uri="{FF2B5EF4-FFF2-40B4-BE49-F238E27FC236}">
                    <a16:creationId xmlns:a16="http://schemas.microsoft.com/office/drawing/2014/main" id="{40BFAC9F-44B9-5E16-8365-B312DED067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02087" y="571501"/>
                <a:ext cx="2441463" cy="685800"/>
              </a:xfrm>
              <a:prstGeom prst="rect">
                <a:avLst/>
              </a:prstGeom>
              <a:blipFill>
                <a:blip r:embed="rId4"/>
                <a:stretch>
                  <a:fillRect t="-3704" b="-7407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6E439920-F704-B433-1487-4DEC5B0922FA}"/>
              </a:ext>
            </a:extLst>
          </p:cNvPr>
          <p:cNvSpPr txBox="1"/>
          <p:nvPr/>
        </p:nvSpPr>
        <p:spPr>
          <a:xfrm>
            <a:off x="0" y="5477784"/>
            <a:ext cx="657325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hlinkClick r:id="rId5"/>
              </a:rPr>
              <a:t>Separable Models for cone-beam MBIR Reconstruction, Balke, et al, 2018.</a:t>
            </a:r>
            <a:r>
              <a:rPr lang="en-US" sz="1000" dirty="0">
                <a:hlinkClick r:id="rId6"/>
              </a:rPr>
              <a:t> </a:t>
            </a:r>
            <a:endParaRPr lang="en-US" sz="1000" dirty="0"/>
          </a:p>
        </p:txBody>
      </p:sp>
      <p:sp>
        <p:nvSpPr>
          <p:cNvPr id="3" name="Right Brace 2">
            <a:extLst>
              <a:ext uri="{FF2B5EF4-FFF2-40B4-BE49-F238E27FC236}">
                <a16:creationId xmlns:a16="http://schemas.microsoft.com/office/drawing/2014/main" id="{67F93611-21D2-F494-091C-6FBE0032426A}"/>
              </a:ext>
            </a:extLst>
          </p:cNvPr>
          <p:cNvSpPr/>
          <p:nvPr/>
        </p:nvSpPr>
        <p:spPr bwMode="auto">
          <a:xfrm>
            <a:off x="5987666" y="3096374"/>
            <a:ext cx="269657" cy="609600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6">
                <a:extLst>
                  <a:ext uri="{FF2B5EF4-FFF2-40B4-BE49-F238E27FC236}">
                    <a16:creationId xmlns:a16="http://schemas.microsoft.com/office/drawing/2014/main" id="{4BACA216-58BE-AA6F-1DF5-C7C1DFFD13B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6244684" y="3266166"/>
                <a:ext cx="2648569" cy="2217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algn="l" rtl="0" fontAlgn="base">
                  <a:lnSpc>
                    <a:spcPct val="95000"/>
                  </a:lnSpc>
                  <a:spcBef>
                    <a:spcPct val="5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§"/>
                  <a:defRPr sz="2500">
                    <a:solidFill>
                      <a:schemeClr val="tx1"/>
                    </a:solidFill>
                    <a:latin typeface="Times New Roman"/>
                    <a:ea typeface="+mn-ea"/>
                    <a:cs typeface="Times New Roman"/>
                  </a:defRPr>
                </a:lvl1pPr>
                <a:lvl2pPr marL="336007" indent="-240761" algn="l" rtl="0" fontAlgn="base">
                  <a:lnSpc>
                    <a:spcPct val="95000"/>
                  </a:lnSpc>
                  <a:spcBef>
                    <a:spcPct val="30000"/>
                  </a:spcBef>
                  <a:spcAft>
                    <a:spcPct val="0"/>
                  </a:spcAft>
                  <a:buClr>
                    <a:srgbClr val="004880"/>
                  </a:buClr>
                  <a:buChar char="•"/>
                  <a:defRPr sz="2167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2pPr>
                <a:lvl3pPr marL="714346" indent="-231502" algn="l" rtl="0" fontAlgn="base">
                  <a:lnSpc>
                    <a:spcPct val="95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4880"/>
                  </a:buClr>
                  <a:buChar char="–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3pPr>
                <a:lvl4pPr marL="1046386" indent="-236793" algn="l" rtl="0" fontAlgn="base">
                  <a:lnSpc>
                    <a:spcPct val="95000"/>
                  </a:lnSpc>
                  <a:spcBef>
                    <a:spcPct val="10000"/>
                  </a:spcBef>
                  <a:spcAft>
                    <a:spcPct val="0"/>
                  </a:spcAft>
                  <a:buClr>
                    <a:srgbClr val="004880"/>
                  </a:buClr>
                  <a:buFont typeface="Times" pitchFamily="-110" charset="0"/>
                  <a:buChar char="•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4pPr>
                <a:lvl5pPr marL="1382393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5pPr>
                <a:lvl6pPr marL="1763378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6pPr>
                <a:lvl7pPr marL="2144363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7pPr>
                <a:lvl8pPr marL="2525347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8pPr>
                <a:lvl9pPr marL="2906332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9pPr>
              </a:lstStyle>
              <a:p>
                <a:pPr eaLnBrk="1" hangingPunct="1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100" b="0" i="1" kern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100" b="0" i="1" kern="0" smtClean="0">
                            <a:latin typeface="Cambria Math" panose="02040503050406030204" pitchFamily="18" charset="0"/>
                          </a:rPr>
                          <m:t>𝜙</m:t>
                        </m:r>
                      </m:e>
                      <m:sub>
                        <m:r>
                          <a:rPr lang="en-US" sz="1100" b="0" i="1" kern="0" smtClean="0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sz="1100" b="0" i="1" kern="0" smtClean="0">
                        <a:latin typeface="Cambria Math" panose="02040503050406030204" pitchFamily="18" charset="0"/>
                      </a:rPr>
                      <m:t>,</m:t>
                    </m:r>
                    <m:func>
                      <m:funcPr>
                        <m:ctrlPr>
                          <a:rPr lang="en-US" sz="1100" b="0" i="1" kern="0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100" b="0" i="0" kern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sSub>
                          <m:sSubPr>
                            <m:ctrlPr>
                              <a:rPr lang="en-US" sz="1100" b="0" i="1" kern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100" b="0" i="1" kern="0" smtClean="0">
                                <a:latin typeface="Cambria Math" panose="02040503050406030204" pitchFamily="18" charset="0"/>
                              </a:rPr>
                              <m:t>𝛼</m:t>
                            </m:r>
                          </m:e>
                          <m:sub>
                            <m:r>
                              <a:rPr lang="en-US" sz="1100" b="0" i="1" kern="0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  <m:r>
                              <a:rPr lang="en-US" sz="1100" b="0" i="1" kern="0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100" b="0" i="1" kern="0" smtClean="0">
                                <a:latin typeface="Cambria Math" panose="02040503050406030204" pitchFamily="18" charset="0"/>
                              </a:rPr>
                              <m:t>𝑧</m:t>
                            </m:r>
                          </m:sub>
                        </m:sSub>
                        <m:r>
                          <a:rPr lang="en-US" sz="1100" b="0" i="1" kern="0" smtClean="0">
                            <a:latin typeface="Cambria Math" panose="02040503050406030204" pitchFamily="18" charset="0"/>
                          </a:rPr>
                          <m:t>, </m:t>
                        </m:r>
                        <m:sSub>
                          <m:sSubPr>
                            <m:ctrlPr>
                              <a:rPr lang="en-US" sz="1100" b="0" i="1" kern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100" b="0" i="1" kern="0" smtClean="0">
                                <a:latin typeface="Cambria Math" panose="02040503050406030204" pitchFamily="18" charset="0"/>
                              </a:rPr>
                              <m:t>𝑊</m:t>
                            </m:r>
                          </m:e>
                          <m:sub>
                            <m:r>
                              <a:rPr lang="en-US" sz="1100" b="0" i="1" kern="0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  <m:r>
                              <a:rPr lang="en-US" sz="1100" b="0" i="1" kern="0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100" b="0" i="1" kern="0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sub>
                        </m:sSub>
                      </m:e>
                    </m:func>
                  </m:oMath>
                </a14:m>
                <a:r>
                  <a:rPr lang="en-US" sz="1100" kern="0" dirty="0"/>
                  <a:t> depend only on </a:t>
                </a:r>
                <a14:m>
                  <m:oMath xmlns:m="http://schemas.openxmlformats.org/officeDocument/2006/math">
                    <m:r>
                      <a:rPr lang="en-US" sz="1100" b="0" i="1" kern="0" smtClean="0">
                        <a:latin typeface="Cambria Math" panose="02040503050406030204" pitchFamily="18" charset="0"/>
                      </a:rPr>
                      <m:t>𝑦</m:t>
                    </m:r>
                    <m:d>
                      <m:dPr>
                        <m:ctrlPr>
                          <a:rPr lang="en-US" sz="1100" b="0" i="1" kern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100" b="0" i="1" kern="0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1100" b="0" i="1" kern="0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100" b="0" i="1" kern="0" smtClean="0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</m:oMath>
                </a14:m>
                <a:r>
                  <a:rPr lang="en-US" sz="1100" kern="0" dirty="0"/>
                  <a:t> and </a:t>
                </a:r>
                <a14:m>
                  <m:oMath xmlns:m="http://schemas.openxmlformats.org/officeDocument/2006/math">
                    <m:r>
                      <a:rPr lang="en-US" sz="1100" i="1" ker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endParaRPr lang="en-US" sz="1100" kern="0" dirty="0"/>
              </a:p>
            </p:txBody>
          </p:sp>
        </mc:Choice>
        <mc:Fallback xmlns="">
          <p:sp>
            <p:nvSpPr>
              <p:cNvPr id="5" name="Content Placeholder 6">
                <a:extLst>
                  <a:ext uri="{FF2B5EF4-FFF2-40B4-BE49-F238E27FC236}">
                    <a16:creationId xmlns:a16="http://schemas.microsoft.com/office/drawing/2014/main" id="{4BACA216-58BE-AA6F-1DF5-C7C1DFFD13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244684" y="3266166"/>
                <a:ext cx="2648569" cy="221746"/>
              </a:xfrm>
              <a:prstGeom prst="rect">
                <a:avLst/>
              </a:prstGeom>
              <a:blipFill>
                <a:blip r:embed="rId7"/>
                <a:stretch>
                  <a:fillRect t="-5556" b="-105556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Group 7">
            <a:extLst>
              <a:ext uri="{FF2B5EF4-FFF2-40B4-BE49-F238E27FC236}">
                <a16:creationId xmlns:a16="http://schemas.microsoft.com/office/drawing/2014/main" id="{14F23BB1-BD25-4748-34BC-21562EFBB3EB}"/>
              </a:ext>
            </a:extLst>
          </p:cNvPr>
          <p:cNvGrpSpPr/>
          <p:nvPr/>
        </p:nvGrpSpPr>
        <p:grpSpPr>
          <a:xfrm>
            <a:off x="5840049" y="495300"/>
            <a:ext cx="3303951" cy="2339632"/>
            <a:chOff x="5988329" y="3010243"/>
            <a:chExt cx="3303951" cy="2339632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EC67D94-E913-C967-D24D-3F6C3523EF7E}"/>
                </a:ext>
              </a:extLst>
            </p:cNvPr>
            <p:cNvGrpSpPr/>
            <p:nvPr/>
          </p:nvGrpSpPr>
          <p:grpSpPr>
            <a:xfrm>
              <a:off x="5988329" y="3010243"/>
              <a:ext cx="3168037" cy="2339632"/>
              <a:chOff x="5960743" y="324162"/>
              <a:chExt cx="3168037" cy="2339632"/>
            </a:xfrm>
          </p:grpSpPr>
          <p:cxnSp>
            <p:nvCxnSpPr>
              <p:cNvPr id="18" name="Straight Arrow Connector 17">
                <a:extLst>
                  <a:ext uri="{FF2B5EF4-FFF2-40B4-BE49-F238E27FC236}">
                    <a16:creationId xmlns:a16="http://schemas.microsoft.com/office/drawing/2014/main" id="{11E12968-50CA-A88C-389F-CA950DB01789}"/>
                  </a:ext>
                </a:extLst>
              </p:cNvPr>
              <p:cNvCxnSpPr>
                <a:cxnSpLocks/>
                <a:endCxn id="19" idx="3"/>
              </p:cNvCxnSpPr>
              <p:nvPr/>
            </p:nvCxnSpPr>
            <p:spPr bwMode="auto">
              <a:xfrm>
                <a:off x="6039492" y="1467162"/>
                <a:ext cx="2528316" cy="0"/>
              </a:xfrm>
              <a:prstGeom prst="straightConnector1">
                <a:avLst/>
              </a:prstGeom>
              <a:solidFill>
                <a:schemeClr val="accent1"/>
              </a:solidFill>
              <a:ln w="63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stealth" w="sm" len="lg"/>
              </a:ln>
              <a:effectLst/>
            </p:spPr>
          </p:cxn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28C00A9A-A698-D691-82EA-EC4C7EC78FBC}"/>
                  </a:ext>
                </a:extLst>
              </p:cNvPr>
              <p:cNvSpPr/>
              <p:nvPr/>
            </p:nvSpPr>
            <p:spPr bwMode="auto">
              <a:xfrm>
                <a:off x="8549520" y="324162"/>
                <a:ext cx="18288" cy="2286000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0" charset="0"/>
                  <a:ea typeface="ＭＳ Ｐゴシック" pitchFamily="-110" charset="-128"/>
                  <a:cs typeface="ＭＳ Ｐゴシック" pitchFamily="-110" charset="-128"/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25251546-B85A-AB9B-D424-1B6E8DB80E80}"/>
                  </a:ext>
                </a:extLst>
              </p:cNvPr>
              <p:cNvSpPr txBox="1"/>
              <p:nvPr/>
            </p:nvSpPr>
            <p:spPr>
              <a:xfrm>
                <a:off x="7203970" y="984178"/>
                <a:ext cx="720070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side view</a:t>
                </a:r>
              </a:p>
            </p:txBody>
          </p:sp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3A7CE182-30FB-E78B-7D56-D68ABFD01209}"/>
                  </a:ext>
                </a:extLst>
              </p:cNvPr>
              <p:cNvGrpSpPr/>
              <p:nvPr/>
            </p:nvGrpSpPr>
            <p:grpSpPr>
              <a:xfrm>
                <a:off x="8287953" y="1291033"/>
                <a:ext cx="266140" cy="177218"/>
                <a:chOff x="8237221" y="4087149"/>
                <a:chExt cx="144779" cy="177218"/>
              </a:xfrm>
            </p:grpSpPr>
            <p:cxnSp>
              <p:nvCxnSpPr>
                <p:cNvPr id="58" name="Straight Connector 57">
                  <a:extLst>
                    <a:ext uri="{FF2B5EF4-FFF2-40B4-BE49-F238E27FC236}">
                      <a16:creationId xmlns:a16="http://schemas.microsoft.com/office/drawing/2014/main" id="{5EFB092C-B5B1-6949-3688-177FCB330B8C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8237221" y="4087149"/>
                  <a:ext cx="0" cy="177218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59" name="Straight Connector 58">
                  <a:extLst>
                    <a:ext uri="{FF2B5EF4-FFF2-40B4-BE49-F238E27FC236}">
                      <a16:creationId xmlns:a16="http://schemas.microsoft.com/office/drawing/2014/main" id="{2C8327BD-5DDB-C4D1-9052-8CD544631D85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8237221" y="4087149"/>
                  <a:ext cx="144779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C3BDA026-6A6D-A756-9EE4-66D62107EFD1}"/>
                  </a:ext>
                </a:extLst>
              </p:cNvPr>
              <p:cNvSpPr/>
              <p:nvPr/>
            </p:nvSpPr>
            <p:spPr bwMode="auto">
              <a:xfrm>
                <a:off x="8564799" y="1890426"/>
                <a:ext cx="45719" cy="485710"/>
              </a:xfrm>
              <a:prstGeom prst="rect">
                <a:avLst/>
              </a:prstGeom>
              <a:solidFill>
                <a:srgbClr val="92D05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0" charset="0"/>
                  <a:ea typeface="ＭＳ Ｐゴシック" pitchFamily="-110" charset="-128"/>
                  <a:cs typeface="ＭＳ Ｐゴシック" pitchFamily="-110" charset="-128"/>
                </a:endParaRPr>
              </a:p>
            </p:txBody>
          </p: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6CD86689-A1BD-5FAE-8A9F-A65743C6F4FC}"/>
                  </a:ext>
                </a:extLst>
              </p:cNvPr>
              <p:cNvGrpSpPr/>
              <p:nvPr/>
            </p:nvGrpSpPr>
            <p:grpSpPr>
              <a:xfrm>
                <a:off x="6854832" y="1234665"/>
                <a:ext cx="495975" cy="574084"/>
                <a:chOff x="6854832" y="1234665"/>
                <a:chExt cx="495975" cy="574084"/>
              </a:xfrm>
            </p:grpSpPr>
            <p:sp>
              <p:nvSpPr>
                <p:cNvPr id="52" name="Oval 51">
                  <a:extLst>
                    <a:ext uri="{FF2B5EF4-FFF2-40B4-BE49-F238E27FC236}">
                      <a16:creationId xmlns:a16="http://schemas.microsoft.com/office/drawing/2014/main" id="{565ED289-3EA4-CFF8-E4B3-BA0549414946}"/>
                    </a:ext>
                  </a:extLst>
                </p:cNvPr>
                <p:cNvSpPr/>
                <p:nvPr/>
              </p:nvSpPr>
              <p:spPr bwMode="auto">
                <a:xfrm>
                  <a:off x="7113913" y="1442344"/>
                  <a:ext cx="45719" cy="45719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sp>
              <p:nvSpPr>
                <p:cNvPr id="53" name="U-Turn Arrow 52">
                  <a:extLst>
                    <a:ext uri="{FF2B5EF4-FFF2-40B4-BE49-F238E27FC236}">
                      <a16:creationId xmlns:a16="http://schemas.microsoft.com/office/drawing/2014/main" id="{910160C8-1357-3B28-D186-786D5B871A85}"/>
                    </a:ext>
                  </a:extLst>
                </p:cNvPr>
                <p:cNvSpPr/>
                <p:nvPr/>
              </p:nvSpPr>
              <p:spPr bwMode="auto">
                <a:xfrm>
                  <a:off x="7050412" y="1389002"/>
                  <a:ext cx="228600" cy="152400"/>
                </a:xfrm>
                <a:prstGeom prst="uturnArrow">
                  <a:avLst>
                    <a:gd name="adj1" fmla="val 0"/>
                    <a:gd name="adj2" fmla="val 25000"/>
                    <a:gd name="adj3" fmla="val 29167"/>
                    <a:gd name="adj4" fmla="val 43750"/>
                    <a:gd name="adj5" fmla="val 72917"/>
                  </a:avLst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cxnSp>
              <p:nvCxnSpPr>
                <p:cNvPr id="54" name="Straight Arrow Connector 53">
                  <a:extLst>
                    <a:ext uri="{FF2B5EF4-FFF2-40B4-BE49-F238E27FC236}">
                      <a16:creationId xmlns:a16="http://schemas.microsoft.com/office/drawing/2014/main" id="{B209C52F-F1F4-9C41-C8EE-FEAD8AD12B90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>
                  <a:off x="6854832" y="1465202"/>
                  <a:ext cx="259081" cy="1960"/>
                </a:xfrm>
                <a:prstGeom prst="straightConnector1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stealth"/>
                </a:ln>
                <a:effectLst/>
              </p:spPr>
            </p:cxnSp>
            <p:sp>
              <p:nvSpPr>
                <p:cNvPr id="55" name="TextBox 54">
                  <a:extLst>
                    <a:ext uri="{FF2B5EF4-FFF2-40B4-BE49-F238E27FC236}">
                      <a16:creationId xmlns:a16="http://schemas.microsoft.com/office/drawing/2014/main" id="{99EC1A21-1BF3-D17F-DCC0-A5C39CC5CF10}"/>
                    </a:ext>
                  </a:extLst>
                </p:cNvPr>
                <p:cNvSpPr txBox="1"/>
                <p:nvPr/>
              </p:nvSpPr>
              <p:spPr>
                <a:xfrm>
                  <a:off x="7103623" y="1478160"/>
                  <a:ext cx="247184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1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z</a:t>
                  </a:r>
                </a:p>
              </p:txBody>
            </p:sp>
            <p:cxnSp>
              <p:nvCxnSpPr>
                <p:cNvPr id="56" name="Straight Arrow Connector 55">
                  <a:extLst>
                    <a:ext uri="{FF2B5EF4-FFF2-40B4-BE49-F238E27FC236}">
                      <a16:creationId xmlns:a16="http://schemas.microsoft.com/office/drawing/2014/main" id="{8EC7FBC7-3D38-04CE-22B9-710C4D0F5AE7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136772" y="1488063"/>
                  <a:ext cx="0" cy="320686"/>
                </a:xfrm>
                <a:prstGeom prst="straightConnector1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stealth"/>
                </a:ln>
                <a:effectLst/>
              </p:spPr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57" name="TextBox 56">
                      <a:extLst>
                        <a:ext uri="{FF2B5EF4-FFF2-40B4-BE49-F238E27FC236}">
                          <a16:creationId xmlns:a16="http://schemas.microsoft.com/office/drawing/2014/main" id="{49554449-E99A-24A1-1050-1B1B6E7223E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854832" y="1234665"/>
                      <a:ext cx="300915" cy="261610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sz="11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oMath>
                        </m:oMathPara>
                      </a14:m>
                      <a:endParaRPr lang="en-US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87" name="TextBox 86">
                      <a:extLst>
                        <a:ext uri="{FF2B5EF4-FFF2-40B4-BE49-F238E27FC236}">
                          <a16:creationId xmlns:a16="http://schemas.microsoft.com/office/drawing/2014/main" id="{71EA82D4-6A0A-A741-2772-C2978BE1303F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6854832" y="1234665"/>
                      <a:ext cx="300915" cy="261610"/>
                    </a:xfrm>
                    <a:prstGeom prst="rect">
                      <a:avLst/>
                    </a:prstGeom>
                    <a:blipFill>
                      <a:blip r:embed="rId8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B043290B-F780-47AF-C10A-7555887394D4}"/>
                  </a:ext>
                </a:extLst>
              </p:cNvPr>
              <p:cNvSpPr/>
              <p:nvPr/>
            </p:nvSpPr>
            <p:spPr bwMode="auto">
              <a:xfrm>
                <a:off x="8519080" y="2171833"/>
                <a:ext cx="45719" cy="337310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0" charset="0"/>
                  <a:ea typeface="ＭＳ Ｐゴシック" pitchFamily="-110" charset="-128"/>
                  <a:cs typeface="ＭＳ Ｐゴシック" pitchFamily="-110" charset="-128"/>
                </a:endParaRPr>
              </a:p>
            </p:txBody>
          </p:sp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CDF787C3-800E-E709-F2B5-C668C726D921}"/>
                  </a:ext>
                </a:extLst>
              </p:cNvPr>
              <p:cNvGrpSpPr/>
              <p:nvPr/>
            </p:nvGrpSpPr>
            <p:grpSpPr>
              <a:xfrm>
                <a:off x="5960743" y="1185021"/>
                <a:ext cx="2588777" cy="1324123"/>
                <a:chOff x="5960743" y="1185021"/>
                <a:chExt cx="2588777" cy="1324123"/>
              </a:xfrm>
            </p:grpSpPr>
            <p:sp>
              <p:nvSpPr>
                <p:cNvPr id="47" name="Oval 46">
                  <a:extLst>
                    <a:ext uri="{FF2B5EF4-FFF2-40B4-BE49-F238E27FC236}">
                      <a16:creationId xmlns:a16="http://schemas.microsoft.com/office/drawing/2014/main" id="{748032F7-FF5C-05B7-6DB9-DEF2528FD826}"/>
                    </a:ext>
                  </a:extLst>
                </p:cNvPr>
                <p:cNvSpPr/>
                <p:nvPr/>
              </p:nvSpPr>
              <p:spPr bwMode="auto">
                <a:xfrm>
                  <a:off x="6016632" y="1440181"/>
                  <a:ext cx="45719" cy="45719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6353075E-7C21-D272-5087-663AC5BC38E3}"/>
                    </a:ext>
                  </a:extLst>
                </p:cNvPr>
                <p:cNvSpPr txBox="1"/>
                <p:nvPr/>
              </p:nvSpPr>
              <p:spPr>
                <a:xfrm>
                  <a:off x="5960743" y="1185021"/>
                  <a:ext cx="551754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1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source</a:t>
                  </a:r>
                </a:p>
              </p:txBody>
            </p:sp>
            <p:cxnSp>
              <p:nvCxnSpPr>
                <p:cNvPr id="49" name="Straight Arrow Connector 48">
                  <a:extLst>
                    <a:ext uri="{FF2B5EF4-FFF2-40B4-BE49-F238E27FC236}">
                      <a16:creationId xmlns:a16="http://schemas.microsoft.com/office/drawing/2014/main" id="{669A7FD4-97DF-29EF-B77E-B9C2004FB599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6041777" y="1466542"/>
                  <a:ext cx="2507743" cy="1042602"/>
                </a:xfrm>
                <a:prstGeom prst="straightConnector1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rgbClr val="FF0000"/>
                  </a:solidFill>
                  <a:prstDash val="solid"/>
                  <a:round/>
                  <a:headEnd type="none" w="sm" len="lg"/>
                  <a:tailEnd type="none" w="sm" len="lg"/>
                </a:ln>
                <a:effectLst/>
              </p:spPr>
            </p:cxnSp>
            <p:cxnSp>
              <p:nvCxnSpPr>
                <p:cNvPr id="50" name="Straight Arrow Connector 49">
                  <a:extLst>
                    <a:ext uri="{FF2B5EF4-FFF2-40B4-BE49-F238E27FC236}">
                      <a16:creationId xmlns:a16="http://schemas.microsoft.com/office/drawing/2014/main" id="{B3355137-6035-3910-7890-173E16F3E852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6036482" y="1461120"/>
                  <a:ext cx="2470328" cy="710713"/>
                </a:xfrm>
                <a:prstGeom prst="straightConnector1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rgbClr val="FF0000"/>
                  </a:solidFill>
                  <a:prstDash val="solid"/>
                  <a:round/>
                  <a:headEnd type="none" w="sm" len="lg"/>
                  <a:tailEnd type="none" w="sm" len="lg"/>
                </a:ln>
                <a:effectLst/>
              </p:spPr>
            </p:cxnSp>
            <p:cxnSp>
              <p:nvCxnSpPr>
                <p:cNvPr id="51" name="Straight Arrow Connector 50">
                  <a:extLst>
                    <a:ext uri="{FF2B5EF4-FFF2-40B4-BE49-F238E27FC236}">
                      <a16:creationId xmlns:a16="http://schemas.microsoft.com/office/drawing/2014/main" id="{023AA14B-BD67-BA5A-5CAF-0DCF68056339}"/>
                    </a:ext>
                  </a:extLst>
                </p:cNvPr>
                <p:cNvCxnSpPr>
                  <a:cxnSpLocks/>
                  <a:endCxn id="24" idx="1"/>
                </p:cNvCxnSpPr>
                <p:nvPr/>
              </p:nvCxnSpPr>
              <p:spPr bwMode="auto">
                <a:xfrm>
                  <a:off x="6039491" y="1460510"/>
                  <a:ext cx="2479589" cy="879978"/>
                </a:xfrm>
                <a:prstGeom prst="straightConnector1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rgbClr val="FF0000"/>
                  </a:solidFill>
                  <a:prstDash val="solid"/>
                  <a:round/>
                  <a:headEnd type="none" w="sm" len="lg"/>
                  <a:tailEnd type="none" w="sm" len="lg"/>
                </a:ln>
                <a:effectLst/>
              </p:spPr>
            </p:cxnSp>
          </p:grpSp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1D5B7D76-FBE0-4C9A-4C1E-4157A07069FB}"/>
                  </a:ext>
                </a:extLst>
              </p:cNvPr>
              <p:cNvGrpSpPr/>
              <p:nvPr/>
            </p:nvGrpSpPr>
            <p:grpSpPr>
              <a:xfrm>
                <a:off x="6729384" y="1450704"/>
                <a:ext cx="310854" cy="271416"/>
                <a:chOff x="6729384" y="1450704"/>
                <a:chExt cx="310854" cy="271416"/>
              </a:xfrm>
            </p:grpSpPr>
            <p:sp>
              <p:nvSpPr>
                <p:cNvPr id="45" name="Freeform 44">
                  <a:extLst>
                    <a:ext uri="{FF2B5EF4-FFF2-40B4-BE49-F238E27FC236}">
                      <a16:creationId xmlns:a16="http://schemas.microsoft.com/office/drawing/2014/main" id="{CD1FB3AC-1BCE-89D4-C6F3-4CC06A274152}"/>
                    </a:ext>
                  </a:extLst>
                </p:cNvPr>
                <p:cNvSpPr/>
                <p:nvPr/>
              </p:nvSpPr>
              <p:spPr bwMode="auto">
                <a:xfrm>
                  <a:off x="6742757" y="1460510"/>
                  <a:ext cx="71594" cy="261610"/>
                </a:xfrm>
                <a:custGeom>
                  <a:avLst/>
                  <a:gdLst>
                    <a:gd name="connsiteX0" fmla="*/ 76200 w 76200"/>
                    <a:gd name="connsiteY0" fmla="*/ 0 h 171450"/>
                    <a:gd name="connsiteX1" fmla="*/ 73025 w 76200"/>
                    <a:gd name="connsiteY1" fmla="*/ 22225 h 171450"/>
                    <a:gd name="connsiteX2" fmla="*/ 69850 w 76200"/>
                    <a:gd name="connsiteY2" fmla="*/ 41275 h 171450"/>
                    <a:gd name="connsiteX3" fmla="*/ 60325 w 76200"/>
                    <a:gd name="connsiteY3" fmla="*/ 82550 h 171450"/>
                    <a:gd name="connsiteX4" fmla="*/ 57150 w 76200"/>
                    <a:gd name="connsiteY4" fmla="*/ 95250 h 171450"/>
                    <a:gd name="connsiteX5" fmla="*/ 44450 w 76200"/>
                    <a:gd name="connsiteY5" fmla="*/ 123825 h 171450"/>
                    <a:gd name="connsiteX6" fmla="*/ 34925 w 76200"/>
                    <a:gd name="connsiteY6" fmla="*/ 127000 h 171450"/>
                    <a:gd name="connsiteX7" fmla="*/ 19050 w 76200"/>
                    <a:gd name="connsiteY7" fmla="*/ 146050 h 171450"/>
                    <a:gd name="connsiteX8" fmla="*/ 0 w 76200"/>
                    <a:gd name="connsiteY8" fmla="*/ 171450 h 171450"/>
                    <a:gd name="connsiteX0" fmla="*/ 76200 w 76200"/>
                    <a:gd name="connsiteY0" fmla="*/ 0 h 171450"/>
                    <a:gd name="connsiteX1" fmla="*/ 73025 w 76200"/>
                    <a:gd name="connsiteY1" fmla="*/ 22225 h 171450"/>
                    <a:gd name="connsiteX2" fmla="*/ 69850 w 76200"/>
                    <a:gd name="connsiteY2" fmla="*/ 41275 h 171450"/>
                    <a:gd name="connsiteX3" fmla="*/ 60325 w 76200"/>
                    <a:gd name="connsiteY3" fmla="*/ 82550 h 171450"/>
                    <a:gd name="connsiteX4" fmla="*/ 44450 w 76200"/>
                    <a:gd name="connsiteY4" fmla="*/ 123825 h 171450"/>
                    <a:gd name="connsiteX5" fmla="*/ 34925 w 76200"/>
                    <a:gd name="connsiteY5" fmla="*/ 127000 h 171450"/>
                    <a:gd name="connsiteX6" fmla="*/ 19050 w 76200"/>
                    <a:gd name="connsiteY6" fmla="*/ 146050 h 171450"/>
                    <a:gd name="connsiteX7" fmla="*/ 0 w 76200"/>
                    <a:gd name="connsiteY7" fmla="*/ 171450 h 171450"/>
                    <a:gd name="connsiteX0" fmla="*/ 76200 w 76200"/>
                    <a:gd name="connsiteY0" fmla="*/ 0 h 171450"/>
                    <a:gd name="connsiteX1" fmla="*/ 73025 w 76200"/>
                    <a:gd name="connsiteY1" fmla="*/ 22225 h 171450"/>
                    <a:gd name="connsiteX2" fmla="*/ 69850 w 76200"/>
                    <a:gd name="connsiteY2" fmla="*/ 41275 h 171450"/>
                    <a:gd name="connsiteX3" fmla="*/ 44450 w 76200"/>
                    <a:gd name="connsiteY3" fmla="*/ 123825 h 171450"/>
                    <a:gd name="connsiteX4" fmla="*/ 34925 w 76200"/>
                    <a:gd name="connsiteY4" fmla="*/ 127000 h 171450"/>
                    <a:gd name="connsiteX5" fmla="*/ 19050 w 76200"/>
                    <a:gd name="connsiteY5" fmla="*/ 146050 h 171450"/>
                    <a:gd name="connsiteX6" fmla="*/ 0 w 76200"/>
                    <a:gd name="connsiteY6" fmla="*/ 171450 h 171450"/>
                    <a:gd name="connsiteX0" fmla="*/ 76200 w 76200"/>
                    <a:gd name="connsiteY0" fmla="*/ 0 h 171450"/>
                    <a:gd name="connsiteX1" fmla="*/ 73025 w 76200"/>
                    <a:gd name="connsiteY1" fmla="*/ 22225 h 171450"/>
                    <a:gd name="connsiteX2" fmla="*/ 69850 w 76200"/>
                    <a:gd name="connsiteY2" fmla="*/ 41275 h 171450"/>
                    <a:gd name="connsiteX3" fmla="*/ 44450 w 76200"/>
                    <a:gd name="connsiteY3" fmla="*/ 123825 h 171450"/>
                    <a:gd name="connsiteX4" fmla="*/ 19050 w 76200"/>
                    <a:gd name="connsiteY4" fmla="*/ 146050 h 171450"/>
                    <a:gd name="connsiteX5" fmla="*/ 0 w 76200"/>
                    <a:gd name="connsiteY5" fmla="*/ 171450 h 171450"/>
                    <a:gd name="connsiteX0" fmla="*/ 76200 w 76200"/>
                    <a:gd name="connsiteY0" fmla="*/ 0 h 171450"/>
                    <a:gd name="connsiteX1" fmla="*/ 73025 w 76200"/>
                    <a:gd name="connsiteY1" fmla="*/ 22225 h 171450"/>
                    <a:gd name="connsiteX2" fmla="*/ 69850 w 76200"/>
                    <a:gd name="connsiteY2" fmla="*/ 41275 h 171450"/>
                    <a:gd name="connsiteX3" fmla="*/ 44450 w 76200"/>
                    <a:gd name="connsiteY3" fmla="*/ 123825 h 171450"/>
                    <a:gd name="connsiteX4" fmla="*/ 0 w 76200"/>
                    <a:gd name="connsiteY4" fmla="*/ 171450 h 171450"/>
                    <a:gd name="connsiteX0" fmla="*/ 76200 w 76200"/>
                    <a:gd name="connsiteY0" fmla="*/ 0 h 171450"/>
                    <a:gd name="connsiteX1" fmla="*/ 73025 w 76200"/>
                    <a:gd name="connsiteY1" fmla="*/ 22225 h 171450"/>
                    <a:gd name="connsiteX2" fmla="*/ 44450 w 76200"/>
                    <a:gd name="connsiteY2" fmla="*/ 123825 h 171450"/>
                    <a:gd name="connsiteX3" fmla="*/ 0 w 76200"/>
                    <a:gd name="connsiteY3" fmla="*/ 171450 h 171450"/>
                    <a:gd name="connsiteX0" fmla="*/ 76200 w 76200"/>
                    <a:gd name="connsiteY0" fmla="*/ 0 h 171450"/>
                    <a:gd name="connsiteX1" fmla="*/ 44450 w 76200"/>
                    <a:gd name="connsiteY1" fmla="*/ 123825 h 171450"/>
                    <a:gd name="connsiteX2" fmla="*/ 0 w 76200"/>
                    <a:gd name="connsiteY2" fmla="*/ 171450 h 171450"/>
                    <a:gd name="connsiteX0" fmla="*/ 76200 w 76200"/>
                    <a:gd name="connsiteY0" fmla="*/ 0 h 171450"/>
                    <a:gd name="connsiteX1" fmla="*/ 0 w 76200"/>
                    <a:gd name="connsiteY1" fmla="*/ 171450 h 171450"/>
                    <a:gd name="connsiteX0" fmla="*/ 76200 w 76200"/>
                    <a:gd name="connsiteY0" fmla="*/ 0 h 171450"/>
                    <a:gd name="connsiteX1" fmla="*/ 0 w 76200"/>
                    <a:gd name="connsiteY1" fmla="*/ 171450 h 171450"/>
                    <a:gd name="connsiteX0" fmla="*/ 76200 w 76200"/>
                    <a:gd name="connsiteY0" fmla="*/ 0 h 171450"/>
                    <a:gd name="connsiteX1" fmla="*/ 0 w 76200"/>
                    <a:gd name="connsiteY1" fmla="*/ 171450 h 171450"/>
                    <a:gd name="connsiteX0" fmla="*/ 76200 w 76200"/>
                    <a:gd name="connsiteY0" fmla="*/ 0 h 171450"/>
                    <a:gd name="connsiteX1" fmla="*/ 0 w 76200"/>
                    <a:gd name="connsiteY1" fmla="*/ 171450 h 171450"/>
                    <a:gd name="connsiteX0" fmla="*/ 76200 w 76200"/>
                    <a:gd name="connsiteY0" fmla="*/ 0 h 171450"/>
                    <a:gd name="connsiteX1" fmla="*/ 0 w 76200"/>
                    <a:gd name="connsiteY1" fmla="*/ 171450 h 171450"/>
                    <a:gd name="connsiteX0" fmla="*/ 76200 w 76200"/>
                    <a:gd name="connsiteY0" fmla="*/ 0 h 171450"/>
                    <a:gd name="connsiteX1" fmla="*/ 0 w 76200"/>
                    <a:gd name="connsiteY1" fmla="*/ 171450 h 171450"/>
                    <a:gd name="connsiteX0" fmla="*/ 76200 w 76894"/>
                    <a:gd name="connsiteY0" fmla="*/ 0 h 171450"/>
                    <a:gd name="connsiteX1" fmla="*/ 0 w 76894"/>
                    <a:gd name="connsiteY1" fmla="*/ 171450 h 171450"/>
                    <a:gd name="connsiteX0" fmla="*/ 76200 w 77087"/>
                    <a:gd name="connsiteY0" fmla="*/ 0 h 171450"/>
                    <a:gd name="connsiteX1" fmla="*/ 0 w 77087"/>
                    <a:gd name="connsiteY1" fmla="*/ 171450 h 171450"/>
                    <a:gd name="connsiteX0" fmla="*/ 76200 w 76200"/>
                    <a:gd name="connsiteY0" fmla="*/ 0 h 171450"/>
                    <a:gd name="connsiteX1" fmla="*/ 0 w 76200"/>
                    <a:gd name="connsiteY1" fmla="*/ 171450 h 171450"/>
                    <a:gd name="connsiteX0" fmla="*/ 76200 w 76200"/>
                    <a:gd name="connsiteY0" fmla="*/ 0 h 171450"/>
                    <a:gd name="connsiteX1" fmla="*/ 0 w 76200"/>
                    <a:gd name="connsiteY1" fmla="*/ 171450 h 171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6200" h="171450">
                      <a:moveTo>
                        <a:pt x="76200" y="0"/>
                      </a:moveTo>
                      <a:cubicBezTo>
                        <a:pt x="75792" y="94156"/>
                        <a:pt x="61346" y="113744"/>
                        <a:pt x="0" y="171450"/>
                      </a:cubicBezTo>
                    </a:path>
                  </a:pathLst>
                </a:custGeom>
                <a:noFill/>
                <a:ln w="9525" cap="flat" cmpd="sng" algn="ctr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arrow" w="sm" len="sm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46" name="TextBox 45">
                      <a:extLst>
                        <a:ext uri="{FF2B5EF4-FFF2-40B4-BE49-F238E27FC236}">
                          <a16:creationId xmlns:a16="http://schemas.microsoft.com/office/drawing/2014/main" id="{F7F0BEF3-161C-3C5B-372C-9FAF3EC5305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729384" y="1450704"/>
                      <a:ext cx="310854" cy="246221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𝜙</m:t>
                            </m:r>
                          </m:oMath>
                        </m:oMathPara>
                      </a14:m>
                      <a:endParaRPr lang="en-US" sz="1000" dirty="0"/>
                    </a:p>
                  </p:txBody>
                </p:sp>
              </mc:Choice>
              <mc:Fallback xmlns="">
                <p:sp>
                  <p:nvSpPr>
                    <p:cNvPr id="74" name="TextBox 73">
                      <a:extLst>
                        <a:ext uri="{FF2B5EF4-FFF2-40B4-BE49-F238E27FC236}">
                          <a16:creationId xmlns:a16="http://schemas.microsoft.com/office/drawing/2014/main" id="{F3E9140F-5616-5B85-46B3-F4A7B23A404F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6729384" y="1450704"/>
                      <a:ext cx="310854" cy="246221"/>
                    </a:xfrm>
                    <a:prstGeom prst="rect">
                      <a:avLst/>
                    </a:prstGeom>
                    <a:blipFill>
                      <a:blip r:embed="rId19"/>
                      <a:stretch>
                        <a:fillRect b="-4762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B9FE684D-9146-CF9F-8E00-1BD5E571F53B}"/>
                  </a:ext>
                </a:extLst>
              </p:cNvPr>
              <p:cNvGrpSpPr/>
              <p:nvPr/>
            </p:nvGrpSpPr>
            <p:grpSpPr>
              <a:xfrm>
                <a:off x="8074581" y="2176053"/>
                <a:ext cx="566374" cy="487741"/>
                <a:chOff x="8119099" y="4994394"/>
                <a:chExt cx="566374" cy="487741"/>
              </a:xfrm>
            </p:grpSpPr>
            <p:cxnSp>
              <p:nvCxnSpPr>
                <p:cNvPr id="43" name="Straight Arrow Connector 42">
                  <a:extLst>
                    <a:ext uri="{FF2B5EF4-FFF2-40B4-BE49-F238E27FC236}">
                      <a16:creationId xmlns:a16="http://schemas.microsoft.com/office/drawing/2014/main" id="{6449B7D8-74A2-40ED-544B-F4C885F742C8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8534400" y="4994394"/>
                  <a:ext cx="0" cy="320686"/>
                </a:xfrm>
                <a:prstGeom prst="straightConnector1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rgbClr val="FF0000"/>
                  </a:solidFill>
                  <a:prstDash val="solid"/>
                  <a:round/>
                  <a:headEnd type="stealth" w="sm" len="lg"/>
                  <a:tailEnd type="stealth" w="sm" len="lg"/>
                </a:ln>
                <a:effectLst/>
              </p:spPr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44" name="TextBox 43">
                      <a:extLst>
                        <a:ext uri="{FF2B5EF4-FFF2-40B4-BE49-F238E27FC236}">
                          <a16:creationId xmlns:a16="http://schemas.microsoft.com/office/drawing/2014/main" id="{8DC4633B-5DC6-E4E9-6A0D-C284018C240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119099" y="5235914"/>
                      <a:ext cx="566374" cy="246221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𝑊</m:t>
                                </m:r>
                              </m:e>
                              <m:sub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sz="1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000">
                                    <a:latin typeface="Cambria Math" panose="02040503050406030204" pitchFamily="18" charset="0"/>
                                  </a:rPr>
                                  <m:t>Δ</m:t>
                                </m:r>
                              </m:e>
                              <m:sub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sub>
                            </m:sSub>
                          </m:oMath>
                        </m:oMathPara>
                      </a14:m>
                      <a:endParaRPr lang="en-US" sz="1000" dirty="0"/>
                    </a:p>
                  </p:txBody>
                </p:sp>
              </mc:Choice>
              <mc:Fallback xmlns="">
                <p:sp>
                  <p:nvSpPr>
                    <p:cNvPr id="72" name="TextBox 71">
                      <a:extLst>
                        <a:ext uri="{FF2B5EF4-FFF2-40B4-BE49-F238E27FC236}">
                          <a16:creationId xmlns:a16="http://schemas.microsoft.com/office/drawing/2014/main" id="{3728609C-9399-2392-86A9-B649C0333C2D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8119099" y="5235914"/>
                      <a:ext cx="566374" cy="246221"/>
                    </a:xfrm>
                    <a:prstGeom prst="rect">
                      <a:avLst/>
                    </a:prstGeom>
                    <a:blipFill>
                      <a:blip r:embed="rId20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63F5600D-EAB5-3F7A-D30E-713A8D1534EC}"/>
                  </a:ext>
                </a:extLst>
              </p:cNvPr>
              <p:cNvGrpSpPr/>
              <p:nvPr/>
            </p:nvGrpSpPr>
            <p:grpSpPr>
              <a:xfrm>
                <a:off x="8714628" y="1889335"/>
                <a:ext cx="414152" cy="478646"/>
                <a:chOff x="8449107" y="4994394"/>
                <a:chExt cx="414152" cy="478646"/>
              </a:xfrm>
            </p:grpSpPr>
            <p:cxnSp>
              <p:nvCxnSpPr>
                <p:cNvPr id="41" name="Straight Arrow Connector 40">
                  <a:extLst>
                    <a:ext uri="{FF2B5EF4-FFF2-40B4-BE49-F238E27FC236}">
                      <a16:creationId xmlns:a16="http://schemas.microsoft.com/office/drawing/2014/main" id="{62E06EB1-BEDD-46BE-E998-37F8EA72B5CB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8534400" y="4994394"/>
                  <a:ext cx="0" cy="478646"/>
                </a:xfrm>
                <a:prstGeom prst="straightConnector1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rgbClr val="FF0000"/>
                  </a:solidFill>
                  <a:prstDash val="solid"/>
                  <a:round/>
                  <a:headEnd type="stealth" w="sm" len="lg"/>
                  <a:tailEnd type="stealth" w="sm" len="lg"/>
                </a:ln>
                <a:effectLst/>
              </p:spPr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42" name="TextBox 41">
                      <a:extLst>
                        <a:ext uri="{FF2B5EF4-FFF2-40B4-BE49-F238E27FC236}">
                          <a16:creationId xmlns:a16="http://schemas.microsoft.com/office/drawing/2014/main" id="{68815A7D-C9AE-57E5-365C-62F6B2914E1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449107" y="5074179"/>
                      <a:ext cx="414152" cy="246221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000" b="0" i="0" smtClean="0">
                                    <a:latin typeface="Cambria Math" panose="02040503050406030204" pitchFamily="18" charset="0"/>
                                  </a:rPr>
                                  <m:t>Δ</m:t>
                                </m:r>
                              </m:e>
                              <m:sub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𝑑𝑟</m:t>
                                </m:r>
                              </m:sub>
                            </m:sSub>
                          </m:oMath>
                        </m:oMathPara>
                      </a14:m>
                      <a:endParaRPr lang="en-US" sz="1000" dirty="0"/>
                    </a:p>
                  </p:txBody>
                </p:sp>
              </mc:Choice>
              <mc:Fallback xmlns="">
                <p:sp>
                  <p:nvSpPr>
                    <p:cNvPr id="70" name="TextBox 69">
                      <a:extLst>
                        <a:ext uri="{FF2B5EF4-FFF2-40B4-BE49-F238E27FC236}">
                          <a16:creationId xmlns:a16="http://schemas.microsoft.com/office/drawing/2014/main" id="{C0F56B05-7417-645C-9981-BAE74C2C6558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8449107" y="5074179"/>
                      <a:ext cx="414152" cy="246221"/>
                    </a:xfrm>
                    <a:prstGeom prst="rect">
                      <a:avLst/>
                    </a:prstGeom>
                    <a:blipFill>
                      <a:blip r:embed="rId21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7506832D-EBBB-C64E-CEB5-698154380547}"/>
                  </a:ext>
                </a:extLst>
              </p:cNvPr>
              <p:cNvGrpSpPr/>
              <p:nvPr/>
            </p:nvGrpSpPr>
            <p:grpSpPr>
              <a:xfrm>
                <a:off x="8534495" y="2171833"/>
                <a:ext cx="537263" cy="402539"/>
                <a:chOff x="8402324" y="4994394"/>
                <a:chExt cx="537263" cy="402539"/>
              </a:xfrm>
            </p:grpSpPr>
            <p:cxnSp>
              <p:nvCxnSpPr>
                <p:cNvPr id="39" name="Straight Arrow Connector 38">
                  <a:extLst>
                    <a:ext uri="{FF2B5EF4-FFF2-40B4-BE49-F238E27FC236}">
                      <a16:creationId xmlns:a16="http://schemas.microsoft.com/office/drawing/2014/main" id="{70FD8922-277D-EADA-E189-F6857A17ACB8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8534400" y="4994394"/>
                  <a:ext cx="7407" cy="192270"/>
                </a:xfrm>
                <a:prstGeom prst="straightConnector1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rgbClr val="FF0000"/>
                  </a:solidFill>
                  <a:prstDash val="solid"/>
                  <a:round/>
                  <a:headEnd type="stealth" w="sm" len="sm"/>
                  <a:tailEnd type="stealth" w="sm" len="sm"/>
                </a:ln>
                <a:effectLst/>
              </p:spPr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40" name="TextBox 39">
                      <a:extLst>
                        <a:ext uri="{FF2B5EF4-FFF2-40B4-BE49-F238E27FC236}">
                          <a16:creationId xmlns:a16="http://schemas.microsoft.com/office/drawing/2014/main" id="{0A4CC426-FADA-BCA2-9D40-AD73A76EA06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402324" y="5150712"/>
                      <a:ext cx="537263" cy="246221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𝛿</m:t>
                                </m:r>
                              </m:e>
                              <m:sub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sz="1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000">
                                    <a:latin typeface="Cambria Math" panose="02040503050406030204" pitchFamily="18" charset="0"/>
                                  </a:rPr>
                                  <m:t>Δ</m:t>
                                </m:r>
                              </m:e>
                              <m:sub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sub>
                            </m:sSub>
                          </m:oMath>
                        </m:oMathPara>
                      </a14:m>
                      <a:endParaRPr lang="en-US" sz="1000" dirty="0"/>
                    </a:p>
                  </p:txBody>
                </p:sp>
              </mc:Choice>
              <mc:Fallback xmlns="">
                <p:sp>
                  <p:nvSpPr>
                    <p:cNvPr id="68" name="TextBox 67">
                      <a:extLst>
                        <a:ext uri="{FF2B5EF4-FFF2-40B4-BE49-F238E27FC236}">
                          <a16:creationId xmlns:a16="http://schemas.microsoft.com/office/drawing/2014/main" id="{E076F400-C26D-543E-31BB-F1FDF413B0D4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8402324" y="5150712"/>
                      <a:ext cx="537263" cy="246221"/>
                    </a:xfrm>
                    <a:prstGeom prst="rect">
                      <a:avLst/>
                    </a:prstGeom>
                    <a:blipFill>
                      <a:blip r:embed="rId22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CB03B868-C5CA-D13A-0D89-6C9511AD8EFF}"/>
                  </a:ext>
                </a:extLst>
              </p:cNvPr>
              <p:cNvGrpSpPr/>
              <p:nvPr/>
            </p:nvGrpSpPr>
            <p:grpSpPr>
              <a:xfrm>
                <a:off x="7437288" y="1492284"/>
                <a:ext cx="353943" cy="501763"/>
                <a:chOff x="7088043" y="2505121"/>
                <a:chExt cx="353943" cy="501763"/>
              </a:xfrm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35" name="TextBox 34">
                      <a:extLst>
                        <a:ext uri="{FF2B5EF4-FFF2-40B4-BE49-F238E27FC236}">
                          <a16:creationId xmlns:a16="http://schemas.microsoft.com/office/drawing/2014/main" id="{8A61ED8C-EA8D-2DFE-F4E8-F4AA4FE054D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088043" y="2505121"/>
                      <a:ext cx="353943" cy="246221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</m:e>
                              <m:sub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</m:sub>
                            </m:sSub>
                          </m:oMath>
                        </m:oMathPara>
                      </a14:m>
                      <a:endParaRPr lang="en-US" sz="1000" dirty="0"/>
                    </a:p>
                  </p:txBody>
                </p:sp>
              </mc:Choice>
              <mc:Fallback xmlns="">
                <p:sp>
                  <p:nvSpPr>
                    <p:cNvPr id="35" name="TextBox 34">
                      <a:extLst>
                        <a:ext uri="{FF2B5EF4-FFF2-40B4-BE49-F238E27FC236}">
                          <a16:creationId xmlns:a16="http://schemas.microsoft.com/office/drawing/2014/main" id="{8A61ED8C-EA8D-2DFE-F4E8-F4AA4FE054D1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7088043" y="2505121"/>
                      <a:ext cx="353943" cy="246221"/>
                    </a:xfrm>
                    <a:prstGeom prst="rect">
                      <a:avLst/>
                    </a:prstGeom>
                    <a:blipFill>
                      <a:blip r:embed="rId23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36" name="Straight Connector 35">
                  <a:extLst>
                    <a:ext uri="{FF2B5EF4-FFF2-40B4-BE49-F238E27FC236}">
                      <a16:creationId xmlns:a16="http://schemas.microsoft.com/office/drawing/2014/main" id="{47CEA3F3-05B2-C83A-8CB6-C605933A66E8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20528503" flipV="1">
                  <a:off x="7127236" y="2573524"/>
                  <a:ext cx="308205" cy="391378"/>
                </a:xfrm>
                <a:prstGeom prst="line">
                  <a:avLst/>
                </a:prstGeom>
                <a:solidFill>
                  <a:schemeClr val="accent1"/>
                </a:solidFill>
                <a:ln w="3175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37" name="Freeform 36">
                  <a:extLst>
                    <a:ext uri="{FF2B5EF4-FFF2-40B4-BE49-F238E27FC236}">
                      <a16:creationId xmlns:a16="http://schemas.microsoft.com/office/drawing/2014/main" id="{28F4510A-53FD-23D6-442A-908559CF212A}"/>
                    </a:ext>
                  </a:extLst>
                </p:cNvPr>
                <p:cNvSpPr/>
                <p:nvPr/>
              </p:nvSpPr>
              <p:spPr bwMode="auto">
                <a:xfrm rot="15790498">
                  <a:off x="7245402" y="2519915"/>
                  <a:ext cx="45719" cy="139871"/>
                </a:xfrm>
                <a:custGeom>
                  <a:avLst/>
                  <a:gdLst>
                    <a:gd name="connsiteX0" fmla="*/ 76200 w 76200"/>
                    <a:gd name="connsiteY0" fmla="*/ 0 h 171450"/>
                    <a:gd name="connsiteX1" fmla="*/ 73025 w 76200"/>
                    <a:gd name="connsiteY1" fmla="*/ 22225 h 171450"/>
                    <a:gd name="connsiteX2" fmla="*/ 69850 w 76200"/>
                    <a:gd name="connsiteY2" fmla="*/ 41275 h 171450"/>
                    <a:gd name="connsiteX3" fmla="*/ 60325 w 76200"/>
                    <a:gd name="connsiteY3" fmla="*/ 82550 h 171450"/>
                    <a:gd name="connsiteX4" fmla="*/ 57150 w 76200"/>
                    <a:gd name="connsiteY4" fmla="*/ 95250 h 171450"/>
                    <a:gd name="connsiteX5" fmla="*/ 44450 w 76200"/>
                    <a:gd name="connsiteY5" fmla="*/ 123825 h 171450"/>
                    <a:gd name="connsiteX6" fmla="*/ 34925 w 76200"/>
                    <a:gd name="connsiteY6" fmla="*/ 127000 h 171450"/>
                    <a:gd name="connsiteX7" fmla="*/ 19050 w 76200"/>
                    <a:gd name="connsiteY7" fmla="*/ 146050 h 171450"/>
                    <a:gd name="connsiteX8" fmla="*/ 0 w 76200"/>
                    <a:gd name="connsiteY8" fmla="*/ 171450 h 171450"/>
                    <a:gd name="connsiteX0" fmla="*/ 76200 w 76200"/>
                    <a:gd name="connsiteY0" fmla="*/ 0 h 171450"/>
                    <a:gd name="connsiteX1" fmla="*/ 73025 w 76200"/>
                    <a:gd name="connsiteY1" fmla="*/ 22225 h 171450"/>
                    <a:gd name="connsiteX2" fmla="*/ 69850 w 76200"/>
                    <a:gd name="connsiteY2" fmla="*/ 41275 h 171450"/>
                    <a:gd name="connsiteX3" fmla="*/ 60325 w 76200"/>
                    <a:gd name="connsiteY3" fmla="*/ 82550 h 171450"/>
                    <a:gd name="connsiteX4" fmla="*/ 44450 w 76200"/>
                    <a:gd name="connsiteY4" fmla="*/ 123825 h 171450"/>
                    <a:gd name="connsiteX5" fmla="*/ 34925 w 76200"/>
                    <a:gd name="connsiteY5" fmla="*/ 127000 h 171450"/>
                    <a:gd name="connsiteX6" fmla="*/ 19050 w 76200"/>
                    <a:gd name="connsiteY6" fmla="*/ 146050 h 171450"/>
                    <a:gd name="connsiteX7" fmla="*/ 0 w 76200"/>
                    <a:gd name="connsiteY7" fmla="*/ 171450 h 171450"/>
                    <a:gd name="connsiteX0" fmla="*/ 76200 w 76200"/>
                    <a:gd name="connsiteY0" fmla="*/ 0 h 171450"/>
                    <a:gd name="connsiteX1" fmla="*/ 73025 w 76200"/>
                    <a:gd name="connsiteY1" fmla="*/ 22225 h 171450"/>
                    <a:gd name="connsiteX2" fmla="*/ 69850 w 76200"/>
                    <a:gd name="connsiteY2" fmla="*/ 41275 h 171450"/>
                    <a:gd name="connsiteX3" fmla="*/ 44450 w 76200"/>
                    <a:gd name="connsiteY3" fmla="*/ 123825 h 171450"/>
                    <a:gd name="connsiteX4" fmla="*/ 34925 w 76200"/>
                    <a:gd name="connsiteY4" fmla="*/ 127000 h 171450"/>
                    <a:gd name="connsiteX5" fmla="*/ 19050 w 76200"/>
                    <a:gd name="connsiteY5" fmla="*/ 146050 h 171450"/>
                    <a:gd name="connsiteX6" fmla="*/ 0 w 76200"/>
                    <a:gd name="connsiteY6" fmla="*/ 171450 h 171450"/>
                    <a:gd name="connsiteX0" fmla="*/ 76200 w 76200"/>
                    <a:gd name="connsiteY0" fmla="*/ 0 h 171450"/>
                    <a:gd name="connsiteX1" fmla="*/ 73025 w 76200"/>
                    <a:gd name="connsiteY1" fmla="*/ 22225 h 171450"/>
                    <a:gd name="connsiteX2" fmla="*/ 69850 w 76200"/>
                    <a:gd name="connsiteY2" fmla="*/ 41275 h 171450"/>
                    <a:gd name="connsiteX3" fmla="*/ 44450 w 76200"/>
                    <a:gd name="connsiteY3" fmla="*/ 123825 h 171450"/>
                    <a:gd name="connsiteX4" fmla="*/ 19050 w 76200"/>
                    <a:gd name="connsiteY4" fmla="*/ 146050 h 171450"/>
                    <a:gd name="connsiteX5" fmla="*/ 0 w 76200"/>
                    <a:gd name="connsiteY5" fmla="*/ 171450 h 171450"/>
                    <a:gd name="connsiteX0" fmla="*/ 76200 w 76200"/>
                    <a:gd name="connsiteY0" fmla="*/ 0 h 171450"/>
                    <a:gd name="connsiteX1" fmla="*/ 73025 w 76200"/>
                    <a:gd name="connsiteY1" fmla="*/ 22225 h 171450"/>
                    <a:gd name="connsiteX2" fmla="*/ 69850 w 76200"/>
                    <a:gd name="connsiteY2" fmla="*/ 41275 h 171450"/>
                    <a:gd name="connsiteX3" fmla="*/ 44450 w 76200"/>
                    <a:gd name="connsiteY3" fmla="*/ 123825 h 171450"/>
                    <a:gd name="connsiteX4" fmla="*/ 0 w 76200"/>
                    <a:gd name="connsiteY4" fmla="*/ 171450 h 171450"/>
                    <a:gd name="connsiteX0" fmla="*/ 76200 w 76200"/>
                    <a:gd name="connsiteY0" fmla="*/ 0 h 171450"/>
                    <a:gd name="connsiteX1" fmla="*/ 73025 w 76200"/>
                    <a:gd name="connsiteY1" fmla="*/ 22225 h 171450"/>
                    <a:gd name="connsiteX2" fmla="*/ 44450 w 76200"/>
                    <a:gd name="connsiteY2" fmla="*/ 123825 h 171450"/>
                    <a:gd name="connsiteX3" fmla="*/ 0 w 76200"/>
                    <a:gd name="connsiteY3" fmla="*/ 171450 h 171450"/>
                    <a:gd name="connsiteX0" fmla="*/ 76200 w 76200"/>
                    <a:gd name="connsiteY0" fmla="*/ 0 h 171450"/>
                    <a:gd name="connsiteX1" fmla="*/ 44450 w 76200"/>
                    <a:gd name="connsiteY1" fmla="*/ 123825 h 171450"/>
                    <a:gd name="connsiteX2" fmla="*/ 0 w 76200"/>
                    <a:gd name="connsiteY2" fmla="*/ 171450 h 171450"/>
                    <a:gd name="connsiteX0" fmla="*/ 76200 w 76200"/>
                    <a:gd name="connsiteY0" fmla="*/ 0 h 171450"/>
                    <a:gd name="connsiteX1" fmla="*/ 0 w 76200"/>
                    <a:gd name="connsiteY1" fmla="*/ 171450 h 171450"/>
                    <a:gd name="connsiteX0" fmla="*/ 76200 w 76200"/>
                    <a:gd name="connsiteY0" fmla="*/ 0 h 171450"/>
                    <a:gd name="connsiteX1" fmla="*/ 0 w 76200"/>
                    <a:gd name="connsiteY1" fmla="*/ 171450 h 171450"/>
                    <a:gd name="connsiteX0" fmla="*/ 76200 w 76200"/>
                    <a:gd name="connsiteY0" fmla="*/ 0 h 171450"/>
                    <a:gd name="connsiteX1" fmla="*/ 0 w 76200"/>
                    <a:gd name="connsiteY1" fmla="*/ 171450 h 171450"/>
                    <a:gd name="connsiteX0" fmla="*/ 76200 w 76200"/>
                    <a:gd name="connsiteY0" fmla="*/ 0 h 171450"/>
                    <a:gd name="connsiteX1" fmla="*/ 0 w 76200"/>
                    <a:gd name="connsiteY1" fmla="*/ 171450 h 171450"/>
                    <a:gd name="connsiteX0" fmla="*/ 76200 w 76200"/>
                    <a:gd name="connsiteY0" fmla="*/ 0 h 171450"/>
                    <a:gd name="connsiteX1" fmla="*/ 0 w 76200"/>
                    <a:gd name="connsiteY1" fmla="*/ 171450 h 171450"/>
                    <a:gd name="connsiteX0" fmla="*/ 76200 w 76200"/>
                    <a:gd name="connsiteY0" fmla="*/ 0 h 171450"/>
                    <a:gd name="connsiteX1" fmla="*/ 0 w 76200"/>
                    <a:gd name="connsiteY1" fmla="*/ 171450 h 171450"/>
                    <a:gd name="connsiteX0" fmla="*/ 76200 w 76894"/>
                    <a:gd name="connsiteY0" fmla="*/ 0 h 171450"/>
                    <a:gd name="connsiteX1" fmla="*/ 0 w 76894"/>
                    <a:gd name="connsiteY1" fmla="*/ 171450 h 171450"/>
                    <a:gd name="connsiteX0" fmla="*/ 76200 w 77087"/>
                    <a:gd name="connsiteY0" fmla="*/ 0 h 171450"/>
                    <a:gd name="connsiteX1" fmla="*/ 0 w 77087"/>
                    <a:gd name="connsiteY1" fmla="*/ 171450 h 171450"/>
                    <a:gd name="connsiteX0" fmla="*/ 76200 w 76200"/>
                    <a:gd name="connsiteY0" fmla="*/ 0 h 171450"/>
                    <a:gd name="connsiteX1" fmla="*/ 0 w 76200"/>
                    <a:gd name="connsiteY1" fmla="*/ 171450 h 171450"/>
                    <a:gd name="connsiteX0" fmla="*/ 76200 w 76200"/>
                    <a:gd name="connsiteY0" fmla="*/ 0 h 171450"/>
                    <a:gd name="connsiteX1" fmla="*/ 0 w 76200"/>
                    <a:gd name="connsiteY1" fmla="*/ 171450 h 171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6200" h="171450">
                      <a:moveTo>
                        <a:pt x="76200" y="0"/>
                      </a:moveTo>
                      <a:cubicBezTo>
                        <a:pt x="75792" y="94156"/>
                        <a:pt x="61346" y="113744"/>
                        <a:pt x="0" y="171450"/>
                      </a:cubicBezTo>
                    </a:path>
                  </a:pathLst>
                </a:custGeom>
                <a:noFill/>
                <a:ln w="9525" cap="flat" cmpd="sng" algn="ctr">
                  <a:solidFill>
                    <a:srgbClr val="FF0000"/>
                  </a:solidFill>
                  <a:prstDash val="solid"/>
                  <a:round/>
                  <a:headEnd type="triangle" w="sm" len="sm"/>
                  <a:tailEnd type="triangle" w="sm" len="sm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cxnSp>
              <p:nvCxnSpPr>
                <p:cNvPr id="38" name="Straight Connector 37">
                  <a:extLst>
                    <a:ext uri="{FF2B5EF4-FFF2-40B4-BE49-F238E27FC236}">
                      <a16:creationId xmlns:a16="http://schemas.microsoft.com/office/drawing/2014/main" id="{01E71C66-EDA7-9D8E-E37B-7A966F487FA9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V="1">
                  <a:off x="7196105" y="2535695"/>
                  <a:ext cx="0" cy="471189"/>
                </a:xfrm>
                <a:prstGeom prst="line">
                  <a:avLst/>
                </a:prstGeom>
                <a:solidFill>
                  <a:schemeClr val="accent1"/>
                </a:solidFill>
                <a:ln w="3175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1" name="TextBox 30">
                    <a:extLst>
                      <a:ext uri="{FF2B5EF4-FFF2-40B4-BE49-F238E27FC236}">
                        <a16:creationId xmlns:a16="http://schemas.microsoft.com/office/drawing/2014/main" id="{ECDC65BC-6339-9AE0-1452-FAE8E35666EE}"/>
                      </a:ext>
                    </a:extLst>
                  </p:cNvPr>
                  <p:cNvSpPr txBox="1"/>
                  <p:nvPr/>
                </p:nvSpPr>
                <p:spPr>
                  <a:xfrm>
                    <a:off x="7597069" y="1251516"/>
                    <a:ext cx="406137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1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000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b>
                              <m:r>
                                <a:rPr lang="en-US" sz="1000" b="0" i="1" smtClean="0">
                                  <a:latin typeface="Cambria Math" panose="02040503050406030204" pitchFamily="18" charset="0"/>
                                </a:rPr>
                                <m:t>𝑠𝑑</m:t>
                              </m:r>
                            </m:sub>
                          </m:sSub>
                        </m:oMath>
                      </m:oMathPara>
                    </a14:m>
                    <a:endParaRPr lang="en-US" sz="1000" dirty="0"/>
                  </a:p>
                </p:txBody>
              </p:sp>
            </mc:Choice>
            <mc:Fallback xmlns="">
              <p:sp>
                <p:nvSpPr>
                  <p:cNvPr id="58" name="TextBox 57">
                    <a:extLst>
                      <a:ext uri="{FF2B5EF4-FFF2-40B4-BE49-F238E27FC236}">
                        <a16:creationId xmlns:a16="http://schemas.microsoft.com/office/drawing/2014/main" id="{493085CA-4318-D1BA-3213-505DF2F9635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597069" y="1251516"/>
                    <a:ext cx="406137" cy="246221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61715AEB-C2BA-923C-4B2D-48BFFA85CE4F}"/>
                  </a:ext>
                </a:extLst>
              </p:cNvPr>
              <p:cNvGrpSpPr/>
              <p:nvPr/>
            </p:nvGrpSpPr>
            <p:grpSpPr>
              <a:xfrm>
                <a:off x="7440825" y="1890266"/>
                <a:ext cx="193634" cy="193634"/>
                <a:chOff x="9298910" y="3263367"/>
                <a:chExt cx="193634" cy="193634"/>
              </a:xfrm>
            </p:grpSpPr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622B2EFF-601B-52A9-6FAD-9E9C38EC842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9298910" y="3263367"/>
                  <a:ext cx="193634" cy="193634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cxnSp>
              <p:nvCxnSpPr>
                <p:cNvPr id="34" name="Straight Connector 33">
                  <a:extLst>
                    <a:ext uri="{FF2B5EF4-FFF2-40B4-BE49-F238E27FC236}">
                      <a16:creationId xmlns:a16="http://schemas.microsoft.com/office/drawing/2014/main" id="{B8C7E50A-851E-B847-32B0-646D48A6C51D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9395727" y="3263367"/>
                  <a:ext cx="0" cy="193634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ED22A4C0-0F3F-87ED-3EF1-0FC3CFDB19D6}"/>
                </a:ext>
              </a:extLst>
            </p:cNvPr>
            <p:cNvGrpSpPr/>
            <p:nvPr/>
          </p:nvGrpSpPr>
          <p:grpSpPr>
            <a:xfrm>
              <a:off x="8373127" y="4147201"/>
              <a:ext cx="300980" cy="329680"/>
              <a:chOff x="9222674" y="1619561"/>
              <a:chExt cx="300980" cy="329680"/>
            </a:xfrm>
          </p:grpSpPr>
          <p:cxnSp>
            <p:nvCxnSpPr>
              <p:cNvPr id="16" name="Straight Arrow Connector 15">
                <a:extLst>
                  <a:ext uri="{FF2B5EF4-FFF2-40B4-BE49-F238E27FC236}">
                    <a16:creationId xmlns:a16="http://schemas.microsoft.com/office/drawing/2014/main" id="{53171D08-05D3-DB25-439C-1DD69CF8EED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9407123" y="1628555"/>
                <a:ext cx="0" cy="320686"/>
              </a:xfrm>
              <a:prstGeom prst="straightConnector1">
                <a:avLst/>
              </a:prstGeom>
              <a:solidFill>
                <a:schemeClr val="accent1"/>
              </a:solidFill>
              <a:ln w="635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stealth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7" name="TextBox 16">
                    <a:extLst>
                      <a:ext uri="{FF2B5EF4-FFF2-40B4-BE49-F238E27FC236}">
                        <a16:creationId xmlns:a16="http://schemas.microsoft.com/office/drawing/2014/main" id="{AC070D95-8F3F-3B87-A8B0-BE4A7E194955}"/>
                      </a:ext>
                    </a:extLst>
                  </p:cNvPr>
                  <p:cNvSpPr txBox="1"/>
                  <p:nvPr/>
                </p:nvSpPr>
                <p:spPr>
                  <a:xfrm>
                    <a:off x="9222674" y="1619561"/>
                    <a:ext cx="300980" cy="2616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100" i="1" dirty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𝑣</m:t>
                          </m:r>
                        </m:oMath>
                      </m:oMathPara>
                    </a14:m>
                    <a:endParaRPr lang="en-US" sz="11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96" name="TextBox 95">
                    <a:extLst>
                      <a:ext uri="{FF2B5EF4-FFF2-40B4-BE49-F238E27FC236}">
                        <a16:creationId xmlns:a16="http://schemas.microsoft.com/office/drawing/2014/main" id="{36E711C6-E1F3-C12A-64EA-5EA4047F1AF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222674" y="1619561"/>
                    <a:ext cx="300980" cy="261610"/>
                  </a:xfrm>
                  <a:prstGeom prst="rect">
                    <a:avLst/>
                  </a:prstGeom>
                  <a:blipFill>
                    <a:blip r:embed="rId2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43DBE25F-9720-2FC7-976F-D91B4AEE123E}"/>
                </a:ext>
              </a:extLst>
            </p:cNvPr>
            <p:cNvGrpSpPr/>
            <p:nvPr/>
          </p:nvGrpSpPr>
          <p:grpSpPr>
            <a:xfrm>
              <a:off x="8530452" y="3828293"/>
              <a:ext cx="761828" cy="730821"/>
              <a:chOff x="8391593" y="1137666"/>
              <a:chExt cx="761828" cy="730821"/>
            </a:xfrm>
          </p:grpSpPr>
          <p:cxnSp>
            <p:nvCxnSpPr>
              <p:cNvPr id="14" name="Straight Arrow Connector 13">
                <a:extLst>
                  <a:ext uri="{FF2B5EF4-FFF2-40B4-BE49-F238E27FC236}">
                    <a16:creationId xmlns:a16="http://schemas.microsoft.com/office/drawing/2014/main" id="{1B9BE060-0ACC-0D6E-EEF2-ADEDD10959C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8518265" y="1516365"/>
                <a:ext cx="177001" cy="352122"/>
              </a:xfrm>
              <a:prstGeom prst="straightConnector1">
                <a:avLst/>
              </a:prstGeom>
              <a:solidFill>
                <a:schemeClr val="accent1"/>
              </a:solidFill>
              <a:ln w="6350" cap="flat" cmpd="sng" algn="ctr">
                <a:solidFill>
                  <a:srgbClr val="FF0000"/>
                </a:solidFill>
                <a:prstDash val="solid"/>
                <a:round/>
                <a:headEnd type="none" w="sm" len="lg"/>
                <a:tailEnd type="stealth" w="sm" len="lg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5" name="TextBox 14">
                    <a:extLst>
                      <a:ext uri="{FF2B5EF4-FFF2-40B4-BE49-F238E27FC236}">
                        <a16:creationId xmlns:a16="http://schemas.microsoft.com/office/drawing/2014/main" id="{E53F9F75-42F8-8581-E70C-5E89D8294D64}"/>
                      </a:ext>
                    </a:extLst>
                  </p:cNvPr>
                  <p:cNvSpPr txBox="1"/>
                  <p:nvPr/>
                </p:nvSpPr>
                <p:spPr>
                  <a:xfrm>
                    <a:off x="8391593" y="1137666"/>
                    <a:ext cx="761828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Detector in row </a:t>
                    </a:r>
                    <a14:m>
                      <m:oMath xmlns:m="http://schemas.openxmlformats.org/officeDocument/2006/math">
                        <m:r>
                          <a:rPr lang="en-US" sz="10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oMath>
                    </a14:m>
                    <a:endParaRPr lang="en-US" sz="10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101" name="TextBox 100">
                    <a:extLst>
                      <a:ext uri="{FF2B5EF4-FFF2-40B4-BE49-F238E27FC236}">
                        <a16:creationId xmlns:a16="http://schemas.microsoft.com/office/drawing/2014/main" id="{0D840F53-E549-8AE0-DC67-1D6F98A1F62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391593" y="1137666"/>
                    <a:ext cx="761828" cy="400110"/>
                  </a:xfrm>
                  <a:prstGeom prst="rect">
                    <a:avLst/>
                  </a:prstGeom>
                  <a:blipFill>
                    <a:blip r:embed="rId25"/>
                    <a:stretch>
                      <a:fillRect b="-6061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8CD2E6B0-C2FE-03B6-EF73-6D106883F8FD}"/>
                  </a:ext>
                </a:extLst>
              </p:cNvPr>
              <p:cNvSpPr txBox="1"/>
              <p:nvPr/>
            </p:nvSpPr>
            <p:spPr>
              <a:xfrm>
                <a:off x="4323768" y="422628"/>
                <a:ext cx="413606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0" lang="en-US" sz="1800" b="0" u="sng" strike="noStrike" cap="none" normalizeH="0" baseline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Assume detector angle </a:t>
                </a:r>
                <a14:m>
                  <m:oMath xmlns:m="http://schemas.openxmlformats.org/officeDocument/2006/math">
                    <m:r>
                      <a:rPr kumimoji="0" lang="en-US" sz="1800" b="0" i="1" u="sng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𝜓</m:t>
                    </m:r>
                    <m:r>
                      <a:rPr kumimoji="0" lang="en-US" sz="1800" b="0" i="1" u="sng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endParaRPr lang="en-US" sz="1800" u="sng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1800" u="sng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And max vertical cone angle &lt; 45 degrees.</a:t>
                </a:r>
              </a:p>
            </p:txBody>
          </p:sp>
        </mc:Choice>
        <mc:Fallback xmlns="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8CD2E6B0-C2FE-03B6-EF73-6D106883F8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3768" y="422628"/>
                <a:ext cx="4136069" cy="646331"/>
              </a:xfrm>
              <a:prstGeom prst="rect">
                <a:avLst/>
              </a:prstGeom>
              <a:blipFill>
                <a:blip r:embed="rId26"/>
                <a:stretch>
                  <a:fillRect l="-1223" t="-3922" r="-306" b="-156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ounded Rectangle 5">
                <a:extLst>
                  <a:ext uri="{FF2B5EF4-FFF2-40B4-BE49-F238E27FC236}">
                    <a16:creationId xmlns:a16="http://schemas.microsoft.com/office/drawing/2014/main" id="{5A5D15F2-1D95-A207-A394-D8E4300305FA}"/>
                  </a:ext>
                </a:extLst>
              </p:cNvPr>
              <p:cNvSpPr/>
              <p:nvPr/>
            </p:nvSpPr>
            <p:spPr bwMode="auto">
              <a:xfrm>
                <a:off x="2117894" y="1473606"/>
                <a:ext cx="3099660" cy="436885"/>
              </a:xfrm>
              <a:prstGeom prst="roundRect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9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If </a:t>
                </a:r>
                <a14:m>
                  <m:oMath xmlns:m="http://schemas.openxmlformats.org/officeDocument/2006/math">
                    <m:r>
                      <a:rPr kumimoji="0" lang="en-US" sz="9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𝜓</m:t>
                    </m:r>
                    <m:r>
                      <a:rPr kumimoji="0" lang="en-US" sz="9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kumimoji="0" lang="en-US" sz="9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then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9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d>
                            <m:dPr>
                              <m:ctrlPr>
                                <a:rPr lang="en-US" sz="9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d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)</m:t>
                          </m:r>
                        </m:sub>
                      </m:sSub>
                      <m:r>
                        <a:rPr lang="en-US" sz="900" i="1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sz="9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d>
                            <m:dPr>
                              <m:ctrlPr>
                                <a:rPr lang="en-US" sz="9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d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)</m:t>
                          </m:r>
                        </m:sub>
                        <m:sup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𝑐h𝑎𝑛</m:t>
                          </m:r>
                        </m:sup>
                      </m:sSubSup>
                      <m:r>
                        <a:rPr lang="en-US" sz="900" i="1">
                          <a:latin typeface="Cambria Math" panose="02040503050406030204" pitchFamily="18" charset="0"/>
                        </a:rPr>
                        <m:t>∘ </m:t>
                      </m:r>
                      <m:sSubSup>
                        <m:sSubSupPr>
                          <m:ctrlPr>
                            <a:rPr lang="en-US" sz="9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d>
                            <m:dPr>
                              <m:ctrlPr>
                                <a:rPr lang="en-US" sz="9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</m:d>
                          <m:d>
                            <m:dPr>
                              <m:ctrlPr>
                                <a:rPr lang="en-US" sz="9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</m:d>
                        </m:sub>
                        <m:sup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𝑟𝑜𝑤</m:t>
                          </m:r>
                        </m:sup>
                      </m:sSubSup>
                      <m:r>
                        <a:rPr lang="en-US" sz="900" i="1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sz="9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d>
                            <m:dPr>
                              <m:ctrlPr>
                                <a:rPr lang="en-US" sz="9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d>
                          <m:d>
                            <m:dPr>
                              <m:ctrlPr>
                                <a:rPr lang="en-US" sz="9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e>
                          </m:d>
                        </m:sub>
                        <m:sup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𝑐h𝑎𝑛</m:t>
                          </m:r>
                        </m:sup>
                      </m:sSubSup>
                      <m:r>
                        <a:rPr lang="en-US" sz="900" i="1">
                          <a:latin typeface="Cambria Math" panose="02040503050406030204" pitchFamily="18" charset="0"/>
                        </a:rPr>
                        <m:t>∘</m:t>
                      </m:r>
                      <m:sSubSup>
                        <m:sSubSupPr>
                          <m:ctrlPr>
                            <a:rPr lang="en-US" sz="9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d>
                            <m:dPr>
                              <m:ctrlPr>
                                <a:rPr lang="en-US" sz="9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</m:d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𝑦</m:t>
                          </m:r>
                          <m:d>
                            <m:dPr>
                              <m:ctrlPr>
                                <a:rPr lang="en-US" sz="9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e>
                          </m:d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)</m:t>
                          </m:r>
                        </m:sub>
                        <m:sup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𝑟𝑜𝑤</m:t>
                          </m:r>
                        </m:sup>
                      </m:sSubSup>
                    </m:oMath>
                  </m:oMathPara>
                </a14:m>
                <a:endParaRPr kumimoji="0" lang="en-US" sz="9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Rounded Rectangle 5">
                <a:extLst>
                  <a:ext uri="{FF2B5EF4-FFF2-40B4-BE49-F238E27FC236}">
                    <a16:creationId xmlns:a16="http://schemas.microsoft.com/office/drawing/2014/main" id="{5A5D15F2-1D95-A207-A394-D8E4300305F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117894" y="1473606"/>
                <a:ext cx="3099660" cy="436885"/>
              </a:xfrm>
              <a:prstGeom prst="roundRect">
                <a:avLst/>
              </a:prstGeom>
              <a:blipFill>
                <a:blip r:embed="rId27"/>
                <a:stretch>
                  <a:fillRect/>
                </a:stretch>
              </a:blip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3" name="Group 62">
            <a:extLst>
              <a:ext uri="{FF2B5EF4-FFF2-40B4-BE49-F238E27FC236}">
                <a16:creationId xmlns:a16="http://schemas.microsoft.com/office/drawing/2014/main" id="{D6BE0DC6-52CA-28B7-991D-5659E98F6AAC}"/>
              </a:ext>
            </a:extLst>
          </p:cNvPr>
          <p:cNvGrpSpPr/>
          <p:nvPr/>
        </p:nvGrpSpPr>
        <p:grpSpPr>
          <a:xfrm rot="5756753">
            <a:off x="7436215" y="2123685"/>
            <a:ext cx="54775" cy="53099"/>
            <a:chOff x="6464300" y="2328151"/>
            <a:chExt cx="54775" cy="53099"/>
          </a:xfrm>
        </p:grpSpPr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CFE8B006-2CE2-0E8C-1A2F-56E8322E53D5}"/>
                </a:ext>
              </a:extLst>
            </p:cNvPr>
            <p:cNvCxnSpPr>
              <a:cxnSpLocks/>
            </p:cNvCxnSpPr>
            <p:nvPr/>
          </p:nvCxnSpPr>
          <p:spPr bwMode="auto">
            <a:xfrm rot="900000" flipV="1">
              <a:off x="6464300" y="2328151"/>
              <a:ext cx="0" cy="53099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9F9C1D09-6398-EFDB-3315-140AFC05501E}"/>
                </a:ext>
              </a:extLst>
            </p:cNvPr>
            <p:cNvCxnSpPr>
              <a:cxnSpLocks/>
            </p:cNvCxnSpPr>
            <p:nvPr/>
          </p:nvCxnSpPr>
          <p:spPr bwMode="auto">
            <a:xfrm rot="6300000" flipV="1">
              <a:off x="6492526" y="2309177"/>
              <a:ext cx="0" cy="53099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0575462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CD597B18-5A95-3D4B-B2E6-26505425E0BF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0" y="0"/>
                <a:ext cx="9144000" cy="571500"/>
              </a:xfrm>
            </p:spPr>
            <p:txBody>
              <a:bodyPr/>
              <a:lstStyle/>
              <a:p>
                <a:r>
                  <a:rPr lang="en-US" dirty="0"/>
                  <a:t>Cone Beam Geometry: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p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𝑐h𝑎𝑛</m:t>
                        </m:r>
                      </m:sup>
                    </m:sSup>
                    <m:sSup>
                      <m:sSup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p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𝑟𝑜𝑤</m:t>
                        </m:r>
                      </m:sup>
                    </m:sSup>
                    <m:r>
                      <a:rPr lang="en-US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matrix</a:t>
                </a:r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CD597B18-5A95-3D4B-B2E6-26505425E0B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0" y="0"/>
                <a:ext cx="9144000" cy="571500"/>
              </a:xfrm>
              <a:blipFill>
                <a:blip r:embed="rId2"/>
                <a:stretch>
                  <a:fillRect l="-1667" t="-13043" b="-347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3BE5FDE7-668E-9A45-9435-CDD1290EED1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6200" y="626654"/>
                <a:ext cx="8706853" cy="4440646"/>
              </a:xfrm>
            </p:spPr>
            <p:txBody>
              <a:bodyPr/>
              <a:lstStyle/>
              <a:p>
                <a:r>
                  <a:rPr lang="en-US" sz="1050" dirty="0"/>
                  <a:t>Algorithm to compute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05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d>
                          <m:dPr>
                            <m:ctrlPr>
                              <a:rPr lang="en-US" sz="105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d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</m:sSub>
                    <m:r>
                      <a:rPr lang="en-US" sz="1050" i="1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sz="105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d>
                          <m:dPr>
                            <m:ctrlPr>
                              <a:rPr lang="en-US" sz="105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d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  <m:sup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𝑐h𝑎𝑛</m:t>
                        </m:r>
                      </m:sup>
                    </m:sSubSup>
                    <m:r>
                      <a:rPr lang="en-US" sz="1050" i="1">
                        <a:latin typeface="Cambria Math" panose="02040503050406030204" pitchFamily="18" charset="0"/>
                      </a:rPr>
                      <m:t>∘ </m:t>
                    </m:r>
                    <m:sSubSup>
                      <m:sSubSupPr>
                        <m:ctrlPr>
                          <a:rPr lang="en-US" sz="105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d>
                          <m:dPr>
                            <m:ctrlPr>
                              <a:rPr lang="en-US" sz="105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</m:d>
                        <m:d>
                          <m:dPr>
                            <m:ctrlPr>
                              <a:rPr lang="en-US" sz="105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</m:d>
                      </m:sub>
                      <m:sup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𝑟𝑜𝑤</m:t>
                        </m:r>
                      </m:sup>
                    </m:sSubSup>
                    <m:r>
                      <a:rPr lang="en-US" sz="1050" i="1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sz="105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d>
                          <m:dPr>
                            <m:ctrlPr>
                              <a:rPr lang="en-US" sz="105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d>
                        <m:d>
                          <m:dPr>
                            <m:ctrlPr>
                              <a:rPr lang="en-US" sz="105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</m:e>
                        </m:d>
                      </m:sub>
                      <m:sup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𝑐h𝑎𝑛</m:t>
                        </m:r>
                      </m:sup>
                    </m:sSubSup>
                    <m:r>
                      <a:rPr lang="en-US" sz="1050" i="1">
                        <a:latin typeface="Cambria Math" panose="02040503050406030204" pitchFamily="18" charset="0"/>
                      </a:rPr>
                      <m:t>∘</m:t>
                    </m:r>
                    <m:sSubSup>
                      <m:sSubSupPr>
                        <m:ctrlPr>
                          <a:rPr lang="en-US" sz="105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d>
                          <m:dPr>
                            <m:ctrlPr>
                              <a:rPr lang="en-US" sz="105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</m:d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𝑦</m:t>
                        </m:r>
                        <m:d>
                          <m:dPr>
                            <m:ctrlPr>
                              <a:rPr lang="en-US" sz="105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</m:e>
                        </m:d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  <m:sup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𝑟𝑜𝑤</m:t>
                        </m:r>
                      </m:sup>
                    </m:sSubSup>
                  </m:oMath>
                </a14:m>
                <a:r>
                  <a:rPr lang="en-US" sz="1050" dirty="0"/>
                  <a:t>:</a:t>
                </a:r>
              </a:p>
              <a:p>
                <a:pPr marL="95246" lvl="1" indent="0">
                  <a:buNone/>
                </a:pPr>
                <a:r>
                  <a:rPr lang="en-US" sz="1000" u="sng" dirty="0"/>
                  <a:t>For a specific voxel </a:t>
                </a:r>
                <a14:m>
                  <m:oMath xmlns:m="http://schemas.openxmlformats.org/officeDocument/2006/math">
                    <m:r>
                      <a:rPr lang="en-US" sz="1000" i="1" u="sng" dirty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sz="1000" u="sng" dirty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000" i="1" u="sng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000" i="1" u="sng" dirty="0" err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sz="1000" i="1" u="sng" dirty="0" err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1000" i="1" u="sng" dirty="0" err="1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sz="1000" i="1" u="sng" dirty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1000" i="1" u="sng" dirty="0" err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sz="1000" i="1" u="sng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000" u="sng" dirty="0"/>
              </a:p>
              <a:p>
                <a:pPr lvl="1"/>
                <a14:m>
                  <m:oMath xmlns:m="http://schemas.openxmlformats.org/officeDocument/2006/math">
                    <m:d>
                      <m:d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</m:e>
                    </m:d>
                    <m:r>
                      <a:rPr lang="en-US" sz="1000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1000">
                        <a:latin typeface="Cambria Math" panose="02040503050406030204" pitchFamily="18" charset="0"/>
                      </a:rPr>
                      <m:t>recon</m:t>
                    </m:r>
                    <m:r>
                      <a:rPr lang="en-US" sz="100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US" sz="1000">
                        <a:latin typeface="Cambria Math" panose="02040503050406030204" pitchFamily="18" charset="0"/>
                      </a:rPr>
                      <m:t>ijk</m:t>
                    </m:r>
                    <m:r>
                      <a:rPr lang="en-US" sz="100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US" sz="1000">
                        <a:latin typeface="Cambria Math" panose="02040503050406030204" pitchFamily="18" charset="0"/>
                      </a:rPr>
                      <m:t>to</m:t>
                    </m:r>
                    <m:r>
                      <a:rPr lang="en-US" sz="100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US" sz="1000">
                        <a:latin typeface="Cambria Math" panose="02040503050406030204" pitchFamily="18" charset="0"/>
                      </a:rPr>
                      <m:t>xyz</m:t>
                    </m:r>
                    <m:d>
                      <m:d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</m:d>
                  </m:oMath>
                </a14:m>
                <a:r>
                  <a:rPr lang="en-US" sz="1000" dirty="0">
                    <a:latin typeface="Cambria Math" panose="02040503050406030204" pitchFamily="18" charset="0"/>
                  </a:rPr>
                  <a:t> </a:t>
                </a:r>
                <a:r>
                  <a:rPr lang="en-US" sz="1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get the physical coordinates relative to iso</a:t>
                </a:r>
              </a:p>
              <a:p>
                <a:pPr lvl="1"/>
                <a14:m>
                  <m:oMath xmlns:m="http://schemas.openxmlformats.org/officeDocument/2006/math">
                    <m:d>
                      <m:d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 </m:t>
                        </m:r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𝑀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</m:e>
                    </m:d>
                    <m:r>
                      <a:rPr lang="en-US" sz="1000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1000" i="1">
                        <a:latin typeface="Cambria Math" panose="02040503050406030204" pitchFamily="18" charset="0"/>
                      </a:rPr>
                      <m:t>geometry</m:t>
                    </m:r>
                    <m:r>
                      <a:rPr lang="en-US" sz="1000" i="1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US" sz="1000" i="1">
                        <a:latin typeface="Cambria Math" panose="02040503050406030204" pitchFamily="18" charset="0"/>
                      </a:rPr>
                      <m:t>xyz</m:t>
                    </m:r>
                    <m:r>
                      <a:rPr lang="en-US" sz="1000" i="1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US" sz="1000" i="1">
                        <a:latin typeface="Cambria Math" panose="02040503050406030204" pitchFamily="18" charset="0"/>
                      </a:rPr>
                      <m:t>to</m:t>
                    </m:r>
                    <m:r>
                      <a:rPr lang="en-US" sz="1000" i="1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US" sz="1000" i="1">
                        <a:latin typeface="Cambria Math" panose="02040503050406030204" pitchFamily="18" charset="0"/>
                      </a:rPr>
                      <m:t>uv</m:t>
                    </m:r>
                    <m:d>
                      <m:d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1000" dirty="0">
                    <a:cs typeface="Times New Roman" panose="02020603050405020304" pitchFamily="18" charset="0"/>
                  </a:rPr>
                  <a:t> </a:t>
                </a:r>
                <a:r>
                  <a:rPr lang="en-US" sz="1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get the physical coordinates relative to detector iso</a:t>
                </a:r>
              </a:p>
              <a:p>
                <a:pPr lvl="1"/>
                <a14:m>
                  <m:oMath xmlns:m="http://schemas.openxmlformats.org/officeDocument/2006/math">
                    <m:d>
                      <m:d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</m:e>
                    </m:d>
                    <m:r>
                      <a:rPr lang="en-US" sz="1000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1000">
                        <a:latin typeface="Cambria Math" panose="02040503050406030204" pitchFamily="18" charset="0"/>
                      </a:rPr>
                      <m:t>detector</m:t>
                    </m:r>
                    <m:r>
                      <a:rPr lang="en-US" sz="100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US" sz="1000">
                        <a:latin typeface="Cambria Math" panose="02040503050406030204" pitchFamily="18" charset="0"/>
                      </a:rPr>
                      <m:t>uv</m:t>
                    </m:r>
                    <m:r>
                      <a:rPr lang="en-US" sz="100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US" sz="1000">
                        <a:latin typeface="Cambria Math" panose="02040503050406030204" pitchFamily="18" charset="0"/>
                      </a:rPr>
                      <m:t>to</m:t>
                    </m:r>
                    <m:r>
                      <a:rPr lang="en-US" sz="100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US" sz="1000">
                        <a:latin typeface="Cambria Math" panose="02040503050406030204" pitchFamily="18" charset="0"/>
                      </a:rPr>
                      <m:t>mn</m:t>
                    </m:r>
                    <m:d>
                      <m:d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1000" dirty="0">
                    <a:cs typeface="Times New Roman" panose="02020603050405020304" pitchFamily="18" charset="0"/>
                  </a:rPr>
                  <a:t> </a:t>
                </a:r>
                <a:r>
                  <a:rPr lang="en-US" sz="1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get the index coordinates on the detector for the specific pixel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sz="1000" i="1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000">
                            <a:latin typeface="Cambria Math" panose="02040503050406030204" pitchFamily="18" charset="0"/>
                          </a:rPr>
                          <m:t>arctan</m:t>
                        </m:r>
                      </m:fName>
                      <m:e>
                        <m:d>
                          <m:d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𝑢</m:t>
                                </m:r>
                              </m:e>
                              <m:sub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sub>
                            </m:s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US" sz="1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𝑠𝑑</m:t>
                                </m:r>
                              </m:sub>
                            </m:sSub>
                          </m:e>
                        </m:d>
                      </m:e>
                    </m:func>
                  </m:oMath>
                </a14:m>
                <a:r>
                  <a:rPr lang="en-US" sz="1000" dirty="0">
                    <a:latin typeface="Cambria Math" panose="02040503050406030204" pitchFamily="18" charset="0"/>
                  </a:rPr>
                  <a:t> : </a:t>
                </a:r>
                <a:r>
                  <a:rPr lang="en-US" sz="1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angle between source-iso line and source-voxel line in top view</a:t>
                </a:r>
                <a:endParaRPr lang="en-US" sz="10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/>
                <a14:m>
                  <m:oMath xmlns:m="http://schemas.openxmlformats.org/officeDocument/2006/math">
                    <m:func>
                      <m:func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00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𝛼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𝑥𝑦</m:t>
                            </m:r>
                          </m:sub>
                        </m:sSub>
                      </m:e>
                    </m:func>
                    <m:r>
                      <a:rPr lang="en-US" sz="1000" i="1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000">
                            <a:latin typeface="Cambria Math" panose="02040503050406030204" pitchFamily="18" charset="0"/>
                          </a:rPr>
                          <m:t>max</m:t>
                        </m:r>
                      </m:fName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sz="1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unc>
                                  <m:funcPr>
                                    <m:ctrlPr>
                                      <a:rPr lang="en-US" sz="1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00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000" i="1">
                                            <a:latin typeface="Cambria Math" panose="02040503050406030204" pitchFamily="18" charset="0"/>
                                          </a:rPr>
                                          <m:t>𝛽</m:t>
                                        </m:r>
                                        <m:r>
                                          <a:rPr lang="en-US" sz="1000" i="1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10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000" i="1">
                                                <a:latin typeface="Cambria Math" panose="02040503050406030204" pitchFamily="18" charset="0"/>
                                              </a:rPr>
                                              <m:t>𝜃</m:t>
                                            </m:r>
                                          </m:e>
                                          <m:sub>
                                            <m:r>
                                              <a:rPr lang="en-US" sz="1000" i="1">
                                                <a:latin typeface="Cambria Math" panose="02040503050406030204" pitchFamily="18" charset="0"/>
                                              </a:rPr>
                                              <m:t>𝑝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</m:func>
                              </m:e>
                            </m:d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, </m:t>
                            </m:r>
                            <m:d>
                              <m:dPr>
                                <m:begChr m:val="|"/>
                                <m:endChr m:val="|"/>
                                <m:ctrlPr>
                                  <a:rPr lang="en-US" sz="1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unc>
                                  <m:funcPr>
                                    <m:ctrlPr>
                                      <a:rPr lang="en-US" sz="1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00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000" i="1">
                                            <a:latin typeface="Cambria Math" panose="02040503050406030204" pitchFamily="18" charset="0"/>
                                          </a:rPr>
                                          <m:t>𝛽</m:t>
                                        </m:r>
                                        <m:r>
                                          <a:rPr lang="en-US" sz="1000" i="1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10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000" i="1">
                                                <a:latin typeface="Cambria Math" panose="02040503050406030204" pitchFamily="18" charset="0"/>
                                              </a:rPr>
                                              <m:t>𝜃</m:t>
                                            </m:r>
                                          </m:e>
                                          <m:sub>
                                            <m:r>
                                              <a:rPr lang="en-US" sz="1000" i="1">
                                                <a:latin typeface="Cambria Math" panose="02040503050406030204" pitchFamily="18" charset="0"/>
                                              </a:rPr>
                                              <m:t>𝑝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</m:func>
                              </m:e>
                            </m:d>
                          </m:e>
                        </m:d>
                      </m:e>
                    </m:func>
                  </m:oMath>
                </a14:m>
                <a:endParaRPr lang="en-US" sz="1000" i="1" dirty="0">
                  <a:latin typeface="Cambria Math" panose="02040503050406030204" pitchFamily="18" charset="0"/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r>
                      <a:rPr lang="en-US" sz="10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f>
                      <m:f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1000">
                                <a:latin typeface="Cambria Math" panose="02040503050406030204" pitchFamily="18" charset="0"/>
                              </a:rPr>
                              <m:t>Δ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𝑣𝑜𝑥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1000">
                                <a:latin typeface="Cambria Math" panose="02040503050406030204" pitchFamily="18" charset="0"/>
                              </a:rPr>
                              <m:t>Δ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𝑑𝑐</m:t>
                            </m:r>
                          </m:sub>
                        </m:sSub>
                      </m:den>
                    </m:f>
                    <m:f>
                      <m:f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func>
                          <m:func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100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sSub>
                              <m:sSubPr>
                                <m:ctrlPr>
                                  <a:rPr lang="en-US" sz="1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</m:e>
                              <m:sub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sub>
                            </m:sSub>
                          </m:e>
                        </m:func>
                      </m:num>
                      <m:den>
                        <m:func>
                          <m:func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100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sSub>
                              <m:sSubPr>
                                <m:ctrlPr>
                                  <a:rPr lang="en-US" sz="1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  <m:sub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sub>
                            </m:sSub>
                          </m:e>
                        </m:func>
                      </m:den>
                    </m:f>
                  </m:oMath>
                </a14:m>
                <a:r>
                  <a:rPr lang="en-US" sz="1000" dirty="0"/>
                  <a:t>: length of projection of flattened voxel on detector (in fraction of detector size).  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𝜙</m:t>
                        </m:r>
                      </m:e>
                      <m: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sz="1000" i="1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000">
                            <a:latin typeface="Cambria Math" panose="02040503050406030204" pitchFamily="18" charset="0"/>
                          </a:rPr>
                          <m:t>arctan</m:t>
                        </m:r>
                      </m:fName>
                      <m:e>
                        <m:d>
                          <m:d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sub>
                            </m:s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US" sz="1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𝑠𝑑</m:t>
                                </m:r>
                              </m:sub>
                            </m:sSub>
                          </m:e>
                        </m:d>
                      </m:e>
                    </m:func>
                  </m:oMath>
                </a14:m>
                <a:r>
                  <a:rPr lang="en-US" sz="1000" dirty="0">
                    <a:latin typeface="Cambria Math" panose="02040503050406030204" pitchFamily="18" charset="0"/>
                  </a:rPr>
                  <a:t> : </a:t>
                </a:r>
                <a:r>
                  <a:rPr lang="en-US" sz="1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angle between source-iso line and source-voxel line in top view</a:t>
                </a:r>
                <a:endParaRPr lang="en-US" sz="10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/>
                <a14:m>
                  <m:oMath xmlns:m="http://schemas.openxmlformats.org/officeDocument/2006/math">
                    <m:func>
                      <m:func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00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𝛼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𝑧</m:t>
                            </m:r>
                          </m:sub>
                        </m:sSub>
                      </m:e>
                    </m:func>
                    <m:r>
                      <a:rPr lang="en-US" sz="1000" i="1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000">
                            <a:latin typeface="Cambria Math" panose="02040503050406030204" pitchFamily="18" charset="0"/>
                          </a:rPr>
                          <m:t>max</m:t>
                        </m:r>
                      </m:fName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sz="1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unc>
                                  <m:funcPr>
                                    <m:ctrlPr>
                                      <a:rPr lang="en-US" sz="1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00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10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000" i="1">
                                                <a:latin typeface="Cambria Math" panose="02040503050406030204" pitchFamily="18" charset="0"/>
                                              </a:rPr>
                                              <m:t>𝜙</m:t>
                                            </m:r>
                                          </m:e>
                                          <m:sub>
                                            <m:r>
                                              <a:rPr lang="en-US" sz="1000" i="1">
                                                <a:latin typeface="Cambria Math" panose="02040503050406030204" pitchFamily="18" charset="0"/>
                                              </a:rPr>
                                              <m:t>𝑝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</m:func>
                              </m:e>
                            </m:d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, </m:t>
                            </m:r>
                            <m:d>
                              <m:dPr>
                                <m:begChr m:val="|"/>
                                <m:endChr m:val="|"/>
                                <m:ctrlPr>
                                  <a:rPr lang="en-US" sz="1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unc>
                                  <m:funcPr>
                                    <m:ctrlPr>
                                      <a:rPr lang="en-US" sz="1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00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10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000" i="1">
                                                <a:latin typeface="Cambria Math" panose="02040503050406030204" pitchFamily="18" charset="0"/>
                                              </a:rPr>
                                              <m:t>𝜙</m:t>
                                            </m:r>
                                          </m:e>
                                          <m:sub>
                                            <m:r>
                                              <a:rPr lang="en-US" sz="1000" i="1">
                                                <a:latin typeface="Cambria Math" panose="02040503050406030204" pitchFamily="18" charset="0"/>
                                              </a:rPr>
                                              <m:t>𝑝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</m:func>
                              </m:e>
                            </m:d>
                          </m:e>
                        </m:d>
                      </m:e>
                    </m:func>
                  </m:oMath>
                </a14:m>
                <a:endParaRPr lang="en-US" sz="1000" i="1" dirty="0">
                  <a:solidFill>
                    <a:srgbClr val="FF0000"/>
                  </a:solidFill>
                  <a:latin typeface="Cambria Math" panose="02040503050406030204" pitchFamily="18" charset="0"/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r>
                      <a:rPr lang="en-US" sz="10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f>
                      <m:f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1000">
                                <a:latin typeface="Cambria Math" panose="02040503050406030204" pitchFamily="18" charset="0"/>
                              </a:rPr>
                              <m:t>Δ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𝑣𝑜𝑥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1000">
                                <a:latin typeface="Cambria Math" panose="02040503050406030204" pitchFamily="18" charset="0"/>
                              </a:rPr>
                              <m:t>Δ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𝑑𝑟</m:t>
                            </m:r>
                          </m:sub>
                        </m:sSub>
                      </m:den>
                    </m:f>
                    <m:f>
                      <m:f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func>
                          <m:func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100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sSub>
                              <m:sSubPr>
                                <m:ctrlPr>
                                  <a:rPr lang="en-US" sz="1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</m:e>
                              <m:sub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</m:sub>
                            </m:sSub>
                          </m:e>
                        </m:func>
                      </m:num>
                      <m:den>
                        <m:func>
                          <m:func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100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sSub>
                              <m:sSubPr>
                                <m:ctrlPr>
                                  <a:rPr lang="en-US" sz="1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𝜙</m:t>
                                </m:r>
                              </m:e>
                              <m:sub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sub>
                            </m:sSub>
                          </m:e>
                        </m:func>
                      </m:den>
                    </m:f>
                  </m:oMath>
                </a14:m>
                <a:r>
                  <a:rPr lang="en-US" sz="1000" dirty="0"/>
                  <a:t>: length of projection of flattened voxel on detector (in fraction of detector size)</a:t>
                </a:r>
              </a:p>
              <a:p>
                <a:pPr marL="95246" lvl="1" indent="0">
                  <a:buNone/>
                </a:pPr>
                <a:endParaRPr lang="en-US" sz="1000" u="sng" dirty="0"/>
              </a:p>
              <a:p>
                <a:pPr marL="95246" lvl="1" indent="0">
                  <a:buNone/>
                </a:pPr>
                <a:r>
                  <a:rPr lang="en-US" sz="1000" u="sng" dirty="0"/>
                  <a:t>For a specific detector </a:t>
                </a:r>
                <a14:m>
                  <m:oMath xmlns:m="http://schemas.openxmlformats.org/officeDocument/2006/math">
                    <m:r>
                      <a:rPr lang="en-US" sz="1000" i="1" u="sng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000" i="1" u="sng" dirty="0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1000" b="0" i="1" u="sng" dirty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1000" b="0" i="1" u="sng" dirty="0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1000" i="1" u="sng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000" dirty="0"/>
              </a:p>
              <a:p>
                <a:pPr lvl="1"/>
                <a14:m>
                  <m:oMath xmlns:m="http://schemas.openxmlformats.org/officeDocument/2006/math">
                    <m:d>
                      <m:dPr>
                        <m:ctrlPr>
                          <a:rPr lang="en-US" sz="1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𝛿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sub>
                          <m:sup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p>
                        </m:sSubSup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sSubSup>
                          <m:sSubSup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𝛿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𝑐</m:t>
                            </m:r>
                          </m:sub>
                          <m:sup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bSup>
                      </m:e>
                    </m:d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</m:e>
                    </m:d>
                    <m:r>
                      <a:rPr lang="en-US" sz="1000" i="1">
                        <a:latin typeface="Cambria Math" panose="02040503050406030204" pitchFamily="18" charset="0"/>
                      </a:rPr>
                      <m:t>−</m:t>
                    </m:r>
                    <m:d>
                      <m:d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</m:oMath>
                </a14:m>
                <a:r>
                  <a:rPr lang="en-US" sz="10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get the fractional offset from the detector pixel</a:t>
                </a:r>
                <a:endParaRPr lang="en-US" sz="1000" dirty="0"/>
              </a:p>
              <a:p>
                <a:pPr lvl="1"/>
                <a14:m>
                  <m:oMath xmlns:m="http://schemas.openxmlformats.org/officeDocument/2006/math">
                    <m:sSubSup>
                      <m:sSubSupPr>
                        <m:ctrlPr>
                          <a:rPr lang="en-US" sz="105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  <m:sup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bSup>
                    <m:r>
                      <a:rPr lang="en-US" sz="1050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1050">
                        <a:latin typeface="Cambria Math" panose="02040503050406030204" pitchFamily="18" charset="0"/>
                      </a:rPr>
                      <m:t>clip</m:t>
                    </m:r>
                    <m:d>
                      <m:dPr>
                        <m:ctrlPr>
                          <a:rPr lang="en-US" sz="105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105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105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50" i="1">
                                    <a:latin typeface="Cambria Math" panose="02040503050406030204" pitchFamily="18" charset="0"/>
                                  </a:rPr>
                                  <m:t>𝑊</m:t>
                                </m:r>
                              </m:e>
                              <m:sub>
                                <m:r>
                                  <a:rPr lang="en-US" sz="1050" i="1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  <m:r>
                                  <a:rPr lang="en-US" sz="105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050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sub>
                            </m:sSub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+1</m:t>
                            </m:r>
                          </m:num>
                          <m:den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−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sz="105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sz="105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050" i="1">
                                    <a:latin typeface="Cambria Math" panose="02040503050406030204" pitchFamily="18" charset="0"/>
                                  </a:rPr>
                                  <m:t>𝛿</m:t>
                                </m:r>
                              </m:e>
                              <m:sub>
                                <m:r>
                                  <a:rPr lang="en-US" sz="1050" i="1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  <m:r>
                                  <a:rPr lang="en-US" sz="105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050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sub>
                              <m:sup>
                                <m:r>
                                  <a:rPr lang="en-US" sz="105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p>
                            </m:sSubSup>
                          </m:e>
                        </m:d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,  0, </m:t>
                        </m:r>
                        <m:func>
                          <m:funcPr>
                            <m:ctrlPr>
                              <a:rPr lang="en-US" sz="105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1050">
                                <a:latin typeface="Cambria Math" panose="02040503050406030204" pitchFamily="18" charset="0"/>
                              </a:rPr>
                              <m:t>min</m:t>
                            </m:r>
                          </m:fName>
                          <m:e>
                            <m:d>
                              <m:dPr>
                                <m:begChr m:val="{"/>
                                <m:endChr m:val="}"/>
                                <m:ctrlPr>
                                  <a:rPr lang="en-US" sz="105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050" i="1">
                                    <a:latin typeface="Cambria Math" panose="02040503050406030204" pitchFamily="18" charset="0"/>
                                  </a:rPr>
                                  <m:t>1, </m:t>
                                </m:r>
                                <m:sSub>
                                  <m:sSubPr>
                                    <m:ctrlPr>
                                      <a:rPr lang="en-US" sz="105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50" i="1">
                                        <a:latin typeface="Cambria Math" panose="02040503050406030204" pitchFamily="18" charset="0"/>
                                      </a:rPr>
                                      <m:t>𝑊</m:t>
                                    </m:r>
                                  </m:e>
                                  <m:sub>
                                    <m:r>
                                      <a:rPr lang="en-US" sz="1050" i="1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  <m:r>
                                      <a:rPr lang="en-US" sz="1050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sz="1050" i="1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sub>
                                </m:sSub>
                              </m:e>
                            </m:d>
                          </m:e>
                        </m:func>
                      </m:e>
                    </m:d>
                  </m:oMath>
                </a14:m>
                <a:r>
                  <a:rPr lang="en-US" sz="1000" dirty="0"/>
                  <a:t>: fractional overlap of projected flattened voxel on detector</a:t>
                </a:r>
              </a:p>
              <a:p>
                <a:pPr lvl="1"/>
                <a14:m>
                  <m:oMath xmlns:m="http://schemas.openxmlformats.org/officeDocument/2006/math">
                    <m:sSubSup>
                      <m:sSubSup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  <m:sup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𝑚</m:t>
                        </m:r>
                      </m:sup>
                    </m:sSubSup>
                    <m:r>
                      <a:rPr lang="en-US" sz="1000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1000">
                        <a:latin typeface="Cambria Math" panose="02040503050406030204" pitchFamily="18" charset="0"/>
                      </a:rPr>
                      <m:t>clip</m:t>
                    </m:r>
                    <m:d>
                      <m:d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1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𝑊</m:t>
                                </m:r>
                              </m:e>
                              <m:sub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sub>
                            </m:sSub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+1</m:t>
                            </m:r>
                          </m:num>
                          <m:den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−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sz="100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𝛿</m:t>
                                </m:r>
                              </m:e>
                              <m:sub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sub>
                              <m:sup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sup>
                            </m:sSubSup>
                          </m:e>
                        </m:d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  0, </m:t>
                        </m:r>
                        <m:func>
                          <m:func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1000">
                                <a:latin typeface="Cambria Math" panose="02040503050406030204" pitchFamily="18" charset="0"/>
                              </a:rPr>
                              <m:t>min</m:t>
                            </m:r>
                          </m:fName>
                          <m:e>
                            <m:d>
                              <m:dPr>
                                <m:begChr m:val="{"/>
                                <m:endChr m:val="}"/>
                                <m:ctrlPr>
                                  <a:rPr lang="en-US" sz="1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1,</m:t>
                                </m:r>
                                <m:sSub>
                                  <m:sSubPr>
                                    <m:ctrlPr>
                                      <a:rPr lang="en-US" sz="1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latin typeface="Cambria Math" panose="02040503050406030204" pitchFamily="18" charset="0"/>
                                      </a:rPr>
                                      <m:t>𝑊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  <m:r>
                                      <a:rPr lang="en-US" sz="1000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sz="1000" i="1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sub>
                                </m:sSub>
                              </m:e>
                            </m:d>
                          </m:e>
                        </m:func>
                      </m:e>
                    </m:d>
                  </m:oMath>
                </a14:m>
                <a:r>
                  <a:rPr lang="en-US" sz="1000" dirty="0"/>
                  <a:t>: fractional overlap of projected flattened voxel on detector</a:t>
                </a:r>
              </a:p>
              <a:p>
                <a:pPr lvl="1"/>
                <a14:m>
                  <m:oMath xmlns:m="http://schemas.openxmlformats.org/officeDocument/2006/math">
                    <m:sSubSup>
                      <m:sSubSup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d>
                          <m:d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d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  <m:sup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𝑐h𝑎𝑛</m:t>
                        </m:r>
                      </m:sup>
                    </m:sSubSup>
                    <m:r>
                      <a:rPr lang="en-US" sz="1000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1000" dirty="0"/>
                      <m:t> </m:t>
                    </m:r>
                    <m:f>
                      <m:f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1000">
                                <a:latin typeface="Cambria Math" panose="02040503050406030204" pitchFamily="18" charset="0"/>
                              </a:rPr>
                              <m:t>Δ</m:t>
                            </m:r>
                          </m:e>
                          <m:sub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𝑣𝑜𝑥</m:t>
                            </m:r>
                          </m:sub>
                        </m:s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func>
                          <m:func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100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sSub>
                              <m:sSubPr>
                                <m:ctrlP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</m:e>
                              <m:sub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𝑥𝑦</m:t>
                                </m:r>
                              </m:sub>
                            </m:sSub>
                          </m:e>
                        </m:func>
                      </m:den>
                    </m:f>
                    <m:sSubSup>
                      <m:sSubSupPr>
                        <m:ctrlPr>
                          <a:rPr lang="en-US" sz="105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  <m:sup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bSup>
                  </m:oMath>
                </a14:m>
                <a:r>
                  <a:rPr lang="en-US" sz="1000" dirty="0"/>
                  <a:t>: top-view projection coefficient</a:t>
                </a:r>
              </a:p>
              <a:p>
                <a:pPr lvl="1"/>
                <a14:m>
                  <m:oMath xmlns:m="http://schemas.openxmlformats.org/officeDocument/2006/math">
                    <m:sSubSup>
                      <m:sSubSup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d>
                          <m:d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</m:d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𝑦</m:t>
                        </m:r>
                        <m:d>
                          <m:d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</m:e>
                        </m:d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  <m:sup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𝑟𝑜𝑤</m:t>
                        </m:r>
                      </m:sup>
                    </m:sSubSup>
                    <m:r>
                      <a:rPr lang="en-US" sz="1000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1000" dirty="0"/>
                      <m:t> </m:t>
                    </m:r>
                    <m:f>
                      <m:f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func>
                          <m:func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100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sSub>
                              <m:sSubPr>
                                <m:ctrlP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</m:e>
                              <m:sub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</m:sub>
                            </m:sSub>
                          </m:e>
                        </m:func>
                      </m:den>
                    </m:f>
                    <m:sSubSup>
                      <m:sSubSup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  <m:sup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𝑚</m:t>
                        </m:r>
                      </m:sup>
                    </m:sSubSup>
                  </m:oMath>
                </a14:m>
                <a:r>
                  <a:rPr lang="en-US" sz="1000" dirty="0"/>
                  <a:t>: side-view projection coefficient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d>
                          <m:d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d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</m:sSub>
                    <m:r>
                      <a:rPr lang="en-US" sz="1000" i="1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d>
                          <m:d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d>
                        <m:d>
                          <m:d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</m:e>
                        </m:d>
                      </m:sub>
                      <m:sup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𝑐h𝑎𝑛</m:t>
                        </m:r>
                      </m:sup>
                    </m:sSubSup>
                    <m:r>
                      <a:rPr lang="en-US" sz="1000" i="1">
                        <a:latin typeface="Cambria Math" panose="02040503050406030204" pitchFamily="18" charset="0"/>
                      </a:rPr>
                      <m:t>∘</m:t>
                    </m:r>
                    <m:sSubSup>
                      <m:sSubSup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d>
                          <m:d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</m:d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𝑦</m:t>
                        </m:r>
                        <m:d>
                          <m:d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</m:e>
                        </m:d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  <m:sup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𝑟𝑜𝑤</m:t>
                        </m:r>
                      </m:sup>
                    </m:sSubSup>
                  </m:oMath>
                </a14:m>
                <a:r>
                  <a:rPr lang="en-US" sz="1000" dirty="0"/>
                  <a:t>: final projection coefficient</a:t>
                </a:r>
              </a:p>
              <a:p>
                <a:pPr marL="95246" lvl="1" indent="0">
                  <a:buNone/>
                </a:pPr>
                <a:endParaRPr lang="en-US" sz="1000" dirty="0">
                  <a:solidFill>
                    <a:schemeClr val="tx1"/>
                  </a:solidFill>
                </a:endParaRPr>
              </a:p>
              <a:p>
                <a:pPr marL="95246" lvl="1" indent="0">
                  <a:buNone/>
                </a:pPr>
                <a:endParaRPr lang="en-US" sz="1000" dirty="0"/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3BE5FDE7-668E-9A45-9435-CDD1290EED1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626654"/>
                <a:ext cx="8706853" cy="4440646"/>
              </a:xfrm>
              <a:blipFill>
                <a:blip r:embed="rId3"/>
                <a:stretch>
                  <a:fillRect b="-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E407EC-2C49-D04F-A1D0-788F3B6255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94854" y="5349875"/>
            <a:ext cx="649146" cy="365125"/>
          </a:xfrm>
        </p:spPr>
        <p:txBody>
          <a:bodyPr/>
          <a:lstStyle/>
          <a:p>
            <a:fld id="{E2661D55-915B-9148-8609-5AEDA0F27130}" type="slidenum">
              <a:rPr lang="en-US" smtClean="0"/>
              <a:pPr/>
              <a:t>11</a:t>
            </a:fld>
            <a:endParaRPr lang="en-US"/>
          </a:p>
        </p:txBody>
      </p: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71F86927-4B2E-8DC1-C821-0F899CEF9E8D}"/>
              </a:ext>
            </a:extLst>
          </p:cNvPr>
          <p:cNvGrpSpPr/>
          <p:nvPr/>
        </p:nvGrpSpPr>
        <p:grpSpPr>
          <a:xfrm>
            <a:off x="5839056" y="324162"/>
            <a:ext cx="3312251" cy="2414206"/>
            <a:chOff x="5953145" y="324162"/>
            <a:chExt cx="3312251" cy="2414206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6F200B54-7C32-9876-7528-8A6038ECDDDB}"/>
                </a:ext>
              </a:extLst>
            </p:cNvPr>
            <p:cNvGrpSpPr/>
            <p:nvPr/>
          </p:nvGrpSpPr>
          <p:grpSpPr>
            <a:xfrm>
              <a:off x="5953145" y="324162"/>
              <a:ext cx="3172429" cy="2414206"/>
              <a:chOff x="5953145" y="324162"/>
              <a:chExt cx="3172429" cy="2414206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C82B5ED0-17B1-0FA2-CECB-0566DB5268A4}"/>
                  </a:ext>
                </a:extLst>
              </p:cNvPr>
              <p:cNvGrpSpPr/>
              <p:nvPr/>
            </p:nvGrpSpPr>
            <p:grpSpPr>
              <a:xfrm>
                <a:off x="5953145" y="324162"/>
                <a:ext cx="3172429" cy="2414206"/>
                <a:chOff x="5953145" y="324162"/>
                <a:chExt cx="3172429" cy="2414206"/>
              </a:xfrm>
            </p:grpSpPr>
            <p:cxnSp>
              <p:nvCxnSpPr>
                <p:cNvPr id="15" name="Straight Arrow Connector 14">
                  <a:extLst>
                    <a:ext uri="{FF2B5EF4-FFF2-40B4-BE49-F238E27FC236}">
                      <a16:creationId xmlns:a16="http://schemas.microsoft.com/office/drawing/2014/main" id="{05F5DB71-CC26-1406-2116-72A557433A09}"/>
                    </a:ext>
                  </a:extLst>
                </p:cNvPr>
                <p:cNvCxnSpPr>
                  <a:cxnSpLocks/>
                  <a:endCxn id="16" idx="3"/>
                </p:cNvCxnSpPr>
                <p:nvPr/>
              </p:nvCxnSpPr>
              <p:spPr bwMode="auto">
                <a:xfrm>
                  <a:off x="6039492" y="1467162"/>
                  <a:ext cx="2528316" cy="0"/>
                </a:xfrm>
                <a:prstGeom prst="straightConnector1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stealth" w="sm" len="lg"/>
                </a:ln>
                <a:effectLst/>
              </p:spPr>
            </p:cxnSp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11A2E39E-2892-619D-1AF6-1AA02AEC489A}"/>
                    </a:ext>
                  </a:extLst>
                </p:cNvPr>
                <p:cNvSpPr/>
                <p:nvPr/>
              </p:nvSpPr>
              <p:spPr bwMode="auto">
                <a:xfrm>
                  <a:off x="8549520" y="324162"/>
                  <a:ext cx="18288" cy="228600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32CD3C28-2836-FA0E-4548-B747B51E248E}"/>
                    </a:ext>
                  </a:extLst>
                </p:cNvPr>
                <p:cNvSpPr txBox="1"/>
                <p:nvPr/>
              </p:nvSpPr>
              <p:spPr>
                <a:xfrm>
                  <a:off x="7227214" y="984178"/>
                  <a:ext cx="673582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1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top view</a:t>
                  </a:r>
                </a:p>
              </p:txBody>
            </p: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48FB7BB8-5FCF-C2D1-179B-A1DA32B92020}"/>
                    </a:ext>
                  </a:extLst>
                </p:cNvPr>
                <p:cNvGrpSpPr/>
                <p:nvPr/>
              </p:nvGrpSpPr>
              <p:grpSpPr>
                <a:xfrm>
                  <a:off x="8287953" y="1291033"/>
                  <a:ext cx="266140" cy="177218"/>
                  <a:chOff x="8237221" y="4087149"/>
                  <a:chExt cx="144779" cy="177218"/>
                </a:xfrm>
              </p:grpSpPr>
              <p:cxnSp>
                <p:nvCxnSpPr>
                  <p:cNvPr id="149" name="Straight Connector 148">
                    <a:extLst>
                      <a:ext uri="{FF2B5EF4-FFF2-40B4-BE49-F238E27FC236}">
                        <a16:creationId xmlns:a16="http://schemas.microsoft.com/office/drawing/2014/main" id="{D46E9784-F8B7-42B6-D1C4-785EC22937B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8237221" y="4087149"/>
                    <a:ext cx="0" cy="177218"/>
                  </a:xfrm>
                  <a:prstGeom prst="line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50" name="Straight Connector 149">
                    <a:extLst>
                      <a:ext uri="{FF2B5EF4-FFF2-40B4-BE49-F238E27FC236}">
                        <a16:creationId xmlns:a16="http://schemas.microsoft.com/office/drawing/2014/main" id="{F4779F02-6303-708D-AEA8-4A19DD5ABA0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8237221" y="4087149"/>
                    <a:ext cx="144779" cy="0"/>
                  </a:xfrm>
                  <a:prstGeom prst="line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sp>
              <p:nvSpPr>
                <p:cNvPr id="19" name="Rectangle 18">
                  <a:extLst>
                    <a:ext uri="{FF2B5EF4-FFF2-40B4-BE49-F238E27FC236}">
                      <a16:creationId xmlns:a16="http://schemas.microsoft.com/office/drawing/2014/main" id="{2BE524F2-C7FC-EC64-D0B9-F2F046B7B46B}"/>
                    </a:ext>
                  </a:extLst>
                </p:cNvPr>
                <p:cNvSpPr/>
                <p:nvPr/>
              </p:nvSpPr>
              <p:spPr bwMode="auto">
                <a:xfrm>
                  <a:off x="8564799" y="1890426"/>
                  <a:ext cx="45719" cy="485710"/>
                </a:xfrm>
                <a:prstGeom prst="rect">
                  <a:avLst/>
                </a:prstGeom>
                <a:solidFill>
                  <a:srgbClr val="92D05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grpSp>
              <p:nvGrpSpPr>
                <p:cNvPr id="20" name="Group 19">
                  <a:extLst>
                    <a:ext uri="{FF2B5EF4-FFF2-40B4-BE49-F238E27FC236}">
                      <a16:creationId xmlns:a16="http://schemas.microsoft.com/office/drawing/2014/main" id="{246D55E9-741B-66F6-B21B-37F3088F0554}"/>
                    </a:ext>
                  </a:extLst>
                </p:cNvPr>
                <p:cNvGrpSpPr/>
                <p:nvPr/>
              </p:nvGrpSpPr>
              <p:grpSpPr>
                <a:xfrm>
                  <a:off x="6854832" y="1234665"/>
                  <a:ext cx="522167" cy="574084"/>
                  <a:chOff x="6854832" y="1234665"/>
                  <a:chExt cx="522167" cy="574084"/>
                </a:xfrm>
              </p:grpSpPr>
              <p:sp>
                <p:nvSpPr>
                  <p:cNvPr id="143" name="Oval 142">
                    <a:extLst>
                      <a:ext uri="{FF2B5EF4-FFF2-40B4-BE49-F238E27FC236}">
                        <a16:creationId xmlns:a16="http://schemas.microsoft.com/office/drawing/2014/main" id="{7A64F514-4EDC-1402-7CBC-DF9F072DD8B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13913" y="1442344"/>
                    <a:ext cx="45719" cy="45719"/>
                  </a:xfrm>
                  <a:prstGeom prst="ellipse">
                    <a:avLst/>
                  </a:prstGeom>
                  <a:solidFill>
                    <a:srgbClr val="FF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0" charset="0"/>
                      <a:ea typeface="ＭＳ Ｐゴシック" pitchFamily="-110" charset="-128"/>
                      <a:cs typeface="ＭＳ Ｐゴシック" pitchFamily="-110" charset="-128"/>
                    </a:endParaRPr>
                  </a:p>
                </p:txBody>
              </p:sp>
              <p:sp>
                <p:nvSpPr>
                  <p:cNvPr id="144" name="U-Turn Arrow 143">
                    <a:extLst>
                      <a:ext uri="{FF2B5EF4-FFF2-40B4-BE49-F238E27FC236}">
                        <a16:creationId xmlns:a16="http://schemas.microsoft.com/office/drawing/2014/main" id="{2429B8C2-F037-15EF-3762-970F3402613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50412" y="1389002"/>
                    <a:ext cx="228600" cy="152400"/>
                  </a:xfrm>
                  <a:prstGeom prst="uturnArrow">
                    <a:avLst>
                      <a:gd name="adj1" fmla="val 0"/>
                      <a:gd name="adj2" fmla="val 25000"/>
                      <a:gd name="adj3" fmla="val 29167"/>
                      <a:gd name="adj4" fmla="val 43750"/>
                      <a:gd name="adj5" fmla="val 72917"/>
                    </a:avLst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0" charset="0"/>
                      <a:ea typeface="ＭＳ Ｐゴシック" pitchFamily="-110" charset="-128"/>
                      <a:cs typeface="ＭＳ Ｐゴシック" pitchFamily="-110" charset="-128"/>
                    </a:endParaRPr>
                  </a:p>
                </p:txBody>
              </p:sp>
              <p:cxnSp>
                <p:nvCxnSpPr>
                  <p:cNvPr id="145" name="Straight Arrow Connector 144">
                    <a:extLst>
                      <a:ext uri="{FF2B5EF4-FFF2-40B4-BE49-F238E27FC236}">
                        <a16:creationId xmlns:a16="http://schemas.microsoft.com/office/drawing/2014/main" id="{B5B43CCD-70CC-4553-F1D7-2AF3E156938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H="1">
                    <a:off x="6854832" y="1465202"/>
                    <a:ext cx="259081" cy="1960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6350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stealth"/>
                  </a:ln>
                  <a:effectLst/>
                </p:spPr>
              </p:cxn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146" name="TextBox 145">
                        <a:extLst>
                          <a:ext uri="{FF2B5EF4-FFF2-40B4-BE49-F238E27FC236}">
                            <a16:creationId xmlns:a16="http://schemas.microsoft.com/office/drawing/2014/main" id="{586C8722-4F42-A1B1-CAE1-B5853E032E06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7077430" y="1478160"/>
                        <a:ext cx="299569" cy="26161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pPr algn="ctr"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lang="en-US" sz="1100" i="1" dirty="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oMath>
                          </m:oMathPara>
                        </a14:m>
                        <a:endPara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p:txBody>
                  </p:sp>
                </mc:Choice>
                <mc:Fallback xmlns="">
                  <p:sp>
                    <p:nvSpPr>
                      <p:cNvPr id="103" name="TextBox 102">
                        <a:extLst>
                          <a:ext uri="{FF2B5EF4-FFF2-40B4-BE49-F238E27FC236}">
                            <a16:creationId xmlns:a16="http://schemas.microsoft.com/office/drawing/2014/main" id="{D3D2BF5D-DD7C-60F3-CD66-5EC46BE897C4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7077430" y="1478160"/>
                        <a:ext cx="299569" cy="261610"/>
                      </a:xfrm>
                      <a:prstGeom prst="rect">
                        <a:avLst/>
                      </a:prstGeom>
                      <a:blipFill>
                        <a:blip r:embed="rId6"/>
                        <a:stretch>
                          <a:fillRect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p:cxnSp>
                <p:nvCxnSpPr>
                  <p:cNvPr id="147" name="Straight Arrow Connector 146">
                    <a:extLst>
                      <a:ext uri="{FF2B5EF4-FFF2-40B4-BE49-F238E27FC236}">
                        <a16:creationId xmlns:a16="http://schemas.microsoft.com/office/drawing/2014/main" id="{D1262C9D-51C7-E082-7C41-4A36AAFDEAE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7136772" y="1488063"/>
                    <a:ext cx="0" cy="320686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6350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stealth"/>
                  </a:ln>
                  <a:effectLst/>
                </p:spPr>
              </p:cxn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148" name="TextBox 147">
                        <a:extLst>
                          <a:ext uri="{FF2B5EF4-FFF2-40B4-BE49-F238E27FC236}">
                            <a16:creationId xmlns:a16="http://schemas.microsoft.com/office/drawing/2014/main" id="{26F6D11A-932A-4A1D-A0FC-5604E34898B6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6854832" y="1234665"/>
                        <a:ext cx="300915" cy="26161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pPr algn="ctr"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lang="en-US" sz="11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oMath>
                          </m:oMathPara>
                        </a14:m>
                        <a:endPara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p:txBody>
                  </p:sp>
                </mc:Choice>
                <mc:Fallback xmlns="">
                  <p:sp>
                    <p:nvSpPr>
                      <p:cNvPr id="105" name="TextBox 104">
                        <a:extLst>
                          <a:ext uri="{FF2B5EF4-FFF2-40B4-BE49-F238E27FC236}">
                            <a16:creationId xmlns:a16="http://schemas.microsoft.com/office/drawing/2014/main" id="{62EBE47B-BDAA-86BB-6825-894BAD1E38DD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6854832" y="1234665"/>
                        <a:ext cx="300915" cy="261610"/>
                      </a:xfrm>
                      <a:prstGeom prst="rect">
                        <a:avLst/>
                      </a:prstGeom>
                      <a:blipFill>
                        <a:blip r:embed="rId7"/>
                        <a:stretch>
                          <a:fillRect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</p:grpSp>
            <p:grpSp>
              <p:nvGrpSpPr>
                <p:cNvPr id="21" name="Group 20">
                  <a:extLst>
                    <a:ext uri="{FF2B5EF4-FFF2-40B4-BE49-F238E27FC236}">
                      <a16:creationId xmlns:a16="http://schemas.microsoft.com/office/drawing/2014/main" id="{81F005C8-B1E6-2F1E-0095-F1D8C8182DFF}"/>
                    </a:ext>
                  </a:extLst>
                </p:cNvPr>
                <p:cNvGrpSpPr/>
                <p:nvPr/>
              </p:nvGrpSpPr>
              <p:grpSpPr>
                <a:xfrm>
                  <a:off x="7471592" y="1904368"/>
                  <a:ext cx="193634" cy="193634"/>
                  <a:chOff x="6619141" y="3104500"/>
                  <a:chExt cx="193634" cy="193634"/>
                </a:xfrm>
              </p:grpSpPr>
              <p:sp>
                <p:nvSpPr>
                  <p:cNvPr id="141" name="Rectangle 140">
                    <a:extLst>
                      <a:ext uri="{FF2B5EF4-FFF2-40B4-BE49-F238E27FC236}">
                        <a16:creationId xmlns:a16="http://schemas.microsoft.com/office/drawing/2014/main" id="{8B77B99D-984D-12B6-BF21-7EA8BCE1D5F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rot="2155586">
                    <a:off x="6619141" y="3104500"/>
                    <a:ext cx="193634" cy="193634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0" charset="0"/>
                      <a:ea typeface="ＭＳ Ｐゴシック" pitchFamily="-110" charset="-128"/>
                      <a:cs typeface="ＭＳ Ｐゴシック" pitchFamily="-110" charset="-128"/>
                    </a:endParaRPr>
                  </a:p>
                </p:txBody>
              </p:sp>
              <p:cxnSp>
                <p:nvCxnSpPr>
                  <p:cNvPr id="142" name="Straight Connector 141">
                    <a:extLst>
                      <a:ext uri="{FF2B5EF4-FFF2-40B4-BE49-F238E27FC236}">
                        <a16:creationId xmlns:a16="http://schemas.microsoft.com/office/drawing/2014/main" id="{59A6210C-E63E-2251-4DB6-D8B55AC1BEF5}"/>
                      </a:ext>
                    </a:extLst>
                  </p:cNvPr>
                  <p:cNvCxnSpPr>
                    <a:cxnSpLocks/>
                    <a:stCxn id="141" idx="0"/>
                    <a:endCxn id="141" idx="2"/>
                  </p:cNvCxnSpPr>
                  <p:nvPr/>
                </p:nvCxnSpPr>
                <p:spPr bwMode="auto">
                  <a:xfrm flipH="1">
                    <a:off x="6659151" y="3122917"/>
                    <a:ext cx="113614" cy="156800"/>
                  </a:xfrm>
                  <a:prstGeom prst="line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sp>
              <p:nvSpPr>
                <p:cNvPr id="22" name="Rectangle 21">
                  <a:extLst>
                    <a:ext uri="{FF2B5EF4-FFF2-40B4-BE49-F238E27FC236}">
                      <a16:creationId xmlns:a16="http://schemas.microsoft.com/office/drawing/2014/main" id="{0EB3AD08-6FF8-EC9C-0B5D-2AA0513E0B02}"/>
                    </a:ext>
                  </a:extLst>
                </p:cNvPr>
                <p:cNvSpPr/>
                <p:nvPr/>
              </p:nvSpPr>
              <p:spPr bwMode="auto">
                <a:xfrm>
                  <a:off x="8519080" y="2171833"/>
                  <a:ext cx="45719" cy="337310"/>
                </a:xfrm>
                <a:prstGeom prst="rect">
                  <a:avLst/>
                </a:prstGeom>
                <a:solidFill>
                  <a:srgbClr val="FFFF0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grpSp>
              <p:nvGrpSpPr>
                <p:cNvPr id="23" name="Group 22">
                  <a:extLst>
                    <a:ext uri="{FF2B5EF4-FFF2-40B4-BE49-F238E27FC236}">
                      <a16:creationId xmlns:a16="http://schemas.microsoft.com/office/drawing/2014/main" id="{95652EBE-32EA-57DD-257B-751AC7C61BEB}"/>
                    </a:ext>
                  </a:extLst>
                </p:cNvPr>
                <p:cNvGrpSpPr/>
                <p:nvPr/>
              </p:nvGrpSpPr>
              <p:grpSpPr>
                <a:xfrm>
                  <a:off x="5953145" y="1184603"/>
                  <a:ext cx="2596375" cy="1324541"/>
                  <a:chOff x="5953145" y="1184603"/>
                  <a:chExt cx="2596375" cy="1324541"/>
                </a:xfrm>
              </p:grpSpPr>
              <p:sp>
                <p:nvSpPr>
                  <p:cNvPr id="59" name="Oval 58">
                    <a:extLst>
                      <a:ext uri="{FF2B5EF4-FFF2-40B4-BE49-F238E27FC236}">
                        <a16:creationId xmlns:a16="http://schemas.microsoft.com/office/drawing/2014/main" id="{DC7EC959-4ACE-4AD4-CAF8-0AF6FBD885E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16632" y="1440181"/>
                    <a:ext cx="45719" cy="45719"/>
                  </a:xfrm>
                  <a:prstGeom prst="ellipse">
                    <a:avLst/>
                  </a:prstGeom>
                  <a:solidFill>
                    <a:srgbClr val="FF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0" charset="0"/>
                      <a:ea typeface="ＭＳ Ｐゴシック" pitchFamily="-110" charset="-128"/>
                      <a:cs typeface="ＭＳ Ｐゴシック" pitchFamily="-110" charset="-128"/>
                    </a:endParaRPr>
                  </a:p>
                </p:txBody>
              </p:sp>
              <p:sp>
                <p:nvSpPr>
                  <p:cNvPr id="85" name="TextBox 84">
                    <a:extLst>
                      <a:ext uri="{FF2B5EF4-FFF2-40B4-BE49-F238E27FC236}">
                        <a16:creationId xmlns:a16="http://schemas.microsoft.com/office/drawing/2014/main" id="{60922F45-232D-C7B1-CE89-CE0E286330B5}"/>
                      </a:ext>
                    </a:extLst>
                  </p:cNvPr>
                  <p:cNvSpPr txBox="1"/>
                  <p:nvPr/>
                </p:nvSpPr>
                <p:spPr>
                  <a:xfrm>
                    <a:off x="5953145" y="1184603"/>
                    <a:ext cx="551754" cy="2616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source</a:t>
                    </a:r>
                  </a:p>
                </p:txBody>
              </p:sp>
              <p:cxnSp>
                <p:nvCxnSpPr>
                  <p:cNvPr id="86" name="Straight Arrow Connector 85">
                    <a:extLst>
                      <a:ext uri="{FF2B5EF4-FFF2-40B4-BE49-F238E27FC236}">
                        <a16:creationId xmlns:a16="http://schemas.microsoft.com/office/drawing/2014/main" id="{E5DF310E-C34E-669A-75D4-393BF8C2F30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6041777" y="1466542"/>
                    <a:ext cx="2507743" cy="1042602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6350" cap="flat" cmpd="sng" algn="ctr">
                    <a:solidFill>
                      <a:srgbClr val="FF0000"/>
                    </a:solidFill>
                    <a:prstDash val="solid"/>
                    <a:round/>
                    <a:headEnd type="none" w="sm" len="lg"/>
                    <a:tailEnd type="none" w="sm" len="lg"/>
                  </a:ln>
                  <a:effectLst/>
                </p:spPr>
              </p:cxnSp>
              <p:cxnSp>
                <p:nvCxnSpPr>
                  <p:cNvPr id="91" name="Straight Arrow Connector 90">
                    <a:extLst>
                      <a:ext uri="{FF2B5EF4-FFF2-40B4-BE49-F238E27FC236}">
                        <a16:creationId xmlns:a16="http://schemas.microsoft.com/office/drawing/2014/main" id="{8CF92EFF-FF30-21CF-D31D-09CE218FE5F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6036482" y="1461120"/>
                    <a:ext cx="2470328" cy="710713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6350" cap="flat" cmpd="sng" algn="ctr">
                    <a:solidFill>
                      <a:srgbClr val="FF0000"/>
                    </a:solidFill>
                    <a:prstDash val="solid"/>
                    <a:round/>
                    <a:headEnd type="none" w="sm" len="lg"/>
                    <a:tailEnd type="none" w="sm" len="lg"/>
                  </a:ln>
                  <a:effectLst/>
                </p:spPr>
              </p:cxnSp>
              <p:cxnSp>
                <p:nvCxnSpPr>
                  <p:cNvPr id="92" name="Straight Arrow Connector 91">
                    <a:extLst>
                      <a:ext uri="{FF2B5EF4-FFF2-40B4-BE49-F238E27FC236}">
                        <a16:creationId xmlns:a16="http://schemas.microsoft.com/office/drawing/2014/main" id="{1B3E4A8E-5705-7E53-9B89-B2EAED3BFD4D}"/>
                      </a:ext>
                    </a:extLst>
                  </p:cNvPr>
                  <p:cNvCxnSpPr>
                    <a:cxnSpLocks/>
                    <a:endCxn id="22" idx="1"/>
                  </p:cNvCxnSpPr>
                  <p:nvPr/>
                </p:nvCxnSpPr>
                <p:spPr bwMode="auto">
                  <a:xfrm>
                    <a:off x="6039491" y="1460510"/>
                    <a:ext cx="2479589" cy="879978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6350" cap="flat" cmpd="sng" algn="ctr">
                    <a:solidFill>
                      <a:srgbClr val="FF0000"/>
                    </a:solidFill>
                    <a:prstDash val="solid"/>
                    <a:round/>
                    <a:headEnd type="none" w="sm" len="lg"/>
                    <a:tailEnd type="none" w="sm" len="lg"/>
                  </a:ln>
                  <a:effectLst/>
                </p:spPr>
              </p:cxnSp>
            </p:grpSp>
            <p:grpSp>
              <p:nvGrpSpPr>
                <p:cNvPr id="24" name="Group 23">
                  <a:extLst>
                    <a:ext uri="{FF2B5EF4-FFF2-40B4-BE49-F238E27FC236}">
                      <a16:creationId xmlns:a16="http://schemas.microsoft.com/office/drawing/2014/main" id="{88E129C1-CF43-1045-E5C0-1B110F3AFF41}"/>
                    </a:ext>
                  </a:extLst>
                </p:cNvPr>
                <p:cNvGrpSpPr/>
                <p:nvPr/>
              </p:nvGrpSpPr>
              <p:grpSpPr>
                <a:xfrm>
                  <a:off x="6729384" y="1450704"/>
                  <a:ext cx="295850" cy="271416"/>
                  <a:chOff x="6729384" y="1450704"/>
                  <a:chExt cx="295850" cy="271416"/>
                </a:xfrm>
              </p:grpSpPr>
              <p:sp>
                <p:nvSpPr>
                  <p:cNvPr id="49" name="Freeform 48">
                    <a:extLst>
                      <a:ext uri="{FF2B5EF4-FFF2-40B4-BE49-F238E27FC236}">
                        <a16:creationId xmlns:a16="http://schemas.microsoft.com/office/drawing/2014/main" id="{75B09AB0-3C70-DCD7-7DF4-1197315000C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42757" y="1460510"/>
                    <a:ext cx="71594" cy="261610"/>
                  </a:xfrm>
                  <a:custGeom>
                    <a:avLst/>
                    <a:gdLst>
                      <a:gd name="connsiteX0" fmla="*/ 76200 w 76200"/>
                      <a:gd name="connsiteY0" fmla="*/ 0 h 171450"/>
                      <a:gd name="connsiteX1" fmla="*/ 73025 w 76200"/>
                      <a:gd name="connsiteY1" fmla="*/ 22225 h 171450"/>
                      <a:gd name="connsiteX2" fmla="*/ 69850 w 76200"/>
                      <a:gd name="connsiteY2" fmla="*/ 41275 h 171450"/>
                      <a:gd name="connsiteX3" fmla="*/ 60325 w 76200"/>
                      <a:gd name="connsiteY3" fmla="*/ 82550 h 171450"/>
                      <a:gd name="connsiteX4" fmla="*/ 57150 w 76200"/>
                      <a:gd name="connsiteY4" fmla="*/ 95250 h 171450"/>
                      <a:gd name="connsiteX5" fmla="*/ 44450 w 76200"/>
                      <a:gd name="connsiteY5" fmla="*/ 123825 h 171450"/>
                      <a:gd name="connsiteX6" fmla="*/ 34925 w 76200"/>
                      <a:gd name="connsiteY6" fmla="*/ 127000 h 171450"/>
                      <a:gd name="connsiteX7" fmla="*/ 19050 w 76200"/>
                      <a:gd name="connsiteY7" fmla="*/ 146050 h 171450"/>
                      <a:gd name="connsiteX8" fmla="*/ 0 w 76200"/>
                      <a:gd name="connsiteY8" fmla="*/ 171450 h 171450"/>
                      <a:gd name="connsiteX0" fmla="*/ 76200 w 76200"/>
                      <a:gd name="connsiteY0" fmla="*/ 0 h 171450"/>
                      <a:gd name="connsiteX1" fmla="*/ 73025 w 76200"/>
                      <a:gd name="connsiteY1" fmla="*/ 22225 h 171450"/>
                      <a:gd name="connsiteX2" fmla="*/ 69850 w 76200"/>
                      <a:gd name="connsiteY2" fmla="*/ 41275 h 171450"/>
                      <a:gd name="connsiteX3" fmla="*/ 60325 w 76200"/>
                      <a:gd name="connsiteY3" fmla="*/ 82550 h 171450"/>
                      <a:gd name="connsiteX4" fmla="*/ 44450 w 76200"/>
                      <a:gd name="connsiteY4" fmla="*/ 123825 h 171450"/>
                      <a:gd name="connsiteX5" fmla="*/ 34925 w 76200"/>
                      <a:gd name="connsiteY5" fmla="*/ 127000 h 171450"/>
                      <a:gd name="connsiteX6" fmla="*/ 19050 w 76200"/>
                      <a:gd name="connsiteY6" fmla="*/ 146050 h 171450"/>
                      <a:gd name="connsiteX7" fmla="*/ 0 w 76200"/>
                      <a:gd name="connsiteY7" fmla="*/ 171450 h 171450"/>
                      <a:gd name="connsiteX0" fmla="*/ 76200 w 76200"/>
                      <a:gd name="connsiteY0" fmla="*/ 0 h 171450"/>
                      <a:gd name="connsiteX1" fmla="*/ 73025 w 76200"/>
                      <a:gd name="connsiteY1" fmla="*/ 22225 h 171450"/>
                      <a:gd name="connsiteX2" fmla="*/ 69850 w 76200"/>
                      <a:gd name="connsiteY2" fmla="*/ 41275 h 171450"/>
                      <a:gd name="connsiteX3" fmla="*/ 44450 w 76200"/>
                      <a:gd name="connsiteY3" fmla="*/ 123825 h 171450"/>
                      <a:gd name="connsiteX4" fmla="*/ 34925 w 76200"/>
                      <a:gd name="connsiteY4" fmla="*/ 127000 h 171450"/>
                      <a:gd name="connsiteX5" fmla="*/ 19050 w 76200"/>
                      <a:gd name="connsiteY5" fmla="*/ 146050 h 171450"/>
                      <a:gd name="connsiteX6" fmla="*/ 0 w 76200"/>
                      <a:gd name="connsiteY6" fmla="*/ 171450 h 171450"/>
                      <a:gd name="connsiteX0" fmla="*/ 76200 w 76200"/>
                      <a:gd name="connsiteY0" fmla="*/ 0 h 171450"/>
                      <a:gd name="connsiteX1" fmla="*/ 73025 w 76200"/>
                      <a:gd name="connsiteY1" fmla="*/ 22225 h 171450"/>
                      <a:gd name="connsiteX2" fmla="*/ 69850 w 76200"/>
                      <a:gd name="connsiteY2" fmla="*/ 41275 h 171450"/>
                      <a:gd name="connsiteX3" fmla="*/ 44450 w 76200"/>
                      <a:gd name="connsiteY3" fmla="*/ 123825 h 171450"/>
                      <a:gd name="connsiteX4" fmla="*/ 19050 w 76200"/>
                      <a:gd name="connsiteY4" fmla="*/ 146050 h 171450"/>
                      <a:gd name="connsiteX5" fmla="*/ 0 w 76200"/>
                      <a:gd name="connsiteY5" fmla="*/ 171450 h 171450"/>
                      <a:gd name="connsiteX0" fmla="*/ 76200 w 76200"/>
                      <a:gd name="connsiteY0" fmla="*/ 0 h 171450"/>
                      <a:gd name="connsiteX1" fmla="*/ 73025 w 76200"/>
                      <a:gd name="connsiteY1" fmla="*/ 22225 h 171450"/>
                      <a:gd name="connsiteX2" fmla="*/ 69850 w 76200"/>
                      <a:gd name="connsiteY2" fmla="*/ 41275 h 171450"/>
                      <a:gd name="connsiteX3" fmla="*/ 44450 w 76200"/>
                      <a:gd name="connsiteY3" fmla="*/ 123825 h 171450"/>
                      <a:gd name="connsiteX4" fmla="*/ 0 w 76200"/>
                      <a:gd name="connsiteY4" fmla="*/ 171450 h 171450"/>
                      <a:gd name="connsiteX0" fmla="*/ 76200 w 76200"/>
                      <a:gd name="connsiteY0" fmla="*/ 0 h 171450"/>
                      <a:gd name="connsiteX1" fmla="*/ 73025 w 76200"/>
                      <a:gd name="connsiteY1" fmla="*/ 22225 h 171450"/>
                      <a:gd name="connsiteX2" fmla="*/ 44450 w 76200"/>
                      <a:gd name="connsiteY2" fmla="*/ 123825 h 171450"/>
                      <a:gd name="connsiteX3" fmla="*/ 0 w 76200"/>
                      <a:gd name="connsiteY3" fmla="*/ 171450 h 171450"/>
                      <a:gd name="connsiteX0" fmla="*/ 76200 w 76200"/>
                      <a:gd name="connsiteY0" fmla="*/ 0 h 171450"/>
                      <a:gd name="connsiteX1" fmla="*/ 44450 w 76200"/>
                      <a:gd name="connsiteY1" fmla="*/ 123825 h 171450"/>
                      <a:gd name="connsiteX2" fmla="*/ 0 w 76200"/>
                      <a:gd name="connsiteY2" fmla="*/ 171450 h 171450"/>
                      <a:gd name="connsiteX0" fmla="*/ 76200 w 76200"/>
                      <a:gd name="connsiteY0" fmla="*/ 0 h 171450"/>
                      <a:gd name="connsiteX1" fmla="*/ 0 w 76200"/>
                      <a:gd name="connsiteY1" fmla="*/ 171450 h 171450"/>
                      <a:gd name="connsiteX0" fmla="*/ 76200 w 76200"/>
                      <a:gd name="connsiteY0" fmla="*/ 0 h 171450"/>
                      <a:gd name="connsiteX1" fmla="*/ 0 w 76200"/>
                      <a:gd name="connsiteY1" fmla="*/ 171450 h 171450"/>
                      <a:gd name="connsiteX0" fmla="*/ 76200 w 76200"/>
                      <a:gd name="connsiteY0" fmla="*/ 0 h 171450"/>
                      <a:gd name="connsiteX1" fmla="*/ 0 w 76200"/>
                      <a:gd name="connsiteY1" fmla="*/ 171450 h 171450"/>
                      <a:gd name="connsiteX0" fmla="*/ 76200 w 76200"/>
                      <a:gd name="connsiteY0" fmla="*/ 0 h 171450"/>
                      <a:gd name="connsiteX1" fmla="*/ 0 w 76200"/>
                      <a:gd name="connsiteY1" fmla="*/ 171450 h 171450"/>
                      <a:gd name="connsiteX0" fmla="*/ 76200 w 76200"/>
                      <a:gd name="connsiteY0" fmla="*/ 0 h 171450"/>
                      <a:gd name="connsiteX1" fmla="*/ 0 w 76200"/>
                      <a:gd name="connsiteY1" fmla="*/ 171450 h 171450"/>
                      <a:gd name="connsiteX0" fmla="*/ 76200 w 76200"/>
                      <a:gd name="connsiteY0" fmla="*/ 0 h 171450"/>
                      <a:gd name="connsiteX1" fmla="*/ 0 w 76200"/>
                      <a:gd name="connsiteY1" fmla="*/ 171450 h 171450"/>
                      <a:gd name="connsiteX0" fmla="*/ 76200 w 76894"/>
                      <a:gd name="connsiteY0" fmla="*/ 0 h 171450"/>
                      <a:gd name="connsiteX1" fmla="*/ 0 w 76894"/>
                      <a:gd name="connsiteY1" fmla="*/ 171450 h 171450"/>
                      <a:gd name="connsiteX0" fmla="*/ 76200 w 77087"/>
                      <a:gd name="connsiteY0" fmla="*/ 0 h 171450"/>
                      <a:gd name="connsiteX1" fmla="*/ 0 w 77087"/>
                      <a:gd name="connsiteY1" fmla="*/ 171450 h 171450"/>
                      <a:gd name="connsiteX0" fmla="*/ 76200 w 76200"/>
                      <a:gd name="connsiteY0" fmla="*/ 0 h 171450"/>
                      <a:gd name="connsiteX1" fmla="*/ 0 w 76200"/>
                      <a:gd name="connsiteY1" fmla="*/ 171450 h 171450"/>
                      <a:gd name="connsiteX0" fmla="*/ 76200 w 76200"/>
                      <a:gd name="connsiteY0" fmla="*/ 0 h 171450"/>
                      <a:gd name="connsiteX1" fmla="*/ 0 w 76200"/>
                      <a:gd name="connsiteY1" fmla="*/ 171450 h 1714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76200" h="171450">
                        <a:moveTo>
                          <a:pt x="76200" y="0"/>
                        </a:moveTo>
                        <a:cubicBezTo>
                          <a:pt x="75792" y="94156"/>
                          <a:pt x="61346" y="113744"/>
                          <a:pt x="0" y="171450"/>
                        </a:cubicBezTo>
                      </a:path>
                    </a:pathLst>
                  </a:custGeom>
                  <a:noFill/>
                  <a:ln w="9525" cap="flat" cmpd="sng" algn="ctr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arrow" w="sm" len="sm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0" charset="0"/>
                      <a:ea typeface="ＭＳ Ｐゴシック" pitchFamily="-110" charset="-128"/>
                      <a:cs typeface="ＭＳ Ｐゴシック" pitchFamily="-110" charset="-128"/>
                    </a:endParaRPr>
                  </a:p>
                </p:txBody>
              </p: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53" name="TextBox 52">
                        <a:extLst>
                          <a:ext uri="{FF2B5EF4-FFF2-40B4-BE49-F238E27FC236}">
                            <a16:creationId xmlns:a16="http://schemas.microsoft.com/office/drawing/2014/main" id="{5B0E37AE-48EF-B821-37B4-6E56A9478549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6729384" y="1450704"/>
                        <a:ext cx="295850" cy="24622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lang="en-US" sz="1000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oMath>
                          </m:oMathPara>
                        </a14:m>
                        <a:endParaRPr lang="en-US" sz="1000" dirty="0"/>
                      </a:p>
                    </p:txBody>
                  </p:sp>
                </mc:Choice>
                <mc:Fallback xmlns="">
                  <p:sp>
                    <p:nvSpPr>
                      <p:cNvPr id="90" name="TextBox 89">
                        <a:extLst>
                          <a:ext uri="{FF2B5EF4-FFF2-40B4-BE49-F238E27FC236}">
                            <a16:creationId xmlns:a16="http://schemas.microsoft.com/office/drawing/2014/main" id="{2407F36A-6DAA-7532-4BF5-C3885874DC6C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6729384" y="1450704"/>
                        <a:ext cx="295850" cy="246221"/>
                      </a:xfrm>
                      <a:prstGeom prst="rect">
                        <a:avLst/>
                      </a:prstGeom>
                      <a:blipFill>
                        <a:blip r:embed="rId8"/>
                        <a:stretch>
                          <a:fillRect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</p:grpSp>
            <p:grpSp>
              <p:nvGrpSpPr>
                <p:cNvPr id="25" name="Group 24">
                  <a:extLst>
                    <a:ext uri="{FF2B5EF4-FFF2-40B4-BE49-F238E27FC236}">
                      <a16:creationId xmlns:a16="http://schemas.microsoft.com/office/drawing/2014/main" id="{696ADAED-1BF4-61F9-1A72-6A06921C63A7}"/>
                    </a:ext>
                  </a:extLst>
                </p:cNvPr>
                <p:cNvGrpSpPr/>
                <p:nvPr/>
              </p:nvGrpSpPr>
              <p:grpSpPr>
                <a:xfrm>
                  <a:off x="8074581" y="2176053"/>
                  <a:ext cx="559961" cy="487741"/>
                  <a:chOff x="8119099" y="4994394"/>
                  <a:chExt cx="559961" cy="487741"/>
                </a:xfrm>
              </p:grpSpPr>
              <p:cxnSp>
                <p:nvCxnSpPr>
                  <p:cNvPr id="47" name="Straight Arrow Connector 46">
                    <a:extLst>
                      <a:ext uri="{FF2B5EF4-FFF2-40B4-BE49-F238E27FC236}">
                        <a16:creationId xmlns:a16="http://schemas.microsoft.com/office/drawing/2014/main" id="{D21D7A57-5BA9-F903-B32E-0072E927401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8534400" y="4994394"/>
                    <a:ext cx="0" cy="320686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6350" cap="flat" cmpd="sng" algn="ctr">
                    <a:solidFill>
                      <a:srgbClr val="FF0000"/>
                    </a:solidFill>
                    <a:prstDash val="solid"/>
                    <a:round/>
                    <a:headEnd type="stealth" w="sm" len="lg"/>
                    <a:tailEnd type="stealth" w="sm" len="lg"/>
                  </a:ln>
                  <a:effectLst/>
                </p:spPr>
              </p:cxn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48" name="TextBox 47">
                        <a:extLst>
                          <a:ext uri="{FF2B5EF4-FFF2-40B4-BE49-F238E27FC236}">
                            <a16:creationId xmlns:a16="http://schemas.microsoft.com/office/drawing/2014/main" id="{E7FCFF7D-3507-0F43-E0D0-21EE84EFEE7A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8119099" y="5235914"/>
                        <a:ext cx="559961" cy="24622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000" b="0" i="1" smtClean="0">
                                      <a:latin typeface="Cambria Math" panose="02040503050406030204" pitchFamily="18" charset="0"/>
                                    </a:rPr>
                                    <m:t>𝑊</m:t>
                                  </m:r>
                                </m:e>
                                <m:sub>
                                  <m:r>
                                    <a:rPr lang="en-US" sz="1000" b="0" i="1" smtClean="0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1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1000">
                                      <a:latin typeface="Cambria Math" panose="02040503050406030204" pitchFamily="18" charset="0"/>
                                    </a:rPr>
                                    <m:t>Δ</m:t>
                                  </m:r>
                                </m:e>
                                <m:sub>
                                  <m:r>
                                    <a:rPr lang="en-US" sz="1000" i="1">
                                      <a:latin typeface="Cambria Math" panose="02040503050406030204" pitchFamily="18" charset="0"/>
                                    </a:rPr>
                                    <m:t>𝑑𝑐</m:t>
                                  </m:r>
                                </m:sub>
                              </m:sSub>
                            </m:oMath>
                          </m:oMathPara>
                        </a14:m>
                        <a:endParaRPr lang="en-US" sz="1000" dirty="0"/>
                      </a:p>
                    </p:txBody>
                  </p:sp>
                </mc:Choice>
                <mc:Fallback xmlns="">
                  <p:sp>
                    <p:nvSpPr>
                      <p:cNvPr id="88" name="TextBox 87">
                        <a:extLst>
                          <a:ext uri="{FF2B5EF4-FFF2-40B4-BE49-F238E27FC236}">
                            <a16:creationId xmlns:a16="http://schemas.microsoft.com/office/drawing/2014/main" id="{FB77DFC1-A3F7-D88C-63CB-C3E142C83981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8119099" y="5235914"/>
                        <a:ext cx="559961" cy="246221"/>
                      </a:xfrm>
                      <a:prstGeom prst="rect">
                        <a:avLst/>
                      </a:prstGeom>
                      <a:blipFill>
                        <a:blip r:embed="rId9"/>
                        <a:stretch>
                          <a:fillRect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</p:grpSp>
            <p:grpSp>
              <p:nvGrpSpPr>
                <p:cNvPr id="26" name="Group 25">
                  <a:extLst>
                    <a:ext uri="{FF2B5EF4-FFF2-40B4-BE49-F238E27FC236}">
                      <a16:creationId xmlns:a16="http://schemas.microsoft.com/office/drawing/2014/main" id="{8C9EBBC6-684E-B4E9-2014-A556B631DAB5}"/>
                    </a:ext>
                  </a:extLst>
                </p:cNvPr>
                <p:cNvGrpSpPr/>
                <p:nvPr/>
              </p:nvGrpSpPr>
              <p:grpSpPr>
                <a:xfrm>
                  <a:off x="8714628" y="1889335"/>
                  <a:ext cx="410946" cy="478646"/>
                  <a:chOff x="8449107" y="4994394"/>
                  <a:chExt cx="410946" cy="478646"/>
                </a:xfrm>
              </p:grpSpPr>
              <p:cxnSp>
                <p:nvCxnSpPr>
                  <p:cNvPr id="43" name="Straight Arrow Connector 42">
                    <a:extLst>
                      <a:ext uri="{FF2B5EF4-FFF2-40B4-BE49-F238E27FC236}">
                        <a16:creationId xmlns:a16="http://schemas.microsoft.com/office/drawing/2014/main" id="{33C28454-FAB4-74DB-BBAA-D057153A9DE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8534400" y="4994394"/>
                    <a:ext cx="0" cy="478646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6350" cap="flat" cmpd="sng" algn="ctr">
                    <a:solidFill>
                      <a:srgbClr val="FF0000"/>
                    </a:solidFill>
                    <a:prstDash val="solid"/>
                    <a:round/>
                    <a:headEnd type="stealth" w="sm" len="lg"/>
                    <a:tailEnd type="stealth" w="sm" len="lg"/>
                  </a:ln>
                  <a:effectLst/>
                </p:spPr>
              </p:cxn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44" name="TextBox 43">
                        <a:extLst>
                          <a:ext uri="{FF2B5EF4-FFF2-40B4-BE49-F238E27FC236}">
                            <a16:creationId xmlns:a16="http://schemas.microsoft.com/office/drawing/2014/main" id="{87F3748C-2011-3F73-9CB1-3E8B354CB070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8449107" y="5074179"/>
                        <a:ext cx="410946" cy="24622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1000" b="0" i="0" smtClean="0">
                                      <a:latin typeface="Cambria Math" panose="02040503050406030204" pitchFamily="18" charset="0"/>
                                    </a:rPr>
                                    <m:t>Δ</m:t>
                                  </m:r>
                                </m:e>
                                <m:sub>
                                  <m:r>
                                    <a:rPr lang="en-US" sz="1000" b="0" i="1" smtClean="0">
                                      <a:latin typeface="Cambria Math" panose="02040503050406030204" pitchFamily="18" charset="0"/>
                                    </a:rPr>
                                    <m:t>𝑑𝑐</m:t>
                                  </m:r>
                                </m:sub>
                              </m:sSub>
                            </m:oMath>
                          </m:oMathPara>
                        </a14:m>
                        <a:endParaRPr lang="en-US" sz="1000" dirty="0"/>
                      </a:p>
                    </p:txBody>
                  </p:sp>
                </mc:Choice>
                <mc:Fallback xmlns="">
                  <p:sp>
                    <p:nvSpPr>
                      <p:cNvPr id="74" name="TextBox 73">
                        <a:extLst>
                          <a:ext uri="{FF2B5EF4-FFF2-40B4-BE49-F238E27FC236}">
                            <a16:creationId xmlns:a16="http://schemas.microsoft.com/office/drawing/2014/main" id="{36308053-05AA-B898-AD4D-E07EE1890B1E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8449107" y="5074179"/>
                        <a:ext cx="410946" cy="246221"/>
                      </a:xfrm>
                      <a:prstGeom prst="rect">
                        <a:avLst/>
                      </a:prstGeom>
                      <a:blipFill>
                        <a:blip r:embed="rId12"/>
                        <a:stretch>
                          <a:fillRect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</p:grpSp>
            <p:grpSp>
              <p:nvGrpSpPr>
                <p:cNvPr id="27" name="Group 26">
                  <a:extLst>
                    <a:ext uri="{FF2B5EF4-FFF2-40B4-BE49-F238E27FC236}">
                      <a16:creationId xmlns:a16="http://schemas.microsoft.com/office/drawing/2014/main" id="{C0A0A426-51DD-A29A-0882-E88BC0012C47}"/>
                    </a:ext>
                  </a:extLst>
                </p:cNvPr>
                <p:cNvGrpSpPr/>
                <p:nvPr/>
              </p:nvGrpSpPr>
              <p:grpSpPr>
                <a:xfrm>
                  <a:off x="8534495" y="2171833"/>
                  <a:ext cx="530851" cy="402539"/>
                  <a:chOff x="8402324" y="4994394"/>
                  <a:chExt cx="530851" cy="402539"/>
                </a:xfrm>
              </p:grpSpPr>
              <p:cxnSp>
                <p:nvCxnSpPr>
                  <p:cNvPr id="41" name="Straight Arrow Connector 40">
                    <a:extLst>
                      <a:ext uri="{FF2B5EF4-FFF2-40B4-BE49-F238E27FC236}">
                        <a16:creationId xmlns:a16="http://schemas.microsoft.com/office/drawing/2014/main" id="{6D61EBB7-43B3-6466-9554-F3CD5AE165C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8534400" y="4994394"/>
                    <a:ext cx="7407" cy="192270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6350" cap="flat" cmpd="sng" algn="ctr">
                    <a:solidFill>
                      <a:srgbClr val="FF0000"/>
                    </a:solidFill>
                    <a:prstDash val="solid"/>
                    <a:round/>
                    <a:headEnd type="stealth" w="sm" len="sm"/>
                    <a:tailEnd type="stealth" w="sm" len="sm"/>
                  </a:ln>
                  <a:effectLst/>
                </p:spPr>
              </p:cxn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42" name="TextBox 41">
                        <a:extLst>
                          <a:ext uri="{FF2B5EF4-FFF2-40B4-BE49-F238E27FC236}">
                            <a16:creationId xmlns:a16="http://schemas.microsoft.com/office/drawing/2014/main" id="{9706705F-4F95-3DBC-68C8-92D7C51270E4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8402324" y="5150712"/>
                        <a:ext cx="530851" cy="24622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000" b="0" i="1" smtClean="0">
                                      <a:latin typeface="Cambria Math" panose="02040503050406030204" pitchFamily="18" charset="0"/>
                                    </a:rPr>
                                    <m:t>𝛿</m:t>
                                  </m:r>
                                </m:e>
                                <m:sub>
                                  <m:r>
                                    <a:rPr lang="en-US" sz="1000" b="0" i="1" smtClean="0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1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1000">
                                      <a:latin typeface="Cambria Math" panose="02040503050406030204" pitchFamily="18" charset="0"/>
                                    </a:rPr>
                                    <m:t>Δ</m:t>
                                  </m:r>
                                </m:e>
                                <m:sub>
                                  <m:r>
                                    <a:rPr lang="en-US" sz="1000" i="1">
                                      <a:latin typeface="Cambria Math" panose="02040503050406030204" pitchFamily="18" charset="0"/>
                                    </a:rPr>
                                    <m:t>𝑑𝑐</m:t>
                                  </m:r>
                                </m:sub>
                              </m:sSub>
                            </m:oMath>
                          </m:oMathPara>
                        </a14:m>
                        <a:endParaRPr lang="en-US" sz="1000" dirty="0"/>
                      </a:p>
                    </p:txBody>
                  </p:sp>
                </mc:Choice>
                <mc:Fallback xmlns="">
                  <p:sp>
                    <p:nvSpPr>
                      <p:cNvPr id="81" name="TextBox 80">
                        <a:extLst>
                          <a:ext uri="{FF2B5EF4-FFF2-40B4-BE49-F238E27FC236}">
                            <a16:creationId xmlns:a16="http://schemas.microsoft.com/office/drawing/2014/main" id="{9B8E8854-16C5-55EC-8F81-FC5ABD192D8D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8402324" y="5150712"/>
                        <a:ext cx="530851" cy="246221"/>
                      </a:xfrm>
                      <a:prstGeom prst="rect">
                        <a:avLst/>
                      </a:prstGeom>
                      <a:blipFill>
                        <a:blip r:embed="rId13"/>
                        <a:stretch>
                          <a:fillRect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</p:grpSp>
            <p:grpSp>
              <p:nvGrpSpPr>
                <p:cNvPr id="28" name="Group 27">
                  <a:extLst>
                    <a:ext uri="{FF2B5EF4-FFF2-40B4-BE49-F238E27FC236}">
                      <a16:creationId xmlns:a16="http://schemas.microsoft.com/office/drawing/2014/main" id="{E1686AB7-E280-8533-2197-80773F8527F9}"/>
                    </a:ext>
                  </a:extLst>
                </p:cNvPr>
                <p:cNvGrpSpPr/>
                <p:nvPr/>
              </p:nvGrpSpPr>
              <p:grpSpPr>
                <a:xfrm>
                  <a:off x="7534294" y="1532579"/>
                  <a:ext cx="351635" cy="464359"/>
                  <a:chOff x="7534294" y="1532579"/>
                  <a:chExt cx="351635" cy="464359"/>
                </a:xfrm>
              </p:grpSpPr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36" name="TextBox 35">
                        <a:extLst>
                          <a:ext uri="{FF2B5EF4-FFF2-40B4-BE49-F238E27FC236}">
                            <a16:creationId xmlns:a16="http://schemas.microsoft.com/office/drawing/2014/main" id="{FD657EB4-F3F4-8AB1-05F9-0A9B8823501C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7534294" y="1532579"/>
                        <a:ext cx="351635" cy="24622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000" b="0" i="1" smtClean="0"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  <m:sub>
                                  <m:r>
                                    <a:rPr lang="en-US" sz="1000" b="0" i="1" smtClean="0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sub>
                              </m:sSub>
                            </m:oMath>
                          </m:oMathPara>
                        </a14:m>
                        <a:endParaRPr lang="en-US" sz="1000" dirty="0"/>
                      </a:p>
                    </p:txBody>
                  </p:sp>
                </mc:Choice>
                <mc:Fallback xmlns="">
                  <p:sp>
                    <p:nvSpPr>
                      <p:cNvPr id="66" name="TextBox 65">
                        <a:extLst>
                          <a:ext uri="{FF2B5EF4-FFF2-40B4-BE49-F238E27FC236}">
                            <a16:creationId xmlns:a16="http://schemas.microsoft.com/office/drawing/2014/main" id="{364A7F7E-D5A9-8331-7609-E40EFCD509A8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7534294" y="1532579"/>
                        <a:ext cx="351635" cy="246221"/>
                      </a:xfrm>
                      <a:prstGeom prst="rect">
                        <a:avLst/>
                      </a:prstGeom>
                      <a:blipFill>
                        <a:blip r:embed="rId14"/>
                        <a:stretch>
                          <a:fillRect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p:grpSp>
                <p:nvGrpSpPr>
                  <p:cNvPr id="37" name="Group 36">
                    <a:extLst>
                      <a:ext uri="{FF2B5EF4-FFF2-40B4-BE49-F238E27FC236}">
                        <a16:creationId xmlns:a16="http://schemas.microsoft.com/office/drawing/2014/main" id="{C7649676-BCDB-F150-969B-FD17CB1C72CC}"/>
                      </a:ext>
                    </a:extLst>
                  </p:cNvPr>
                  <p:cNvGrpSpPr/>
                  <p:nvPr/>
                </p:nvGrpSpPr>
                <p:grpSpPr>
                  <a:xfrm>
                    <a:off x="7546568" y="1536357"/>
                    <a:ext cx="311673" cy="460581"/>
                    <a:chOff x="7546568" y="1536357"/>
                    <a:chExt cx="311673" cy="460581"/>
                  </a:xfrm>
                </p:grpSpPr>
                <p:cxnSp>
                  <p:nvCxnSpPr>
                    <p:cNvPr id="38" name="Straight Connector 37">
                      <a:extLst>
                        <a:ext uri="{FF2B5EF4-FFF2-40B4-BE49-F238E27FC236}">
                          <a16:creationId xmlns:a16="http://schemas.microsoft.com/office/drawing/2014/main" id="{08E1AF96-3643-94B6-6E49-72A65B66B97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 rot="21415123" flipV="1">
                      <a:off x="7550036" y="1601152"/>
                      <a:ext cx="308205" cy="391378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31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sp>
                  <p:nvSpPr>
                    <p:cNvPr id="39" name="Freeform 38">
                      <a:extLst>
                        <a:ext uri="{FF2B5EF4-FFF2-40B4-BE49-F238E27FC236}">
                          <a16:creationId xmlns:a16="http://schemas.microsoft.com/office/drawing/2014/main" id="{E8A87108-3892-636C-BC12-A57B68026EB9}"/>
                        </a:ext>
                      </a:extLst>
                    </p:cNvPr>
                    <p:cNvSpPr/>
                    <p:nvPr/>
                  </p:nvSpPr>
                  <p:spPr bwMode="auto">
                    <a:xfrm rot="16677118">
                      <a:off x="7714383" y="1550140"/>
                      <a:ext cx="45719" cy="139871"/>
                    </a:xfrm>
                    <a:custGeom>
                      <a:avLst/>
                      <a:gdLst>
                        <a:gd name="connsiteX0" fmla="*/ 76200 w 76200"/>
                        <a:gd name="connsiteY0" fmla="*/ 0 h 171450"/>
                        <a:gd name="connsiteX1" fmla="*/ 73025 w 76200"/>
                        <a:gd name="connsiteY1" fmla="*/ 22225 h 171450"/>
                        <a:gd name="connsiteX2" fmla="*/ 69850 w 76200"/>
                        <a:gd name="connsiteY2" fmla="*/ 41275 h 171450"/>
                        <a:gd name="connsiteX3" fmla="*/ 60325 w 76200"/>
                        <a:gd name="connsiteY3" fmla="*/ 82550 h 171450"/>
                        <a:gd name="connsiteX4" fmla="*/ 57150 w 76200"/>
                        <a:gd name="connsiteY4" fmla="*/ 95250 h 171450"/>
                        <a:gd name="connsiteX5" fmla="*/ 44450 w 76200"/>
                        <a:gd name="connsiteY5" fmla="*/ 123825 h 171450"/>
                        <a:gd name="connsiteX6" fmla="*/ 34925 w 76200"/>
                        <a:gd name="connsiteY6" fmla="*/ 127000 h 171450"/>
                        <a:gd name="connsiteX7" fmla="*/ 19050 w 76200"/>
                        <a:gd name="connsiteY7" fmla="*/ 146050 h 171450"/>
                        <a:gd name="connsiteX8" fmla="*/ 0 w 76200"/>
                        <a:gd name="connsiteY8" fmla="*/ 171450 h 171450"/>
                        <a:gd name="connsiteX0" fmla="*/ 76200 w 76200"/>
                        <a:gd name="connsiteY0" fmla="*/ 0 h 171450"/>
                        <a:gd name="connsiteX1" fmla="*/ 73025 w 76200"/>
                        <a:gd name="connsiteY1" fmla="*/ 22225 h 171450"/>
                        <a:gd name="connsiteX2" fmla="*/ 69850 w 76200"/>
                        <a:gd name="connsiteY2" fmla="*/ 41275 h 171450"/>
                        <a:gd name="connsiteX3" fmla="*/ 60325 w 76200"/>
                        <a:gd name="connsiteY3" fmla="*/ 82550 h 171450"/>
                        <a:gd name="connsiteX4" fmla="*/ 44450 w 76200"/>
                        <a:gd name="connsiteY4" fmla="*/ 123825 h 171450"/>
                        <a:gd name="connsiteX5" fmla="*/ 34925 w 76200"/>
                        <a:gd name="connsiteY5" fmla="*/ 127000 h 171450"/>
                        <a:gd name="connsiteX6" fmla="*/ 19050 w 76200"/>
                        <a:gd name="connsiteY6" fmla="*/ 146050 h 171450"/>
                        <a:gd name="connsiteX7" fmla="*/ 0 w 76200"/>
                        <a:gd name="connsiteY7" fmla="*/ 171450 h 171450"/>
                        <a:gd name="connsiteX0" fmla="*/ 76200 w 76200"/>
                        <a:gd name="connsiteY0" fmla="*/ 0 h 171450"/>
                        <a:gd name="connsiteX1" fmla="*/ 73025 w 76200"/>
                        <a:gd name="connsiteY1" fmla="*/ 22225 h 171450"/>
                        <a:gd name="connsiteX2" fmla="*/ 69850 w 76200"/>
                        <a:gd name="connsiteY2" fmla="*/ 41275 h 171450"/>
                        <a:gd name="connsiteX3" fmla="*/ 44450 w 76200"/>
                        <a:gd name="connsiteY3" fmla="*/ 123825 h 171450"/>
                        <a:gd name="connsiteX4" fmla="*/ 34925 w 76200"/>
                        <a:gd name="connsiteY4" fmla="*/ 127000 h 171450"/>
                        <a:gd name="connsiteX5" fmla="*/ 19050 w 76200"/>
                        <a:gd name="connsiteY5" fmla="*/ 146050 h 171450"/>
                        <a:gd name="connsiteX6" fmla="*/ 0 w 76200"/>
                        <a:gd name="connsiteY6" fmla="*/ 171450 h 171450"/>
                        <a:gd name="connsiteX0" fmla="*/ 76200 w 76200"/>
                        <a:gd name="connsiteY0" fmla="*/ 0 h 171450"/>
                        <a:gd name="connsiteX1" fmla="*/ 73025 w 76200"/>
                        <a:gd name="connsiteY1" fmla="*/ 22225 h 171450"/>
                        <a:gd name="connsiteX2" fmla="*/ 69850 w 76200"/>
                        <a:gd name="connsiteY2" fmla="*/ 41275 h 171450"/>
                        <a:gd name="connsiteX3" fmla="*/ 44450 w 76200"/>
                        <a:gd name="connsiteY3" fmla="*/ 123825 h 171450"/>
                        <a:gd name="connsiteX4" fmla="*/ 19050 w 76200"/>
                        <a:gd name="connsiteY4" fmla="*/ 146050 h 171450"/>
                        <a:gd name="connsiteX5" fmla="*/ 0 w 76200"/>
                        <a:gd name="connsiteY5" fmla="*/ 171450 h 171450"/>
                        <a:gd name="connsiteX0" fmla="*/ 76200 w 76200"/>
                        <a:gd name="connsiteY0" fmla="*/ 0 h 171450"/>
                        <a:gd name="connsiteX1" fmla="*/ 73025 w 76200"/>
                        <a:gd name="connsiteY1" fmla="*/ 22225 h 171450"/>
                        <a:gd name="connsiteX2" fmla="*/ 69850 w 76200"/>
                        <a:gd name="connsiteY2" fmla="*/ 41275 h 171450"/>
                        <a:gd name="connsiteX3" fmla="*/ 44450 w 76200"/>
                        <a:gd name="connsiteY3" fmla="*/ 123825 h 171450"/>
                        <a:gd name="connsiteX4" fmla="*/ 0 w 76200"/>
                        <a:gd name="connsiteY4" fmla="*/ 171450 h 171450"/>
                        <a:gd name="connsiteX0" fmla="*/ 76200 w 76200"/>
                        <a:gd name="connsiteY0" fmla="*/ 0 h 171450"/>
                        <a:gd name="connsiteX1" fmla="*/ 73025 w 76200"/>
                        <a:gd name="connsiteY1" fmla="*/ 22225 h 171450"/>
                        <a:gd name="connsiteX2" fmla="*/ 44450 w 76200"/>
                        <a:gd name="connsiteY2" fmla="*/ 123825 h 171450"/>
                        <a:gd name="connsiteX3" fmla="*/ 0 w 76200"/>
                        <a:gd name="connsiteY3" fmla="*/ 171450 h 171450"/>
                        <a:gd name="connsiteX0" fmla="*/ 76200 w 76200"/>
                        <a:gd name="connsiteY0" fmla="*/ 0 h 171450"/>
                        <a:gd name="connsiteX1" fmla="*/ 44450 w 76200"/>
                        <a:gd name="connsiteY1" fmla="*/ 123825 h 171450"/>
                        <a:gd name="connsiteX2" fmla="*/ 0 w 76200"/>
                        <a:gd name="connsiteY2" fmla="*/ 171450 h 171450"/>
                        <a:gd name="connsiteX0" fmla="*/ 76200 w 76200"/>
                        <a:gd name="connsiteY0" fmla="*/ 0 h 171450"/>
                        <a:gd name="connsiteX1" fmla="*/ 0 w 76200"/>
                        <a:gd name="connsiteY1" fmla="*/ 171450 h 171450"/>
                        <a:gd name="connsiteX0" fmla="*/ 76200 w 76200"/>
                        <a:gd name="connsiteY0" fmla="*/ 0 h 171450"/>
                        <a:gd name="connsiteX1" fmla="*/ 0 w 76200"/>
                        <a:gd name="connsiteY1" fmla="*/ 171450 h 171450"/>
                        <a:gd name="connsiteX0" fmla="*/ 76200 w 76200"/>
                        <a:gd name="connsiteY0" fmla="*/ 0 h 171450"/>
                        <a:gd name="connsiteX1" fmla="*/ 0 w 76200"/>
                        <a:gd name="connsiteY1" fmla="*/ 171450 h 171450"/>
                        <a:gd name="connsiteX0" fmla="*/ 76200 w 76200"/>
                        <a:gd name="connsiteY0" fmla="*/ 0 h 171450"/>
                        <a:gd name="connsiteX1" fmla="*/ 0 w 76200"/>
                        <a:gd name="connsiteY1" fmla="*/ 171450 h 171450"/>
                        <a:gd name="connsiteX0" fmla="*/ 76200 w 76200"/>
                        <a:gd name="connsiteY0" fmla="*/ 0 h 171450"/>
                        <a:gd name="connsiteX1" fmla="*/ 0 w 76200"/>
                        <a:gd name="connsiteY1" fmla="*/ 171450 h 171450"/>
                        <a:gd name="connsiteX0" fmla="*/ 76200 w 76200"/>
                        <a:gd name="connsiteY0" fmla="*/ 0 h 171450"/>
                        <a:gd name="connsiteX1" fmla="*/ 0 w 76200"/>
                        <a:gd name="connsiteY1" fmla="*/ 171450 h 171450"/>
                        <a:gd name="connsiteX0" fmla="*/ 76200 w 76894"/>
                        <a:gd name="connsiteY0" fmla="*/ 0 h 171450"/>
                        <a:gd name="connsiteX1" fmla="*/ 0 w 76894"/>
                        <a:gd name="connsiteY1" fmla="*/ 171450 h 171450"/>
                        <a:gd name="connsiteX0" fmla="*/ 76200 w 77087"/>
                        <a:gd name="connsiteY0" fmla="*/ 0 h 171450"/>
                        <a:gd name="connsiteX1" fmla="*/ 0 w 77087"/>
                        <a:gd name="connsiteY1" fmla="*/ 171450 h 171450"/>
                        <a:gd name="connsiteX0" fmla="*/ 76200 w 76200"/>
                        <a:gd name="connsiteY0" fmla="*/ 0 h 171450"/>
                        <a:gd name="connsiteX1" fmla="*/ 0 w 76200"/>
                        <a:gd name="connsiteY1" fmla="*/ 171450 h 171450"/>
                        <a:gd name="connsiteX0" fmla="*/ 76200 w 76200"/>
                        <a:gd name="connsiteY0" fmla="*/ 0 h 171450"/>
                        <a:gd name="connsiteX1" fmla="*/ 0 w 76200"/>
                        <a:gd name="connsiteY1" fmla="*/ 171450 h 1714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76200" h="171450">
                          <a:moveTo>
                            <a:pt x="76200" y="0"/>
                          </a:moveTo>
                          <a:cubicBezTo>
                            <a:pt x="75792" y="94156"/>
                            <a:pt x="61346" y="113744"/>
                            <a:pt x="0" y="171450"/>
                          </a:cubicBezTo>
                        </a:path>
                      </a:pathLst>
                    </a:custGeom>
                    <a:noFill/>
                    <a:ln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triangle" w="sm" len="sm"/>
                      <a:tailEnd type="triangle" w="sm" len="sm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10" charset="0"/>
                        <a:ea typeface="ＭＳ Ｐゴシック" pitchFamily="-110" charset="-128"/>
                        <a:cs typeface="ＭＳ Ｐゴシック" pitchFamily="-110" charset="-128"/>
                      </a:endParaRPr>
                    </a:p>
                  </p:txBody>
                </p:sp>
                <p:cxnSp>
                  <p:nvCxnSpPr>
                    <p:cNvPr id="40" name="Straight Connector 39">
                      <a:extLst>
                        <a:ext uri="{FF2B5EF4-FFF2-40B4-BE49-F238E27FC236}">
                          <a16:creationId xmlns:a16="http://schemas.microsoft.com/office/drawing/2014/main" id="{8581D166-8E3C-8098-5B38-8770F4695B5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 rot="21415123" flipV="1">
                      <a:off x="7546568" y="1536357"/>
                      <a:ext cx="146614" cy="460581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31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grpSp>
              <p:nvGrpSpPr>
                <p:cNvPr id="29" name="Group 28">
                  <a:extLst>
                    <a:ext uri="{FF2B5EF4-FFF2-40B4-BE49-F238E27FC236}">
                      <a16:creationId xmlns:a16="http://schemas.microsoft.com/office/drawing/2014/main" id="{FB815D30-E9CC-7244-5ABB-A97898FD9A48}"/>
                    </a:ext>
                  </a:extLst>
                </p:cNvPr>
                <p:cNvGrpSpPr/>
                <p:nvPr/>
              </p:nvGrpSpPr>
              <p:grpSpPr>
                <a:xfrm>
                  <a:off x="7341309" y="1980099"/>
                  <a:ext cx="365923" cy="758269"/>
                  <a:chOff x="7341309" y="1980099"/>
                  <a:chExt cx="365923" cy="758269"/>
                </a:xfrm>
              </p:grpSpPr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31" name="TextBox 30">
                        <a:extLst>
                          <a:ext uri="{FF2B5EF4-FFF2-40B4-BE49-F238E27FC236}">
                            <a16:creationId xmlns:a16="http://schemas.microsoft.com/office/drawing/2014/main" id="{568D9DC6-C589-2B37-3548-89ECE826080C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7347552" y="2492147"/>
                        <a:ext cx="300788" cy="24622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lang="en-US" sz="1000" b="0" i="1" smtClean="0"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oMath>
                          </m:oMathPara>
                        </a14:m>
                        <a:endParaRPr lang="en-US" sz="1000" dirty="0"/>
                      </a:p>
                    </p:txBody>
                  </p:sp>
                </mc:Choice>
                <mc:Fallback xmlns="">
                  <p:sp>
                    <p:nvSpPr>
                      <p:cNvPr id="66" name="TextBox 65">
                        <a:extLst>
                          <a:ext uri="{FF2B5EF4-FFF2-40B4-BE49-F238E27FC236}">
                            <a16:creationId xmlns:a16="http://schemas.microsoft.com/office/drawing/2014/main" id="{650FFAF1-9AA3-26C8-EE1A-7A2F5972238D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7347552" y="2492147"/>
                        <a:ext cx="300788" cy="246221"/>
                      </a:xfrm>
                      <a:prstGeom prst="rect">
                        <a:avLst/>
                      </a:prstGeom>
                      <a:blipFill>
                        <a:blip r:embed="rId15"/>
                        <a:stretch>
                          <a:fillRect b="-5000"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p:cxnSp>
                <p:nvCxnSpPr>
                  <p:cNvPr id="32" name="Straight Connector 31">
                    <a:extLst>
                      <a:ext uri="{FF2B5EF4-FFF2-40B4-BE49-F238E27FC236}">
                        <a16:creationId xmlns:a16="http://schemas.microsoft.com/office/drawing/2014/main" id="{1CCD7E74-78D3-9E6C-527E-6B4434BB874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H="1">
                    <a:off x="7341309" y="1980099"/>
                    <a:ext cx="365923" cy="524963"/>
                  </a:xfrm>
                  <a:prstGeom prst="line">
                    <a:avLst/>
                  </a:prstGeom>
                  <a:solidFill>
                    <a:schemeClr val="accent1"/>
                  </a:solidFill>
                  <a:ln w="317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sp>
                <p:nvSpPr>
                  <p:cNvPr id="33" name="Freeform 32">
                    <a:extLst>
                      <a:ext uri="{FF2B5EF4-FFF2-40B4-BE49-F238E27FC236}">
                        <a16:creationId xmlns:a16="http://schemas.microsoft.com/office/drawing/2014/main" id="{CFCAFFA4-4571-740E-CAC0-8AE28D69FF85}"/>
                      </a:ext>
                    </a:extLst>
                  </p:cNvPr>
                  <p:cNvSpPr/>
                  <p:nvPr/>
                </p:nvSpPr>
                <p:spPr bwMode="auto">
                  <a:xfrm rot="5355580">
                    <a:off x="7499765" y="2332954"/>
                    <a:ext cx="85760" cy="323128"/>
                  </a:xfrm>
                  <a:custGeom>
                    <a:avLst/>
                    <a:gdLst>
                      <a:gd name="connsiteX0" fmla="*/ 76200 w 76200"/>
                      <a:gd name="connsiteY0" fmla="*/ 0 h 171450"/>
                      <a:gd name="connsiteX1" fmla="*/ 73025 w 76200"/>
                      <a:gd name="connsiteY1" fmla="*/ 22225 h 171450"/>
                      <a:gd name="connsiteX2" fmla="*/ 69850 w 76200"/>
                      <a:gd name="connsiteY2" fmla="*/ 41275 h 171450"/>
                      <a:gd name="connsiteX3" fmla="*/ 60325 w 76200"/>
                      <a:gd name="connsiteY3" fmla="*/ 82550 h 171450"/>
                      <a:gd name="connsiteX4" fmla="*/ 57150 w 76200"/>
                      <a:gd name="connsiteY4" fmla="*/ 95250 h 171450"/>
                      <a:gd name="connsiteX5" fmla="*/ 44450 w 76200"/>
                      <a:gd name="connsiteY5" fmla="*/ 123825 h 171450"/>
                      <a:gd name="connsiteX6" fmla="*/ 34925 w 76200"/>
                      <a:gd name="connsiteY6" fmla="*/ 127000 h 171450"/>
                      <a:gd name="connsiteX7" fmla="*/ 19050 w 76200"/>
                      <a:gd name="connsiteY7" fmla="*/ 146050 h 171450"/>
                      <a:gd name="connsiteX8" fmla="*/ 0 w 76200"/>
                      <a:gd name="connsiteY8" fmla="*/ 171450 h 171450"/>
                      <a:gd name="connsiteX0" fmla="*/ 76200 w 76200"/>
                      <a:gd name="connsiteY0" fmla="*/ 0 h 171450"/>
                      <a:gd name="connsiteX1" fmla="*/ 73025 w 76200"/>
                      <a:gd name="connsiteY1" fmla="*/ 22225 h 171450"/>
                      <a:gd name="connsiteX2" fmla="*/ 69850 w 76200"/>
                      <a:gd name="connsiteY2" fmla="*/ 41275 h 171450"/>
                      <a:gd name="connsiteX3" fmla="*/ 60325 w 76200"/>
                      <a:gd name="connsiteY3" fmla="*/ 82550 h 171450"/>
                      <a:gd name="connsiteX4" fmla="*/ 44450 w 76200"/>
                      <a:gd name="connsiteY4" fmla="*/ 123825 h 171450"/>
                      <a:gd name="connsiteX5" fmla="*/ 34925 w 76200"/>
                      <a:gd name="connsiteY5" fmla="*/ 127000 h 171450"/>
                      <a:gd name="connsiteX6" fmla="*/ 19050 w 76200"/>
                      <a:gd name="connsiteY6" fmla="*/ 146050 h 171450"/>
                      <a:gd name="connsiteX7" fmla="*/ 0 w 76200"/>
                      <a:gd name="connsiteY7" fmla="*/ 171450 h 171450"/>
                      <a:gd name="connsiteX0" fmla="*/ 76200 w 76200"/>
                      <a:gd name="connsiteY0" fmla="*/ 0 h 171450"/>
                      <a:gd name="connsiteX1" fmla="*/ 73025 w 76200"/>
                      <a:gd name="connsiteY1" fmla="*/ 22225 h 171450"/>
                      <a:gd name="connsiteX2" fmla="*/ 69850 w 76200"/>
                      <a:gd name="connsiteY2" fmla="*/ 41275 h 171450"/>
                      <a:gd name="connsiteX3" fmla="*/ 44450 w 76200"/>
                      <a:gd name="connsiteY3" fmla="*/ 123825 h 171450"/>
                      <a:gd name="connsiteX4" fmla="*/ 34925 w 76200"/>
                      <a:gd name="connsiteY4" fmla="*/ 127000 h 171450"/>
                      <a:gd name="connsiteX5" fmla="*/ 19050 w 76200"/>
                      <a:gd name="connsiteY5" fmla="*/ 146050 h 171450"/>
                      <a:gd name="connsiteX6" fmla="*/ 0 w 76200"/>
                      <a:gd name="connsiteY6" fmla="*/ 171450 h 171450"/>
                      <a:gd name="connsiteX0" fmla="*/ 76200 w 76200"/>
                      <a:gd name="connsiteY0" fmla="*/ 0 h 171450"/>
                      <a:gd name="connsiteX1" fmla="*/ 73025 w 76200"/>
                      <a:gd name="connsiteY1" fmla="*/ 22225 h 171450"/>
                      <a:gd name="connsiteX2" fmla="*/ 69850 w 76200"/>
                      <a:gd name="connsiteY2" fmla="*/ 41275 h 171450"/>
                      <a:gd name="connsiteX3" fmla="*/ 44450 w 76200"/>
                      <a:gd name="connsiteY3" fmla="*/ 123825 h 171450"/>
                      <a:gd name="connsiteX4" fmla="*/ 19050 w 76200"/>
                      <a:gd name="connsiteY4" fmla="*/ 146050 h 171450"/>
                      <a:gd name="connsiteX5" fmla="*/ 0 w 76200"/>
                      <a:gd name="connsiteY5" fmla="*/ 171450 h 171450"/>
                      <a:gd name="connsiteX0" fmla="*/ 76200 w 76200"/>
                      <a:gd name="connsiteY0" fmla="*/ 0 h 171450"/>
                      <a:gd name="connsiteX1" fmla="*/ 73025 w 76200"/>
                      <a:gd name="connsiteY1" fmla="*/ 22225 h 171450"/>
                      <a:gd name="connsiteX2" fmla="*/ 69850 w 76200"/>
                      <a:gd name="connsiteY2" fmla="*/ 41275 h 171450"/>
                      <a:gd name="connsiteX3" fmla="*/ 44450 w 76200"/>
                      <a:gd name="connsiteY3" fmla="*/ 123825 h 171450"/>
                      <a:gd name="connsiteX4" fmla="*/ 0 w 76200"/>
                      <a:gd name="connsiteY4" fmla="*/ 171450 h 171450"/>
                      <a:gd name="connsiteX0" fmla="*/ 76200 w 76200"/>
                      <a:gd name="connsiteY0" fmla="*/ 0 h 171450"/>
                      <a:gd name="connsiteX1" fmla="*/ 73025 w 76200"/>
                      <a:gd name="connsiteY1" fmla="*/ 22225 h 171450"/>
                      <a:gd name="connsiteX2" fmla="*/ 44450 w 76200"/>
                      <a:gd name="connsiteY2" fmla="*/ 123825 h 171450"/>
                      <a:gd name="connsiteX3" fmla="*/ 0 w 76200"/>
                      <a:gd name="connsiteY3" fmla="*/ 171450 h 171450"/>
                      <a:gd name="connsiteX0" fmla="*/ 76200 w 76200"/>
                      <a:gd name="connsiteY0" fmla="*/ 0 h 171450"/>
                      <a:gd name="connsiteX1" fmla="*/ 44450 w 76200"/>
                      <a:gd name="connsiteY1" fmla="*/ 123825 h 171450"/>
                      <a:gd name="connsiteX2" fmla="*/ 0 w 76200"/>
                      <a:gd name="connsiteY2" fmla="*/ 171450 h 171450"/>
                      <a:gd name="connsiteX0" fmla="*/ 76200 w 76200"/>
                      <a:gd name="connsiteY0" fmla="*/ 0 h 171450"/>
                      <a:gd name="connsiteX1" fmla="*/ 0 w 76200"/>
                      <a:gd name="connsiteY1" fmla="*/ 171450 h 171450"/>
                      <a:gd name="connsiteX0" fmla="*/ 76200 w 76200"/>
                      <a:gd name="connsiteY0" fmla="*/ 0 h 171450"/>
                      <a:gd name="connsiteX1" fmla="*/ 0 w 76200"/>
                      <a:gd name="connsiteY1" fmla="*/ 171450 h 171450"/>
                      <a:gd name="connsiteX0" fmla="*/ 76200 w 76200"/>
                      <a:gd name="connsiteY0" fmla="*/ 0 h 171450"/>
                      <a:gd name="connsiteX1" fmla="*/ 0 w 76200"/>
                      <a:gd name="connsiteY1" fmla="*/ 171450 h 171450"/>
                      <a:gd name="connsiteX0" fmla="*/ 76200 w 76200"/>
                      <a:gd name="connsiteY0" fmla="*/ 0 h 171450"/>
                      <a:gd name="connsiteX1" fmla="*/ 0 w 76200"/>
                      <a:gd name="connsiteY1" fmla="*/ 171450 h 171450"/>
                      <a:gd name="connsiteX0" fmla="*/ 76200 w 76200"/>
                      <a:gd name="connsiteY0" fmla="*/ 0 h 171450"/>
                      <a:gd name="connsiteX1" fmla="*/ 0 w 76200"/>
                      <a:gd name="connsiteY1" fmla="*/ 171450 h 171450"/>
                      <a:gd name="connsiteX0" fmla="*/ 76200 w 76200"/>
                      <a:gd name="connsiteY0" fmla="*/ 0 h 171450"/>
                      <a:gd name="connsiteX1" fmla="*/ 0 w 76200"/>
                      <a:gd name="connsiteY1" fmla="*/ 171450 h 171450"/>
                      <a:gd name="connsiteX0" fmla="*/ 76200 w 76894"/>
                      <a:gd name="connsiteY0" fmla="*/ 0 h 171450"/>
                      <a:gd name="connsiteX1" fmla="*/ 0 w 76894"/>
                      <a:gd name="connsiteY1" fmla="*/ 171450 h 171450"/>
                      <a:gd name="connsiteX0" fmla="*/ 76200 w 77087"/>
                      <a:gd name="connsiteY0" fmla="*/ 0 h 171450"/>
                      <a:gd name="connsiteX1" fmla="*/ 0 w 77087"/>
                      <a:gd name="connsiteY1" fmla="*/ 171450 h 171450"/>
                      <a:gd name="connsiteX0" fmla="*/ 76200 w 76200"/>
                      <a:gd name="connsiteY0" fmla="*/ 0 h 171450"/>
                      <a:gd name="connsiteX1" fmla="*/ 0 w 76200"/>
                      <a:gd name="connsiteY1" fmla="*/ 171450 h 171450"/>
                      <a:gd name="connsiteX0" fmla="*/ 76200 w 76200"/>
                      <a:gd name="connsiteY0" fmla="*/ 0 h 171450"/>
                      <a:gd name="connsiteX1" fmla="*/ 0 w 76200"/>
                      <a:gd name="connsiteY1" fmla="*/ 171450 h 1714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76200" h="171450">
                        <a:moveTo>
                          <a:pt x="76200" y="0"/>
                        </a:moveTo>
                        <a:cubicBezTo>
                          <a:pt x="75792" y="94156"/>
                          <a:pt x="61346" y="113744"/>
                          <a:pt x="0" y="171450"/>
                        </a:cubicBezTo>
                      </a:path>
                    </a:pathLst>
                  </a:custGeom>
                  <a:noFill/>
                  <a:ln w="9525" cap="flat" cmpd="sng" algn="ctr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triangle" w="sm" len="sm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0" charset="0"/>
                      <a:ea typeface="ＭＳ Ｐゴシック" pitchFamily="-110" charset="-128"/>
                      <a:cs typeface="ＭＳ Ｐゴシック" pitchFamily="-110" charset="-128"/>
                    </a:endParaRPr>
                  </a:p>
                </p:txBody>
              </p:sp>
              <p:cxnSp>
                <p:nvCxnSpPr>
                  <p:cNvPr id="34" name="Straight Connector 33">
                    <a:extLst>
                      <a:ext uri="{FF2B5EF4-FFF2-40B4-BE49-F238E27FC236}">
                        <a16:creationId xmlns:a16="http://schemas.microsoft.com/office/drawing/2014/main" id="{FA758B6D-6E2C-E2DC-13B0-D564D64BAA8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V="1">
                    <a:off x="7705455" y="1985228"/>
                    <a:ext cx="0" cy="624934"/>
                  </a:xfrm>
                  <a:prstGeom prst="line">
                    <a:avLst/>
                  </a:prstGeom>
                  <a:solidFill>
                    <a:schemeClr val="accent1"/>
                  </a:solidFill>
                  <a:ln w="317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30" name="TextBox 29">
                      <a:extLst>
                        <a:ext uri="{FF2B5EF4-FFF2-40B4-BE49-F238E27FC236}">
                          <a16:creationId xmlns:a16="http://schemas.microsoft.com/office/drawing/2014/main" id="{750C13D8-C06E-E906-12E6-A09DA608308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597069" y="1251516"/>
                      <a:ext cx="406137" cy="246221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𝑠𝑑</m:t>
                                </m:r>
                              </m:sub>
                            </m:sSub>
                          </m:oMath>
                        </m:oMathPara>
                      </a14:m>
                      <a:endParaRPr lang="en-US" sz="1000" dirty="0"/>
                    </a:p>
                  </p:txBody>
                </p:sp>
              </mc:Choice>
              <mc:Fallback xmlns="">
                <p:sp>
                  <p:nvSpPr>
                    <p:cNvPr id="65" name="TextBox 64">
                      <a:extLst>
                        <a:ext uri="{FF2B5EF4-FFF2-40B4-BE49-F238E27FC236}">
                          <a16:creationId xmlns:a16="http://schemas.microsoft.com/office/drawing/2014/main" id="{E60FA139-D9CE-A464-A631-CB14943240D1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7597069" y="1251516"/>
                      <a:ext cx="406137" cy="246221"/>
                    </a:xfrm>
                    <a:prstGeom prst="rect">
                      <a:avLst/>
                    </a:prstGeom>
                    <a:blipFill>
                      <a:blip r:embed="rId16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31D202E2-00C0-9F2E-2753-18FEE4FF37BF}"/>
                  </a:ext>
                </a:extLst>
              </p:cNvPr>
              <p:cNvGrpSpPr/>
              <p:nvPr/>
            </p:nvGrpSpPr>
            <p:grpSpPr>
              <a:xfrm>
                <a:off x="8340485" y="1467161"/>
                <a:ext cx="303673" cy="329680"/>
                <a:chOff x="8340485" y="1467161"/>
                <a:chExt cx="303673" cy="329680"/>
              </a:xfrm>
            </p:grpSpPr>
            <p:cxnSp>
              <p:nvCxnSpPr>
                <p:cNvPr id="13" name="Straight Arrow Connector 12">
                  <a:extLst>
                    <a:ext uri="{FF2B5EF4-FFF2-40B4-BE49-F238E27FC236}">
                      <a16:creationId xmlns:a16="http://schemas.microsoft.com/office/drawing/2014/main" id="{379B83D7-EEBA-8FD9-9EB0-EF5E293D28E7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8526281" y="1476155"/>
                  <a:ext cx="0" cy="320686"/>
                </a:xfrm>
                <a:prstGeom prst="straightConnector1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stealth"/>
                </a:ln>
                <a:effectLst/>
              </p:spPr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4" name="TextBox 13">
                      <a:extLst>
                        <a:ext uri="{FF2B5EF4-FFF2-40B4-BE49-F238E27FC236}">
                          <a16:creationId xmlns:a16="http://schemas.microsoft.com/office/drawing/2014/main" id="{9E589AC3-254A-B332-5263-2E31BAA4C13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340485" y="1467161"/>
                      <a:ext cx="303673" cy="261610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sz="11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𝑢</m:t>
                            </m:r>
                          </m:oMath>
                        </m:oMathPara>
                      </a14:m>
                      <a:endParaRPr lang="en-US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14" name="TextBox 13">
                      <a:extLst>
                        <a:ext uri="{FF2B5EF4-FFF2-40B4-BE49-F238E27FC236}">
                          <a16:creationId xmlns:a16="http://schemas.microsoft.com/office/drawing/2014/main" id="{9E589AC3-254A-B332-5263-2E31BAA4C132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8340485" y="1467161"/>
                      <a:ext cx="303673" cy="261610"/>
                    </a:xfrm>
                    <a:prstGeom prst="rect">
                      <a:avLst/>
                    </a:prstGeom>
                    <a:blipFill>
                      <a:blip r:embed="rId17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</p:grp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A52803EB-9ED2-0502-03CB-6583E3E61476}"/>
                </a:ext>
              </a:extLst>
            </p:cNvPr>
            <p:cNvGrpSpPr/>
            <p:nvPr/>
          </p:nvGrpSpPr>
          <p:grpSpPr>
            <a:xfrm>
              <a:off x="8503568" y="1144641"/>
              <a:ext cx="761828" cy="730821"/>
              <a:chOff x="8391593" y="1137666"/>
              <a:chExt cx="761828" cy="730821"/>
            </a:xfrm>
          </p:grpSpPr>
          <p:cxnSp>
            <p:nvCxnSpPr>
              <p:cNvPr id="93" name="Straight Arrow Connector 92">
                <a:extLst>
                  <a:ext uri="{FF2B5EF4-FFF2-40B4-BE49-F238E27FC236}">
                    <a16:creationId xmlns:a16="http://schemas.microsoft.com/office/drawing/2014/main" id="{A751794E-455B-A729-A295-C7A328BB3EC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8518265" y="1516365"/>
                <a:ext cx="177001" cy="352122"/>
              </a:xfrm>
              <a:prstGeom prst="straightConnector1">
                <a:avLst/>
              </a:prstGeom>
              <a:solidFill>
                <a:schemeClr val="accent1"/>
              </a:solidFill>
              <a:ln w="6350" cap="flat" cmpd="sng" algn="ctr">
                <a:solidFill>
                  <a:srgbClr val="FF0000"/>
                </a:solidFill>
                <a:prstDash val="solid"/>
                <a:round/>
                <a:headEnd type="none" w="sm" len="lg"/>
                <a:tailEnd type="stealth" w="sm" len="lg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4" name="TextBox 93">
                    <a:extLst>
                      <a:ext uri="{FF2B5EF4-FFF2-40B4-BE49-F238E27FC236}">
                        <a16:creationId xmlns:a16="http://schemas.microsoft.com/office/drawing/2014/main" id="{567BDE07-96ED-4D4D-EA54-6A11316D75B4}"/>
                      </a:ext>
                    </a:extLst>
                  </p:cNvPr>
                  <p:cNvSpPr txBox="1"/>
                  <p:nvPr/>
                </p:nvSpPr>
                <p:spPr>
                  <a:xfrm>
                    <a:off x="8391593" y="1137666"/>
                    <a:ext cx="761828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Detector in channel </a:t>
                    </a:r>
                    <a14:m>
                      <m:oMath xmlns:m="http://schemas.openxmlformats.org/officeDocument/2006/math">
                        <m:r>
                          <a:rPr lang="en-US" sz="100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oMath>
                    </a14:m>
                    <a:endParaRPr lang="en-US" sz="10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94" name="TextBox 93">
                    <a:extLst>
                      <a:ext uri="{FF2B5EF4-FFF2-40B4-BE49-F238E27FC236}">
                        <a16:creationId xmlns:a16="http://schemas.microsoft.com/office/drawing/2014/main" id="{567BDE07-96ED-4D4D-EA54-6A11316D75B4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391593" y="1137666"/>
                    <a:ext cx="761828" cy="400110"/>
                  </a:xfrm>
                  <a:prstGeom prst="rect">
                    <a:avLst/>
                  </a:prstGeom>
                  <a:blipFill>
                    <a:blip r:embed="rId18"/>
                    <a:stretch>
                      <a:fillRect r="-1639" b="-6250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4C30FF9C-5CB3-8381-136F-B2325C19E4DB}"/>
              </a:ext>
            </a:extLst>
          </p:cNvPr>
          <p:cNvGrpSpPr/>
          <p:nvPr/>
        </p:nvGrpSpPr>
        <p:grpSpPr>
          <a:xfrm>
            <a:off x="5840049" y="3000434"/>
            <a:ext cx="3303951" cy="2339632"/>
            <a:chOff x="5988329" y="3010243"/>
            <a:chExt cx="3303951" cy="2339632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2F856931-2C5D-A29E-86EA-E020DEEE1132}"/>
                </a:ext>
              </a:extLst>
            </p:cNvPr>
            <p:cNvGrpSpPr/>
            <p:nvPr/>
          </p:nvGrpSpPr>
          <p:grpSpPr>
            <a:xfrm>
              <a:off x="5988329" y="3010243"/>
              <a:ext cx="3168037" cy="2339632"/>
              <a:chOff x="5960743" y="324162"/>
              <a:chExt cx="3168037" cy="2339632"/>
            </a:xfrm>
          </p:grpSpPr>
          <p:cxnSp>
            <p:nvCxnSpPr>
              <p:cNvPr id="5" name="Straight Arrow Connector 4">
                <a:extLst>
                  <a:ext uri="{FF2B5EF4-FFF2-40B4-BE49-F238E27FC236}">
                    <a16:creationId xmlns:a16="http://schemas.microsoft.com/office/drawing/2014/main" id="{0BFE687A-8453-EA4C-39DB-FF1A599EF792}"/>
                  </a:ext>
                </a:extLst>
              </p:cNvPr>
              <p:cNvCxnSpPr>
                <a:cxnSpLocks/>
                <a:endCxn id="6" idx="3"/>
              </p:cNvCxnSpPr>
              <p:nvPr/>
            </p:nvCxnSpPr>
            <p:spPr bwMode="auto">
              <a:xfrm>
                <a:off x="6039492" y="1467162"/>
                <a:ext cx="2528316" cy="0"/>
              </a:xfrm>
              <a:prstGeom prst="straightConnector1">
                <a:avLst/>
              </a:prstGeom>
              <a:solidFill>
                <a:schemeClr val="accent1"/>
              </a:solidFill>
              <a:ln w="63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stealth" w="sm" len="lg"/>
              </a:ln>
              <a:effectLst/>
            </p:spPr>
          </p:cxn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69343535-7B50-84D1-79C6-341141F50699}"/>
                  </a:ext>
                </a:extLst>
              </p:cNvPr>
              <p:cNvSpPr/>
              <p:nvPr/>
            </p:nvSpPr>
            <p:spPr bwMode="auto">
              <a:xfrm>
                <a:off x="8549520" y="324162"/>
                <a:ext cx="18288" cy="2286000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0" charset="0"/>
                  <a:ea typeface="ＭＳ Ｐゴシック" pitchFamily="-110" charset="-128"/>
                  <a:cs typeface="ＭＳ Ｐゴシック" pitchFamily="-110" charset="-128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78C149B-7F14-3BC4-CFC5-B883B4FC392F}"/>
                  </a:ext>
                </a:extLst>
              </p:cNvPr>
              <p:cNvSpPr txBox="1"/>
              <p:nvPr/>
            </p:nvSpPr>
            <p:spPr>
              <a:xfrm>
                <a:off x="7203970" y="984178"/>
                <a:ext cx="720070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side view</a:t>
                </a:r>
              </a:p>
            </p:txBody>
          </p:sp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1711A1A9-F710-146D-4D93-FA5E1CB36966}"/>
                  </a:ext>
                </a:extLst>
              </p:cNvPr>
              <p:cNvGrpSpPr/>
              <p:nvPr/>
            </p:nvGrpSpPr>
            <p:grpSpPr>
              <a:xfrm>
                <a:off x="8287953" y="1291033"/>
                <a:ext cx="266140" cy="177218"/>
                <a:chOff x="8237221" y="4087149"/>
                <a:chExt cx="144779" cy="177218"/>
              </a:xfrm>
            </p:grpSpPr>
            <p:cxnSp>
              <p:nvCxnSpPr>
                <p:cNvPr id="88" name="Straight Connector 87">
                  <a:extLst>
                    <a:ext uri="{FF2B5EF4-FFF2-40B4-BE49-F238E27FC236}">
                      <a16:creationId xmlns:a16="http://schemas.microsoft.com/office/drawing/2014/main" id="{FB747D0D-F848-C048-6F29-BF356EA0D3CD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8237221" y="4087149"/>
                  <a:ext cx="0" cy="177218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89" name="Straight Connector 88">
                  <a:extLst>
                    <a:ext uri="{FF2B5EF4-FFF2-40B4-BE49-F238E27FC236}">
                      <a16:creationId xmlns:a16="http://schemas.microsoft.com/office/drawing/2014/main" id="{3D0DDF81-5977-FC01-5AC0-BE64AD705C55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8237221" y="4087149"/>
                  <a:ext cx="144779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77ABECE7-FE19-16E4-F948-1D9F1D986986}"/>
                  </a:ext>
                </a:extLst>
              </p:cNvPr>
              <p:cNvSpPr/>
              <p:nvPr/>
            </p:nvSpPr>
            <p:spPr bwMode="auto">
              <a:xfrm>
                <a:off x="8564799" y="1890426"/>
                <a:ext cx="45719" cy="485710"/>
              </a:xfrm>
              <a:prstGeom prst="rect">
                <a:avLst/>
              </a:prstGeom>
              <a:solidFill>
                <a:srgbClr val="92D05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0" charset="0"/>
                  <a:ea typeface="ＭＳ Ｐゴシック" pitchFamily="-110" charset="-128"/>
                  <a:cs typeface="ＭＳ Ｐゴシック" pitchFamily="-110" charset="-128"/>
                </a:endParaRPr>
              </a:p>
            </p:txBody>
          </p:sp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id="{D0733145-B634-E273-C7CB-200E85253ED4}"/>
                  </a:ext>
                </a:extLst>
              </p:cNvPr>
              <p:cNvGrpSpPr/>
              <p:nvPr/>
            </p:nvGrpSpPr>
            <p:grpSpPr>
              <a:xfrm>
                <a:off x="6854832" y="1234665"/>
                <a:ext cx="495975" cy="574084"/>
                <a:chOff x="6854832" y="1234665"/>
                <a:chExt cx="495975" cy="574084"/>
              </a:xfrm>
            </p:grpSpPr>
            <p:sp>
              <p:nvSpPr>
                <p:cNvPr id="80" name="Oval 79">
                  <a:extLst>
                    <a:ext uri="{FF2B5EF4-FFF2-40B4-BE49-F238E27FC236}">
                      <a16:creationId xmlns:a16="http://schemas.microsoft.com/office/drawing/2014/main" id="{198747C6-BD5B-84D9-FF40-6C1E07D33DBD}"/>
                    </a:ext>
                  </a:extLst>
                </p:cNvPr>
                <p:cNvSpPr/>
                <p:nvPr/>
              </p:nvSpPr>
              <p:spPr bwMode="auto">
                <a:xfrm>
                  <a:off x="7113913" y="1442344"/>
                  <a:ext cx="45719" cy="45719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sp>
              <p:nvSpPr>
                <p:cNvPr id="81" name="U-Turn Arrow 80">
                  <a:extLst>
                    <a:ext uri="{FF2B5EF4-FFF2-40B4-BE49-F238E27FC236}">
                      <a16:creationId xmlns:a16="http://schemas.microsoft.com/office/drawing/2014/main" id="{05169989-E8AF-F2EA-DC09-4876A267E8A1}"/>
                    </a:ext>
                  </a:extLst>
                </p:cNvPr>
                <p:cNvSpPr/>
                <p:nvPr/>
              </p:nvSpPr>
              <p:spPr bwMode="auto">
                <a:xfrm>
                  <a:off x="7050412" y="1389002"/>
                  <a:ext cx="228600" cy="152400"/>
                </a:xfrm>
                <a:prstGeom prst="uturnArrow">
                  <a:avLst>
                    <a:gd name="adj1" fmla="val 0"/>
                    <a:gd name="adj2" fmla="val 25000"/>
                    <a:gd name="adj3" fmla="val 29167"/>
                    <a:gd name="adj4" fmla="val 43750"/>
                    <a:gd name="adj5" fmla="val 72917"/>
                  </a:avLst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cxnSp>
              <p:nvCxnSpPr>
                <p:cNvPr id="82" name="Straight Arrow Connector 81">
                  <a:extLst>
                    <a:ext uri="{FF2B5EF4-FFF2-40B4-BE49-F238E27FC236}">
                      <a16:creationId xmlns:a16="http://schemas.microsoft.com/office/drawing/2014/main" id="{E369C9D6-B699-1924-5ADA-8D1E74B0B104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>
                  <a:off x="6854832" y="1465202"/>
                  <a:ext cx="259081" cy="1960"/>
                </a:xfrm>
                <a:prstGeom prst="straightConnector1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stealth"/>
                </a:ln>
                <a:effectLst/>
              </p:spPr>
            </p:cxnSp>
            <p:sp>
              <p:nvSpPr>
                <p:cNvPr id="83" name="TextBox 82">
                  <a:extLst>
                    <a:ext uri="{FF2B5EF4-FFF2-40B4-BE49-F238E27FC236}">
                      <a16:creationId xmlns:a16="http://schemas.microsoft.com/office/drawing/2014/main" id="{066DB852-AB83-915F-11ED-069F9049A3B0}"/>
                    </a:ext>
                  </a:extLst>
                </p:cNvPr>
                <p:cNvSpPr txBox="1"/>
                <p:nvPr/>
              </p:nvSpPr>
              <p:spPr>
                <a:xfrm>
                  <a:off x="7103623" y="1478160"/>
                  <a:ext cx="247184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1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z</a:t>
                  </a:r>
                </a:p>
              </p:txBody>
            </p:sp>
            <p:cxnSp>
              <p:nvCxnSpPr>
                <p:cNvPr id="84" name="Straight Arrow Connector 83">
                  <a:extLst>
                    <a:ext uri="{FF2B5EF4-FFF2-40B4-BE49-F238E27FC236}">
                      <a16:creationId xmlns:a16="http://schemas.microsoft.com/office/drawing/2014/main" id="{A5DC223F-B4A6-E269-2517-ADB1A0B5BE81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136772" y="1488063"/>
                  <a:ext cx="0" cy="320686"/>
                </a:xfrm>
                <a:prstGeom prst="straightConnector1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stealth"/>
                </a:ln>
                <a:effectLst/>
              </p:spPr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87" name="TextBox 86">
                      <a:extLst>
                        <a:ext uri="{FF2B5EF4-FFF2-40B4-BE49-F238E27FC236}">
                          <a16:creationId xmlns:a16="http://schemas.microsoft.com/office/drawing/2014/main" id="{71EA82D4-6A0A-A741-2772-C2978BE1303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854832" y="1234665"/>
                      <a:ext cx="300915" cy="261610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sz="11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oMath>
                        </m:oMathPara>
                      </a14:m>
                      <a:endParaRPr lang="en-US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87" name="TextBox 86">
                      <a:extLst>
                        <a:ext uri="{FF2B5EF4-FFF2-40B4-BE49-F238E27FC236}">
                          <a16:creationId xmlns:a16="http://schemas.microsoft.com/office/drawing/2014/main" id="{71EA82D4-6A0A-A741-2772-C2978BE1303F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6854832" y="1234665"/>
                      <a:ext cx="300915" cy="261610"/>
                    </a:xfrm>
                    <a:prstGeom prst="rect">
                      <a:avLst/>
                    </a:prstGeom>
                    <a:blipFill>
                      <a:blip r:embed="rId19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802B8282-272D-2684-B0E7-9CE4C2C75C38}"/>
                  </a:ext>
                </a:extLst>
              </p:cNvPr>
              <p:cNvSpPr/>
              <p:nvPr/>
            </p:nvSpPr>
            <p:spPr bwMode="auto">
              <a:xfrm>
                <a:off x="8519080" y="2171833"/>
                <a:ext cx="45719" cy="337310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0" charset="0"/>
                  <a:ea typeface="ＭＳ Ｐゴシック" pitchFamily="-110" charset="-128"/>
                  <a:cs typeface="ＭＳ Ｐゴシック" pitchFamily="-110" charset="-128"/>
                </a:endParaRPr>
              </a:p>
            </p:txBody>
          </p:sp>
          <p:grpSp>
            <p:nvGrpSpPr>
              <p:cNvPr id="51" name="Group 50">
                <a:extLst>
                  <a:ext uri="{FF2B5EF4-FFF2-40B4-BE49-F238E27FC236}">
                    <a16:creationId xmlns:a16="http://schemas.microsoft.com/office/drawing/2014/main" id="{8B653284-F10B-5D89-6B2D-60546EAF075A}"/>
                  </a:ext>
                </a:extLst>
              </p:cNvPr>
              <p:cNvGrpSpPr/>
              <p:nvPr/>
            </p:nvGrpSpPr>
            <p:grpSpPr>
              <a:xfrm>
                <a:off x="5960743" y="1185021"/>
                <a:ext cx="2588777" cy="1324123"/>
                <a:chOff x="5960743" y="1185021"/>
                <a:chExt cx="2588777" cy="1324123"/>
              </a:xfrm>
            </p:grpSpPr>
            <p:sp>
              <p:nvSpPr>
                <p:cNvPr id="75" name="Oval 74">
                  <a:extLst>
                    <a:ext uri="{FF2B5EF4-FFF2-40B4-BE49-F238E27FC236}">
                      <a16:creationId xmlns:a16="http://schemas.microsoft.com/office/drawing/2014/main" id="{030CCC60-AC30-5510-AEA7-993A49A26366}"/>
                    </a:ext>
                  </a:extLst>
                </p:cNvPr>
                <p:cNvSpPr/>
                <p:nvPr/>
              </p:nvSpPr>
              <p:spPr bwMode="auto">
                <a:xfrm>
                  <a:off x="6016632" y="1440181"/>
                  <a:ext cx="45719" cy="45719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sp>
              <p:nvSpPr>
                <p:cNvPr id="76" name="TextBox 75">
                  <a:extLst>
                    <a:ext uri="{FF2B5EF4-FFF2-40B4-BE49-F238E27FC236}">
                      <a16:creationId xmlns:a16="http://schemas.microsoft.com/office/drawing/2014/main" id="{20607302-EC51-7D93-9904-4539AFCD8B9E}"/>
                    </a:ext>
                  </a:extLst>
                </p:cNvPr>
                <p:cNvSpPr txBox="1"/>
                <p:nvPr/>
              </p:nvSpPr>
              <p:spPr>
                <a:xfrm>
                  <a:off x="5960743" y="1185021"/>
                  <a:ext cx="551754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1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source</a:t>
                  </a:r>
                </a:p>
              </p:txBody>
            </p:sp>
            <p:cxnSp>
              <p:nvCxnSpPr>
                <p:cNvPr id="77" name="Straight Arrow Connector 76">
                  <a:extLst>
                    <a:ext uri="{FF2B5EF4-FFF2-40B4-BE49-F238E27FC236}">
                      <a16:creationId xmlns:a16="http://schemas.microsoft.com/office/drawing/2014/main" id="{000EC8F8-9BD9-7E3C-749C-5118CA43F102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6041777" y="1466542"/>
                  <a:ext cx="2507743" cy="1042602"/>
                </a:xfrm>
                <a:prstGeom prst="straightConnector1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rgbClr val="FF0000"/>
                  </a:solidFill>
                  <a:prstDash val="solid"/>
                  <a:round/>
                  <a:headEnd type="none" w="sm" len="lg"/>
                  <a:tailEnd type="none" w="sm" len="lg"/>
                </a:ln>
                <a:effectLst/>
              </p:spPr>
            </p:cxnSp>
            <p:cxnSp>
              <p:nvCxnSpPr>
                <p:cNvPr id="78" name="Straight Arrow Connector 77">
                  <a:extLst>
                    <a:ext uri="{FF2B5EF4-FFF2-40B4-BE49-F238E27FC236}">
                      <a16:creationId xmlns:a16="http://schemas.microsoft.com/office/drawing/2014/main" id="{66DF5C66-9407-A822-5A8A-F0C15B6F6D8B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6036482" y="1461120"/>
                  <a:ext cx="2470328" cy="710713"/>
                </a:xfrm>
                <a:prstGeom prst="straightConnector1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rgbClr val="FF0000"/>
                  </a:solidFill>
                  <a:prstDash val="solid"/>
                  <a:round/>
                  <a:headEnd type="none" w="sm" len="lg"/>
                  <a:tailEnd type="none" w="sm" len="lg"/>
                </a:ln>
                <a:effectLst/>
              </p:spPr>
            </p:cxnSp>
            <p:cxnSp>
              <p:nvCxnSpPr>
                <p:cNvPr id="79" name="Straight Arrow Connector 78">
                  <a:extLst>
                    <a:ext uri="{FF2B5EF4-FFF2-40B4-BE49-F238E27FC236}">
                      <a16:creationId xmlns:a16="http://schemas.microsoft.com/office/drawing/2014/main" id="{6D4DE0A4-8D25-41FA-072C-1B1E24BE329F}"/>
                    </a:ext>
                  </a:extLst>
                </p:cNvPr>
                <p:cNvCxnSpPr>
                  <a:cxnSpLocks/>
                  <a:endCxn id="50" idx="1"/>
                </p:cNvCxnSpPr>
                <p:nvPr/>
              </p:nvCxnSpPr>
              <p:spPr bwMode="auto">
                <a:xfrm>
                  <a:off x="6039491" y="1460510"/>
                  <a:ext cx="2479589" cy="879978"/>
                </a:xfrm>
                <a:prstGeom prst="straightConnector1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rgbClr val="FF0000"/>
                  </a:solidFill>
                  <a:prstDash val="solid"/>
                  <a:round/>
                  <a:headEnd type="none" w="sm" len="lg"/>
                  <a:tailEnd type="none" w="sm" len="lg"/>
                </a:ln>
                <a:effectLst/>
              </p:spPr>
            </p:cxnSp>
          </p:grpSp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id="{EEFC8AD6-D220-DAC2-75C1-69B2AF7FE7DF}"/>
                  </a:ext>
                </a:extLst>
              </p:cNvPr>
              <p:cNvGrpSpPr/>
              <p:nvPr/>
            </p:nvGrpSpPr>
            <p:grpSpPr>
              <a:xfrm>
                <a:off x="6729384" y="1450704"/>
                <a:ext cx="310854" cy="271416"/>
                <a:chOff x="6729384" y="1450704"/>
                <a:chExt cx="310854" cy="271416"/>
              </a:xfrm>
            </p:grpSpPr>
            <p:sp>
              <p:nvSpPr>
                <p:cNvPr id="73" name="Freeform 72">
                  <a:extLst>
                    <a:ext uri="{FF2B5EF4-FFF2-40B4-BE49-F238E27FC236}">
                      <a16:creationId xmlns:a16="http://schemas.microsoft.com/office/drawing/2014/main" id="{9CC61EA7-E3B7-7DA1-A1DC-75A060FB4E38}"/>
                    </a:ext>
                  </a:extLst>
                </p:cNvPr>
                <p:cNvSpPr/>
                <p:nvPr/>
              </p:nvSpPr>
              <p:spPr bwMode="auto">
                <a:xfrm>
                  <a:off x="6742757" y="1460510"/>
                  <a:ext cx="71594" cy="261610"/>
                </a:xfrm>
                <a:custGeom>
                  <a:avLst/>
                  <a:gdLst>
                    <a:gd name="connsiteX0" fmla="*/ 76200 w 76200"/>
                    <a:gd name="connsiteY0" fmla="*/ 0 h 171450"/>
                    <a:gd name="connsiteX1" fmla="*/ 73025 w 76200"/>
                    <a:gd name="connsiteY1" fmla="*/ 22225 h 171450"/>
                    <a:gd name="connsiteX2" fmla="*/ 69850 w 76200"/>
                    <a:gd name="connsiteY2" fmla="*/ 41275 h 171450"/>
                    <a:gd name="connsiteX3" fmla="*/ 60325 w 76200"/>
                    <a:gd name="connsiteY3" fmla="*/ 82550 h 171450"/>
                    <a:gd name="connsiteX4" fmla="*/ 57150 w 76200"/>
                    <a:gd name="connsiteY4" fmla="*/ 95250 h 171450"/>
                    <a:gd name="connsiteX5" fmla="*/ 44450 w 76200"/>
                    <a:gd name="connsiteY5" fmla="*/ 123825 h 171450"/>
                    <a:gd name="connsiteX6" fmla="*/ 34925 w 76200"/>
                    <a:gd name="connsiteY6" fmla="*/ 127000 h 171450"/>
                    <a:gd name="connsiteX7" fmla="*/ 19050 w 76200"/>
                    <a:gd name="connsiteY7" fmla="*/ 146050 h 171450"/>
                    <a:gd name="connsiteX8" fmla="*/ 0 w 76200"/>
                    <a:gd name="connsiteY8" fmla="*/ 171450 h 171450"/>
                    <a:gd name="connsiteX0" fmla="*/ 76200 w 76200"/>
                    <a:gd name="connsiteY0" fmla="*/ 0 h 171450"/>
                    <a:gd name="connsiteX1" fmla="*/ 73025 w 76200"/>
                    <a:gd name="connsiteY1" fmla="*/ 22225 h 171450"/>
                    <a:gd name="connsiteX2" fmla="*/ 69850 w 76200"/>
                    <a:gd name="connsiteY2" fmla="*/ 41275 h 171450"/>
                    <a:gd name="connsiteX3" fmla="*/ 60325 w 76200"/>
                    <a:gd name="connsiteY3" fmla="*/ 82550 h 171450"/>
                    <a:gd name="connsiteX4" fmla="*/ 44450 w 76200"/>
                    <a:gd name="connsiteY4" fmla="*/ 123825 h 171450"/>
                    <a:gd name="connsiteX5" fmla="*/ 34925 w 76200"/>
                    <a:gd name="connsiteY5" fmla="*/ 127000 h 171450"/>
                    <a:gd name="connsiteX6" fmla="*/ 19050 w 76200"/>
                    <a:gd name="connsiteY6" fmla="*/ 146050 h 171450"/>
                    <a:gd name="connsiteX7" fmla="*/ 0 w 76200"/>
                    <a:gd name="connsiteY7" fmla="*/ 171450 h 171450"/>
                    <a:gd name="connsiteX0" fmla="*/ 76200 w 76200"/>
                    <a:gd name="connsiteY0" fmla="*/ 0 h 171450"/>
                    <a:gd name="connsiteX1" fmla="*/ 73025 w 76200"/>
                    <a:gd name="connsiteY1" fmla="*/ 22225 h 171450"/>
                    <a:gd name="connsiteX2" fmla="*/ 69850 w 76200"/>
                    <a:gd name="connsiteY2" fmla="*/ 41275 h 171450"/>
                    <a:gd name="connsiteX3" fmla="*/ 44450 w 76200"/>
                    <a:gd name="connsiteY3" fmla="*/ 123825 h 171450"/>
                    <a:gd name="connsiteX4" fmla="*/ 34925 w 76200"/>
                    <a:gd name="connsiteY4" fmla="*/ 127000 h 171450"/>
                    <a:gd name="connsiteX5" fmla="*/ 19050 w 76200"/>
                    <a:gd name="connsiteY5" fmla="*/ 146050 h 171450"/>
                    <a:gd name="connsiteX6" fmla="*/ 0 w 76200"/>
                    <a:gd name="connsiteY6" fmla="*/ 171450 h 171450"/>
                    <a:gd name="connsiteX0" fmla="*/ 76200 w 76200"/>
                    <a:gd name="connsiteY0" fmla="*/ 0 h 171450"/>
                    <a:gd name="connsiteX1" fmla="*/ 73025 w 76200"/>
                    <a:gd name="connsiteY1" fmla="*/ 22225 h 171450"/>
                    <a:gd name="connsiteX2" fmla="*/ 69850 w 76200"/>
                    <a:gd name="connsiteY2" fmla="*/ 41275 h 171450"/>
                    <a:gd name="connsiteX3" fmla="*/ 44450 w 76200"/>
                    <a:gd name="connsiteY3" fmla="*/ 123825 h 171450"/>
                    <a:gd name="connsiteX4" fmla="*/ 19050 w 76200"/>
                    <a:gd name="connsiteY4" fmla="*/ 146050 h 171450"/>
                    <a:gd name="connsiteX5" fmla="*/ 0 w 76200"/>
                    <a:gd name="connsiteY5" fmla="*/ 171450 h 171450"/>
                    <a:gd name="connsiteX0" fmla="*/ 76200 w 76200"/>
                    <a:gd name="connsiteY0" fmla="*/ 0 h 171450"/>
                    <a:gd name="connsiteX1" fmla="*/ 73025 w 76200"/>
                    <a:gd name="connsiteY1" fmla="*/ 22225 h 171450"/>
                    <a:gd name="connsiteX2" fmla="*/ 69850 w 76200"/>
                    <a:gd name="connsiteY2" fmla="*/ 41275 h 171450"/>
                    <a:gd name="connsiteX3" fmla="*/ 44450 w 76200"/>
                    <a:gd name="connsiteY3" fmla="*/ 123825 h 171450"/>
                    <a:gd name="connsiteX4" fmla="*/ 0 w 76200"/>
                    <a:gd name="connsiteY4" fmla="*/ 171450 h 171450"/>
                    <a:gd name="connsiteX0" fmla="*/ 76200 w 76200"/>
                    <a:gd name="connsiteY0" fmla="*/ 0 h 171450"/>
                    <a:gd name="connsiteX1" fmla="*/ 73025 w 76200"/>
                    <a:gd name="connsiteY1" fmla="*/ 22225 h 171450"/>
                    <a:gd name="connsiteX2" fmla="*/ 44450 w 76200"/>
                    <a:gd name="connsiteY2" fmla="*/ 123825 h 171450"/>
                    <a:gd name="connsiteX3" fmla="*/ 0 w 76200"/>
                    <a:gd name="connsiteY3" fmla="*/ 171450 h 171450"/>
                    <a:gd name="connsiteX0" fmla="*/ 76200 w 76200"/>
                    <a:gd name="connsiteY0" fmla="*/ 0 h 171450"/>
                    <a:gd name="connsiteX1" fmla="*/ 44450 w 76200"/>
                    <a:gd name="connsiteY1" fmla="*/ 123825 h 171450"/>
                    <a:gd name="connsiteX2" fmla="*/ 0 w 76200"/>
                    <a:gd name="connsiteY2" fmla="*/ 171450 h 171450"/>
                    <a:gd name="connsiteX0" fmla="*/ 76200 w 76200"/>
                    <a:gd name="connsiteY0" fmla="*/ 0 h 171450"/>
                    <a:gd name="connsiteX1" fmla="*/ 0 w 76200"/>
                    <a:gd name="connsiteY1" fmla="*/ 171450 h 171450"/>
                    <a:gd name="connsiteX0" fmla="*/ 76200 w 76200"/>
                    <a:gd name="connsiteY0" fmla="*/ 0 h 171450"/>
                    <a:gd name="connsiteX1" fmla="*/ 0 w 76200"/>
                    <a:gd name="connsiteY1" fmla="*/ 171450 h 171450"/>
                    <a:gd name="connsiteX0" fmla="*/ 76200 w 76200"/>
                    <a:gd name="connsiteY0" fmla="*/ 0 h 171450"/>
                    <a:gd name="connsiteX1" fmla="*/ 0 w 76200"/>
                    <a:gd name="connsiteY1" fmla="*/ 171450 h 171450"/>
                    <a:gd name="connsiteX0" fmla="*/ 76200 w 76200"/>
                    <a:gd name="connsiteY0" fmla="*/ 0 h 171450"/>
                    <a:gd name="connsiteX1" fmla="*/ 0 w 76200"/>
                    <a:gd name="connsiteY1" fmla="*/ 171450 h 171450"/>
                    <a:gd name="connsiteX0" fmla="*/ 76200 w 76200"/>
                    <a:gd name="connsiteY0" fmla="*/ 0 h 171450"/>
                    <a:gd name="connsiteX1" fmla="*/ 0 w 76200"/>
                    <a:gd name="connsiteY1" fmla="*/ 171450 h 171450"/>
                    <a:gd name="connsiteX0" fmla="*/ 76200 w 76200"/>
                    <a:gd name="connsiteY0" fmla="*/ 0 h 171450"/>
                    <a:gd name="connsiteX1" fmla="*/ 0 w 76200"/>
                    <a:gd name="connsiteY1" fmla="*/ 171450 h 171450"/>
                    <a:gd name="connsiteX0" fmla="*/ 76200 w 76894"/>
                    <a:gd name="connsiteY0" fmla="*/ 0 h 171450"/>
                    <a:gd name="connsiteX1" fmla="*/ 0 w 76894"/>
                    <a:gd name="connsiteY1" fmla="*/ 171450 h 171450"/>
                    <a:gd name="connsiteX0" fmla="*/ 76200 w 77087"/>
                    <a:gd name="connsiteY0" fmla="*/ 0 h 171450"/>
                    <a:gd name="connsiteX1" fmla="*/ 0 w 77087"/>
                    <a:gd name="connsiteY1" fmla="*/ 171450 h 171450"/>
                    <a:gd name="connsiteX0" fmla="*/ 76200 w 76200"/>
                    <a:gd name="connsiteY0" fmla="*/ 0 h 171450"/>
                    <a:gd name="connsiteX1" fmla="*/ 0 w 76200"/>
                    <a:gd name="connsiteY1" fmla="*/ 171450 h 171450"/>
                    <a:gd name="connsiteX0" fmla="*/ 76200 w 76200"/>
                    <a:gd name="connsiteY0" fmla="*/ 0 h 171450"/>
                    <a:gd name="connsiteX1" fmla="*/ 0 w 76200"/>
                    <a:gd name="connsiteY1" fmla="*/ 171450 h 171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6200" h="171450">
                      <a:moveTo>
                        <a:pt x="76200" y="0"/>
                      </a:moveTo>
                      <a:cubicBezTo>
                        <a:pt x="75792" y="94156"/>
                        <a:pt x="61346" y="113744"/>
                        <a:pt x="0" y="171450"/>
                      </a:cubicBezTo>
                    </a:path>
                  </a:pathLst>
                </a:custGeom>
                <a:noFill/>
                <a:ln w="9525" cap="flat" cmpd="sng" algn="ctr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arrow" w="sm" len="sm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74" name="TextBox 73">
                      <a:extLst>
                        <a:ext uri="{FF2B5EF4-FFF2-40B4-BE49-F238E27FC236}">
                          <a16:creationId xmlns:a16="http://schemas.microsoft.com/office/drawing/2014/main" id="{F3E9140F-5616-5B85-46B3-F4A7B23A404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729384" y="1450704"/>
                      <a:ext cx="310854" cy="246221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𝜙</m:t>
                            </m:r>
                          </m:oMath>
                        </m:oMathPara>
                      </a14:m>
                      <a:endParaRPr lang="en-US" sz="1000" dirty="0"/>
                    </a:p>
                  </p:txBody>
                </p:sp>
              </mc:Choice>
              <mc:Fallback xmlns="">
                <p:sp>
                  <p:nvSpPr>
                    <p:cNvPr id="74" name="TextBox 73">
                      <a:extLst>
                        <a:ext uri="{FF2B5EF4-FFF2-40B4-BE49-F238E27FC236}">
                          <a16:creationId xmlns:a16="http://schemas.microsoft.com/office/drawing/2014/main" id="{F3E9140F-5616-5B85-46B3-F4A7B23A404F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6729384" y="1450704"/>
                      <a:ext cx="310854" cy="246221"/>
                    </a:xfrm>
                    <a:prstGeom prst="rect">
                      <a:avLst/>
                    </a:prstGeom>
                    <a:blipFill>
                      <a:blip r:embed="rId20"/>
                      <a:stretch>
                        <a:fillRect b="-4762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grpSp>
            <p:nvGrpSpPr>
              <p:cNvPr id="54" name="Group 53">
                <a:extLst>
                  <a:ext uri="{FF2B5EF4-FFF2-40B4-BE49-F238E27FC236}">
                    <a16:creationId xmlns:a16="http://schemas.microsoft.com/office/drawing/2014/main" id="{3E6DD6B9-04AE-EE85-02F0-5DDDBF17D934}"/>
                  </a:ext>
                </a:extLst>
              </p:cNvPr>
              <p:cNvGrpSpPr/>
              <p:nvPr/>
            </p:nvGrpSpPr>
            <p:grpSpPr>
              <a:xfrm>
                <a:off x="8074581" y="2176053"/>
                <a:ext cx="566374" cy="487741"/>
                <a:chOff x="8119099" y="4994394"/>
                <a:chExt cx="566374" cy="487741"/>
              </a:xfrm>
            </p:grpSpPr>
            <p:cxnSp>
              <p:nvCxnSpPr>
                <p:cNvPr id="71" name="Straight Arrow Connector 70">
                  <a:extLst>
                    <a:ext uri="{FF2B5EF4-FFF2-40B4-BE49-F238E27FC236}">
                      <a16:creationId xmlns:a16="http://schemas.microsoft.com/office/drawing/2014/main" id="{5E4DDA8E-8089-A262-C391-522BE748CCBC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8534400" y="4994394"/>
                  <a:ext cx="0" cy="320686"/>
                </a:xfrm>
                <a:prstGeom prst="straightConnector1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rgbClr val="FF0000"/>
                  </a:solidFill>
                  <a:prstDash val="solid"/>
                  <a:round/>
                  <a:headEnd type="stealth" w="sm" len="lg"/>
                  <a:tailEnd type="stealth" w="sm" len="lg"/>
                </a:ln>
                <a:effectLst/>
              </p:spPr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72" name="TextBox 71">
                      <a:extLst>
                        <a:ext uri="{FF2B5EF4-FFF2-40B4-BE49-F238E27FC236}">
                          <a16:creationId xmlns:a16="http://schemas.microsoft.com/office/drawing/2014/main" id="{3728609C-9399-2392-86A9-B649C0333C2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119099" y="5235914"/>
                      <a:ext cx="566374" cy="246221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𝑊</m:t>
                                </m:r>
                              </m:e>
                              <m:sub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sz="1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000">
                                    <a:latin typeface="Cambria Math" panose="02040503050406030204" pitchFamily="18" charset="0"/>
                                  </a:rPr>
                                  <m:t>Δ</m:t>
                                </m:r>
                              </m:e>
                              <m:sub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sub>
                            </m:sSub>
                          </m:oMath>
                        </m:oMathPara>
                      </a14:m>
                      <a:endParaRPr lang="en-US" sz="1000" dirty="0"/>
                    </a:p>
                  </p:txBody>
                </p:sp>
              </mc:Choice>
              <mc:Fallback xmlns="">
                <p:sp>
                  <p:nvSpPr>
                    <p:cNvPr id="72" name="TextBox 71">
                      <a:extLst>
                        <a:ext uri="{FF2B5EF4-FFF2-40B4-BE49-F238E27FC236}">
                          <a16:creationId xmlns:a16="http://schemas.microsoft.com/office/drawing/2014/main" id="{3728609C-9399-2392-86A9-B649C0333C2D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8119099" y="5235914"/>
                      <a:ext cx="566374" cy="246221"/>
                    </a:xfrm>
                    <a:prstGeom prst="rect">
                      <a:avLst/>
                    </a:prstGeom>
                    <a:blipFill>
                      <a:blip r:embed="rId21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grpSp>
            <p:nvGrpSpPr>
              <p:cNvPr id="55" name="Group 54">
                <a:extLst>
                  <a:ext uri="{FF2B5EF4-FFF2-40B4-BE49-F238E27FC236}">
                    <a16:creationId xmlns:a16="http://schemas.microsoft.com/office/drawing/2014/main" id="{DC2FC3BF-F97F-F985-179E-79DC5B5818E9}"/>
                  </a:ext>
                </a:extLst>
              </p:cNvPr>
              <p:cNvGrpSpPr/>
              <p:nvPr/>
            </p:nvGrpSpPr>
            <p:grpSpPr>
              <a:xfrm>
                <a:off x="8714628" y="1889335"/>
                <a:ext cx="414152" cy="478646"/>
                <a:chOff x="8449107" y="4994394"/>
                <a:chExt cx="414152" cy="478646"/>
              </a:xfrm>
            </p:grpSpPr>
            <p:cxnSp>
              <p:nvCxnSpPr>
                <p:cNvPr id="69" name="Straight Arrow Connector 68">
                  <a:extLst>
                    <a:ext uri="{FF2B5EF4-FFF2-40B4-BE49-F238E27FC236}">
                      <a16:creationId xmlns:a16="http://schemas.microsoft.com/office/drawing/2014/main" id="{9576B0E8-978A-BC06-038B-81A07CB1E063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8534400" y="4994394"/>
                  <a:ext cx="0" cy="478646"/>
                </a:xfrm>
                <a:prstGeom prst="straightConnector1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rgbClr val="FF0000"/>
                  </a:solidFill>
                  <a:prstDash val="solid"/>
                  <a:round/>
                  <a:headEnd type="stealth" w="sm" len="lg"/>
                  <a:tailEnd type="stealth" w="sm" len="lg"/>
                </a:ln>
                <a:effectLst/>
              </p:spPr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70" name="TextBox 69">
                      <a:extLst>
                        <a:ext uri="{FF2B5EF4-FFF2-40B4-BE49-F238E27FC236}">
                          <a16:creationId xmlns:a16="http://schemas.microsoft.com/office/drawing/2014/main" id="{C0F56B05-7417-645C-9981-BAE74C2C655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449107" y="5074179"/>
                      <a:ext cx="414152" cy="246221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000" b="0" i="0" smtClean="0">
                                    <a:latin typeface="Cambria Math" panose="02040503050406030204" pitchFamily="18" charset="0"/>
                                  </a:rPr>
                                  <m:t>Δ</m:t>
                                </m:r>
                              </m:e>
                              <m:sub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𝑑𝑟</m:t>
                                </m:r>
                              </m:sub>
                            </m:sSub>
                          </m:oMath>
                        </m:oMathPara>
                      </a14:m>
                      <a:endParaRPr lang="en-US" sz="1000" dirty="0"/>
                    </a:p>
                  </p:txBody>
                </p:sp>
              </mc:Choice>
              <mc:Fallback xmlns="">
                <p:sp>
                  <p:nvSpPr>
                    <p:cNvPr id="70" name="TextBox 69">
                      <a:extLst>
                        <a:ext uri="{FF2B5EF4-FFF2-40B4-BE49-F238E27FC236}">
                          <a16:creationId xmlns:a16="http://schemas.microsoft.com/office/drawing/2014/main" id="{C0F56B05-7417-645C-9981-BAE74C2C6558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8449107" y="5074179"/>
                      <a:ext cx="414152" cy="246221"/>
                    </a:xfrm>
                    <a:prstGeom prst="rect">
                      <a:avLst/>
                    </a:prstGeom>
                    <a:blipFill>
                      <a:blip r:embed="rId22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grpSp>
            <p:nvGrpSpPr>
              <p:cNvPr id="56" name="Group 55">
                <a:extLst>
                  <a:ext uri="{FF2B5EF4-FFF2-40B4-BE49-F238E27FC236}">
                    <a16:creationId xmlns:a16="http://schemas.microsoft.com/office/drawing/2014/main" id="{77DC764C-514D-0EAA-B7F5-D6CE1D667EB8}"/>
                  </a:ext>
                </a:extLst>
              </p:cNvPr>
              <p:cNvGrpSpPr/>
              <p:nvPr/>
            </p:nvGrpSpPr>
            <p:grpSpPr>
              <a:xfrm>
                <a:off x="8534495" y="2171833"/>
                <a:ext cx="537263" cy="402539"/>
                <a:chOff x="8402324" y="4994394"/>
                <a:chExt cx="537263" cy="402539"/>
              </a:xfrm>
            </p:grpSpPr>
            <p:cxnSp>
              <p:nvCxnSpPr>
                <p:cNvPr id="67" name="Straight Arrow Connector 66">
                  <a:extLst>
                    <a:ext uri="{FF2B5EF4-FFF2-40B4-BE49-F238E27FC236}">
                      <a16:creationId xmlns:a16="http://schemas.microsoft.com/office/drawing/2014/main" id="{CF833573-6F40-F122-9EDA-D47626915B8F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8534400" y="4994394"/>
                  <a:ext cx="7407" cy="192270"/>
                </a:xfrm>
                <a:prstGeom prst="straightConnector1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rgbClr val="FF0000"/>
                  </a:solidFill>
                  <a:prstDash val="solid"/>
                  <a:round/>
                  <a:headEnd type="stealth" w="sm" len="sm"/>
                  <a:tailEnd type="stealth" w="sm" len="sm"/>
                </a:ln>
                <a:effectLst/>
              </p:spPr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68" name="TextBox 67">
                      <a:extLst>
                        <a:ext uri="{FF2B5EF4-FFF2-40B4-BE49-F238E27FC236}">
                          <a16:creationId xmlns:a16="http://schemas.microsoft.com/office/drawing/2014/main" id="{E076F400-C26D-543E-31BB-F1FDF413B0D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402324" y="5150712"/>
                      <a:ext cx="537263" cy="246221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𝛿</m:t>
                                </m:r>
                              </m:e>
                              <m:sub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sz="1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000">
                                    <a:latin typeface="Cambria Math" panose="02040503050406030204" pitchFamily="18" charset="0"/>
                                  </a:rPr>
                                  <m:t>Δ</m:t>
                                </m:r>
                              </m:e>
                              <m:sub>
                                <m:r>
                                  <a:rPr lang="en-US" sz="1000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sub>
                            </m:sSub>
                          </m:oMath>
                        </m:oMathPara>
                      </a14:m>
                      <a:endParaRPr lang="en-US" sz="1000" dirty="0"/>
                    </a:p>
                  </p:txBody>
                </p:sp>
              </mc:Choice>
              <mc:Fallback xmlns="">
                <p:sp>
                  <p:nvSpPr>
                    <p:cNvPr id="68" name="TextBox 67">
                      <a:extLst>
                        <a:ext uri="{FF2B5EF4-FFF2-40B4-BE49-F238E27FC236}">
                          <a16:creationId xmlns:a16="http://schemas.microsoft.com/office/drawing/2014/main" id="{E076F400-C26D-543E-31BB-F1FDF413B0D4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8402324" y="5150712"/>
                      <a:ext cx="537263" cy="246221"/>
                    </a:xfrm>
                    <a:prstGeom prst="rect">
                      <a:avLst/>
                    </a:prstGeom>
                    <a:blipFill>
                      <a:blip r:embed="rId23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grpSp>
            <p:nvGrpSpPr>
              <p:cNvPr id="57" name="Group 56">
                <a:extLst>
                  <a:ext uri="{FF2B5EF4-FFF2-40B4-BE49-F238E27FC236}">
                    <a16:creationId xmlns:a16="http://schemas.microsoft.com/office/drawing/2014/main" id="{6C707B33-D186-9571-2B53-A2B1EC51B5BA}"/>
                  </a:ext>
                </a:extLst>
              </p:cNvPr>
              <p:cNvGrpSpPr/>
              <p:nvPr/>
            </p:nvGrpSpPr>
            <p:grpSpPr>
              <a:xfrm>
                <a:off x="7437288" y="1492284"/>
                <a:ext cx="354841" cy="501763"/>
                <a:chOff x="7088043" y="2505121"/>
                <a:chExt cx="354841" cy="501763"/>
              </a:xfrm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63" name="TextBox 62">
                      <a:extLst>
                        <a:ext uri="{FF2B5EF4-FFF2-40B4-BE49-F238E27FC236}">
                          <a16:creationId xmlns:a16="http://schemas.microsoft.com/office/drawing/2014/main" id="{64F56544-42CD-32E9-71A3-409122EF217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088043" y="2505121"/>
                      <a:ext cx="354841" cy="246221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</m:e>
                              <m:sub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sub>
                            </m:sSub>
                          </m:oMath>
                        </m:oMathPara>
                      </a14:m>
                      <a:endParaRPr lang="en-US" sz="1000" dirty="0"/>
                    </a:p>
                  </p:txBody>
                </p:sp>
              </mc:Choice>
              <mc:Fallback xmlns="">
                <p:sp>
                  <p:nvSpPr>
                    <p:cNvPr id="63" name="TextBox 62">
                      <a:extLst>
                        <a:ext uri="{FF2B5EF4-FFF2-40B4-BE49-F238E27FC236}">
                          <a16:creationId xmlns:a16="http://schemas.microsoft.com/office/drawing/2014/main" id="{64F56544-42CD-32E9-71A3-409122EF2172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7088043" y="2505121"/>
                      <a:ext cx="354841" cy="246221"/>
                    </a:xfrm>
                    <a:prstGeom prst="rect">
                      <a:avLst/>
                    </a:prstGeom>
                    <a:blipFill>
                      <a:blip r:embed="rId10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64" name="Straight Connector 63">
                  <a:extLst>
                    <a:ext uri="{FF2B5EF4-FFF2-40B4-BE49-F238E27FC236}">
                      <a16:creationId xmlns:a16="http://schemas.microsoft.com/office/drawing/2014/main" id="{F4EECEC7-827D-6294-7906-1C76DA1BF28B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20528503" flipV="1">
                  <a:off x="7127236" y="2573524"/>
                  <a:ext cx="308205" cy="391378"/>
                </a:xfrm>
                <a:prstGeom prst="line">
                  <a:avLst/>
                </a:prstGeom>
                <a:solidFill>
                  <a:schemeClr val="accent1"/>
                </a:solidFill>
                <a:ln w="3175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65" name="Freeform 64">
                  <a:extLst>
                    <a:ext uri="{FF2B5EF4-FFF2-40B4-BE49-F238E27FC236}">
                      <a16:creationId xmlns:a16="http://schemas.microsoft.com/office/drawing/2014/main" id="{C938DE25-B7ED-A684-AAFA-B16F36519EB7}"/>
                    </a:ext>
                  </a:extLst>
                </p:cNvPr>
                <p:cNvSpPr/>
                <p:nvPr/>
              </p:nvSpPr>
              <p:spPr bwMode="auto">
                <a:xfrm rot="15790498">
                  <a:off x="7245402" y="2519915"/>
                  <a:ext cx="45719" cy="139871"/>
                </a:xfrm>
                <a:custGeom>
                  <a:avLst/>
                  <a:gdLst>
                    <a:gd name="connsiteX0" fmla="*/ 76200 w 76200"/>
                    <a:gd name="connsiteY0" fmla="*/ 0 h 171450"/>
                    <a:gd name="connsiteX1" fmla="*/ 73025 w 76200"/>
                    <a:gd name="connsiteY1" fmla="*/ 22225 h 171450"/>
                    <a:gd name="connsiteX2" fmla="*/ 69850 w 76200"/>
                    <a:gd name="connsiteY2" fmla="*/ 41275 h 171450"/>
                    <a:gd name="connsiteX3" fmla="*/ 60325 w 76200"/>
                    <a:gd name="connsiteY3" fmla="*/ 82550 h 171450"/>
                    <a:gd name="connsiteX4" fmla="*/ 57150 w 76200"/>
                    <a:gd name="connsiteY4" fmla="*/ 95250 h 171450"/>
                    <a:gd name="connsiteX5" fmla="*/ 44450 w 76200"/>
                    <a:gd name="connsiteY5" fmla="*/ 123825 h 171450"/>
                    <a:gd name="connsiteX6" fmla="*/ 34925 w 76200"/>
                    <a:gd name="connsiteY6" fmla="*/ 127000 h 171450"/>
                    <a:gd name="connsiteX7" fmla="*/ 19050 w 76200"/>
                    <a:gd name="connsiteY7" fmla="*/ 146050 h 171450"/>
                    <a:gd name="connsiteX8" fmla="*/ 0 w 76200"/>
                    <a:gd name="connsiteY8" fmla="*/ 171450 h 171450"/>
                    <a:gd name="connsiteX0" fmla="*/ 76200 w 76200"/>
                    <a:gd name="connsiteY0" fmla="*/ 0 h 171450"/>
                    <a:gd name="connsiteX1" fmla="*/ 73025 w 76200"/>
                    <a:gd name="connsiteY1" fmla="*/ 22225 h 171450"/>
                    <a:gd name="connsiteX2" fmla="*/ 69850 w 76200"/>
                    <a:gd name="connsiteY2" fmla="*/ 41275 h 171450"/>
                    <a:gd name="connsiteX3" fmla="*/ 60325 w 76200"/>
                    <a:gd name="connsiteY3" fmla="*/ 82550 h 171450"/>
                    <a:gd name="connsiteX4" fmla="*/ 44450 w 76200"/>
                    <a:gd name="connsiteY4" fmla="*/ 123825 h 171450"/>
                    <a:gd name="connsiteX5" fmla="*/ 34925 w 76200"/>
                    <a:gd name="connsiteY5" fmla="*/ 127000 h 171450"/>
                    <a:gd name="connsiteX6" fmla="*/ 19050 w 76200"/>
                    <a:gd name="connsiteY6" fmla="*/ 146050 h 171450"/>
                    <a:gd name="connsiteX7" fmla="*/ 0 w 76200"/>
                    <a:gd name="connsiteY7" fmla="*/ 171450 h 171450"/>
                    <a:gd name="connsiteX0" fmla="*/ 76200 w 76200"/>
                    <a:gd name="connsiteY0" fmla="*/ 0 h 171450"/>
                    <a:gd name="connsiteX1" fmla="*/ 73025 w 76200"/>
                    <a:gd name="connsiteY1" fmla="*/ 22225 h 171450"/>
                    <a:gd name="connsiteX2" fmla="*/ 69850 w 76200"/>
                    <a:gd name="connsiteY2" fmla="*/ 41275 h 171450"/>
                    <a:gd name="connsiteX3" fmla="*/ 44450 w 76200"/>
                    <a:gd name="connsiteY3" fmla="*/ 123825 h 171450"/>
                    <a:gd name="connsiteX4" fmla="*/ 34925 w 76200"/>
                    <a:gd name="connsiteY4" fmla="*/ 127000 h 171450"/>
                    <a:gd name="connsiteX5" fmla="*/ 19050 w 76200"/>
                    <a:gd name="connsiteY5" fmla="*/ 146050 h 171450"/>
                    <a:gd name="connsiteX6" fmla="*/ 0 w 76200"/>
                    <a:gd name="connsiteY6" fmla="*/ 171450 h 171450"/>
                    <a:gd name="connsiteX0" fmla="*/ 76200 w 76200"/>
                    <a:gd name="connsiteY0" fmla="*/ 0 h 171450"/>
                    <a:gd name="connsiteX1" fmla="*/ 73025 w 76200"/>
                    <a:gd name="connsiteY1" fmla="*/ 22225 h 171450"/>
                    <a:gd name="connsiteX2" fmla="*/ 69850 w 76200"/>
                    <a:gd name="connsiteY2" fmla="*/ 41275 h 171450"/>
                    <a:gd name="connsiteX3" fmla="*/ 44450 w 76200"/>
                    <a:gd name="connsiteY3" fmla="*/ 123825 h 171450"/>
                    <a:gd name="connsiteX4" fmla="*/ 19050 w 76200"/>
                    <a:gd name="connsiteY4" fmla="*/ 146050 h 171450"/>
                    <a:gd name="connsiteX5" fmla="*/ 0 w 76200"/>
                    <a:gd name="connsiteY5" fmla="*/ 171450 h 171450"/>
                    <a:gd name="connsiteX0" fmla="*/ 76200 w 76200"/>
                    <a:gd name="connsiteY0" fmla="*/ 0 h 171450"/>
                    <a:gd name="connsiteX1" fmla="*/ 73025 w 76200"/>
                    <a:gd name="connsiteY1" fmla="*/ 22225 h 171450"/>
                    <a:gd name="connsiteX2" fmla="*/ 69850 w 76200"/>
                    <a:gd name="connsiteY2" fmla="*/ 41275 h 171450"/>
                    <a:gd name="connsiteX3" fmla="*/ 44450 w 76200"/>
                    <a:gd name="connsiteY3" fmla="*/ 123825 h 171450"/>
                    <a:gd name="connsiteX4" fmla="*/ 0 w 76200"/>
                    <a:gd name="connsiteY4" fmla="*/ 171450 h 171450"/>
                    <a:gd name="connsiteX0" fmla="*/ 76200 w 76200"/>
                    <a:gd name="connsiteY0" fmla="*/ 0 h 171450"/>
                    <a:gd name="connsiteX1" fmla="*/ 73025 w 76200"/>
                    <a:gd name="connsiteY1" fmla="*/ 22225 h 171450"/>
                    <a:gd name="connsiteX2" fmla="*/ 44450 w 76200"/>
                    <a:gd name="connsiteY2" fmla="*/ 123825 h 171450"/>
                    <a:gd name="connsiteX3" fmla="*/ 0 w 76200"/>
                    <a:gd name="connsiteY3" fmla="*/ 171450 h 171450"/>
                    <a:gd name="connsiteX0" fmla="*/ 76200 w 76200"/>
                    <a:gd name="connsiteY0" fmla="*/ 0 h 171450"/>
                    <a:gd name="connsiteX1" fmla="*/ 44450 w 76200"/>
                    <a:gd name="connsiteY1" fmla="*/ 123825 h 171450"/>
                    <a:gd name="connsiteX2" fmla="*/ 0 w 76200"/>
                    <a:gd name="connsiteY2" fmla="*/ 171450 h 171450"/>
                    <a:gd name="connsiteX0" fmla="*/ 76200 w 76200"/>
                    <a:gd name="connsiteY0" fmla="*/ 0 h 171450"/>
                    <a:gd name="connsiteX1" fmla="*/ 0 w 76200"/>
                    <a:gd name="connsiteY1" fmla="*/ 171450 h 171450"/>
                    <a:gd name="connsiteX0" fmla="*/ 76200 w 76200"/>
                    <a:gd name="connsiteY0" fmla="*/ 0 h 171450"/>
                    <a:gd name="connsiteX1" fmla="*/ 0 w 76200"/>
                    <a:gd name="connsiteY1" fmla="*/ 171450 h 171450"/>
                    <a:gd name="connsiteX0" fmla="*/ 76200 w 76200"/>
                    <a:gd name="connsiteY0" fmla="*/ 0 h 171450"/>
                    <a:gd name="connsiteX1" fmla="*/ 0 w 76200"/>
                    <a:gd name="connsiteY1" fmla="*/ 171450 h 171450"/>
                    <a:gd name="connsiteX0" fmla="*/ 76200 w 76200"/>
                    <a:gd name="connsiteY0" fmla="*/ 0 h 171450"/>
                    <a:gd name="connsiteX1" fmla="*/ 0 w 76200"/>
                    <a:gd name="connsiteY1" fmla="*/ 171450 h 171450"/>
                    <a:gd name="connsiteX0" fmla="*/ 76200 w 76200"/>
                    <a:gd name="connsiteY0" fmla="*/ 0 h 171450"/>
                    <a:gd name="connsiteX1" fmla="*/ 0 w 76200"/>
                    <a:gd name="connsiteY1" fmla="*/ 171450 h 171450"/>
                    <a:gd name="connsiteX0" fmla="*/ 76200 w 76200"/>
                    <a:gd name="connsiteY0" fmla="*/ 0 h 171450"/>
                    <a:gd name="connsiteX1" fmla="*/ 0 w 76200"/>
                    <a:gd name="connsiteY1" fmla="*/ 171450 h 171450"/>
                    <a:gd name="connsiteX0" fmla="*/ 76200 w 76894"/>
                    <a:gd name="connsiteY0" fmla="*/ 0 h 171450"/>
                    <a:gd name="connsiteX1" fmla="*/ 0 w 76894"/>
                    <a:gd name="connsiteY1" fmla="*/ 171450 h 171450"/>
                    <a:gd name="connsiteX0" fmla="*/ 76200 w 77087"/>
                    <a:gd name="connsiteY0" fmla="*/ 0 h 171450"/>
                    <a:gd name="connsiteX1" fmla="*/ 0 w 77087"/>
                    <a:gd name="connsiteY1" fmla="*/ 171450 h 171450"/>
                    <a:gd name="connsiteX0" fmla="*/ 76200 w 76200"/>
                    <a:gd name="connsiteY0" fmla="*/ 0 h 171450"/>
                    <a:gd name="connsiteX1" fmla="*/ 0 w 76200"/>
                    <a:gd name="connsiteY1" fmla="*/ 171450 h 171450"/>
                    <a:gd name="connsiteX0" fmla="*/ 76200 w 76200"/>
                    <a:gd name="connsiteY0" fmla="*/ 0 h 171450"/>
                    <a:gd name="connsiteX1" fmla="*/ 0 w 76200"/>
                    <a:gd name="connsiteY1" fmla="*/ 171450 h 171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6200" h="171450">
                      <a:moveTo>
                        <a:pt x="76200" y="0"/>
                      </a:moveTo>
                      <a:cubicBezTo>
                        <a:pt x="75792" y="94156"/>
                        <a:pt x="61346" y="113744"/>
                        <a:pt x="0" y="171450"/>
                      </a:cubicBezTo>
                    </a:path>
                  </a:pathLst>
                </a:custGeom>
                <a:noFill/>
                <a:ln w="9525" cap="flat" cmpd="sng" algn="ctr">
                  <a:solidFill>
                    <a:srgbClr val="FF0000"/>
                  </a:solidFill>
                  <a:prstDash val="solid"/>
                  <a:round/>
                  <a:headEnd type="triangle" w="sm" len="sm"/>
                  <a:tailEnd type="triangle" w="sm" len="sm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cxnSp>
              <p:nvCxnSpPr>
                <p:cNvPr id="66" name="Straight Connector 65">
                  <a:extLst>
                    <a:ext uri="{FF2B5EF4-FFF2-40B4-BE49-F238E27FC236}">
                      <a16:creationId xmlns:a16="http://schemas.microsoft.com/office/drawing/2014/main" id="{22752363-2266-09AA-6E71-F406113A1FF3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V="1">
                  <a:off x="7196105" y="2535695"/>
                  <a:ext cx="0" cy="471189"/>
                </a:xfrm>
                <a:prstGeom prst="line">
                  <a:avLst/>
                </a:prstGeom>
                <a:solidFill>
                  <a:schemeClr val="accent1"/>
                </a:solidFill>
                <a:ln w="3175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8" name="TextBox 57">
                    <a:extLst>
                      <a:ext uri="{FF2B5EF4-FFF2-40B4-BE49-F238E27FC236}">
                        <a16:creationId xmlns:a16="http://schemas.microsoft.com/office/drawing/2014/main" id="{493085CA-4318-D1BA-3213-505DF2F96357}"/>
                      </a:ext>
                    </a:extLst>
                  </p:cNvPr>
                  <p:cNvSpPr txBox="1"/>
                  <p:nvPr/>
                </p:nvSpPr>
                <p:spPr>
                  <a:xfrm>
                    <a:off x="7597069" y="1251516"/>
                    <a:ext cx="406137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1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000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b>
                              <m:r>
                                <a:rPr lang="en-US" sz="1000" b="0" i="1" smtClean="0">
                                  <a:latin typeface="Cambria Math" panose="02040503050406030204" pitchFamily="18" charset="0"/>
                                </a:rPr>
                                <m:t>𝑠𝑑</m:t>
                              </m:r>
                            </m:sub>
                          </m:sSub>
                        </m:oMath>
                      </m:oMathPara>
                    </a14:m>
                    <a:endParaRPr lang="en-US" sz="1000" dirty="0"/>
                  </a:p>
                </p:txBody>
              </p:sp>
            </mc:Choice>
            <mc:Fallback xmlns="">
              <p:sp>
                <p:nvSpPr>
                  <p:cNvPr id="58" name="TextBox 57">
                    <a:extLst>
                      <a:ext uri="{FF2B5EF4-FFF2-40B4-BE49-F238E27FC236}">
                        <a16:creationId xmlns:a16="http://schemas.microsoft.com/office/drawing/2014/main" id="{493085CA-4318-D1BA-3213-505DF2F9635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597069" y="1251516"/>
                    <a:ext cx="406137" cy="246221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60" name="Group 59">
                <a:extLst>
                  <a:ext uri="{FF2B5EF4-FFF2-40B4-BE49-F238E27FC236}">
                    <a16:creationId xmlns:a16="http://schemas.microsoft.com/office/drawing/2014/main" id="{C3E0735B-18E3-3AAB-FEA7-07DA0428AC0D}"/>
                  </a:ext>
                </a:extLst>
              </p:cNvPr>
              <p:cNvGrpSpPr/>
              <p:nvPr/>
            </p:nvGrpSpPr>
            <p:grpSpPr>
              <a:xfrm>
                <a:off x="7440825" y="1890266"/>
                <a:ext cx="193634" cy="193634"/>
                <a:chOff x="9298910" y="3263367"/>
                <a:chExt cx="193634" cy="193634"/>
              </a:xfrm>
            </p:grpSpPr>
            <p:sp>
              <p:nvSpPr>
                <p:cNvPr id="61" name="Rectangle 60">
                  <a:extLst>
                    <a:ext uri="{FF2B5EF4-FFF2-40B4-BE49-F238E27FC236}">
                      <a16:creationId xmlns:a16="http://schemas.microsoft.com/office/drawing/2014/main" id="{1C111728-0578-2A6E-438B-F4ADCFC5665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9298910" y="3263367"/>
                  <a:ext cx="193634" cy="193634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cxnSp>
              <p:nvCxnSpPr>
                <p:cNvPr id="62" name="Straight Connector 61">
                  <a:extLst>
                    <a:ext uri="{FF2B5EF4-FFF2-40B4-BE49-F238E27FC236}">
                      <a16:creationId xmlns:a16="http://schemas.microsoft.com/office/drawing/2014/main" id="{4DB4C773-138C-D0F3-DB48-4BF4A3ADC5EB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9395727" y="3263367"/>
                  <a:ext cx="0" cy="193634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</p:grp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39A024D4-D9D3-8A38-6E38-3B4575B295B8}"/>
                </a:ext>
              </a:extLst>
            </p:cNvPr>
            <p:cNvGrpSpPr/>
            <p:nvPr/>
          </p:nvGrpSpPr>
          <p:grpSpPr>
            <a:xfrm>
              <a:off x="8373127" y="4147201"/>
              <a:ext cx="300980" cy="329680"/>
              <a:chOff x="9222674" y="1619561"/>
              <a:chExt cx="300980" cy="329680"/>
            </a:xfrm>
          </p:grpSpPr>
          <p:cxnSp>
            <p:nvCxnSpPr>
              <p:cNvPr id="95" name="Straight Arrow Connector 94">
                <a:extLst>
                  <a:ext uri="{FF2B5EF4-FFF2-40B4-BE49-F238E27FC236}">
                    <a16:creationId xmlns:a16="http://schemas.microsoft.com/office/drawing/2014/main" id="{DFC4F7CB-188A-58A2-417E-FBD1E61DA4A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9407123" y="1628555"/>
                <a:ext cx="0" cy="320686"/>
              </a:xfrm>
              <a:prstGeom prst="straightConnector1">
                <a:avLst/>
              </a:prstGeom>
              <a:solidFill>
                <a:schemeClr val="accent1"/>
              </a:solidFill>
              <a:ln w="635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stealth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6" name="TextBox 95">
                    <a:extLst>
                      <a:ext uri="{FF2B5EF4-FFF2-40B4-BE49-F238E27FC236}">
                        <a16:creationId xmlns:a16="http://schemas.microsoft.com/office/drawing/2014/main" id="{36E711C6-E1F3-C12A-64EA-5EA4047F1AFC}"/>
                      </a:ext>
                    </a:extLst>
                  </p:cNvPr>
                  <p:cNvSpPr txBox="1"/>
                  <p:nvPr/>
                </p:nvSpPr>
                <p:spPr>
                  <a:xfrm>
                    <a:off x="9222674" y="1619561"/>
                    <a:ext cx="300980" cy="2616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100" i="1" dirty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𝑣</m:t>
                          </m:r>
                        </m:oMath>
                      </m:oMathPara>
                    </a14:m>
                    <a:endParaRPr lang="en-US" sz="11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96" name="TextBox 95">
                    <a:extLst>
                      <a:ext uri="{FF2B5EF4-FFF2-40B4-BE49-F238E27FC236}">
                        <a16:creationId xmlns:a16="http://schemas.microsoft.com/office/drawing/2014/main" id="{36E711C6-E1F3-C12A-64EA-5EA4047F1AF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222674" y="1619561"/>
                    <a:ext cx="300980" cy="261610"/>
                  </a:xfrm>
                  <a:prstGeom prst="rect">
                    <a:avLst/>
                  </a:prstGeom>
                  <a:blipFill>
                    <a:blip r:embed="rId2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1235542D-691B-50BC-BC25-0C90A71792D5}"/>
                </a:ext>
              </a:extLst>
            </p:cNvPr>
            <p:cNvGrpSpPr/>
            <p:nvPr/>
          </p:nvGrpSpPr>
          <p:grpSpPr>
            <a:xfrm>
              <a:off x="8530452" y="3828293"/>
              <a:ext cx="761828" cy="730821"/>
              <a:chOff x="8391593" y="1137666"/>
              <a:chExt cx="761828" cy="730821"/>
            </a:xfrm>
          </p:grpSpPr>
          <p:cxnSp>
            <p:nvCxnSpPr>
              <p:cNvPr id="100" name="Straight Arrow Connector 99">
                <a:extLst>
                  <a:ext uri="{FF2B5EF4-FFF2-40B4-BE49-F238E27FC236}">
                    <a16:creationId xmlns:a16="http://schemas.microsoft.com/office/drawing/2014/main" id="{BA4415B7-35D6-E73E-E423-E1DD18B4161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8518265" y="1516365"/>
                <a:ext cx="177001" cy="352122"/>
              </a:xfrm>
              <a:prstGeom prst="straightConnector1">
                <a:avLst/>
              </a:prstGeom>
              <a:solidFill>
                <a:schemeClr val="accent1"/>
              </a:solidFill>
              <a:ln w="6350" cap="flat" cmpd="sng" algn="ctr">
                <a:solidFill>
                  <a:srgbClr val="FF0000"/>
                </a:solidFill>
                <a:prstDash val="solid"/>
                <a:round/>
                <a:headEnd type="none" w="sm" len="lg"/>
                <a:tailEnd type="stealth" w="sm" len="lg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1" name="TextBox 100">
                    <a:extLst>
                      <a:ext uri="{FF2B5EF4-FFF2-40B4-BE49-F238E27FC236}">
                        <a16:creationId xmlns:a16="http://schemas.microsoft.com/office/drawing/2014/main" id="{0D840F53-E549-8AE0-DC67-1D6F98A1F628}"/>
                      </a:ext>
                    </a:extLst>
                  </p:cNvPr>
                  <p:cNvSpPr txBox="1"/>
                  <p:nvPr/>
                </p:nvSpPr>
                <p:spPr>
                  <a:xfrm>
                    <a:off x="8391593" y="1137666"/>
                    <a:ext cx="761828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Detector in row </a:t>
                    </a:r>
                    <a14:m>
                      <m:oMath xmlns:m="http://schemas.openxmlformats.org/officeDocument/2006/math">
                        <m:r>
                          <a:rPr lang="en-US" sz="10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oMath>
                    </a14:m>
                    <a:endParaRPr lang="en-US" sz="10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101" name="TextBox 100">
                    <a:extLst>
                      <a:ext uri="{FF2B5EF4-FFF2-40B4-BE49-F238E27FC236}">
                        <a16:creationId xmlns:a16="http://schemas.microsoft.com/office/drawing/2014/main" id="{0D840F53-E549-8AE0-DC67-1D6F98A1F62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391593" y="1137666"/>
                    <a:ext cx="761828" cy="400110"/>
                  </a:xfrm>
                  <a:prstGeom prst="rect">
                    <a:avLst/>
                  </a:prstGeom>
                  <a:blipFill>
                    <a:blip r:embed="rId25"/>
                    <a:stretch>
                      <a:fillRect b="-6061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98" name="Content Placeholder 6">
                <a:extLst>
                  <a:ext uri="{FF2B5EF4-FFF2-40B4-BE49-F238E27FC236}">
                    <a16:creationId xmlns:a16="http://schemas.microsoft.com/office/drawing/2014/main" id="{28E13072-0DCF-86C5-F79C-5FBE74C819E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537279" y="3285508"/>
                <a:ext cx="2225941" cy="5436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algn="l" rtl="0" fontAlgn="base">
                  <a:lnSpc>
                    <a:spcPct val="95000"/>
                  </a:lnSpc>
                  <a:spcBef>
                    <a:spcPct val="5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§"/>
                  <a:defRPr sz="2500">
                    <a:solidFill>
                      <a:schemeClr val="tx1"/>
                    </a:solidFill>
                    <a:latin typeface="Times New Roman"/>
                    <a:ea typeface="+mn-ea"/>
                    <a:cs typeface="Times New Roman"/>
                  </a:defRPr>
                </a:lvl1pPr>
                <a:lvl2pPr marL="336007" indent="-240761" algn="l" rtl="0" fontAlgn="base">
                  <a:lnSpc>
                    <a:spcPct val="95000"/>
                  </a:lnSpc>
                  <a:spcBef>
                    <a:spcPct val="30000"/>
                  </a:spcBef>
                  <a:spcAft>
                    <a:spcPct val="0"/>
                  </a:spcAft>
                  <a:buClr>
                    <a:srgbClr val="004880"/>
                  </a:buClr>
                  <a:buChar char="•"/>
                  <a:defRPr sz="2167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2pPr>
                <a:lvl3pPr marL="714346" indent="-231502" algn="l" rtl="0" fontAlgn="base">
                  <a:lnSpc>
                    <a:spcPct val="95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4880"/>
                  </a:buClr>
                  <a:buChar char="–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3pPr>
                <a:lvl4pPr marL="1046386" indent="-236793" algn="l" rtl="0" fontAlgn="base">
                  <a:lnSpc>
                    <a:spcPct val="95000"/>
                  </a:lnSpc>
                  <a:spcBef>
                    <a:spcPct val="10000"/>
                  </a:spcBef>
                  <a:spcAft>
                    <a:spcPct val="0"/>
                  </a:spcAft>
                  <a:buClr>
                    <a:srgbClr val="004880"/>
                  </a:buClr>
                  <a:buFont typeface="Times" pitchFamily="-110" charset="0"/>
                  <a:buChar char="•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4pPr>
                <a:lvl5pPr marL="1382393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5pPr>
                <a:lvl6pPr marL="1763378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6pPr>
                <a:lvl7pPr marL="2144363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7pPr>
                <a:lvl8pPr marL="2525347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8pPr>
                <a:lvl9pPr marL="2906332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9pPr>
              </a:lstStyle>
              <a:p>
                <a:pPr eaLnBrk="1" hangingPunct="1">
                  <a:buNone/>
                </a:pPr>
                <a:r>
                  <a:rPr lang="en-US" sz="1000" kern="0" dirty="0">
                    <a:solidFill>
                      <a:srgbClr val="FF0000"/>
                    </a:solidFill>
                  </a:rPr>
                  <a:t>For </a:t>
                </a:r>
                <a14:m>
                  <m:oMath xmlns:m="http://schemas.openxmlformats.org/officeDocument/2006/math">
                    <m:r>
                      <a:rPr lang="en-US" sz="1000" b="0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𝜓</m:t>
                    </m:r>
                    <m:r>
                      <a:rPr lang="en-US" sz="1000" b="0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1000" kern="0" dirty="0">
                    <a:solidFill>
                      <a:srgbClr val="FF0000"/>
                    </a:solidFill>
                  </a:rPr>
                  <a:t>:  	</a:t>
                </a:r>
                <a:endParaRPr lang="en-US" sz="1000" b="0" i="1" kern="0" dirty="0">
                  <a:solidFill>
                    <a:srgbClr val="FF0000"/>
                  </a:solidFill>
                  <a:latin typeface="Cambria Math" panose="02040503050406030204" pitchFamily="18" charset="0"/>
                </a:endParaRPr>
              </a:p>
              <a:p>
                <a:pPr marL="173038" indent="-173038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000" i="1" kern="0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000" i="1" kern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en-US" sz="1000" i="1" kern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r>
                        <a:rPr lang="en-US" sz="1000" i="1" kern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1000" i="1" kern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sSubSup>
                            <m:sSubSupPr>
                              <m:ctrlPr>
                                <a:rPr lang="en-US" sz="1000" b="0" i="1" kern="0" dirty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000" i="1" kern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US" sz="1000" i="1" kern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en-US" sz="1000" b="0" i="1" kern="0" dirty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𝑟𝑜𝑤</m:t>
                              </m:r>
                            </m:sup>
                          </m:sSubSup>
                          <m:d>
                            <m:dPr>
                              <m:ctrlPr>
                                <a:rPr lang="en-US" sz="1000" i="1" kern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000" i="1" kern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sz="1000" i="1" kern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1000" i="1" kern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e>
                          </m:d>
                          <m:r>
                            <a:rPr lang="en-US" sz="1000" i="1" kern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1000" b="0" i="1" kern="0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sub>
                      </m:sSub>
                      <m:r>
                        <a:rPr lang="en-US" sz="1000" b="0" i="1" kern="0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Sup>
                        <m:sSubSupPr>
                          <m:ctrlPr>
                            <a:rPr lang="en-US" sz="1000" i="1" kern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000" i="1" kern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sz="1000" i="1" kern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en-US" sz="1000" b="0" i="1" kern="0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𝑟𝑜𝑤</m:t>
                          </m:r>
                        </m:sup>
                      </m:sSubSup>
                      <m:r>
                        <a:rPr lang="en-US" sz="1000" i="1" kern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1000" i="1" kern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US" sz="1000" i="1" kern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1000" i="1" kern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𝑗</m:t>
                      </m:r>
                      <m:r>
                        <a:rPr lang="en-US" sz="1000" i="1" kern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)−</m:t>
                      </m:r>
                      <m:r>
                        <a:rPr lang="en-US" sz="1000" i="1" kern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sSub>
                        <m:sSubPr>
                          <m:ctrlPr>
                            <a:rPr lang="en-US" sz="1000" b="0" i="1" kern="0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000" b="0" i="1" kern="0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en-US" sz="1000" b="0" i="1" kern="0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r>
                        <a:rPr lang="en-US" sz="1000" i="1" kern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sz="1000" i="1" kern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000" i="1" kern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sz="1000" i="1" kern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en-US" sz="1000" i="1" kern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𝑐h𝑎𝑛</m:t>
                          </m:r>
                        </m:sup>
                      </m:sSubSup>
                      <m:r>
                        <a:rPr lang="en-US" sz="1000" i="1" kern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1000" i="1" kern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US" sz="1000" i="1" kern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1000" i="1" kern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𝑗</m:t>
                      </m:r>
                      <m:r>
                        <a:rPr lang="en-US" sz="1000" i="1" kern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)−</m:t>
                      </m:r>
                      <m:r>
                        <a:rPr lang="en-US" sz="1000" i="1" kern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</m:oMath>
                  </m:oMathPara>
                </a14:m>
                <a:endParaRPr lang="en-US" sz="1000" b="0" i="1" kern="0" dirty="0">
                  <a:solidFill>
                    <a:srgbClr val="FF0000"/>
                  </a:solidFill>
                  <a:latin typeface="Cambria Math" panose="02040503050406030204" pitchFamily="18" charset="0"/>
                </a:endParaRPr>
              </a:p>
              <a:p>
                <a:pPr marL="173038" indent="-173038" eaLnBrk="1" hangingPunct="1">
                  <a:buNone/>
                </a:pPr>
                <a:endParaRPr lang="en-US" sz="1000" kern="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8" name="Content Placeholder 6">
                <a:extLst>
                  <a:ext uri="{FF2B5EF4-FFF2-40B4-BE49-F238E27FC236}">
                    <a16:creationId xmlns:a16="http://schemas.microsoft.com/office/drawing/2014/main" id="{28E13072-0DCF-86C5-F79C-5FBE74C819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37279" y="3285508"/>
                <a:ext cx="2225941" cy="543680"/>
              </a:xfrm>
              <a:prstGeom prst="rect">
                <a:avLst/>
              </a:prstGeom>
              <a:blipFill>
                <a:blip r:embed="rId26"/>
                <a:stretch>
                  <a:fillRect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411677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CD597B18-5A95-3D4B-B2E6-26505425E0BF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0" y="0"/>
                <a:ext cx="9144000" cy="571500"/>
              </a:xfrm>
            </p:spPr>
            <p:txBody>
              <a:bodyPr/>
              <a:lstStyle/>
              <a:p>
                <a:r>
                  <a:rPr lang="en-US" dirty="0"/>
                  <a:t>Factoring the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𝑨</m:t>
                    </m:r>
                  </m:oMath>
                </a14:m>
                <a:r>
                  <a:rPr lang="en-US" dirty="0"/>
                  <a:t> matrix</a:t>
                </a:r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CD597B18-5A95-3D4B-B2E6-26505425E0B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0" y="0"/>
                <a:ext cx="9144000" cy="571500"/>
              </a:xfrm>
              <a:blipFill>
                <a:blip r:embed="rId2"/>
                <a:stretch>
                  <a:fillRect l="-1667" t="-15217" b="-326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3BE5FDE7-668E-9A45-9435-CDD1290EED1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0" y="549274"/>
                <a:ext cx="5532160" cy="5120005"/>
              </a:xfrm>
            </p:spPr>
            <p:txBody>
              <a:bodyPr/>
              <a:lstStyle/>
              <a:p>
                <a:pPr lvl="0"/>
                <a:r>
                  <a:rPr lang="en-US" sz="1100" dirty="0"/>
                  <a:t> </a:t>
                </a:r>
                <a:r>
                  <a:rPr lang="en-US" sz="1100" dirty="0">
                    <a:solidFill>
                      <a:srgbClr val="000000"/>
                    </a:solidFill>
                  </a:rPr>
                  <a:t>Our goal is to factor the </a:t>
                </a:r>
                <a14:m>
                  <m:oMath xmlns:m="http://schemas.openxmlformats.org/officeDocument/2006/math">
                    <m:r>
                      <a:rPr lang="en-US" sz="11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sz="1100" dirty="0">
                    <a:solidFill>
                      <a:srgbClr val="000000"/>
                    </a:solidFill>
                  </a:rPr>
                  <a:t> matrix into a composition of simpler linear operators: </a:t>
                </a:r>
              </a:p>
              <a:p>
                <a:pPr lvl="0"/>
                <a:endParaRPr lang="en-US" sz="1100" dirty="0">
                  <a:solidFill>
                    <a:srgbClr val="000000"/>
                  </a:solidFill>
                </a:endParaRPr>
              </a:p>
              <a:p>
                <a:pPr lvl="0">
                  <a:buNone/>
                </a:pPr>
                <a:r>
                  <a:rPr lang="en-US" sz="1000" b="1" dirty="0">
                    <a:solidFill>
                      <a:srgbClr val="000000"/>
                    </a:solidFill>
                  </a:rPr>
                  <a:t>     First operator: </a:t>
                </a:r>
                <a:r>
                  <a:rPr lang="en-US" sz="1000" dirty="0">
                    <a:solidFill>
                      <a:srgbClr val="000000"/>
                    </a:solidFill>
                  </a:rPr>
                  <a:t>An in-place, vertical fan beam projection of each voxel cylinder to a new voxel cylinder.</a:t>
                </a:r>
              </a:p>
              <a:p>
                <a:pPr marL="400050" lvl="0" indent="-171450">
                  <a:buFont typeface="Arial" panose="020B0604020202020204" pitchFamily="34" charset="0"/>
                  <a:buChar char="•"/>
                </a:pPr>
                <a:r>
                  <a:rPr lang="en-US" sz="1000" dirty="0">
                    <a:solidFill>
                      <a:srgbClr val="000000"/>
                    </a:solidFill>
                  </a:rPr>
                  <a:t>This maps the input voxels </a:t>
                </a:r>
                <a14:m>
                  <m:oMath xmlns:m="http://schemas.openxmlformats.org/officeDocument/2006/math">
                    <m:r>
                      <a:rPr lang="en-US" sz="1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r>
                  <a:rPr lang="en-US" sz="1000" dirty="0">
                    <a:solidFill>
                      <a:srgbClr val="000000"/>
                    </a:solidFill>
                  </a:rPr>
                  <a:t> of shape (#pixels, #</a:t>
                </a:r>
                <a:r>
                  <a:rPr lang="en-US" sz="1000" dirty="0" err="1">
                    <a:solidFill>
                      <a:srgbClr val="000000"/>
                    </a:solidFill>
                  </a:rPr>
                  <a:t>recon_slices</a:t>
                </a:r>
                <a:r>
                  <a:rPr lang="en-US" sz="1000" dirty="0">
                    <a:solidFill>
                      <a:srgbClr val="000000"/>
                    </a:solidFill>
                  </a:rPr>
                  <a:t>) to modified voxels </a:t>
                </a:r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en-US" sz="1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</m:acc>
                  </m:oMath>
                </a14:m>
                <a:r>
                  <a:rPr lang="en-US" sz="1000" dirty="0">
                    <a:solidFill>
                      <a:srgbClr val="000000"/>
                    </a:solidFill>
                  </a:rPr>
                  <a:t> of shape (#pixels, #</a:t>
                </a:r>
                <a:r>
                  <a:rPr lang="en-US" sz="1000" dirty="0" err="1">
                    <a:solidFill>
                      <a:srgbClr val="000000"/>
                    </a:solidFill>
                  </a:rPr>
                  <a:t>detector_rows</a:t>
                </a:r>
                <a:r>
                  <a:rPr lang="en-US" sz="1000" dirty="0">
                    <a:solidFill>
                      <a:srgbClr val="000000"/>
                    </a:solidFill>
                  </a:rPr>
                  <a:t>). </a:t>
                </a:r>
              </a:p>
              <a:p>
                <a:pPr marL="400050" lvl="0" indent="-171450">
                  <a:buFont typeface="Arial" panose="020B0604020202020204" pitchFamily="34" charset="0"/>
                  <a:buChar char="•"/>
                </a:pPr>
                <a:r>
                  <a:rPr lang="en-US" sz="1000" dirty="0">
                    <a:solidFill>
                      <a:srgbClr val="000000"/>
                    </a:solidFill>
                  </a:rPr>
                  <a:t>The new voxel cylinders are put back in the same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1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</m:oMath>
                </a14:m>
                <a:r>
                  <a:rPr lang="en-US" sz="1000" dirty="0">
                    <a:solidFill>
                      <a:srgbClr val="000000"/>
                    </a:solidFill>
                  </a:rPr>
                  <a:t> position as the original voxel cylinder, but the original </a:t>
                </a:r>
                <a14:m>
                  <m:oMath xmlns:m="http://schemas.openxmlformats.org/officeDocument/2006/math">
                    <m:r>
                      <a:rPr lang="en-US" sz="1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𝑧</m:t>
                    </m:r>
                  </m:oMath>
                </a14:m>
                <a:r>
                  <a:rPr lang="en-US" sz="1000" dirty="0">
                    <a:solidFill>
                      <a:srgbClr val="000000"/>
                    </a:solidFill>
                  </a:rPr>
                  <a:t> locations in space are replaced by </a:t>
                </a:r>
                <a14:m>
                  <m:oMath xmlns:m="http://schemas.openxmlformats.org/officeDocument/2006/math">
                    <m:r>
                      <a:rPr lang="en-US" sz="1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r>
                  <a:rPr lang="en-US" sz="1000" dirty="0">
                    <a:solidFill>
                      <a:srgbClr val="000000"/>
                    </a:solidFill>
                  </a:rPr>
                  <a:t> locations on the detector.  </a:t>
                </a:r>
              </a:p>
              <a:p>
                <a:pPr marL="400050" lvl="0" indent="-171450">
                  <a:buFont typeface="Arial" panose="020B0604020202020204" pitchFamily="34" charset="0"/>
                  <a:buChar char="•"/>
                </a:pPr>
                <a:r>
                  <a:rPr lang="en-US" sz="1000" dirty="0">
                    <a:solidFill>
                      <a:srgbClr val="000000"/>
                    </a:solidFill>
                  </a:rPr>
                  <a:t>This requires new memory of shape (#pixels, #</a:t>
                </a:r>
                <a:r>
                  <a:rPr lang="en-US" sz="1000" dirty="0" err="1">
                    <a:solidFill>
                      <a:srgbClr val="000000"/>
                    </a:solidFill>
                  </a:rPr>
                  <a:t>detector_rows</a:t>
                </a:r>
                <a:r>
                  <a:rPr lang="en-US" sz="1000" dirty="0">
                    <a:solidFill>
                      <a:srgbClr val="000000"/>
                    </a:solidFill>
                  </a:rPr>
                  <a:t>), where #pixels can be bounded by </a:t>
                </a:r>
                <a:r>
                  <a:rPr lang="en-US" sz="1000" dirty="0" err="1">
                    <a:solidFill>
                      <a:srgbClr val="000000"/>
                    </a:solidFill>
                  </a:rPr>
                  <a:t>pixel_batch_size</a:t>
                </a:r>
                <a:r>
                  <a:rPr lang="en-US" sz="1000" dirty="0">
                    <a:solidFill>
                      <a:srgbClr val="000000"/>
                    </a:solidFill>
                  </a:rPr>
                  <a:t>.  </a:t>
                </a:r>
              </a:p>
              <a:p>
                <a:pPr marL="400050" lvl="0" indent="-171450">
                  <a:buFont typeface="Arial" panose="020B0604020202020204" pitchFamily="34" charset="0"/>
                  <a:buChar char="•"/>
                </a:pPr>
                <a:r>
                  <a:rPr lang="en-US" sz="1000" dirty="0">
                    <a:solidFill>
                      <a:srgbClr val="000000"/>
                    </a:solidFill>
                  </a:rPr>
                  <a:t>Each pixel (voxel cylinder) can be processed independently of the others (embarrassingly parallel).  </a:t>
                </a:r>
              </a:p>
              <a:p>
                <a:pPr marL="400050" lvl="0" indent="-171450">
                  <a:buFont typeface="Arial" panose="020B0604020202020204" pitchFamily="34" charset="0"/>
                  <a:buChar char="•"/>
                </a:pPr>
                <a:endParaRPr lang="en-US" sz="1000" dirty="0">
                  <a:solidFill>
                    <a:srgbClr val="000000"/>
                  </a:solidFill>
                </a:endParaRPr>
              </a:p>
              <a:p>
                <a:pPr lvl="0">
                  <a:buNone/>
                </a:pPr>
                <a:r>
                  <a:rPr lang="en-US" sz="1000" b="1" dirty="0">
                    <a:solidFill>
                      <a:srgbClr val="000000"/>
                    </a:solidFill>
                  </a:rPr>
                  <a:t>     Second operator: </a:t>
                </a:r>
                <a:r>
                  <a:rPr lang="en-US" sz="1000" dirty="0">
                    <a:solidFill>
                      <a:srgbClr val="000000"/>
                    </a:solidFill>
                  </a:rPr>
                  <a:t>A horizontal fan beam projection of each slice (detector row) of modified voxels.</a:t>
                </a:r>
              </a:p>
              <a:p>
                <a:pPr marL="400050" lvl="0" indent="-171450">
                  <a:buFont typeface="Arial" panose="020B0604020202020204" pitchFamily="34" charset="0"/>
                  <a:buChar char="•"/>
                  <a:defRPr/>
                </a:pPr>
                <a:r>
                  <a:rPr lang="en-US" sz="1000" dirty="0">
                    <a:solidFill>
                      <a:srgbClr val="000000"/>
                    </a:solidFill>
                  </a:rPr>
                  <a:t>This maps the modified voxels </a:t>
                </a:r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en-US" sz="1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</m:acc>
                  </m:oMath>
                </a14:m>
                <a:r>
                  <a:rPr lang="en-US" sz="1000" dirty="0">
                    <a:solidFill>
                      <a:srgbClr val="000000"/>
                    </a:solidFill>
                  </a:rPr>
                  <a:t> of shape (#pixels, #</a:t>
                </a:r>
                <a:r>
                  <a:rPr lang="en-US" sz="1000" dirty="0" err="1">
                    <a:solidFill>
                      <a:srgbClr val="000000"/>
                    </a:solidFill>
                  </a:rPr>
                  <a:t>detector_rows</a:t>
                </a:r>
                <a:r>
                  <a:rPr lang="en-US" sz="1000" dirty="0">
                    <a:solidFill>
                      <a:srgbClr val="000000"/>
                    </a:solidFill>
                  </a:rPr>
                  <a:t>) to a sinogram view of shape (#</a:t>
                </a:r>
                <a:r>
                  <a:rPr lang="en-US" sz="1000" dirty="0" err="1">
                    <a:solidFill>
                      <a:srgbClr val="000000"/>
                    </a:solidFill>
                  </a:rPr>
                  <a:t>detector_rows</a:t>
                </a:r>
                <a:r>
                  <a:rPr lang="en-US" sz="1000" dirty="0">
                    <a:solidFill>
                      <a:srgbClr val="000000"/>
                    </a:solidFill>
                  </a:rPr>
                  <a:t>, #</a:t>
                </a:r>
                <a:r>
                  <a:rPr lang="en-US" sz="1000" dirty="0" err="1">
                    <a:solidFill>
                      <a:srgbClr val="000000"/>
                    </a:solidFill>
                  </a:rPr>
                  <a:t>detector_channels</a:t>
                </a:r>
                <a:r>
                  <a:rPr lang="en-US" sz="1000" dirty="0">
                    <a:solidFill>
                      <a:srgbClr val="000000"/>
                    </a:solidFill>
                  </a:rPr>
                  <a:t>). </a:t>
                </a:r>
              </a:p>
              <a:p>
                <a:pPr marL="400050" lvl="0" indent="-171450">
                  <a:buFont typeface="Arial" panose="020B0604020202020204" pitchFamily="34" charset="0"/>
                  <a:buChar char="•"/>
                  <a:defRPr/>
                </a:pPr>
                <a:r>
                  <a:rPr lang="en-US" sz="1000" dirty="0">
                    <a:solidFill>
                      <a:srgbClr val="000000"/>
                    </a:solidFill>
                  </a:rPr>
                  <a:t>This outputs a sinogram view of shape (#</a:t>
                </a:r>
                <a:r>
                  <a:rPr lang="en-US" sz="1000" dirty="0" err="1">
                    <a:solidFill>
                      <a:srgbClr val="000000"/>
                    </a:solidFill>
                  </a:rPr>
                  <a:t>detector_rows</a:t>
                </a:r>
                <a:r>
                  <a:rPr lang="en-US" sz="1000" dirty="0">
                    <a:solidFill>
                      <a:srgbClr val="000000"/>
                    </a:solidFill>
                  </a:rPr>
                  <a:t>, #</a:t>
                </a:r>
                <a:r>
                  <a:rPr lang="en-US" sz="1000" dirty="0" err="1">
                    <a:solidFill>
                      <a:srgbClr val="000000"/>
                    </a:solidFill>
                  </a:rPr>
                  <a:t>detector_channels</a:t>
                </a:r>
                <a:r>
                  <a:rPr lang="en-US" sz="1000" dirty="0">
                    <a:solidFill>
                      <a:srgbClr val="000000"/>
                    </a:solidFill>
                  </a:rPr>
                  <a:t>).</a:t>
                </a:r>
              </a:p>
              <a:p>
                <a:pPr marL="400050" lvl="0" indent="-171450">
                  <a:buFont typeface="Arial" panose="020B0604020202020204" pitchFamily="34" charset="0"/>
                  <a:buChar char="•"/>
                  <a:defRPr/>
                </a:pPr>
                <a:r>
                  <a:rPr lang="en-US" sz="1000" dirty="0">
                    <a:solidFill>
                      <a:srgbClr val="000000"/>
                    </a:solidFill>
                  </a:rPr>
                  <a:t>Each row can be processed independently of the others (embarrassingly parallel).</a:t>
                </a:r>
                <a:endParaRPr lang="en-US" sz="1400" dirty="0"/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3BE5FDE7-668E-9A45-9435-CDD1290EED1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549274"/>
                <a:ext cx="5532160" cy="5120005"/>
              </a:xfrm>
              <a:blipFill>
                <a:blip r:embed="rId3"/>
                <a:stretch>
                  <a:fillRect t="-248" r="-2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E407EC-2C49-D04F-A1D0-788F3B6255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94854" y="5349875"/>
            <a:ext cx="649146" cy="365125"/>
          </a:xfrm>
        </p:spPr>
        <p:txBody>
          <a:bodyPr/>
          <a:lstStyle/>
          <a:p>
            <a:fld id="{E2661D55-915B-9148-8609-5AEDA0F27130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0EB08E1-CA2F-AE52-8E66-14E69F25FC1F}"/>
              </a:ext>
            </a:extLst>
          </p:cNvPr>
          <p:cNvSpPr txBox="1"/>
          <p:nvPr/>
        </p:nvSpPr>
        <p:spPr>
          <a:xfrm>
            <a:off x="6003023" y="606647"/>
            <a:ext cx="1855024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Vertical fan beam projection of a voxel cylinder</a:t>
            </a:r>
          </a:p>
        </p:txBody>
      </p:sp>
      <p:cxnSp>
        <p:nvCxnSpPr>
          <p:cNvPr id="117" name="Straight Arrow Connector 116">
            <a:extLst>
              <a:ext uri="{FF2B5EF4-FFF2-40B4-BE49-F238E27FC236}">
                <a16:creationId xmlns:a16="http://schemas.microsoft.com/office/drawing/2014/main" id="{FC4EF57F-412A-7608-390E-1616A0367830}"/>
              </a:ext>
            </a:extLst>
          </p:cNvPr>
          <p:cNvCxnSpPr>
            <a:cxnSpLocks/>
            <a:endCxn id="5" idx="1"/>
          </p:cNvCxnSpPr>
          <p:nvPr/>
        </p:nvCxnSpPr>
        <p:spPr bwMode="auto">
          <a:xfrm flipV="1">
            <a:off x="6486752" y="2346610"/>
            <a:ext cx="552921" cy="114983"/>
          </a:xfrm>
          <a:prstGeom prst="straightConnector1">
            <a:avLst/>
          </a:prstGeom>
          <a:solidFill>
            <a:schemeClr val="accent1"/>
          </a:solidFill>
          <a:ln w="6350" cap="flat" cmpd="sng" algn="ctr">
            <a:solidFill>
              <a:srgbClr val="FF0000"/>
            </a:solidFill>
            <a:prstDash val="solid"/>
            <a:round/>
            <a:headEnd type="none" w="sm" len="lg"/>
            <a:tailEnd type="stealth" w="sm" len="lg"/>
          </a:ln>
          <a:effectLst/>
        </p:spPr>
      </p:cxnSp>
      <p:sp>
        <p:nvSpPr>
          <p:cNvPr id="118" name="TextBox 117">
            <a:extLst>
              <a:ext uri="{FF2B5EF4-FFF2-40B4-BE49-F238E27FC236}">
                <a16:creationId xmlns:a16="http://schemas.microsoft.com/office/drawing/2014/main" id="{FA667C8A-35DF-7C16-DB11-AB6AD63EAFA3}"/>
              </a:ext>
            </a:extLst>
          </p:cNvPr>
          <p:cNvSpPr txBox="1"/>
          <p:nvPr/>
        </p:nvSpPr>
        <p:spPr>
          <a:xfrm>
            <a:off x="5496938" y="2093496"/>
            <a:ext cx="118948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Original voxel cylinder: not aligned with detector rows</a:t>
            </a:r>
          </a:p>
        </p:txBody>
      </p:sp>
      <p:cxnSp>
        <p:nvCxnSpPr>
          <p:cNvPr id="126" name="Straight Arrow Connector 125">
            <a:extLst>
              <a:ext uri="{FF2B5EF4-FFF2-40B4-BE49-F238E27FC236}">
                <a16:creationId xmlns:a16="http://schemas.microsoft.com/office/drawing/2014/main" id="{21C24191-B6CC-EB6F-C1A2-AE3CB2804F17}"/>
              </a:ext>
            </a:extLst>
          </p:cNvPr>
          <p:cNvCxnSpPr>
            <a:cxnSpLocks/>
          </p:cNvCxnSpPr>
          <p:nvPr/>
        </p:nvCxnSpPr>
        <p:spPr bwMode="auto">
          <a:xfrm>
            <a:off x="7132140" y="2560674"/>
            <a:ext cx="7076" cy="860161"/>
          </a:xfrm>
          <a:prstGeom prst="straightConnector1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sm" len="lg"/>
            <a:tailEnd type="stealth" w="sm" len="lg"/>
          </a:ln>
          <a:effectLst/>
        </p:spPr>
      </p:cxnSp>
      <p:sp>
        <p:nvSpPr>
          <p:cNvPr id="129" name="TextBox 128">
            <a:extLst>
              <a:ext uri="{FF2B5EF4-FFF2-40B4-BE49-F238E27FC236}">
                <a16:creationId xmlns:a16="http://schemas.microsoft.com/office/drawing/2014/main" id="{EB443C02-1BFC-695B-E485-666AEC2B7039}"/>
              </a:ext>
            </a:extLst>
          </p:cNvPr>
          <p:cNvSpPr txBox="1"/>
          <p:nvPr/>
        </p:nvSpPr>
        <p:spPr>
          <a:xfrm rot="16200000">
            <a:off x="6433361" y="2818088"/>
            <a:ext cx="11894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First operator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4" name="TextBox 143">
                <a:extLst>
                  <a:ext uri="{FF2B5EF4-FFF2-40B4-BE49-F238E27FC236}">
                    <a16:creationId xmlns:a16="http://schemas.microsoft.com/office/drawing/2014/main" id="{7EFB574F-5D75-8A10-AF70-9887808A7BF4}"/>
                  </a:ext>
                </a:extLst>
              </p:cNvPr>
              <p:cNvSpPr txBox="1"/>
              <p:nvPr/>
            </p:nvSpPr>
            <p:spPr>
              <a:xfrm>
                <a:off x="7163933" y="1631503"/>
                <a:ext cx="461408" cy="2752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100" b="0" i="1" dirty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1100" b="0" i="1" dirty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n-US" sz="1100" b="0" i="1" dirty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𝑖𝑗𝑘</m:t>
                          </m:r>
                        </m:sub>
                      </m:sSub>
                    </m:oMath>
                  </m:oMathPara>
                </a14:m>
                <a:endParaRPr lang="en-US" sz="11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4" name="TextBox 143">
                <a:extLst>
                  <a:ext uri="{FF2B5EF4-FFF2-40B4-BE49-F238E27FC236}">
                    <a16:creationId xmlns:a16="http://schemas.microsoft.com/office/drawing/2014/main" id="{7EFB574F-5D75-8A10-AF70-9887808A7B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3933" y="1631503"/>
                <a:ext cx="461408" cy="27520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6" name="Group 145">
            <a:extLst>
              <a:ext uri="{FF2B5EF4-FFF2-40B4-BE49-F238E27FC236}">
                <a16:creationId xmlns:a16="http://schemas.microsoft.com/office/drawing/2014/main" id="{9DFF4F18-94C4-7B17-88C5-859C873B1503}"/>
              </a:ext>
            </a:extLst>
          </p:cNvPr>
          <p:cNvGrpSpPr/>
          <p:nvPr/>
        </p:nvGrpSpPr>
        <p:grpSpPr>
          <a:xfrm>
            <a:off x="6478460" y="2982505"/>
            <a:ext cx="2632188" cy="2286000"/>
            <a:chOff x="6882418" y="3010243"/>
            <a:chExt cx="2632188" cy="2286000"/>
          </a:xfrm>
        </p:grpSpPr>
        <p:grpSp>
          <p:nvGrpSpPr>
            <p:cNvPr id="217" name="Group 216">
              <a:extLst>
                <a:ext uri="{FF2B5EF4-FFF2-40B4-BE49-F238E27FC236}">
                  <a16:creationId xmlns:a16="http://schemas.microsoft.com/office/drawing/2014/main" id="{F45B21B7-E639-FE99-E50C-962D0FB2D0EC}"/>
                </a:ext>
              </a:extLst>
            </p:cNvPr>
            <p:cNvGrpSpPr/>
            <p:nvPr/>
          </p:nvGrpSpPr>
          <p:grpSpPr>
            <a:xfrm>
              <a:off x="6882418" y="3010243"/>
              <a:ext cx="2273948" cy="2286000"/>
              <a:chOff x="6854832" y="324162"/>
              <a:chExt cx="2273948" cy="2286000"/>
            </a:xfrm>
          </p:grpSpPr>
          <p:sp>
            <p:nvSpPr>
              <p:cNvPr id="222" name="Rectangle 221">
                <a:extLst>
                  <a:ext uri="{FF2B5EF4-FFF2-40B4-BE49-F238E27FC236}">
                    <a16:creationId xmlns:a16="http://schemas.microsoft.com/office/drawing/2014/main" id="{8D35D1DB-615C-8F12-B6D3-FC7923E05A3A}"/>
                  </a:ext>
                </a:extLst>
              </p:cNvPr>
              <p:cNvSpPr/>
              <p:nvPr/>
            </p:nvSpPr>
            <p:spPr bwMode="auto">
              <a:xfrm>
                <a:off x="8549520" y="324162"/>
                <a:ext cx="18288" cy="2286000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0" charset="0"/>
                  <a:ea typeface="ＭＳ Ｐゴシック" pitchFamily="-110" charset="-128"/>
                  <a:cs typeface="ＭＳ Ｐゴシック" pitchFamily="-110" charset="-128"/>
                </a:endParaRPr>
              </a:p>
            </p:txBody>
          </p:sp>
          <p:sp>
            <p:nvSpPr>
              <p:cNvPr id="223" name="Rectangle 222">
                <a:extLst>
                  <a:ext uri="{FF2B5EF4-FFF2-40B4-BE49-F238E27FC236}">
                    <a16:creationId xmlns:a16="http://schemas.microsoft.com/office/drawing/2014/main" id="{317804D9-C2A7-A3D2-E728-3F4EEDD17976}"/>
                  </a:ext>
                </a:extLst>
              </p:cNvPr>
              <p:cNvSpPr/>
              <p:nvPr/>
            </p:nvSpPr>
            <p:spPr bwMode="auto">
              <a:xfrm>
                <a:off x="8564799" y="1890426"/>
                <a:ext cx="45719" cy="485710"/>
              </a:xfrm>
              <a:prstGeom prst="rect">
                <a:avLst/>
              </a:prstGeom>
              <a:solidFill>
                <a:srgbClr val="92D05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0" charset="0"/>
                  <a:ea typeface="ＭＳ Ｐゴシック" pitchFamily="-110" charset="-128"/>
                  <a:cs typeface="ＭＳ Ｐゴシック" pitchFamily="-110" charset="-128"/>
                </a:endParaRPr>
              </a:p>
            </p:txBody>
          </p:sp>
          <p:grpSp>
            <p:nvGrpSpPr>
              <p:cNvPr id="224" name="Group 223">
                <a:extLst>
                  <a:ext uri="{FF2B5EF4-FFF2-40B4-BE49-F238E27FC236}">
                    <a16:creationId xmlns:a16="http://schemas.microsoft.com/office/drawing/2014/main" id="{5BD68FEE-3877-C65E-90B2-35D1361FA248}"/>
                  </a:ext>
                </a:extLst>
              </p:cNvPr>
              <p:cNvGrpSpPr/>
              <p:nvPr/>
            </p:nvGrpSpPr>
            <p:grpSpPr>
              <a:xfrm>
                <a:off x="6854832" y="1234665"/>
                <a:ext cx="522873" cy="574084"/>
                <a:chOff x="6854832" y="1234665"/>
                <a:chExt cx="522873" cy="574084"/>
              </a:xfrm>
            </p:grpSpPr>
            <p:sp>
              <p:nvSpPr>
                <p:cNvPr id="228" name="Oval 227">
                  <a:extLst>
                    <a:ext uri="{FF2B5EF4-FFF2-40B4-BE49-F238E27FC236}">
                      <a16:creationId xmlns:a16="http://schemas.microsoft.com/office/drawing/2014/main" id="{069385E1-7BBA-9091-329F-0976C8A59382}"/>
                    </a:ext>
                  </a:extLst>
                </p:cNvPr>
                <p:cNvSpPr/>
                <p:nvPr/>
              </p:nvSpPr>
              <p:spPr bwMode="auto">
                <a:xfrm>
                  <a:off x="7113913" y="1442344"/>
                  <a:ext cx="45719" cy="45719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cxnSp>
              <p:nvCxnSpPr>
                <p:cNvPr id="230" name="Straight Arrow Connector 229">
                  <a:extLst>
                    <a:ext uri="{FF2B5EF4-FFF2-40B4-BE49-F238E27FC236}">
                      <a16:creationId xmlns:a16="http://schemas.microsoft.com/office/drawing/2014/main" id="{D9671658-5EAA-F74E-390F-5D33F536D8BB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>
                  <a:off x="6854832" y="1465202"/>
                  <a:ext cx="259081" cy="1960"/>
                </a:xfrm>
                <a:prstGeom prst="straightConnector1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stealth"/>
                </a:ln>
                <a:effectLst/>
              </p:spPr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31" name="TextBox 230">
                      <a:extLst>
                        <a:ext uri="{FF2B5EF4-FFF2-40B4-BE49-F238E27FC236}">
                          <a16:creationId xmlns:a16="http://schemas.microsoft.com/office/drawing/2014/main" id="{EF68E7D8-D747-8346-9674-57F7D691616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076725" y="1478160"/>
                      <a:ext cx="300980" cy="261610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sz="11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𝑣</m:t>
                            </m:r>
                          </m:oMath>
                        </m:oMathPara>
                      </a14:m>
                      <a:endParaRPr lang="en-US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231" name="TextBox 230">
                      <a:extLst>
                        <a:ext uri="{FF2B5EF4-FFF2-40B4-BE49-F238E27FC236}">
                          <a16:creationId xmlns:a16="http://schemas.microsoft.com/office/drawing/2014/main" id="{EF68E7D8-D747-8346-9674-57F7D6916161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7076725" y="1478160"/>
                      <a:ext cx="300980" cy="261610"/>
                    </a:xfrm>
                    <a:prstGeom prst="rect">
                      <a:avLst/>
                    </a:prstGeom>
                    <a:blipFill>
                      <a:blip r:embed="rId5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232" name="Straight Arrow Connector 231">
                  <a:extLst>
                    <a:ext uri="{FF2B5EF4-FFF2-40B4-BE49-F238E27FC236}">
                      <a16:creationId xmlns:a16="http://schemas.microsoft.com/office/drawing/2014/main" id="{5603F8E3-E2CD-F215-281F-DC7DC88F9FDB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136772" y="1488063"/>
                  <a:ext cx="0" cy="320686"/>
                </a:xfrm>
                <a:prstGeom prst="straightConnector1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stealth"/>
                </a:ln>
                <a:effectLst/>
              </p:spPr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33" name="TextBox 232">
                      <a:extLst>
                        <a:ext uri="{FF2B5EF4-FFF2-40B4-BE49-F238E27FC236}">
                          <a16:creationId xmlns:a16="http://schemas.microsoft.com/office/drawing/2014/main" id="{1EDD23CC-5586-C766-F5DC-58024C96375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854832" y="1234665"/>
                      <a:ext cx="300915" cy="261610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sz="11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oMath>
                        </m:oMathPara>
                      </a14:m>
                      <a:endParaRPr lang="en-US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87" name="TextBox 86">
                      <a:extLst>
                        <a:ext uri="{FF2B5EF4-FFF2-40B4-BE49-F238E27FC236}">
                          <a16:creationId xmlns:a16="http://schemas.microsoft.com/office/drawing/2014/main" id="{71EA82D4-6A0A-A741-2772-C2978BE1303F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6854832" y="1234665"/>
                      <a:ext cx="300915" cy="261610"/>
                    </a:xfrm>
                    <a:prstGeom prst="rect">
                      <a:avLst/>
                    </a:prstGeom>
                    <a:blipFill>
                      <a:blip r:embed="rId6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grpSp>
            <p:nvGrpSpPr>
              <p:cNvPr id="225" name="Group 224">
                <a:extLst>
                  <a:ext uri="{FF2B5EF4-FFF2-40B4-BE49-F238E27FC236}">
                    <a16:creationId xmlns:a16="http://schemas.microsoft.com/office/drawing/2014/main" id="{43C170A7-6A7F-D159-5F74-15C386960C85}"/>
                  </a:ext>
                </a:extLst>
              </p:cNvPr>
              <p:cNvGrpSpPr/>
              <p:nvPr/>
            </p:nvGrpSpPr>
            <p:grpSpPr>
              <a:xfrm>
                <a:off x="8714628" y="1889335"/>
                <a:ext cx="414152" cy="478646"/>
                <a:chOff x="8449107" y="4994394"/>
                <a:chExt cx="414152" cy="478646"/>
              </a:xfrm>
            </p:grpSpPr>
            <p:cxnSp>
              <p:nvCxnSpPr>
                <p:cNvPr id="226" name="Straight Arrow Connector 225">
                  <a:extLst>
                    <a:ext uri="{FF2B5EF4-FFF2-40B4-BE49-F238E27FC236}">
                      <a16:creationId xmlns:a16="http://schemas.microsoft.com/office/drawing/2014/main" id="{BE0DBEE3-17F0-CFEE-ACFC-0540748C1129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8534400" y="4994394"/>
                  <a:ext cx="0" cy="478646"/>
                </a:xfrm>
                <a:prstGeom prst="straightConnector1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rgbClr val="FF0000"/>
                  </a:solidFill>
                  <a:prstDash val="solid"/>
                  <a:round/>
                  <a:headEnd type="stealth" w="sm" len="lg"/>
                  <a:tailEnd type="stealth" w="sm" len="lg"/>
                </a:ln>
                <a:effectLst/>
              </p:spPr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27" name="TextBox 226">
                      <a:extLst>
                        <a:ext uri="{FF2B5EF4-FFF2-40B4-BE49-F238E27FC236}">
                          <a16:creationId xmlns:a16="http://schemas.microsoft.com/office/drawing/2014/main" id="{1E73C9FD-1180-0424-8D37-F7EEDCB3819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449107" y="5074179"/>
                      <a:ext cx="414152" cy="246221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000" b="0" i="0" smtClean="0">
                                    <a:latin typeface="Cambria Math" panose="02040503050406030204" pitchFamily="18" charset="0"/>
                                  </a:rPr>
                                  <m:t>Δ</m:t>
                                </m:r>
                              </m:e>
                              <m:sub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𝑑𝑟</m:t>
                                </m:r>
                              </m:sub>
                            </m:sSub>
                          </m:oMath>
                        </m:oMathPara>
                      </a14:m>
                      <a:endParaRPr lang="en-US" sz="1000" dirty="0"/>
                    </a:p>
                  </p:txBody>
                </p:sp>
              </mc:Choice>
              <mc:Fallback xmlns="">
                <p:sp>
                  <p:nvSpPr>
                    <p:cNvPr id="70" name="TextBox 69">
                      <a:extLst>
                        <a:ext uri="{FF2B5EF4-FFF2-40B4-BE49-F238E27FC236}">
                          <a16:creationId xmlns:a16="http://schemas.microsoft.com/office/drawing/2014/main" id="{C0F56B05-7417-645C-9981-BAE74C2C6558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8449107" y="5074179"/>
                      <a:ext cx="414152" cy="246221"/>
                    </a:xfrm>
                    <a:prstGeom prst="rect">
                      <a:avLst/>
                    </a:prstGeom>
                    <a:blipFill>
                      <a:blip r:embed="rId21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</p:grpSp>
        <p:cxnSp>
          <p:nvCxnSpPr>
            <p:cNvPr id="218" name="Straight Arrow Connector 217">
              <a:extLst>
                <a:ext uri="{FF2B5EF4-FFF2-40B4-BE49-F238E27FC236}">
                  <a16:creationId xmlns:a16="http://schemas.microsoft.com/office/drawing/2014/main" id="{844D64C1-1976-DC68-EE2D-E8AFAC80ABBB}"/>
                </a:ext>
              </a:extLst>
            </p:cNvPr>
            <p:cNvCxnSpPr>
              <a:cxnSpLocks/>
              <a:stCxn id="237" idx="1"/>
              <a:endCxn id="239" idx="3"/>
            </p:cNvCxnSpPr>
            <p:nvPr/>
          </p:nvCxnSpPr>
          <p:spPr bwMode="auto">
            <a:xfrm flipH="1">
              <a:off x="7636166" y="3844925"/>
              <a:ext cx="954363" cy="5313"/>
            </a:xfrm>
            <a:prstGeom prst="straightConnector1">
              <a:avLst/>
            </a:prstGeom>
            <a:solidFill>
              <a:schemeClr val="accent1"/>
            </a:solidFill>
            <a:ln w="63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stealth"/>
            </a:ln>
            <a:effectLst/>
          </p:spPr>
        </p:cxnSp>
        <p:grpSp>
          <p:nvGrpSpPr>
            <p:cNvPr id="219" name="Group 218">
              <a:extLst>
                <a:ext uri="{FF2B5EF4-FFF2-40B4-BE49-F238E27FC236}">
                  <a16:creationId xmlns:a16="http://schemas.microsoft.com/office/drawing/2014/main" id="{EE87D29C-4A01-4CCD-A711-25E781098B5B}"/>
                </a:ext>
              </a:extLst>
            </p:cNvPr>
            <p:cNvGrpSpPr/>
            <p:nvPr/>
          </p:nvGrpSpPr>
          <p:grpSpPr>
            <a:xfrm>
              <a:off x="8667641" y="3999738"/>
              <a:ext cx="846965" cy="685900"/>
              <a:chOff x="8528782" y="1309111"/>
              <a:chExt cx="846965" cy="685900"/>
            </a:xfrm>
          </p:grpSpPr>
          <p:cxnSp>
            <p:nvCxnSpPr>
              <p:cNvPr id="220" name="Straight Arrow Connector 219">
                <a:extLst>
                  <a:ext uri="{FF2B5EF4-FFF2-40B4-BE49-F238E27FC236}">
                    <a16:creationId xmlns:a16="http://schemas.microsoft.com/office/drawing/2014/main" id="{1FA0C295-A64B-EE23-43B0-BED122B06A1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8528782" y="1637467"/>
                <a:ext cx="231171" cy="357544"/>
              </a:xfrm>
              <a:prstGeom prst="straightConnector1">
                <a:avLst/>
              </a:prstGeom>
              <a:solidFill>
                <a:schemeClr val="accent1"/>
              </a:solidFill>
              <a:ln w="6350" cap="flat" cmpd="sng" algn="ctr">
                <a:solidFill>
                  <a:srgbClr val="FF0000"/>
                </a:solidFill>
                <a:prstDash val="solid"/>
                <a:round/>
                <a:headEnd type="none" w="sm" len="lg"/>
                <a:tailEnd type="stealth" w="sm" len="lg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21" name="TextBox 220">
                    <a:extLst>
                      <a:ext uri="{FF2B5EF4-FFF2-40B4-BE49-F238E27FC236}">
                        <a16:creationId xmlns:a16="http://schemas.microsoft.com/office/drawing/2014/main" id="{30D8A16C-05C5-6E7F-3617-48FDF3AC047F}"/>
                      </a:ext>
                    </a:extLst>
                  </p:cNvPr>
                  <p:cNvSpPr txBox="1"/>
                  <p:nvPr/>
                </p:nvSpPr>
                <p:spPr>
                  <a:xfrm>
                    <a:off x="8613919" y="1309111"/>
                    <a:ext cx="761828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Detector in row </a:t>
                    </a:r>
                    <a14:m>
                      <m:oMath xmlns:m="http://schemas.openxmlformats.org/officeDocument/2006/math">
                        <m:r>
                          <a:rPr lang="en-US" sz="10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oMath>
                    </a14:m>
                    <a:endParaRPr lang="en-US" sz="10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221" name="TextBox 220">
                    <a:extLst>
                      <a:ext uri="{FF2B5EF4-FFF2-40B4-BE49-F238E27FC236}">
                        <a16:creationId xmlns:a16="http://schemas.microsoft.com/office/drawing/2014/main" id="{30D8A16C-05C5-6E7F-3617-48FDF3AC047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613919" y="1309111"/>
                    <a:ext cx="761828" cy="400110"/>
                  </a:xfrm>
                  <a:prstGeom prst="rect">
                    <a:avLst/>
                  </a:prstGeom>
                  <a:blipFill>
                    <a:blip r:embed="rId22"/>
                    <a:stretch>
                      <a:fillRect r="-1639" b="-6061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34" name="TextBox 233">
                <a:extLst>
                  <a:ext uri="{FF2B5EF4-FFF2-40B4-BE49-F238E27FC236}">
                    <a16:creationId xmlns:a16="http://schemas.microsoft.com/office/drawing/2014/main" id="{8BD68C03-0018-5FF4-7280-F990C8E54268}"/>
                  </a:ext>
                </a:extLst>
              </p:cNvPr>
              <p:cNvSpPr txBox="1"/>
              <p:nvPr/>
            </p:nvSpPr>
            <p:spPr>
              <a:xfrm>
                <a:off x="5487662" y="2752139"/>
                <a:ext cx="1335238" cy="784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New voxel cylinder after fan beam: same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9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9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9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sz="9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</m:d>
                  </m:oMath>
                </a14:m>
                <a:r>
                  <a:rPr lang="en-US" sz="9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location as original and also aligned with detector rows</a:t>
                </a:r>
              </a:p>
            </p:txBody>
          </p:sp>
        </mc:Choice>
        <mc:Fallback xmlns="">
          <p:sp>
            <p:nvSpPr>
              <p:cNvPr id="234" name="TextBox 233">
                <a:extLst>
                  <a:ext uri="{FF2B5EF4-FFF2-40B4-BE49-F238E27FC236}">
                    <a16:creationId xmlns:a16="http://schemas.microsoft.com/office/drawing/2014/main" id="{8BD68C03-0018-5FF4-7280-F990C8E542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7662" y="2752139"/>
                <a:ext cx="1335238" cy="784830"/>
              </a:xfrm>
              <a:prstGeom prst="rect">
                <a:avLst/>
              </a:prstGeom>
              <a:blipFill>
                <a:blip r:embed="rId23"/>
                <a:stretch>
                  <a:fillRect b="-15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5" name="Rectangle 234">
            <a:extLst>
              <a:ext uri="{FF2B5EF4-FFF2-40B4-BE49-F238E27FC236}">
                <a16:creationId xmlns:a16="http://schemas.microsoft.com/office/drawing/2014/main" id="{C8BD968F-05EC-5E54-3B08-FB81795E302A}"/>
              </a:ext>
            </a:extLst>
          </p:cNvPr>
          <p:cNvSpPr/>
          <p:nvPr/>
        </p:nvSpPr>
        <p:spPr bwMode="auto">
          <a:xfrm>
            <a:off x="8188454" y="5032085"/>
            <a:ext cx="45719" cy="485710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236" name="Rectangle 235">
            <a:extLst>
              <a:ext uri="{FF2B5EF4-FFF2-40B4-BE49-F238E27FC236}">
                <a16:creationId xmlns:a16="http://schemas.microsoft.com/office/drawing/2014/main" id="{73E5C142-5D63-6FAE-455A-036EEAE78CD0}"/>
              </a:ext>
            </a:extLst>
          </p:cNvPr>
          <p:cNvSpPr/>
          <p:nvPr/>
        </p:nvSpPr>
        <p:spPr bwMode="auto">
          <a:xfrm>
            <a:off x="8189515" y="4061821"/>
            <a:ext cx="45719" cy="485710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237" name="Rectangle 236">
            <a:extLst>
              <a:ext uri="{FF2B5EF4-FFF2-40B4-BE49-F238E27FC236}">
                <a16:creationId xmlns:a16="http://schemas.microsoft.com/office/drawing/2014/main" id="{C9F90AA8-FDB3-E625-2E7D-26234B0207DA}"/>
              </a:ext>
            </a:extLst>
          </p:cNvPr>
          <p:cNvSpPr/>
          <p:nvPr/>
        </p:nvSpPr>
        <p:spPr bwMode="auto">
          <a:xfrm>
            <a:off x="8186571" y="3574332"/>
            <a:ext cx="45719" cy="485710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grpSp>
        <p:nvGrpSpPr>
          <p:cNvPr id="238" name="Group 237">
            <a:extLst>
              <a:ext uri="{FF2B5EF4-FFF2-40B4-BE49-F238E27FC236}">
                <a16:creationId xmlns:a16="http://schemas.microsoft.com/office/drawing/2014/main" id="{09C09B33-788C-312D-3E33-4D026685C1CA}"/>
              </a:ext>
            </a:extLst>
          </p:cNvPr>
          <p:cNvGrpSpPr/>
          <p:nvPr/>
        </p:nvGrpSpPr>
        <p:grpSpPr>
          <a:xfrm>
            <a:off x="7043584" y="3579645"/>
            <a:ext cx="188624" cy="1942880"/>
            <a:chOff x="4961044" y="3514458"/>
            <a:chExt cx="45744" cy="1942880"/>
          </a:xfrm>
        </p:grpSpPr>
        <p:sp>
          <p:nvSpPr>
            <p:cNvPr id="239" name="Rectangle 238">
              <a:extLst>
                <a:ext uri="{FF2B5EF4-FFF2-40B4-BE49-F238E27FC236}">
                  <a16:creationId xmlns:a16="http://schemas.microsoft.com/office/drawing/2014/main" id="{21414146-7B40-DBB2-E810-B28236CFF07F}"/>
                </a:ext>
              </a:extLst>
            </p:cNvPr>
            <p:cNvSpPr/>
            <p:nvPr/>
          </p:nvSpPr>
          <p:spPr bwMode="auto">
            <a:xfrm>
              <a:off x="4961069" y="3514458"/>
              <a:ext cx="45719" cy="485710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0" charset="0"/>
                <a:ea typeface="ＭＳ Ｐゴシック" pitchFamily="-110" charset="-128"/>
                <a:cs typeface="ＭＳ Ｐゴシック" pitchFamily="-110" charset="-128"/>
              </a:endParaRPr>
            </a:p>
          </p:txBody>
        </p:sp>
        <p:sp>
          <p:nvSpPr>
            <p:cNvPr id="240" name="Rectangle 239">
              <a:extLst>
                <a:ext uri="{FF2B5EF4-FFF2-40B4-BE49-F238E27FC236}">
                  <a16:creationId xmlns:a16="http://schemas.microsoft.com/office/drawing/2014/main" id="{521F4064-E098-A9DD-ACFF-150817CF1B4D}"/>
                </a:ext>
              </a:extLst>
            </p:cNvPr>
            <p:cNvSpPr/>
            <p:nvPr/>
          </p:nvSpPr>
          <p:spPr bwMode="auto">
            <a:xfrm>
              <a:off x="4961059" y="4000168"/>
              <a:ext cx="45719" cy="485710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0" charset="0"/>
                <a:ea typeface="ＭＳ Ｐゴシック" pitchFamily="-110" charset="-128"/>
                <a:cs typeface="ＭＳ Ｐゴシック" pitchFamily="-110" charset="-128"/>
              </a:endParaRPr>
            </a:p>
          </p:txBody>
        </p:sp>
        <p:sp>
          <p:nvSpPr>
            <p:cNvPr id="241" name="Rectangle 240">
              <a:extLst>
                <a:ext uri="{FF2B5EF4-FFF2-40B4-BE49-F238E27FC236}">
                  <a16:creationId xmlns:a16="http://schemas.microsoft.com/office/drawing/2014/main" id="{BF4C8B73-09AE-B423-2B93-5A0E7C6752C9}"/>
                </a:ext>
              </a:extLst>
            </p:cNvPr>
            <p:cNvSpPr/>
            <p:nvPr/>
          </p:nvSpPr>
          <p:spPr bwMode="auto">
            <a:xfrm>
              <a:off x="4961054" y="4485918"/>
              <a:ext cx="45719" cy="485710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0" charset="0"/>
                <a:ea typeface="ＭＳ Ｐゴシック" pitchFamily="-110" charset="-128"/>
                <a:cs typeface="ＭＳ Ｐゴシック" pitchFamily="-110" charset="-128"/>
              </a:endParaRPr>
            </a:p>
          </p:txBody>
        </p:sp>
        <p:sp>
          <p:nvSpPr>
            <p:cNvPr id="242" name="Rectangle 241">
              <a:extLst>
                <a:ext uri="{FF2B5EF4-FFF2-40B4-BE49-F238E27FC236}">
                  <a16:creationId xmlns:a16="http://schemas.microsoft.com/office/drawing/2014/main" id="{86489321-1DF5-4388-DDA4-F13F89F051EB}"/>
                </a:ext>
              </a:extLst>
            </p:cNvPr>
            <p:cNvSpPr/>
            <p:nvPr/>
          </p:nvSpPr>
          <p:spPr bwMode="auto">
            <a:xfrm>
              <a:off x="4961044" y="4971628"/>
              <a:ext cx="45719" cy="485710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0" charset="0"/>
                <a:ea typeface="ＭＳ Ｐゴシック" pitchFamily="-110" charset="-128"/>
                <a:cs typeface="ＭＳ Ｐゴシック" pitchFamily="-110" charset="-128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43" name="TextBox 242">
                <a:extLst>
                  <a:ext uri="{FF2B5EF4-FFF2-40B4-BE49-F238E27FC236}">
                    <a16:creationId xmlns:a16="http://schemas.microsoft.com/office/drawing/2014/main" id="{C789C8A2-2455-A79D-1E2F-8631679A088C}"/>
                  </a:ext>
                </a:extLst>
              </p:cNvPr>
              <p:cNvSpPr txBox="1"/>
              <p:nvPr/>
            </p:nvSpPr>
            <p:spPr>
              <a:xfrm>
                <a:off x="7168579" y="3525218"/>
                <a:ext cx="421847" cy="2882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11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SupPr>
                        <m:e>
                          <m:acc>
                            <m:accPr>
                              <m:chr m:val="̃"/>
                              <m:ctrlPr>
                                <a:rPr lang="en-US" sz="11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1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𝑋</m:t>
                              </m:r>
                            </m:e>
                          </m:acc>
                        </m:e>
                        <m:sub>
                          <m:r>
                            <a:rPr lang="en-US" sz="11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𝑖𝑗</m:t>
                          </m:r>
                        </m:sub>
                        <m:sup>
                          <m:r>
                            <a:rPr lang="en-US" sz="11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sup>
                      </m:sSubSup>
                    </m:oMath>
                  </m:oMathPara>
                </a14:m>
                <a:endParaRPr lang="en-US" sz="11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43" name="TextBox 242">
                <a:extLst>
                  <a:ext uri="{FF2B5EF4-FFF2-40B4-BE49-F238E27FC236}">
                    <a16:creationId xmlns:a16="http://schemas.microsoft.com/office/drawing/2014/main" id="{C789C8A2-2455-A79D-1E2F-8631679A08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8579" y="3525218"/>
                <a:ext cx="421847" cy="288284"/>
              </a:xfrm>
              <a:prstGeom prst="rect">
                <a:avLst/>
              </a:prstGeom>
              <a:blipFill>
                <a:blip r:embed="rId2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44" name="Straight Arrow Connector 243">
            <a:extLst>
              <a:ext uri="{FF2B5EF4-FFF2-40B4-BE49-F238E27FC236}">
                <a16:creationId xmlns:a16="http://schemas.microsoft.com/office/drawing/2014/main" id="{72C01A05-54F5-71C2-643B-5C8596977790}"/>
              </a:ext>
            </a:extLst>
          </p:cNvPr>
          <p:cNvCxnSpPr>
            <a:cxnSpLocks/>
          </p:cNvCxnSpPr>
          <p:nvPr/>
        </p:nvCxnSpPr>
        <p:spPr bwMode="auto">
          <a:xfrm flipH="1">
            <a:off x="7236535" y="4291505"/>
            <a:ext cx="954363" cy="5313"/>
          </a:xfrm>
          <a:prstGeom prst="straightConnector1">
            <a:avLst/>
          </a:prstGeom>
          <a:solidFill>
            <a:schemeClr val="accent1"/>
          </a:solidFill>
          <a:ln w="6350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/>
          </a:ln>
          <a:effectLst/>
        </p:spPr>
      </p:cxnSp>
      <p:cxnSp>
        <p:nvCxnSpPr>
          <p:cNvPr id="245" name="Straight Arrow Connector 244">
            <a:extLst>
              <a:ext uri="{FF2B5EF4-FFF2-40B4-BE49-F238E27FC236}">
                <a16:creationId xmlns:a16="http://schemas.microsoft.com/office/drawing/2014/main" id="{99BB1810-838B-4D97-82BE-3DBDD6027004}"/>
              </a:ext>
            </a:extLst>
          </p:cNvPr>
          <p:cNvCxnSpPr>
            <a:cxnSpLocks/>
          </p:cNvCxnSpPr>
          <p:nvPr/>
        </p:nvCxnSpPr>
        <p:spPr bwMode="auto">
          <a:xfrm flipH="1">
            <a:off x="7225445" y="4788607"/>
            <a:ext cx="954363" cy="5313"/>
          </a:xfrm>
          <a:prstGeom prst="straightConnector1">
            <a:avLst/>
          </a:prstGeom>
          <a:solidFill>
            <a:schemeClr val="accent1"/>
          </a:solidFill>
          <a:ln w="6350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/>
          </a:ln>
          <a:effectLst/>
        </p:spPr>
      </p:cxnSp>
      <p:cxnSp>
        <p:nvCxnSpPr>
          <p:cNvPr id="246" name="Straight Arrow Connector 245">
            <a:extLst>
              <a:ext uri="{FF2B5EF4-FFF2-40B4-BE49-F238E27FC236}">
                <a16:creationId xmlns:a16="http://schemas.microsoft.com/office/drawing/2014/main" id="{11F663E0-FC10-7C47-FC0D-4F64AD656C2B}"/>
              </a:ext>
            </a:extLst>
          </p:cNvPr>
          <p:cNvCxnSpPr>
            <a:cxnSpLocks/>
          </p:cNvCxnSpPr>
          <p:nvPr/>
        </p:nvCxnSpPr>
        <p:spPr bwMode="auto">
          <a:xfrm flipH="1">
            <a:off x="7238597" y="5257612"/>
            <a:ext cx="954363" cy="5313"/>
          </a:xfrm>
          <a:prstGeom prst="straightConnector1">
            <a:avLst/>
          </a:prstGeom>
          <a:solidFill>
            <a:schemeClr val="accent1"/>
          </a:solidFill>
          <a:ln w="6350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/>
          </a:ln>
          <a:effectLst/>
        </p:spPr>
      </p:cxnSp>
      <p:cxnSp>
        <p:nvCxnSpPr>
          <p:cNvPr id="247" name="Straight Arrow Connector 246">
            <a:extLst>
              <a:ext uri="{FF2B5EF4-FFF2-40B4-BE49-F238E27FC236}">
                <a16:creationId xmlns:a16="http://schemas.microsoft.com/office/drawing/2014/main" id="{E20B6172-EC0E-5629-3205-BFB0F0B89CE9}"/>
              </a:ext>
            </a:extLst>
          </p:cNvPr>
          <p:cNvCxnSpPr>
            <a:cxnSpLocks/>
          </p:cNvCxnSpPr>
          <p:nvPr/>
        </p:nvCxnSpPr>
        <p:spPr bwMode="auto">
          <a:xfrm>
            <a:off x="6514360" y="3208282"/>
            <a:ext cx="523772" cy="535308"/>
          </a:xfrm>
          <a:prstGeom prst="straightConnector1">
            <a:avLst/>
          </a:prstGeom>
          <a:solidFill>
            <a:schemeClr val="accent1"/>
          </a:solidFill>
          <a:ln w="6350" cap="flat" cmpd="sng" algn="ctr">
            <a:solidFill>
              <a:srgbClr val="FF0000"/>
            </a:solidFill>
            <a:prstDash val="solid"/>
            <a:round/>
            <a:headEnd type="none" w="sm" len="lg"/>
            <a:tailEnd type="stealth" w="sm" len="lg"/>
          </a:ln>
          <a:effectLst/>
        </p:spPr>
      </p:cxn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C531CDFF-13A6-02BF-D70C-4B8FF97EA8B6}"/>
              </a:ext>
            </a:extLst>
          </p:cNvPr>
          <p:cNvGrpSpPr/>
          <p:nvPr/>
        </p:nvGrpSpPr>
        <p:grpSpPr>
          <a:xfrm>
            <a:off x="5562600" y="489133"/>
            <a:ext cx="3388849" cy="2541175"/>
            <a:chOff x="5562600" y="489133"/>
            <a:chExt cx="3388849" cy="2541175"/>
          </a:xfrm>
        </p:grpSpPr>
        <p:grpSp>
          <p:nvGrpSpPr>
            <p:cNvPr id="110" name="Group 109">
              <a:extLst>
                <a:ext uri="{FF2B5EF4-FFF2-40B4-BE49-F238E27FC236}">
                  <a16:creationId xmlns:a16="http://schemas.microsoft.com/office/drawing/2014/main" id="{FF380AF6-9913-3007-9E6C-ED867957CBCF}"/>
                </a:ext>
              </a:extLst>
            </p:cNvPr>
            <p:cNvGrpSpPr/>
            <p:nvPr/>
          </p:nvGrpSpPr>
          <p:grpSpPr>
            <a:xfrm>
              <a:off x="5562600" y="489133"/>
              <a:ext cx="3388849" cy="2526142"/>
              <a:chOff x="5562600" y="489133"/>
              <a:chExt cx="3388849" cy="2526142"/>
            </a:xfrm>
          </p:grpSpPr>
          <p:grpSp>
            <p:nvGrpSpPr>
              <p:cNvPr id="167" name="Group 166">
                <a:extLst>
                  <a:ext uri="{FF2B5EF4-FFF2-40B4-BE49-F238E27FC236}">
                    <a16:creationId xmlns:a16="http://schemas.microsoft.com/office/drawing/2014/main" id="{97BE9338-3B57-838B-E2DB-A42550D6FD2E}"/>
                  </a:ext>
                </a:extLst>
              </p:cNvPr>
              <p:cNvGrpSpPr/>
              <p:nvPr/>
            </p:nvGrpSpPr>
            <p:grpSpPr>
              <a:xfrm>
                <a:off x="5562600" y="489133"/>
                <a:ext cx="3388849" cy="2339632"/>
                <a:chOff x="5988329" y="3010243"/>
                <a:chExt cx="3388849" cy="2339632"/>
              </a:xfrm>
            </p:grpSpPr>
            <p:grpSp>
              <p:nvGrpSpPr>
                <p:cNvPr id="168" name="Group 167">
                  <a:extLst>
                    <a:ext uri="{FF2B5EF4-FFF2-40B4-BE49-F238E27FC236}">
                      <a16:creationId xmlns:a16="http://schemas.microsoft.com/office/drawing/2014/main" id="{13E1D799-304F-0E43-8B08-CD9CCE195781}"/>
                    </a:ext>
                  </a:extLst>
                </p:cNvPr>
                <p:cNvGrpSpPr/>
                <p:nvPr/>
              </p:nvGrpSpPr>
              <p:grpSpPr>
                <a:xfrm>
                  <a:off x="5988329" y="3010243"/>
                  <a:ext cx="3168037" cy="2339632"/>
                  <a:chOff x="5960743" y="324162"/>
                  <a:chExt cx="3168037" cy="2339632"/>
                </a:xfrm>
              </p:grpSpPr>
              <p:cxnSp>
                <p:nvCxnSpPr>
                  <p:cNvPr id="175" name="Straight Arrow Connector 174">
                    <a:extLst>
                      <a:ext uri="{FF2B5EF4-FFF2-40B4-BE49-F238E27FC236}">
                        <a16:creationId xmlns:a16="http://schemas.microsoft.com/office/drawing/2014/main" id="{BEA0437F-76C1-9778-2CD3-E5CAD7D2D4B5}"/>
                      </a:ext>
                    </a:extLst>
                  </p:cNvPr>
                  <p:cNvCxnSpPr>
                    <a:cxnSpLocks/>
                    <a:endCxn id="176" idx="3"/>
                  </p:cNvCxnSpPr>
                  <p:nvPr/>
                </p:nvCxnSpPr>
                <p:spPr bwMode="auto">
                  <a:xfrm>
                    <a:off x="6039492" y="1467162"/>
                    <a:ext cx="2528316" cy="0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6350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stealth" w="sm" len="lg"/>
                  </a:ln>
                  <a:effectLst/>
                </p:spPr>
              </p:cxnSp>
              <p:sp>
                <p:nvSpPr>
                  <p:cNvPr id="176" name="Rectangle 175">
                    <a:extLst>
                      <a:ext uri="{FF2B5EF4-FFF2-40B4-BE49-F238E27FC236}">
                        <a16:creationId xmlns:a16="http://schemas.microsoft.com/office/drawing/2014/main" id="{D12DD448-936C-F2E7-C424-CE3C4AE34F7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49520" y="324162"/>
                    <a:ext cx="18288" cy="2286000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0" charset="0"/>
                      <a:ea typeface="ＭＳ Ｐゴシック" pitchFamily="-110" charset="-128"/>
                      <a:cs typeface="ＭＳ Ｐゴシック" pitchFamily="-110" charset="-128"/>
                    </a:endParaRPr>
                  </a:p>
                </p:txBody>
              </p:sp>
              <p:sp>
                <p:nvSpPr>
                  <p:cNvPr id="177" name="TextBox 176">
                    <a:extLst>
                      <a:ext uri="{FF2B5EF4-FFF2-40B4-BE49-F238E27FC236}">
                        <a16:creationId xmlns:a16="http://schemas.microsoft.com/office/drawing/2014/main" id="{B6392DE1-52D4-D2FE-0D2D-CB9B194AF3F1}"/>
                      </a:ext>
                    </a:extLst>
                  </p:cNvPr>
                  <p:cNvSpPr txBox="1"/>
                  <p:nvPr/>
                </p:nvSpPr>
                <p:spPr>
                  <a:xfrm>
                    <a:off x="7203970" y="984178"/>
                    <a:ext cx="720070" cy="2616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side view</a:t>
                    </a:r>
                  </a:p>
                </p:txBody>
              </p:sp>
              <p:grpSp>
                <p:nvGrpSpPr>
                  <p:cNvPr id="178" name="Group 177">
                    <a:extLst>
                      <a:ext uri="{FF2B5EF4-FFF2-40B4-BE49-F238E27FC236}">
                        <a16:creationId xmlns:a16="http://schemas.microsoft.com/office/drawing/2014/main" id="{097F2401-0D47-3543-6EB2-60B682449212}"/>
                      </a:ext>
                    </a:extLst>
                  </p:cNvPr>
                  <p:cNvGrpSpPr/>
                  <p:nvPr/>
                </p:nvGrpSpPr>
                <p:grpSpPr>
                  <a:xfrm>
                    <a:off x="8287953" y="1291033"/>
                    <a:ext cx="266140" cy="177218"/>
                    <a:chOff x="8237221" y="4087149"/>
                    <a:chExt cx="144779" cy="177218"/>
                  </a:xfrm>
                </p:grpSpPr>
                <p:cxnSp>
                  <p:nvCxnSpPr>
                    <p:cNvPr id="215" name="Straight Connector 214">
                      <a:extLst>
                        <a:ext uri="{FF2B5EF4-FFF2-40B4-BE49-F238E27FC236}">
                          <a16:creationId xmlns:a16="http://schemas.microsoft.com/office/drawing/2014/main" id="{D0D19283-3EA9-108C-3937-86A7398C144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8237221" y="4087149"/>
                      <a:ext cx="0" cy="177218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216" name="Straight Connector 215">
                      <a:extLst>
                        <a:ext uri="{FF2B5EF4-FFF2-40B4-BE49-F238E27FC236}">
                          <a16:creationId xmlns:a16="http://schemas.microsoft.com/office/drawing/2014/main" id="{9F959B09-DE65-5ACA-2446-EF5CB0FE15C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8237221" y="4087149"/>
                      <a:ext cx="144779" cy="0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sp>
                <p:nvSpPr>
                  <p:cNvPr id="179" name="Rectangle 178">
                    <a:extLst>
                      <a:ext uri="{FF2B5EF4-FFF2-40B4-BE49-F238E27FC236}">
                        <a16:creationId xmlns:a16="http://schemas.microsoft.com/office/drawing/2014/main" id="{DC173B4D-98A4-4D58-C2F6-21E290A7D9E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64799" y="1890426"/>
                    <a:ext cx="45719" cy="485710"/>
                  </a:xfrm>
                  <a:prstGeom prst="rect">
                    <a:avLst/>
                  </a:prstGeom>
                  <a:solidFill>
                    <a:srgbClr val="92D050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0" charset="0"/>
                      <a:ea typeface="ＭＳ Ｐゴシック" pitchFamily="-110" charset="-128"/>
                      <a:cs typeface="ＭＳ Ｐゴシック" pitchFamily="-110" charset="-128"/>
                    </a:endParaRPr>
                  </a:p>
                </p:txBody>
              </p:sp>
              <p:grpSp>
                <p:nvGrpSpPr>
                  <p:cNvPr id="180" name="Group 179">
                    <a:extLst>
                      <a:ext uri="{FF2B5EF4-FFF2-40B4-BE49-F238E27FC236}">
                        <a16:creationId xmlns:a16="http://schemas.microsoft.com/office/drawing/2014/main" id="{D8828C5E-AA4C-7D0F-CB92-1555D772C8C0}"/>
                      </a:ext>
                    </a:extLst>
                  </p:cNvPr>
                  <p:cNvGrpSpPr/>
                  <p:nvPr/>
                </p:nvGrpSpPr>
                <p:grpSpPr>
                  <a:xfrm>
                    <a:off x="6854832" y="1234665"/>
                    <a:ext cx="518032" cy="574084"/>
                    <a:chOff x="6854832" y="1234665"/>
                    <a:chExt cx="518032" cy="574084"/>
                  </a:xfrm>
                </p:grpSpPr>
                <p:sp>
                  <p:nvSpPr>
                    <p:cNvPr id="209" name="Oval 208">
                      <a:extLst>
                        <a:ext uri="{FF2B5EF4-FFF2-40B4-BE49-F238E27FC236}">
                          <a16:creationId xmlns:a16="http://schemas.microsoft.com/office/drawing/2014/main" id="{303BD086-E4BA-B872-59A0-95F1923BDF8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113913" y="1442344"/>
                      <a:ext cx="45719" cy="45719"/>
                    </a:xfrm>
                    <a:prstGeom prst="ellipse">
                      <a:avLst/>
                    </a:prstGeom>
                    <a:solidFill>
                      <a:srgbClr val="FF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10" charset="0"/>
                        <a:ea typeface="ＭＳ Ｐゴシック" pitchFamily="-110" charset="-128"/>
                        <a:cs typeface="ＭＳ Ｐゴシック" pitchFamily="-110" charset="-128"/>
                      </a:endParaRPr>
                    </a:p>
                  </p:txBody>
                </p:sp>
                <p:cxnSp>
                  <p:nvCxnSpPr>
                    <p:cNvPr id="211" name="Straight Arrow Connector 210">
                      <a:extLst>
                        <a:ext uri="{FF2B5EF4-FFF2-40B4-BE49-F238E27FC236}">
                          <a16:creationId xmlns:a16="http://schemas.microsoft.com/office/drawing/2014/main" id="{BA8A0958-B413-1F70-6D18-147E141A718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 flipH="1">
                      <a:off x="6854832" y="1465202"/>
                      <a:ext cx="259081" cy="1960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stealth"/>
                    </a:ln>
                    <a:effectLst/>
                  </p:spPr>
                </p:cxnSp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212" name="TextBox 211">
                          <a:extLst>
                            <a:ext uri="{FF2B5EF4-FFF2-40B4-BE49-F238E27FC236}">
                              <a16:creationId xmlns:a16="http://schemas.microsoft.com/office/drawing/2014/main" id="{78A88812-C512-5E86-A6FF-91441F6741C3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7081566" y="1478160"/>
                          <a:ext cx="291298" cy="261610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rtlCol="0">
                          <a:spAutoFit/>
                        </a:bodyPr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 i="1" dirty="0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𝑧</m:t>
                                </m:r>
                              </m:oMath>
                            </m:oMathPara>
                          </a14:m>
                          <a:endParaRPr lang="en-US" sz="11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p:txBody>
                    </p:sp>
                  </mc:Choice>
                  <mc:Fallback xmlns="">
                    <p:sp>
                      <p:nvSpPr>
                        <p:cNvPr id="212" name="TextBox 211">
                          <a:extLst>
                            <a:ext uri="{FF2B5EF4-FFF2-40B4-BE49-F238E27FC236}">
                              <a16:creationId xmlns:a16="http://schemas.microsoft.com/office/drawing/2014/main" id="{78A88812-C512-5E86-A6FF-91441F6741C3}"/>
                            </a:ext>
                          </a:extLst>
                        </p:cNvPr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>
                          <a:off x="7081566" y="1478160"/>
                          <a:ext cx="291298" cy="261610"/>
                        </a:xfrm>
                        <a:prstGeom prst="rect">
                          <a:avLst/>
                        </a:prstGeom>
                        <a:blipFill>
                          <a:blip r:embed="rId25"/>
                          <a:stretch>
                            <a:fillRect/>
                          </a:stretch>
                        </a:blipFill>
                      </p:spPr>
                      <p:txBody>
                        <a:bodyPr/>
                        <a:lstStyle/>
                        <a:p>
                          <a:r>
                            <a:rPr lang="en-US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  <p:cxnSp>
                  <p:nvCxnSpPr>
                    <p:cNvPr id="213" name="Straight Arrow Connector 212">
                      <a:extLst>
                        <a:ext uri="{FF2B5EF4-FFF2-40B4-BE49-F238E27FC236}">
                          <a16:creationId xmlns:a16="http://schemas.microsoft.com/office/drawing/2014/main" id="{685139BD-FB9E-7E60-1242-8EC95DEC111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7136772" y="1488063"/>
                      <a:ext cx="0" cy="320686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stealth"/>
                    </a:ln>
                    <a:effectLst/>
                  </p:spPr>
                </p:cxnSp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214" name="TextBox 213">
                          <a:extLst>
                            <a:ext uri="{FF2B5EF4-FFF2-40B4-BE49-F238E27FC236}">
                              <a16:creationId xmlns:a16="http://schemas.microsoft.com/office/drawing/2014/main" id="{E6B98997-9151-91C9-1407-8DBE1CBE0BC5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6854832" y="1234665"/>
                          <a:ext cx="300915" cy="261610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rtlCol="0">
                          <a:spAutoFit/>
                        </a:bodyPr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</m:oMath>
                            </m:oMathPara>
                          </a14:m>
                          <a:endParaRPr 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p:txBody>
                    </p:sp>
                  </mc:Choice>
                  <mc:Fallback xmlns="">
                    <p:sp>
                      <p:nvSpPr>
                        <p:cNvPr id="87" name="TextBox 86">
                          <a:extLst>
                            <a:ext uri="{FF2B5EF4-FFF2-40B4-BE49-F238E27FC236}">
                              <a16:creationId xmlns:a16="http://schemas.microsoft.com/office/drawing/2014/main" id="{71EA82D4-6A0A-A741-2772-C2978BE1303F}"/>
                            </a:ext>
                          </a:extLst>
                        </p:cNvPr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>
                          <a:off x="6854832" y="1234665"/>
                          <a:ext cx="300915" cy="261610"/>
                        </a:xfrm>
                        <a:prstGeom prst="rect">
                          <a:avLst/>
                        </a:prstGeom>
                        <a:blipFill>
                          <a:blip r:embed="rId6"/>
                          <a:stretch>
                            <a:fillRect/>
                          </a:stretch>
                        </a:blipFill>
                      </p:spPr>
                      <p:txBody>
                        <a:bodyPr/>
                        <a:lstStyle/>
                        <a:p>
                          <a:r>
                            <a:rPr lang="en-US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</p:grpSp>
              <p:sp>
                <p:nvSpPr>
                  <p:cNvPr id="181" name="Rectangle 180">
                    <a:extLst>
                      <a:ext uri="{FF2B5EF4-FFF2-40B4-BE49-F238E27FC236}">
                        <a16:creationId xmlns:a16="http://schemas.microsoft.com/office/drawing/2014/main" id="{F3005F8F-9F0E-BD9C-BFF2-A3288F203B5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19080" y="2171833"/>
                    <a:ext cx="45719" cy="337310"/>
                  </a:xfrm>
                  <a:prstGeom prst="rect">
                    <a:avLst/>
                  </a:prstGeom>
                  <a:solidFill>
                    <a:srgbClr val="FFFF00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0" charset="0"/>
                      <a:ea typeface="ＭＳ Ｐゴシック" pitchFamily="-110" charset="-128"/>
                      <a:cs typeface="ＭＳ Ｐゴシック" pitchFamily="-110" charset="-128"/>
                    </a:endParaRPr>
                  </a:p>
                </p:txBody>
              </p:sp>
              <p:grpSp>
                <p:nvGrpSpPr>
                  <p:cNvPr id="182" name="Group 181">
                    <a:extLst>
                      <a:ext uri="{FF2B5EF4-FFF2-40B4-BE49-F238E27FC236}">
                        <a16:creationId xmlns:a16="http://schemas.microsoft.com/office/drawing/2014/main" id="{470B6105-F0E9-1A4C-4955-8A45A790E9FD}"/>
                      </a:ext>
                    </a:extLst>
                  </p:cNvPr>
                  <p:cNvGrpSpPr/>
                  <p:nvPr/>
                </p:nvGrpSpPr>
                <p:grpSpPr>
                  <a:xfrm>
                    <a:off x="5960743" y="1185021"/>
                    <a:ext cx="2588777" cy="1324123"/>
                    <a:chOff x="5960743" y="1185021"/>
                    <a:chExt cx="2588777" cy="1324123"/>
                  </a:xfrm>
                </p:grpSpPr>
                <p:sp>
                  <p:nvSpPr>
                    <p:cNvPr id="204" name="Oval 203">
                      <a:extLst>
                        <a:ext uri="{FF2B5EF4-FFF2-40B4-BE49-F238E27FC236}">
                          <a16:creationId xmlns:a16="http://schemas.microsoft.com/office/drawing/2014/main" id="{9043A109-5F51-E34F-FB9D-6135C0097A6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016632" y="1440181"/>
                      <a:ext cx="45719" cy="45719"/>
                    </a:xfrm>
                    <a:prstGeom prst="ellipse">
                      <a:avLst/>
                    </a:prstGeom>
                    <a:solidFill>
                      <a:srgbClr val="FF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10" charset="0"/>
                        <a:ea typeface="ＭＳ Ｐゴシック" pitchFamily="-110" charset="-128"/>
                        <a:cs typeface="ＭＳ Ｐゴシック" pitchFamily="-110" charset="-128"/>
                      </a:endParaRPr>
                    </a:p>
                  </p:txBody>
                </p:sp>
                <p:sp>
                  <p:nvSpPr>
                    <p:cNvPr id="205" name="TextBox 204">
                      <a:extLst>
                        <a:ext uri="{FF2B5EF4-FFF2-40B4-BE49-F238E27FC236}">
                          <a16:creationId xmlns:a16="http://schemas.microsoft.com/office/drawing/2014/main" id="{9D727EDF-721B-DFDC-72F5-46BBBE3FE59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960743" y="1185021"/>
                      <a:ext cx="551754" cy="261610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source</a:t>
                      </a:r>
                    </a:p>
                  </p:txBody>
                </p:sp>
                <p:cxnSp>
                  <p:nvCxnSpPr>
                    <p:cNvPr id="206" name="Straight Arrow Connector 205">
                      <a:extLst>
                        <a:ext uri="{FF2B5EF4-FFF2-40B4-BE49-F238E27FC236}">
                          <a16:creationId xmlns:a16="http://schemas.microsoft.com/office/drawing/2014/main" id="{100F8D23-4603-53A7-C23F-29D672E8E8C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6041777" y="1466542"/>
                      <a:ext cx="2507743" cy="1042602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sm" len="lg"/>
                      <a:tailEnd type="none" w="sm" len="lg"/>
                    </a:ln>
                    <a:effectLst/>
                  </p:spPr>
                </p:cxnSp>
                <p:cxnSp>
                  <p:nvCxnSpPr>
                    <p:cNvPr id="207" name="Straight Arrow Connector 206">
                      <a:extLst>
                        <a:ext uri="{FF2B5EF4-FFF2-40B4-BE49-F238E27FC236}">
                          <a16:creationId xmlns:a16="http://schemas.microsoft.com/office/drawing/2014/main" id="{C0FFDB14-85DB-60A5-70DC-BAA1180A8D4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6036482" y="1461120"/>
                      <a:ext cx="2470328" cy="710713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sm" len="lg"/>
                      <a:tailEnd type="none" w="sm" len="lg"/>
                    </a:ln>
                    <a:effectLst/>
                  </p:spPr>
                </p:cxnSp>
                <p:cxnSp>
                  <p:nvCxnSpPr>
                    <p:cNvPr id="208" name="Straight Arrow Connector 207">
                      <a:extLst>
                        <a:ext uri="{FF2B5EF4-FFF2-40B4-BE49-F238E27FC236}">
                          <a16:creationId xmlns:a16="http://schemas.microsoft.com/office/drawing/2014/main" id="{BBF6C61F-4F60-180F-5B5C-5A30D0149611}"/>
                        </a:ext>
                      </a:extLst>
                    </p:cNvPr>
                    <p:cNvCxnSpPr>
                      <a:cxnSpLocks/>
                      <a:endCxn id="181" idx="1"/>
                    </p:cNvCxnSpPr>
                    <p:nvPr/>
                  </p:nvCxnSpPr>
                  <p:spPr bwMode="auto">
                    <a:xfrm>
                      <a:off x="6039491" y="1460510"/>
                      <a:ext cx="2479589" cy="879978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sm" len="lg"/>
                      <a:tailEnd type="none" w="sm" len="lg"/>
                    </a:ln>
                    <a:effectLst/>
                  </p:spPr>
                </p:cxnSp>
              </p:grpSp>
              <p:grpSp>
                <p:nvGrpSpPr>
                  <p:cNvPr id="183" name="Group 182">
                    <a:extLst>
                      <a:ext uri="{FF2B5EF4-FFF2-40B4-BE49-F238E27FC236}">
                        <a16:creationId xmlns:a16="http://schemas.microsoft.com/office/drawing/2014/main" id="{58A82453-5581-4D77-AF0A-AF4D87AADB84}"/>
                      </a:ext>
                    </a:extLst>
                  </p:cNvPr>
                  <p:cNvGrpSpPr/>
                  <p:nvPr/>
                </p:nvGrpSpPr>
                <p:grpSpPr>
                  <a:xfrm>
                    <a:off x="6729384" y="1450704"/>
                    <a:ext cx="310854" cy="271416"/>
                    <a:chOff x="6729384" y="1450704"/>
                    <a:chExt cx="310854" cy="271416"/>
                  </a:xfrm>
                </p:grpSpPr>
                <p:sp>
                  <p:nvSpPr>
                    <p:cNvPr id="202" name="Freeform 201">
                      <a:extLst>
                        <a:ext uri="{FF2B5EF4-FFF2-40B4-BE49-F238E27FC236}">
                          <a16:creationId xmlns:a16="http://schemas.microsoft.com/office/drawing/2014/main" id="{62D2D810-00CD-BE32-332C-0294BC35EDA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742757" y="1460510"/>
                      <a:ext cx="71594" cy="261610"/>
                    </a:xfrm>
                    <a:custGeom>
                      <a:avLst/>
                      <a:gdLst>
                        <a:gd name="connsiteX0" fmla="*/ 76200 w 76200"/>
                        <a:gd name="connsiteY0" fmla="*/ 0 h 171450"/>
                        <a:gd name="connsiteX1" fmla="*/ 73025 w 76200"/>
                        <a:gd name="connsiteY1" fmla="*/ 22225 h 171450"/>
                        <a:gd name="connsiteX2" fmla="*/ 69850 w 76200"/>
                        <a:gd name="connsiteY2" fmla="*/ 41275 h 171450"/>
                        <a:gd name="connsiteX3" fmla="*/ 60325 w 76200"/>
                        <a:gd name="connsiteY3" fmla="*/ 82550 h 171450"/>
                        <a:gd name="connsiteX4" fmla="*/ 57150 w 76200"/>
                        <a:gd name="connsiteY4" fmla="*/ 95250 h 171450"/>
                        <a:gd name="connsiteX5" fmla="*/ 44450 w 76200"/>
                        <a:gd name="connsiteY5" fmla="*/ 123825 h 171450"/>
                        <a:gd name="connsiteX6" fmla="*/ 34925 w 76200"/>
                        <a:gd name="connsiteY6" fmla="*/ 127000 h 171450"/>
                        <a:gd name="connsiteX7" fmla="*/ 19050 w 76200"/>
                        <a:gd name="connsiteY7" fmla="*/ 146050 h 171450"/>
                        <a:gd name="connsiteX8" fmla="*/ 0 w 76200"/>
                        <a:gd name="connsiteY8" fmla="*/ 171450 h 171450"/>
                        <a:gd name="connsiteX0" fmla="*/ 76200 w 76200"/>
                        <a:gd name="connsiteY0" fmla="*/ 0 h 171450"/>
                        <a:gd name="connsiteX1" fmla="*/ 73025 w 76200"/>
                        <a:gd name="connsiteY1" fmla="*/ 22225 h 171450"/>
                        <a:gd name="connsiteX2" fmla="*/ 69850 w 76200"/>
                        <a:gd name="connsiteY2" fmla="*/ 41275 h 171450"/>
                        <a:gd name="connsiteX3" fmla="*/ 60325 w 76200"/>
                        <a:gd name="connsiteY3" fmla="*/ 82550 h 171450"/>
                        <a:gd name="connsiteX4" fmla="*/ 44450 w 76200"/>
                        <a:gd name="connsiteY4" fmla="*/ 123825 h 171450"/>
                        <a:gd name="connsiteX5" fmla="*/ 34925 w 76200"/>
                        <a:gd name="connsiteY5" fmla="*/ 127000 h 171450"/>
                        <a:gd name="connsiteX6" fmla="*/ 19050 w 76200"/>
                        <a:gd name="connsiteY6" fmla="*/ 146050 h 171450"/>
                        <a:gd name="connsiteX7" fmla="*/ 0 w 76200"/>
                        <a:gd name="connsiteY7" fmla="*/ 171450 h 171450"/>
                        <a:gd name="connsiteX0" fmla="*/ 76200 w 76200"/>
                        <a:gd name="connsiteY0" fmla="*/ 0 h 171450"/>
                        <a:gd name="connsiteX1" fmla="*/ 73025 w 76200"/>
                        <a:gd name="connsiteY1" fmla="*/ 22225 h 171450"/>
                        <a:gd name="connsiteX2" fmla="*/ 69850 w 76200"/>
                        <a:gd name="connsiteY2" fmla="*/ 41275 h 171450"/>
                        <a:gd name="connsiteX3" fmla="*/ 44450 w 76200"/>
                        <a:gd name="connsiteY3" fmla="*/ 123825 h 171450"/>
                        <a:gd name="connsiteX4" fmla="*/ 34925 w 76200"/>
                        <a:gd name="connsiteY4" fmla="*/ 127000 h 171450"/>
                        <a:gd name="connsiteX5" fmla="*/ 19050 w 76200"/>
                        <a:gd name="connsiteY5" fmla="*/ 146050 h 171450"/>
                        <a:gd name="connsiteX6" fmla="*/ 0 w 76200"/>
                        <a:gd name="connsiteY6" fmla="*/ 171450 h 171450"/>
                        <a:gd name="connsiteX0" fmla="*/ 76200 w 76200"/>
                        <a:gd name="connsiteY0" fmla="*/ 0 h 171450"/>
                        <a:gd name="connsiteX1" fmla="*/ 73025 w 76200"/>
                        <a:gd name="connsiteY1" fmla="*/ 22225 h 171450"/>
                        <a:gd name="connsiteX2" fmla="*/ 69850 w 76200"/>
                        <a:gd name="connsiteY2" fmla="*/ 41275 h 171450"/>
                        <a:gd name="connsiteX3" fmla="*/ 44450 w 76200"/>
                        <a:gd name="connsiteY3" fmla="*/ 123825 h 171450"/>
                        <a:gd name="connsiteX4" fmla="*/ 19050 w 76200"/>
                        <a:gd name="connsiteY4" fmla="*/ 146050 h 171450"/>
                        <a:gd name="connsiteX5" fmla="*/ 0 w 76200"/>
                        <a:gd name="connsiteY5" fmla="*/ 171450 h 171450"/>
                        <a:gd name="connsiteX0" fmla="*/ 76200 w 76200"/>
                        <a:gd name="connsiteY0" fmla="*/ 0 h 171450"/>
                        <a:gd name="connsiteX1" fmla="*/ 73025 w 76200"/>
                        <a:gd name="connsiteY1" fmla="*/ 22225 h 171450"/>
                        <a:gd name="connsiteX2" fmla="*/ 69850 w 76200"/>
                        <a:gd name="connsiteY2" fmla="*/ 41275 h 171450"/>
                        <a:gd name="connsiteX3" fmla="*/ 44450 w 76200"/>
                        <a:gd name="connsiteY3" fmla="*/ 123825 h 171450"/>
                        <a:gd name="connsiteX4" fmla="*/ 0 w 76200"/>
                        <a:gd name="connsiteY4" fmla="*/ 171450 h 171450"/>
                        <a:gd name="connsiteX0" fmla="*/ 76200 w 76200"/>
                        <a:gd name="connsiteY0" fmla="*/ 0 h 171450"/>
                        <a:gd name="connsiteX1" fmla="*/ 73025 w 76200"/>
                        <a:gd name="connsiteY1" fmla="*/ 22225 h 171450"/>
                        <a:gd name="connsiteX2" fmla="*/ 44450 w 76200"/>
                        <a:gd name="connsiteY2" fmla="*/ 123825 h 171450"/>
                        <a:gd name="connsiteX3" fmla="*/ 0 w 76200"/>
                        <a:gd name="connsiteY3" fmla="*/ 171450 h 171450"/>
                        <a:gd name="connsiteX0" fmla="*/ 76200 w 76200"/>
                        <a:gd name="connsiteY0" fmla="*/ 0 h 171450"/>
                        <a:gd name="connsiteX1" fmla="*/ 44450 w 76200"/>
                        <a:gd name="connsiteY1" fmla="*/ 123825 h 171450"/>
                        <a:gd name="connsiteX2" fmla="*/ 0 w 76200"/>
                        <a:gd name="connsiteY2" fmla="*/ 171450 h 171450"/>
                        <a:gd name="connsiteX0" fmla="*/ 76200 w 76200"/>
                        <a:gd name="connsiteY0" fmla="*/ 0 h 171450"/>
                        <a:gd name="connsiteX1" fmla="*/ 0 w 76200"/>
                        <a:gd name="connsiteY1" fmla="*/ 171450 h 171450"/>
                        <a:gd name="connsiteX0" fmla="*/ 76200 w 76200"/>
                        <a:gd name="connsiteY0" fmla="*/ 0 h 171450"/>
                        <a:gd name="connsiteX1" fmla="*/ 0 w 76200"/>
                        <a:gd name="connsiteY1" fmla="*/ 171450 h 171450"/>
                        <a:gd name="connsiteX0" fmla="*/ 76200 w 76200"/>
                        <a:gd name="connsiteY0" fmla="*/ 0 h 171450"/>
                        <a:gd name="connsiteX1" fmla="*/ 0 w 76200"/>
                        <a:gd name="connsiteY1" fmla="*/ 171450 h 171450"/>
                        <a:gd name="connsiteX0" fmla="*/ 76200 w 76200"/>
                        <a:gd name="connsiteY0" fmla="*/ 0 h 171450"/>
                        <a:gd name="connsiteX1" fmla="*/ 0 w 76200"/>
                        <a:gd name="connsiteY1" fmla="*/ 171450 h 171450"/>
                        <a:gd name="connsiteX0" fmla="*/ 76200 w 76200"/>
                        <a:gd name="connsiteY0" fmla="*/ 0 h 171450"/>
                        <a:gd name="connsiteX1" fmla="*/ 0 w 76200"/>
                        <a:gd name="connsiteY1" fmla="*/ 171450 h 171450"/>
                        <a:gd name="connsiteX0" fmla="*/ 76200 w 76200"/>
                        <a:gd name="connsiteY0" fmla="*/ 0 h 171450"/>
                        <a:gd name="connsiteX1" fmla="*/ 0 w 76200"/>
                        <a:gd name="connsiteY1" fmla="*/ 171450 h 171450"/>
                        <a:gd name="connsiteX0" fmla="*/ 76200 w 76894"/>
                        <a:gd name="connsiteY0" fmla="*/ 0 h 171450"/>
                        <a:gd name="connsiteX1" fmla="*/ 0 w 76894"/>
                        <a:gd name="connsiteY1" fmla="*/ 171450 h 171450"/>
                        <a:gd name="connsiteX0" fmla="*/ 76200 w 77087"/>
                        <a:gd name="connsiteY0" fmla="*/ 0 h 171450"/>
                        <a:gd name="connsiteX1" fmla="*/ 0 w 77087"/>
                        <a:gd name="connsiteY1" fmla="*/ 171450 h 171450"/>
                        <a:gd name="connsiteX0" fmla="*/ 76200 w 76200"/>
                        <a:gd name="connsiteY0" fmla="*/ 0 h 171450"/>
                        <a:gd name="connsiteX1" fmla="*/ 0 w 76200"/>
                        <a:gd name="connsiteY1" fmla="*/ 171450 h 171450"/>
                        <a:gd name="connsiteX0" fmla="*/ 76200 w 76200"/>
                        <a:gd name="connsiteY0" fmla="*/ 0 h 171450"/>
                        <a:gd name="connsiteX1" fmla="*/ 0 w 76200"/>
                        <a:gd name="connsiteY1" fmla="*/ 171450 h 1714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76200" h="171450">
                          <a:moveTo>
                            <a:pt x="76200" y="0"/>
                          </a:moveTo>
                          <a:cubicBezTo>
                            <a:pt x="75792" y="94156"/>
                            <a:pt x="61346" y="113744"/>
                            <a:pt x="0" y="171450"/>
                          </a:cubicBezTo>
                        </a:path>
                      </a:pathLst>
                    </a:custGeom>
                    <a:noFill/>
                    <a:ln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arrow" w="sm" len="sm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10" charset="0"/>
                        <a:ea typeface="ＭＳ Ｐゴシック" pitchFamily="-110" charset="-128"/>
                        <a:cs typeface="ＭＳ Ｐゴシック" pitchFamily="-110" charset="-128"/>
                      </a:endParaRPr>
                    </a:p>
                  </p:txBody>
                </p:sp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203" name="TextBox 202">
                          <a:extLst>
                            <a:ext uri="{FF2B5EF4-FFF2-40B4-BE49-F238E27FC236}">
                              <a16:creationId xmlns:a16="http://schemas.microsoft.com/office/drawing/2014/main" id="{0C5E536B-5E21-5C1D-522B-37F71D951AF3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6729384" y="1450704"/>
                          <a:ext cx="310854" cy="246221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rtlCol="0">
                          <a:spAutoFit/>
                        </a:bodyPr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𝜙</m:t>
                                </m:r>
                              </m:oMath>
                            </m:oMathPara>
                          </a14:m>
                          <a:endParaRPr lang="en-US" sz="1000" dirty="0"/>
                        </a:p>
                      </p:txBody>
                    </p:sp>
                  </mc:Choice>
                  <mc:Fallback xmlns="">
                    <p:sp>
                      <p:nvSpPr>
                        <p:cNvPr id="74" name="TextBox 73">
                          <a:extLst>
                            <a:ext uri="{FF2B5EF4-FFF2-40B4-BE49-F238E27FC236}">
                              <a16:creationId xmlns:a16="http://schemas.microsoft.com/office/drawing/2014/main" id="{F3E9140F-5616-5B85-46B3-F4A7B23A404F}"/>
                            </a:ext>
                          </a:extLst>
                        </p:cNvPr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>
                          <a:off x="6729384" y="1450704"/>
                          <a:ext cx="310854" cy="246221"/>
                        </a:xfrm>
                        <a:prstGeom prst="rect">
                          <a:avLst/>
                        </a:prstGeom>
                        <a:blipFill>
                          <a:blip r:embed="rId19"/>
                          <a:stretch>
                            <a:fillRect b="-4762"/>
                          </a:stretch>
                        </a:blipFill>
                      </p:spPr>
                      <p:txBody>
                        <a:bodyPr/>
                        <a:lstStyle/>
                        <a:p>
                          <a:r>
                            <a:rPr lang="en-US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</p:grpSp>
              <p:grpSp>
                <p:nvGrpSpPr>
                  <p:cNvPr id="184" name="Group 183">
                    <a:extLst>
                      <a:ext uri="{FF2B5EF4-FFF2-40B4-BE49-F238E27FC236}">
                        <a16:creationId xmlns:a16="http://schemas.microsoft.com/office/drawing/2014/main" id="{336C0868-0124-85B8-33D8-0E3D687D5A04}"/>
                      </a:ext>
                    </a:extLst>
                  </p:cNvPr>
                  <p:cNvGrpSpPr/>
                  <p:nvPr/>
                </p:nvGrpSpPr>
                <p:grpSpPr>
                  <a:xfrm>
                    <a:off x="8074581" y="2176053"/>
                    <a:ext cx="566374" cy="487741"/>
                    <a:chOff x="8119099" y="4994394"/>
                    <a:chExt cx="566374" cy="487741"/>
                  </a:xfrm>
                </p:grpSpPr>
                <p:cxnSp>
                  <p:nvCxnSpPr>
                    <p:cNvPr id="200" name="Straight Arrow Connector 199">
                      <a:extLst>
                        <a:ext uri="{FF2B5EF4-FFF2-40B4-BE49-F238E27FC236}">
                          <a16:creationId xmlns:a16="http://schemas.microsoft.com/office/drawing/2014/main" id="{899964AD-EA4C-619B-8A64-45C05122005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8534400" y="4994394"/>
                      <a:ext cx="0" cy="320686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stealth" w="sm" len="lg"/>
                      <a:tailEnd type="stealth" w="sm" len="lg"/>
                    </a:ln>
                    <a:effectLst/>
                  </p:spPr>
                </p:cxnSp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201" name="TextBox 200">
                          <a:extLst>
                            <a:ext uri="{FF2B5EF4-FFF2-40B4-BE49-F238E27FC236}">
                              <a16:creationId xmlns:a16="http://schemas.microsoft.com/office/drawing/2014/main" id="{2F9B4E0B-B494-95A5-FEF6-1BA5A0F1465E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8119099" y="5235914"/>
                          <a:ext cx="566374" cy="246221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rtlCol="0">
                          <a:spAutoFit/>
                        </a:bodyPr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b="0" i="1" smtClean="0">
                                        <a:latin typeface="Cambria Math" panose="02040503050406030204" pitchFamily="18" charset="0"/>
                                      </a:rPr>
                                      <m:t>𝑊</m:t>
                                    </m:r>
                                  </m:e>
                                  <m:sub>
                                    <m:r>
                                      <a:rPr lang="en-US" sz="1000" b="0" i="1" smtClean="0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sz="1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sz="1000">
                                        <a:latin typeface="Cambria Math" panose="02040503050406030204" pitchFamily="18" charset="0"/>
                                      </a:rPr>
                                      <m:t>Δ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  <m:r>
                                      <a:rPr lang="en-US" sz="1000" b="0" i="1" smtClean="0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000" dirty="0"/>
                        </a:p>
                      </p:txBody>
                    </p:sp>
                  </mc:Choice>
                  <mc:Fallback xmlns="">
                    <p:sp>
                      <p:nvSpPr>
                        <p:cNvPr id="72" name="TextBox 71">
                          <a:extLst>
                            <a:ext uri="{FF2B5EF4-FFF2-40B4-BE49-F238E27FC236}">
                              <a16:creationId xmlns:a16="http://schemas.microsoft.com/office/drawing/2014/main" id="{3728609C-9399-2392-86A9-B649C0333C2D}"/>
                            </a:ext>
                          </a:extLst>
                        </p:cNvPr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>
                          <a:off x="8119099" y="5235914"/>
                          <a:ext cx="566374" cy="246221"/>
                        </a:xfrm>
                        <a:prstGeom prst="rect">
                          <a:avLst/>
                        </a:prstGeom>
                        <a:blipFill>
                          <a:blip r:embed="rId20"/>
                          <a:stretch>
                            <a:fillRect/>
                          </a:stretch>
                        </a:blipFill>
                      </p:spPr>
                      <p:txBody>
                        <a:bodyPr/>
                        <a:lstStyle/>
                        <a:p>
                          <a:r>
                            <a:rPr lang="en-US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</p:grpSp>
              <p:grpSp>
                <p:nvGrpSpPr>
                  <p:cNvPr id="185" name="Group 184">
                    <a:extLst>
                      <a:ext uri="{FF2B5EF4-FFF2-40B4-BE49-F238E27FC236}">
                        <a16:creationId xmlns:a16="http://schemas.microsoft.com/office/drawing/2014/main" id="{7E09027C-9444-304E-8A7F-EBBCE730AAFC}"/>
                      </a:ext>
                    </a:extLst>
                  </p:cNvPr>
                  <p:cNvGrpSpPr/>
                  <p:nvPr/>
                </p:nvGrpSpPr>
                <p:grpSpPr>
                  <a:xfrm>
                    <a:off x="8714628" y="1889335"/>
                    <a:ext cx="414152" cy="478646"/>
                    <a:chOff x="8449107" y="4994394"/>
                    <a:chExt cx="414152" cy="478646"/>
                  </a:xfrm>
                </p:grpSpPr>
                <p:cxnSp>
                  <p:nvCxnSpPr>
                    <p:cNvPr id="198" name="Straight Arrow Connector 197">
                      <a:extLst>
                        <a:ext uri="{FF2B5EF4-FFF2-40B4-BE49-F238E27FC236}">
                          <a16:creationId xmlns:a16="http://schemas.microsoft.com/office/drawing/2014/main" id="{A610799D-1B15-72C3-D020-B6A227817FE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8534400" y="4994394"/>
                      <a:ext cx="0" cy="478646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stealth" w="sm" len="lg"/>
                      <a:tailEnd type="stealth" w="sm" len="lg"/>
                    </a:ln>
                    <a:effectLst/>
                  </p:spPr>
                </p:cxnSp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199" name="TextBox 198">
                          <a:extLst>
                            <a:ext uri="{FF2B5EF4-FFF2-40B4-BE49-F238E27FC236}">
                              <a16:creationId xmlns:a16="http://schemas.microsoft.com/office/drawing/2014/main" id="{DAF73ECD-BF62-8B0E-35CC-1E2B5E407BFD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8449107" y="5074179"/>
                          <a:ext cx="414152" cy="246221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rtlCol="0">
                          <a:spAutoFit/>
                        </a:bodyPr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sz="1000" b="0" i="0" smtClean="0">
                                        <a:latin typeface="Cambria Math" panose="02040503050406030204" pitchFamily="18" charset="0"/>
                                      </a:rPr>
                                      <m:t>Δ</m:t>
                                    </m:r>
                                  </m:e>
                                  <m:sub>
                                    <m:r>
                                      <a:rPr lang="en-US" sz="1000" b="0" i="1" smtClean="0">
                                        <a:latin typeface="Cambria Math" panose="02040503050406030204" pitchFamily="18" charset="0"/>
                                      </a:rPr>
                                      <m:t>𝑑𝑟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000" dirty="0"/>
                        </a:p>
                      </p:txBody>
                    </p:sp>
                  </mc:Choice>
                  <mc:Fallback xmlns="">
                    <p:sp>
                      <p:nvSpPr>
                        <p:cNvPr id="70" name="TextBox 69">
                          <a:extLst>
                            <a:ext uri="{FF2B5EF4-FFF2-40B4-BE49-F238E27FC236}">
                              <a16:creationId xmlns:a16="http://schemas.microsoft.com/office/drawing/2014/main" id="{C0F56B05-7417-645C-9981-BAE74C2C6558}"/>
                            </a:ext>
                          </a:extLst>
                        </p:cNvPr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>
                          <a:off x="8449107" y="5074179"/>
                          <a:ext cx="414152" cy="246221"/>
                        </a:xfrm>
                        <a:prstGeom prst="rect">
                          <a:avLst/>
                        </a:prstGeom>
                        <a:blipFill>
                          <a:blip r:embed="rId21"/>
                          <a:stretch>
                            <a:fillRect/>
                          </a:stretch>
                        </a:blipFill>
                      </p:spPr>
                      <p:txBody>
                        <a:bodyPr/>
                        <a:lstStyle/>
                        <a:p>
                          <a:r>
                            <a:rPr lang="en-US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</p:grpSp>
              <p:grpSp>
                <p:nvGrpSpPr>
                  <p:cNvPr id="186" name="Group 185">
                    <a:extLst>
                      <a:ext uri="{FF2B5EF4-FFF2-40B4-BE49-F238E27FC236}">
                        <a16:creationId xmlns:a16="http://schemas.microsoft.com/office/drawing/2014/main" id="{5CC0C30D-80BA-0246-8265-1DCEF446F09A}"/>
                      </a:ext>
                    </a:extLst>
                  </p:cNvPr>
                  <p:cNvGrpSpPr/>
                  <p:nvPr/>
                </p:nvGrpSpPr>
                <p:grpSpPr>
                  <a:xfrm>
                    <a:off x="8534495" y="2171833"/>
                    <a:ext cx="537263" cy="402539"/>
                    <a:chOff x="8402324" y="4994394"/>
                    <a:chExt cx="537263" cy="402539"/>
                  </a:xfrm>
                </p:grpSpPr>
                <p:cxnSp>
                  <p:nvCxnSpPr>
                    <p:cNvPr id="196" name="Straight Arrow Connector 195">
                      <a:extLst>
                        <a:ext uri="{FF2B5EF4-FFF2-40B4-BE49-F238E27FC236}">
                          <a16:creationId xmlns:a16="http://schemas.microsoft.com/office/drawing/2014/main" id="{8FAD35FC-E32B-70C0-8CB3-65B3322F646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8534400" y="4994394"/>
                      <a:ext cx="7407" cy="192270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stealth" w="sm" len="sm"/>
                      <a:tailEnd type="stealth" w="sm" len="sm"/>
                    </a:ln>
                    <a:effectLst/>
                  </p:spPr>
                </p:cxnSp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197" name="TextBox 196">
                          <a:extLst>
                            <a:ext uri="{FF2B5EF4-FFF2-40B4-BE49-F238E27FC236}">
                              <a16:creationId xmlns:a16="http://schemas.microsoft.com/office/drawing/2014/main" id="{24777201-AEDC-756C-951F-31CB65EAEA77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8402324" y="5150712"/>
                          <a:ext cx="537263" cy="246221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rtlCol="0">
                          <a:spAutoFit/>
                        </a:bodyPr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b="0" i="1" smtClean="0">
                                        <a:latin typeface="Cambria Math" panose="02040503050406030204" pitchFamily="18" charset="0"/>
                                      </a:rPr>
                                      <m:t>𝛿</m:t>
                                    </m:r>
                                  </m:e>
                                  <m:sub>
                                    <m:r>
                                      <a:rPr lang="en-US" sz="1000" b="0" i="1" smtClean="0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sz="1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sz="1000">
                                        <a:latin typeface="Cambria Math" panose="02040503050406030204" pitchFamily="18" charset="0"/>
                                      </a:rPr>
                                      <m:t>Δ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  <m:r>
                                      <a:rPr lang="en-US" sz="1000" b="0" i="1" smtClean="0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000" dirty="0"/>
                        </a:p>
                      </p:txBody>
                    </p:sp>
                  </mc:Choice>
                  <mc:Fallback xmlns="">
                    <p:sp>
                      <p:nvSpPr>
                        <p:cNvPr id="68" name="TextBox 67">
                          <a:extLst>
                            <a:ext uri="{FF2B5EF4-FFF2-40B4-BE49-F238E27FC236}">
                              <a16:creationId xmlns:a16="http://schemas.microsoft.com/office/drawing/2014/main" id="{E076F400-C26D-543E-31BB-F1FDF413B0D4}"/>
                            </a:ext>
                          </a:extLst>
                        </p:cNvPr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>
                          <a:off x="8402324" y="5150712"/>
                          <a:ext cx="537263" cy="246221"/>
                        </a:xfrm>
                        <a:prstGeom prst="rect">
                          <a:avLst/>
                        </a:prstGeom>
                        <a:blipFill>
                          <a:blip r:embed="rId26"/>
                          <a:stretch>
                            <a:fillRect/>
                          </a:stretch>
                        </a:blipFill>
                      </p:spPr>
                      <p:txBody>
                        <a:bodyPr/>
                        <a:lstStyle/>
                        <a:p>
                          <a:r>
                            <a:rPr lang="en-US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</p:grp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188" name="TextBox 187">
                        <a:extLst>
                          <a:ext uri="{FF2B5EF4-FFF2-40B4-BE49-F238E27FC236}">
                            <a16:creationId xmlns:a16="http://schemas.microsoft.com/office/drawing/2014/main" id="{2FE19724-BD8C-969D-832B-2DF29D6120E7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7597069" y="1251516"/>
                        <a:ext cx="406137" cy="24622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000" b="0" i="1" smtClean="0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en-US" sz="1000" b="0" i="1" smtClean="0">
                                      <a:latin typeface="Cambria Math" panose="02040503050406030204" pitchFamily="18" charset="0"/>
                                    </a:rPr>
                                    <m:t>𝑠𝑑</m:t>
                                  </m:r>
                                </m:sub>
                              </m:sSub>
                            </m:oMath>
                          </m:oMathPara>
                        </a14:m>
                        <a:endParaRPr lang="en-US" sz="1000" dirty="0"/>
                      </a:p>
                    </p:txBody>
                  </p:sp>
                </mc:Choice>
                <mc:Fallback xmlns="">
                  <p:sp>
                    <p:nvSpPr>
                      <p:cNvPr id="58" name="TextBox 57">
                        <a:extLst>
                          <a:ext uri="{FF2B5EF4-FFF2-40B4-BE49-F238E27FC236}">
                            <a16:creationId xmlns:a16="http://schemas.microsoft.com/office/drawing/2014/main" id="{493085CA-4318-D1BA-3213-505DF2F96357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7597069" y="1251516"/>
                        <a:ext cx="406137" cy="246221"/>
                      </a:xfrm>
                      <a:prstGeom prst="rect">
                        <a:avLst/>
                      </a:prstGeom>
                      <a:blipFill>
                        <a:blip r:embed="rId11"/>
                        <a:stretch>
                          <a:fillRect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p:grpSp>
                <p:nvGrpSpPr>
                  <p:cNvPr id="189" name="Group 188">
                    <a:extLst>
                      <a:ext uri="{FF2B5EF4-FFF2-40B4-BE49-F238E27FC236}">
                        <a16:creationId xmlns:a16="http://schemas.microsoft.com/office/drawing/2014/main" id="{BC0F2365-39A4-028F-C111-A9AF273543DB}"/>
                      </a:ext>
                    </a:extLst>
                  </p:cNvPr>
                  <p:cNvGrpSpPr/>
                  <p:nvPr/>
                </p:nvGrpSpPr>
                <p:grpSpPr>
                  <a:xfrm>
                    <a:off x="7437815" y="1888421"/>
                    <a:ext cx="193634" cy="193634"/>
                    <a:chOff x="9295900" y="3261522"/>
                    <a:chExt cx="193634" cy="193634"/>
                  </a:xfrm>
                </p:grpSpPr>
                <p:sp>
                  <p:nvSpPr>
                    <p:cNvPr id="190" name="Rectangle 189">
                      <a:extLst>
                        <a:ext uri="{FF2B5EF4-FFF2-40B4-BE49-F238E27FC236}">
                          <a16:creationId xmlns:a16="http://schemas.microsoft.com/office/drawing/2014/main" id="{31412C59-A9D7-2F89-6B46-0A12DF1DB82D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295900" y="3261522"/>
                      <a:ext cx="193634" cy="193634"/>
                    </a:xfrm>
                    <a:prstGeom prst="rect">
                      <a:avLst/>
                    </a:prstGeom>
                    <a:noFill/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10" charset="0"/>
                        <a:ea typeface="ＭＳ Ｐゴシック" pitchFamily="-110" charset="-128"/>
                        <a:cs typeface="ＭＳ Ｐゴシック" pitchFamily="-110" charset="-128"/>
                      </a:endParaRPr>
                    </a:p>
                  </p:txBody>
                </p:sp>
                <p:cxnSp>
                  <p:nvCxnSpPr>
                    <p:cNvPr id="191" name="Straight Connector 190">
                      <a:extLst>
                        <a:ext uri="{FF2B5EF4-FFF2-40B4-BE49-F238E27FC236}">
                          <a16:creationId xmlns:a16="http://schemas.microsoft.com/office/drawing/2014/main" id="{73BE65BF-B8E8-DFE2-69E5-D1002C6E9E8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9392717" y="3261522"/>
                      <a:ext cx="0" cy="193634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grpSp>
              <p:nvGrpSpPr>
                <p:cNvPr id="169" name="Group 168">
                  <a:extLst>
                    <a:ext uri="{FF2B5EF4-FFF2-40B4-BE49-F238E27FC236}">
                      <a16:creationId xmlns:a16="http://schemas.microsoft.com/office/drawing/2014/main" id="{76AD54CA-6910-D093-9561-B317DA551FE2}"/>
                    </a:ext>
                  </a:extLst>
                </p:cNvPr>
                <p:cNvGrpSpPr/>
                <p:nvPr/>
              </p:nvGrpSpPr>
              <p:grpSpPr>
                <a:xfrm>
                  <a:off x="8337310" y="3453791"/>
                  <a:ext cx="300980" cy="320686"/>
                  <a:chOff x="9186857" y="926151"/>
                  <a:chExt cx="300980" cy="320686"/>
                </a:xfrm>
              </p:grpSpPr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174" name="TextBox 173">
                        <a:extLst>
                          <a:ext uri="{FF2B5EF4-FFF2-40B4-BE49-F238E27FC236}">
                            <a16:creationId xmlns:a16="http://schemas.microsoft.com/office/drawing/2014/main" id="{3CEC83D2-6B78-011E-9603-783273F7DAC1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9186857" y="956252"/>
                        <a:ext cx="300980" cy="26161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pPr algn="ctr"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lang="en-US" sz="1100" i="1" dirty="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𝑣</m:t>
                              </m:r>
                            </m:oMath>
                          </m:oMathPara>
                        </a14:m>
                        <a:endPara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p:txBody>
                  </p:sp>
                </mc:Choice>
                <mc:Fallback xmlns="">
                  <p:sp>
                    <p:nvSpPr>
                      <p:cNvPr id="174" name="TextBox 173">
                        <a:extLst>
                          <a:ext uri="{FF2B5EF4-FFF2-40B4-BE49-F238E27FC236}">
                            <a16:creationId xmlns:a16="http://schemas.microsoft.com/office/drawing/2014/main" id="{3CEC83D2-6B78-011E-9603-783273F7DAC1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9186857" y="956252"/>
                        <a:ext cx="300980" cy="261610"/>
                      </a:xfrm>
                      <a:prstGeom prst="rect">
                        <a:avLst/>
                      </a:prstGeom>
                      <a:blipFill>
                        <a:blip r:embed="rId27"/>
                        <a:stretch>
                          <a:fillRect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p:cxnSp>
                <p:nvCxnSpPr>
                  <p:cNvPr id="173" name="Straight Arrow Connector 172">
                    <a:extLst>
                      <a:ext uri="{FF2B5EF4-FFF2-40B4-BE49-F238E27FC236}">
                        <a16:creationId xmlns:a16="http://schemas.microsoft.com/office/drawing/2014/main" id="{5E50606A-D869-D9ED-D269-6C3B608F3B2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9394107" y="926151"/>
                    <a:ext cx="0" cy="320686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6350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stealth"/>
                  </a:ln>
                  <a:effectLst/>
                </p:spPr>
              </p:cxnSp>
            </p:grpSp>
            <p:grpSp>
              <p:nvGrpSpPr>
                <p:cNvPr id="170" name="Group 169">
                  <a:extLst>
                    <a:ext uri="{FF2B5EF4-FFF2-40B4-BE49-F238E27FC236}">
                      <a16:creationId xmlns:a16="http://schemas.microsoft.com/office/drawing/2014/main" id="{AB8F1DD0-F6C4-E454-3157-587A078F5F96}"/>
                    </a:ext>
                  </a:extLst>
                </p:cNvPr>
                <p:cNvGrpSpPr/>
                <p:nvPr/>
              </p:nvGrpSpPr>
              <p:grpSpPr>
                <a:xfrm>
                  <a:off x="8615350" y="3861561"/>
                  <a:ext cx="761828" cy="697553"/>
                  <a:chOff x="8476491" y="1170934"/>
                  <a:chExt cx="761828" cy="697553"/>
                </a:xfrm>
              </p:grpSpPr>
              <p:cxnSp>
                <p:nvCxnSpPr>
                  <p:cNvPr id="171" name="Straight Arrow Connector 170">
                    <a:extLst>
                      <a:ext uri="{FF2B5EF4-FFF2-40B4-BE49-F238E27FC236}">
                        <a16:creationId xmlns:a16="http://schemas.microsoft.com/office/drawing/2014/main" id="{77753469-3993-D9E2-A77B-14CB0BA93FF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H="1">
                    <a:off x="8518265" y="1516365"/>
                    <a:ext cx="177001" cy="352122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6350" cap="flat" cmpd="sng" algn="ctr">
                    <a:solidFill>
                      <a:srgbClr val="FF0000"/>
                    </a:solidFill>
                    <a:prstDash val="solid"/>
                    <a:round/>
                    <a:headEnd type="none" w="sm" len="lg"/>
                    <a:tailEnd type="stealth" w="sm" len="lg"/>
                  </a:ln>
                  <a:effectLst/>
                </p:spPr>
              </p:cxn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172" name="TextBox 171">
                        <a:extLst>
                          <a:ext uri="{FF2B5EF4-FFF2-40B4-BE49-F238E27FC236}">
                            <a16:creationId xmlns:a16="http://schemas.microsoft.com/office/drawing/2014/main" id="{7F7CF5FF-6BFA-7C3E-F60B-ED3780164026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8476491" y="1170934"/>
                        <a:ext cx="761828" cy="40011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en-US" sz="1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Detector in row </a:t>
                        </a:r>
                        <a14:m>
                          <m:oMath xmlns:m="http://schemas.openxmlformats.org/officeDocument/2006/math">
                            <m:r>
                              <a:rPr lang="en-US" sz="1000" b="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</m:oMath>
                        </a14:m>
                        <a:endPara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p:txBody>
                  </p:sp>
                </mc:Choice>
                <mc:Fallback xmlns="">
                  <p:sp>
                    <p:nvSpPr>
                      <p:cNvPr id="172" name="TextBox 171">
                        <a:extLst>
                          <a:ext uri="{FF2B5EF4-FFF2-40B4-BE49-F238E27FC236}">
                            <a16:creationId xmlns:a16="http://schemas.microsoft.com/office/drawing/2014/main" id="{7F7CF5FF-6BFA-7C3E-F60B-ED3780164026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8476491" y="1170934"/>
                        <a:ext cx="761828" cy="400110"/>
                      </a:xfrm>
                      <a:prstGeom prst="rect">
                        <a:avLst/>
                      </a:prstGeom>
                      <a:blipFill>
                        <a:blip r:embed="rId28"/>
                        <a:stretch>
                          <a:fillRect r="-3279" b="-6061"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</p:grpSp>
          </p:grpSp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DE5730C8-84F9-7D44-5EB5-58E2343505A7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039673" y="2249793"/>
                <a:ext cx="193634" cy="193634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0" charset="0"/>
                  <a:ea typeface="ＭＳ Ｐゴシック" pitchFamily="-110" charset="-128"/>
                  <a:cs typeface="ＭＳ Ｐゴシック" pitchFamily="-110" charset="-128"/>
                </a:endParaRPr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A4A72FD5-37BC-B461-3938-4F85328838DA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038574" y="1859758"/>
                <a:ext cx="193634" cy="193634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0" charset="0"/>
                  <a:ea typeface="ＭＳ Ｐゴシック" pitchFamily="-110" charset="-128"/>
                  <a:cs typeface="ＭＳ Ｐゴシック" pitchFamily="-110" charset="-128"/>
                </a:endParaRP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4B6CE68-3157-46D6-3482-60E5ABF27BD0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038132" y="1663413"/>
                <a:ext cx="193634" cy="193634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0" charset="0"/>
                  <a:ea typeface="ＭＳ Ｐゴシック" pitchFamily="-110" charset="-128"/>
                  <a:cs typeface="ＭＳ Ｐゴシック" pitchFamily="-110" charset="-128"/>
                </a:endParaRP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C212A6A5-350B-FE2B-CBE0-6AFEAAE56477}"/>
                  </a:ext>
                </a:extLst>
              </p:cNvPr>
              <p:cNvSpPr/>
              <p:nvPr/>
            </p:nvSpPr>
            <p:spPr bwMode="auto">
              <a:xfrm>
                <a:off x="8122155" y="2677965"/>
                <a:ext cx="45719" cy="337310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0" charset="0"/>
                  <a:ea typeface="ＭＳ Ｐゴシック" pitchFamily="-110" charset="-128"/>
                  <a:cs typeface="ＭＳ Ｐゴシック" pitchFamily="-110" charset="-128"/>
                </a:endParaRPr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046407FF-0795-CB25-6D8B-42DF0348A9F0}"/>
                  </a:ext>
                </a:extLst>
              </p:cNvPr>
              <p:cNvSpPr/>
              <p:nvPr/>
            </p:nvSpPr>
            <p:spPr bwMode="auto">
              <a:xfrm>
                <a:off x="8120236" y="2000600"/>
                <a:ext cx="45719" cy="337310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0" charset="0"/>
                  <a:ea typeface="ＭＳ Ｐゴシック" pitchFamily="-110" charset="-128"/>
                  <a:cs typeface="ＭＳ Ｐゴシック" pitchFamily="-110" charset="-128"/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E1A28AFA-FB02-04C4-2822-5C856535F565}"/>
                  </a:ext>
                </a:extLst>
              </p:cNvPr>
              <p:cNvSpPr/>
              <p:nvPr/>
            </p:nvSpPr>
            <p:spPr bwMode="auto">
              <a:xfrm>
                <a:off x="8118956" y="1663290"/>
                <a:ext cx="45719" cy="337310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0" charset="0"/>
                  <a:ea typeface="ＭＳ Ｐゴシック" pitchFamily="-110" charset="-128"/>
                  <a:cs typeface="ＭＳ Ｐゴシック" pitchFamily="-110" charset="-128"/>
                </a:endParaRPr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BD28187A-D587-C18D-C682-7B44957DB9ED}"/>
                  </a:ext>
                </a:extLst>
              </p:cNvPr>
              <p:cNvSpPr/>
              <p:nvPr/>
            </p:nvSpPr>
            <p:spPr bwMode="auto">
              <a:xfrm>
                <a:off x="8118831" y="1323815"/>
                <a:ext cx="45719" cy="337310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0" charset="0"/>
                  <a:ea typeface="ＭＳ Ｐゴシック" pitchFamily="-110" charset="-128"/>
                  <a:cs typeface="ＭＳ Ｐゴシック" pitchFamily="-110" charset="-128"/>
                </a:endParaRPr>
              </a:p>
            </p:txBody>
          </p:sp>
        </p:grp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F2572276-C247-1D96-3932-380A90296E30}"/>
                </a:ext>
              </a:extLst>
            </p:cNvPr>
            <p:cNvSpPr/>
            <p:nvPr/>
          </p:nvSpPr>
          <p:spPr bwMode="auto">
            <a:xfrm>
              <a:off x="8164427" y="1567931"/>
              <a:ext cx="45719" cy="485710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0" charset="0"/>
                <a:ea typeface="ＭＳ Ｐゴシック" pitchFamily="-110" charset="-128"/>
                <a:cs typeface="ＭＳ Ｐゴシック" pitchFamily="-110" charset="-128"/>
              </a:endParaRP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AAF34E8D-1F17-A082-4FB3-1F98CC5B6F15}"/>
                </a:ext>
              </a:extLst>
            </p:cNvPr>
            <p:cNvSpPr/>
            <p:nvPr/>
          </p:nvSpPr>
          <p:spPr bwMode="auto">
            <a:xfrm>
              <a:off x="8166656" y="1083607"/>
              <a:ext cx="45719" cy="485710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0" charset="0"/>
                <a:ea typeface="ＭＳ Ｐゴシック" pitchFamily="-110" charset="-128"/>
                <a:cs typeface="ＭＳ Ｐゴシック" pitchFamily="-110" charset="-128"/>
              </a:endParaRPr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D43C024E-5FE1-2030-2E54-BF25CDABC230}"/>
                </a:ext>
              </a:extLst>
            </p:cNvPr>
            <p:cNvSpPr/>
            <p:nvPr/>
          </p:nvSpPr>
          <p:spPr bwMode="auto">
            <a:xfrm>
              <a:off x="8165567" y="2544598"/>
              <a:ext cx="45719" cy="485710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0" charset="0"/>
                <a:ea typeface="ＭＳ Ｐゴシック" pitchFamily="-110" charset="-128"/>
                <a:cs typeface="ＭＳ Ｐゴシック" pitchFamily="-11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12646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CD597B18-5A95-3D4B-B2E6-26505425E0BF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0" y="0"/>
                <a:ext cx="9144000" cy="571500"/>
              </a:xfrm>
            </p:spPr>
            <p:txBody>
              <a:bodyPr/>
              <a:lstStyle/>
              <a:p>
                <a:r>
                  <a:rPr lang="en-US" dirty="0"/>
                  <a:t>Factoring the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𝑨</m:t>
                    </m:r>
                  </m:oMath>
                </a14:m>
                <a:r>
                  <a:rPr lang="en-US" dirty="0"/>
                  <a:t> matrix</a:t>
                </a:r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CD597B18-5A95-3D4B-B2E6-26505425E0B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0" y="0"/>
                <a:ext cx="9144000" cy="571500"/>
              </a:xfrm>
              <a:blipFill>
                <a:blip r:embed="rId2"/>
                <a:stretch>
                  <a:fillRect l="-1667" t="-15217" b="-326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3BE5FDE7-668E-9A45-9435-CDD1290EED1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0" y="549274"/>
                <a:ext cx="5532160" cy="5120005"/>
              </a:xfrm>
            </p:spPr>
            <p:txBody>
              <a:bodyPr/>
              <a:lstStyle/>
              <a:p>
                <a:pPr lvl="0"/>
                <a:r>
                  <a:rPr lang="en-US" sz="1100" dirty="0"/>
                  <a:t> </a:t>
                </a:r>
                <a:r>
                  <a:rPr lang="en-US" sz="1100" dirty="0">
                    <a:solidFill>
                      <a:srgbClr val="000000"/>
                    </a:solidFill>
                  </a:rPr>
                  <a:t>Our goal is to factor the </a:t>
                </a:r>
                <a14:m>
                  <m:oMath xmlns:m="http://schemas.openxmlformats.org/officeDocument/2006/math">
                    <m:r>
                      <a:rPr lang="en-US" sz="11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sz="1100" dirty="0">
                    <a:solidFill>
                      <a:srgbClr val="000000"/>
                    </a:solidFill>
                  </a:rPr>
                  <a:t> matrix into a composition of simpler linear operators: </a:t>
                </a:r>
              </a:p>
              <a:p>
                <a:pPr lvl="0">
                  <a:buNone/>
                </a:pPr>
                <a:r>
                  <a:rPr lang="en-US" sz="1000" b="1" dirty="0">
                    <a:solidFill>
                      <a:srgbClr val="000000"/>
                    </a:solidFill>
                  </a:rPr>
                  <a:t>     First operator: </a:t>
                </a:r>
                <a:r>
                  <a:rPr lang="en-US" sz="1000" dirty="0">
                    <a:solidFill>
                      <a:srgbClr val="000000"/>
                    </a:solidFill>
                  </a:rPr>
                  <a:t>An in-place, vertical fan beam projection of each voxel cylinder to a new voxel cylinder.  </a:t>
                </a:r>
              </a:p>
              <a:p>
                <a:pPr lvl="0">
                  <a:buNone/>
                </a:pPr>
                <a:r>
                  <a:rPr lang="en-US" sz="1000" b="1" dirty="0">
                    <a:solidFill>
                      <a:srgbClr val="000000"/>
                    </a:solidFill>
                  </a:rPr>
                  <a:t>     Second operator: </a:t>
                </a:r>
                <a:r>
                  <a:rPr lang="en-US" sz="1000" dirty="0">
                    <a:solidFill>
                      <a:srgbClr val="000000"/>
                    </a:solidFill>
                  </a:rPr>
                  <a:t>A horizontal fan beam projection of each slice (detector row) of modified voxels.</a:t>
                </a:r>
              </a:p>
              <a:p>
                <a:pPr lvl="0">
                  <a:buNone/>
                </a:pPr>
                <a:endParaRPr lang="en-US" sz="900" dirty="0"/>
              </a:p>
              <a:p>
                <a:r>
                  <a:rPr lang="en-US" sz="1100" dirty="0"/>
                  <a:t> Why this is a factorization of </a:t>
                </a:r>
                <a14:m>
                  <m:oMath xmlns:m="http://schemas.openxmlformats.org/officeDocument/2006/math">
                    <m:r>
                      <a:rPr lang="en-US" sz="1100" b="0" i="1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sz="1100" dirty="0"/>
                  <a:t>:</a:t>
                </a:r>
              </a:p>
              <a:p>
                <a:pPr>
                  <a:buNone/>
                </a:pPr>
                <a:r>
                  <a:rPr lang="en-US" sz="1000" dirty="0"/>
                  <a:t>For a detector element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sz="1000" dirty="0"/>
                  <a:t> let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0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  <m:sup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𝑚𝑛</m:t>
                        </m:r>
                      </m:sup>
                    </m:sSubSup>
                  </m:oMath>
                </a14:m>
                <a:r>
                  <a:rPr lang="en-US" sz="1000" dirty="0"/>
                  <a:t> denote the contribution from the voxel cylinder indexed by </a:t>
                </a:r>
                <a14:m>
                  <m:oMath xmlns:m="http://schemas.openxmlformats.org/officeDocument/2006/math"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𝑗</m:t>
                    </m:r>
                  </m:oMath>
                </a14:m>
                <a:r>
                  <a:rPr lang="en-US" sz="1000" dirty="0"/>
                  <a:t>. Then 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105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05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sz="1050" b="0" i="1" smtClean="0">
                              <a:latin typeface="Cambria Math" panose="02040503050406030204" pitchFamily="18" charset="0"/>
                            </a:rPr>
                            <m:t>𝑖𝑗</m:t>
                          </m:r>
                        </m:sub>
                        <m:sup>
                          <m:r>
                            <a:rPr lang="en-US" sz="1050" b="0" i="1" smtClean="0">
                              <a:latin typeface="Cambria Math" panose="02040503050406030204" pitchFamily="18" charset="0"/>
                            </a:rPr>
                            <m:t>𝑚𝑛</m:t>
                          </m:r>
                        </m:sup>
                      </m:sSubSup>
                      <m:r>
                        <a:rPr lang="en-US" sz="1050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sz="105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105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sz="1050" b="0" i="1" smtClean="0"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sSub>
                            <m:sSubPr>
                              <m:ctrlPr>
                                <a:rPr lang="en-US" sz="105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050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sz="1050" b="0" i="1" smtClean="0">
                                  <a:latin typeface="Cambria Math" panose="02040503050406030204" pitchFamily="18" charset="0"/>
                                </a:rPr>
                                <m:t>𝑠𝑙𝑖𝑐𝑒</m:t>
                              </m:r>
                            </m:sub>
                          </m:sSub>
                          <m:r>
                            <a:rPr lang="en-US" sz="105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  <m:e>
                          <m:sSubSup>
                            <m:sSubSupPr>
                              <m:ctrlPr>
                                <a:rPr lang="en-US" sz="1050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05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en-US" sz="105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sz="1050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1050" b="0" i="1" smtClean="0">
                                  <a:latin typeface="Cambria Math" panose="02040503050406030204" pitchFamily="18" charset="0"/>
                                </a:rPr>
                                <m:t>𝑖𝑗</m:t>
                              </m:r>
                            </m:sub>
                            <m:sup>
                              <m:r>
                                <a:rPr lang="en-US" sz="1050" b="0" i="1" smtClean="0">
                                  <a:latin typeface="Cambria Math" panose="02040503050406030204" pitchFamily="18" charset="0"/>
                                </a:rPr>
                                <m:t>𝑐h𝑎𝑛</m:t>
                              </m:r>
                            </m:sup>
                          </m:sSubSup>
                          <m:r>
                            <a:rPr lang="en-US" sz="105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sSubSup>
                            <m:sSubSupPr>
                              <m:ctrlPr>
                                <a:rPr lang="en-US" sz="1050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05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en-US" sz="1050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  <m:r>
                                <a:rPr lang="en-US" sz="1050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1050" b="0" i="1" smtClean="0">
                                  <a:latin typeface="Cambria Math" panose="02040503050406030204" pitchFamily="18" charset="0"/>
                                </a:rPr>
                                <m:t>𝑖𝑗𝑘</m:t>
                              </m:r>
                            </m:sub>
                            <m:sup>
                              <m:r>
                                <a:rPr lang="en-US" sz="1050" b="0" i="1" smtClean="0">
                                  <a:latin typeface="Cambria Math" panose="02040503050406030204" pitchFamily="18" charset="0"/>
                                </a:rPr>
                                <m:t>𝑟𝑜𝑤</m:t>
                              </m:r>
                            </m:sup>
                          </m:sSubSup>
                          <m:r>
                            <a:rPr lang="en-US" sz="105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sSub>
                            <m:sSubPr>
                              <m:ctrlPr>
                                <a:rPr lang="en-US" sz="105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050" b="0" i="1" smtClean="0">
                                  <a:latin typeface="Cambria Math" panose="020405030504060302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en-US" sz="1050" b="0" i="1" smtClean="0">
                                  <a:latin typeface="Cambria Math" panose="02040503050406030204" pitchFamily="18" charset="0"/>
                                </a:rPr>
                                <m:t>𝑖𝑗𝑘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sz="1050" dirty="0"/>
              </a:p>
              <a:p>
                <a:pPr>
                  <a:buNone/>
                </a:pPr>
                <a:endParaRPr lang="en-US" sz="1050" dirty="0"/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50" b="0" i="1" smtClean="0">
                          <a:latin typeface="Cambria Math" panose="02040503050406030204" pitchFamily="18" charset="0"/>
                        </a:rPr>
                        <m:t>                 =</m:t>
                      </m:r>
                      <m:sSubSup>
                        <m:sSubSupPr>
                          <m:ctrlPr>
                            <a:rPr lang="en-US" sz="105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05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en-US" sz="1050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105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1050" b="0" i="1" smtClean="0">
                              <a:latin typeface="Cambria Math" panose="02040503050406030204" pitchFamily="18" charset="0"/>
                            </a:rPr>
                            <m:t>𝑖𝑗</m:t>
                          </m:r>
                        </m:sub>
                        <m:sup>
                          <m:r>
                            <a:rPr lang="en-US" sz="1050" i="1">
                              <a:latin typeface="Cambria Math" panose="02040503050406030204" pitchFamily="18" charset="0"/>
                            </a:rPr>
                            <m:t>𝑐h𝑎𝑛</m:t>
                          </m:r>
                        </m:sup>
                      </m:sSubSup>
                      <m:d>
                        <m:dPr>
                          <m:ctrlPr>
                            <a:rPr lang="en-US" sz="105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∑"/>
                              <m:ctrlPr>
                                <a:rPr lang="en-US" sz="1050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sz="1050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  <m:r>
                                <a:rPr lang="en-US" sz="1050" i="1"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sub>
                            <m:sup>
                              <m:sSub>
                                <m:sSubPr>
                                  <m:ctrlPr>
                                    <a:rPr lang="en-US" sz="105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050" i="1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US" sz="1050" i="1">
                                      <a:latin typeface="Cambria Math" panose="02040503050406030204" pitchFamily="18" charset="0"/>
                                    </a:rPr>
                                    <m:t>𝑠𝑙𝑖𝑐𝑒</m:t>
                                  </m:r>
                                </m:sub>
                              </m:sSub>
                              <m:r>
                                <a:rPr lang="en-US" sz="1050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  <m:e>
                              <m:r>
                                <a:rPr lang="en-US" sz="105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sSubSup>
                                <m:sSubSupPr>
                                  <m:ctrlPr>
                                    <a:rPr lang="en-US" sz="105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050" i="1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en-US" sz="1050" i="1"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  <m:r>
                                    <a:rPr lang="en-US" sz="1050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05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sz="1050" b="0" i="1" smtClean="0">
                                      <a:latin typeface="Cambria Math" panose="02040503050406030204" pitchFamily="18" charset="0"/>
                                    </a:rPr>
                                    <m:t>𝑗𝑘</m:t>
                                  </m:r>
                                </m:sub>
                                <m:sup>
                                  <m:r>
                                    <a:rPr lang="en-US" sz="1050" i="1">
                                      <a:latin typeface="Cambria Math" panose="02040503050406030204" pitchFamily="18" charset="0"/>
                                    </a:rPr>
                                    <m:t>𝑟𝑜𝑤</m:t>
                                  </m:r>
                                </m:sup>
                              </m:sSubSup>
                              <m:r>
                                <a:rPr lang="en-US" sz="105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sz="105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050" i="1">
                                      <a:latin typeface="Cambria Math" panose="02040503050406030204" pitchFamily="18" charset="0"/>
                                    </a:rPr>
                                    <m:t>𝑋</m:t>
                                  </m:r>
                                </m:e>
                                <m:sub>
                                  <m:r>
                                    <a:rPr lang="en-US" sz="1050" i="1">
                                      <a:latin typeface="Cambria Math" panose="02040503050406030204" pitchFamily="18" charset="0"/>
                                    </a:rPr>
                                    <m:t>𝑖𝑗𝑘</m:t>
                                  </m:r>
                                </m:sub>
                              </m:sSub>
                            </m:e>
                          </m:nary>
                        </m:e>
                      </m:d>
                    </m:oMath>
                  </m:oMathPara>
                </a14:m>
                <a:endParaRPr lang="en-US" sz="1050" dirty="0"/>
              </a:p>
              <a:p>
                <a:pPr>
                  <a:buNone/>
                </a:pPr>
                <a:endParaRPr lang="en-US" sz="1050" dirty="0"/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50" b="0" i="1" smtClean="0">
                          <a:latin typeface="Cambria Math" panose="02040503050406030204" pitchFamily="18" charset="0"/>
                        </a:rPr>
                        <m:t> =</m:t>
                      </m:r>
                      <m:sSubSup>
                        <m:sSubSupPr>
                          <m:ctrlPr>
                            <a:rPr lang="en-US" sz="105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05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en-US" sz="1050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105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1050" b="0" i="1" smtClean="0">
                              <a:latin typeface="Cambria Math" panose="02040503050406030204" pitchFamily="18" charset="0"/>
                            </a:rPr>
                            <m:t>𝑖𝑗</m:t>
                          </m:r>
                        </m:sub>
                        <m:sup>
                          <m:r>
                            <a:rPr lang="en-US" sz="1050" i="1">
                              <a:latin typeface="Cambria Math" panose="02040503050406030204" pitchFamily="18" charset="0"/>
                            </a:rPr>
                            <m:t>𝑐h𝑎𝑛</m:t>
                          </m:r>
                        </m:sup>
                      </m:sSubSup>
                      <m:r>
                        <a:rPr lang="en-US" sz="1050" b="0" i="1" smtClean="0">
                          <a:latin typeface="Cambria Math" panose="02040503050406030204" pitchFamily="18" charset="0"/>
                        </a:rPr>
                        <m:t> </m:t>
                      </m:r>
                      <m:sSubSup>
                        <m:sSubSupPr>
                          <m:ctrlPr>
                            <a:rPr lang="en-US" sz="105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acc>
                            <m:accPr>
                              <m:chr m:val="̃"/>
                              <m:ctrlPr>
                                <a:rPr lang="en-US" sz="1050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050" b="0" i="1" smtClean="0">
                                  <a:latin typeface="Cambria Math" panose="02040503050406030204" pitchFamily="18" charset="0"/>
                                </a:rPr>
                                <m:t>𝑋</m:t>
                              </m:r>
                            </m:e>
                          </m:acc>
                        </m:e>
                        <m:sub>
                          <m:r>
                            <a:rPr lang="en-US" sz="1050" b="0" i="1" smtClean="0">
                              <a:latin typeface="Cambria Math" panose="02040503050406030204" pitchFamily="18" charset="0"/>
                            </a:rPr>
                            <m:t>𝑖𝑗</m:t>
                          </m:r>
                        </m:sub>
                        <m:sup>
                          <m:r>
                            <a:rPr lang="en-US" sz="1050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sup>
                      </m:sSubSup>
                    </m:oMath>
                  </m:oMathPara>
                </a14:m>
                <a:endParaRPr lang="en-US" sz="1050" dirty="0"/>
              </a:p>
              <a:p>
                <a:pPr>
                  <a:buNone/>
                </a:pPr>
                <a:r>
                  <a:rPr lang="en-US" sz="1000" dirty="0"/>
                  <a:t>The expression in parentheses is a sparse dot product – the sum is really over a subset </a:t>
                </a:r>
                <a14:m>
                  <m:oMath xmlns:m="http://schemas.openxmlformats.org/officeDocument/2006/math"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∈</m:t>
                    </m:r>
                    <m:sSub>
                      <m:sSubPr>
                        <m:ctrlPr>
                          <a:rPr lang="en-US" sz="1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𝒞</m:t>
                        </m:r>
                      </m:e>
                      <m:sub>
                        <m:r>
                          <a:rPr lang="en-US" sz="1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𝑖𝑗</m:t>
                        </m:r>
                      </m:sub>
                    </m:sSub>
                    <m:d>
                      <m:dPr>
                        <m:ctrlPr>
                          <a:rPr lang="en-US" sz="1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e>
                    </m:d>
                  </m:oMath>
                </a14:m>
                <a:r>
                  <a:rPr lang="en-US" sz="1000" dirty="0"/>
                  <a:t> so that the projection of the voxel with </a:t>
                </a:r>
                <a14:m>
                  <m:oMath xmlns:m="http://schemas.openxmlformats.org/officeDocument/2006/math"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sz="1000" dirty="0"/>
                  <a:t>-coordinate </a:t>
                </a:r>
                <a14:m>
                  <m:oMath xmlns:m="http://schemas.openxmlformats.org/officeDocument/2006/math"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1000" dirty="0"/>
                  <a:t> has projection that intersects detector row </a:t>
                </a:r>
                <a14:m>
                  <m:oMath xmlns:m="http://schemas.openxmlformats.org/officeDocument/2006/math"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en-US" sz="1000" dirty="0"/>
                  <a:t>  This sum is exactly the fan beam projection of this voxel cylinder to a wide column of detector rows.  </a:t>
                </a:r>
              </a:p>
              <a:p>
                <a:pPr>
                  <a:buNone/>
                </a:pPr>
                <a:r>
                  <a:rPr lang="en-US" sz="1000" dirty="0"/>
                  <a:t>Then </a:t>
                </a:r>
                <a:endParaRPr lang="en-US" sz="900" dirty="0"/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10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0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sz="1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sub>
                        <m:sup>
                          <m:r>
                            <a:rPr lang="en-US" sz="1000" b="0" i="1" smtClean="0">
                              <a:latin typeface="Cambria Math" panose="02040503050406030204" pitchFamily="18" charset="0"/>
                            </a:rPr>
                            <m:t>𝑚𝑛</m:t>
                          </m:r>
                        </m:sup>
                      </m:sSubSup>
                      <m:r>
                        <a:rPr lang="en-US" sz="1000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sz="10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1000" i="1">
                              <a:latin typeface="Cambria Math" panose="02040503050406030204" pitchFamily="18" charset="0"/>
                            </a:rPr>
                            <m:t>𝑖𝑗</m:t>
                          </m:r>
                        </m:sub>
                        <m:sup>
                          <m:sSub>
                            <m:sSubPr>
                              <m:ctrlPr>
                                <a:rPr lang="en-US" sz="1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000" i="1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sz="1000" i="1">
                                  <a:latin typeface="Cambria Math" panose="02040503050406030204" pitchFamily="18" charset="0"/>
                                </a:rPr>
                                <m:t>𝑝𝑖𝑥𝑒𝑙𝑠</m:t>
                              </m:r>
                            </m:sub>
                          </m:sSub>
                        </m:sup>
                        <m:e>
                          <m:sSubSup>
                            <m:sSubSupPr>
                              <m:ctrlPr>
                                <a:rPr lang="en-US" sz="10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0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US" sz="1000" i="1">
                                  <a:latin typeface="Cambria Math" panose="02040503050406030204" pitchFamily="18" charset="0"/>
                                </a:rPr>
                                <m:t>𝑖𝑗</m:t>
                              </m:r>
                            </m:sub>
                            <m:sup>
                              <m:r>
                                <a:rPr lang="en-US" sz="1000" i="1">
                                  <a:latin typeface="Cambria Math" panose="02040503050406030204" pitchFamily="18" charset="0"/>
                                </a:rPr>
                                <m:t>𝑚𝑛</m:t>
                              </m:r>
                            </m:sup>
                          </m:sSubSup>
                        </m:e>
                      </m:nary>
                      <m:r>
                        <a:rPr lang="en-US" sz="1000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sz="10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1000" i="1">
                              <a:latin typeface="Cambria Math" panose="02040503050406030204" pitchFamily="18" charset="0"/>
                            </a:rPr>
                            <m:t>𝑖𝑗</m:t>
                          </m:r>
                        </m:sub>
                        <m:sup>
                          <m:sSub>
                            <m:sSubPr>
                              <m:ctrlPr>
                                <a:rPr lang="en-US" sz="1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000" i="1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sz="1000" i="1">
                                  <a:latin typeface="Cambria Math" panose="02040503050406030204" pitchFamily="18" charset="0"/>
                                </a:rPr>
                                <m:t>𝑝𝑖𝑥𝑒𝑙𝑠</m:t>
                              </m:r>
                            </m:sub>
                          </m:sSub>
                        </m:sup>
                        <m:e>
                          <m:sSubSup>
                            <m:sSubSupPr>
                              <m:ctrlPr>
                                <a:rPr lang="en-US" sz="10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00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en-US" sz="10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sz="10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1000" i="1">
                                  <a:latin typeface="Cambria Math" panose="02040503050406030204" pitchFamily="18" charset="0"/>
                                </a:rPr>
                                <m:t>𝑖𝑗</m:t>
                              </m:r>
                            </m:sub>
                            <m:sup>
                              <m:r>
                                <a:rPr lang="en-US" sz="1000" i="1">
                                  <a:latin typeface="Cambria Math" panose="02040503050406030204" pitchFamily="18" charset="0"/>
                                </a:rPr>
                                <m:t>𝑐h𝑎𝑛</m:t>
                              </m:r>
                            </m:sup>
                          </m:sSubSup>
                          <m:r>
                            <a:rPr lang="en-US" sz="1000" i="1">
                              <a:latin typeface="Cambria Math" panose="02040503050406030204" pitchFamily="18" charset="0"/>
                            </a:rPr>
                            <m:t> </m:t>
                          </m:r>
                          <m:sSubSup>
                            <m:sSubSupPr>
                              <m:ctrlPr>
                                <a:rPr lang="en-US" sz="10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acc>
                                <m:accPr>
                                  <m:chr m:val="̃"/>
                                  <m:ctrlPr>
                                    <a:rPr lang="en-US" sz="10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000" i="1">
                                      <a:latin typeface="Cambria Math" panose="02040503050406030204" pitchFamily="18" charset="0"/>
                                    </a:rPr>
                                    <m:t>𝑋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sz="1000" i="1">
                                  <a:latin typeface="Cambria Math" panose="02040503050406030204" pitchFamily="18" charset="0"/>
                                </a:rPr>
                                <m:t>𝑖𝑗</m:t>
                              </m:r>
                            </m:sub>
                            <m:sup>
                              <m:r>
                                <a:rPr lang="en-US" sz="1000" i="1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sup>
                          </m:sSubSup>
                        </m:e>
                      </m:nary>
                    </m:oMath>
                  </m:oMathPara>
                </a14:m>
                <a:endParaRPr lang="en-US" sz="1000" dirty="0"/>
              </a:p>
              <a:p>
                <a:pPr>
                  <a:buNone/>
                </a:pPr>
                <a:r>
                  <a:rPr lang="en-US" sz="1000" dirty="0"/>
                  <a:t>The final sum is again a sparse dot product.  In this case it’s the horizontal fan beam projection of the modified voxels in row </a:t>
                </a:r>
                <a14:m>
                  <m:oMath xmlns:m="http://schemas.openxmlformats.org/officeDocument/2006/math"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US" sz="1000" dirty="0"/>
                  <a:t> onto the detector element </a:t>
                </a:r>
                <a14:m>
                  <m:oMath xmlns:m="http://schemas.openxmlformats.org/officeDocument/2006/math"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𝑚𝑛</m:t>
                    </m:r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en-US" sz="1000" dirty="0"/>
                  <a:t>  </a:t>
                </a:r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3BE5FDE7-668E-9A45-9435-CDD1290EED1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549274"/>
                <a:ext cx="5532160" cy="5120005"/>
              </a:xfrm>
              <a:blipFill>
                <a:blip r:embed="rId3"/>
                <a:stretch>
                  <a:fillRect t="-2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E407EC-2C49-D04F-A1D0-788F3B6255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94854" y="5349875"/>
            <a:ext cx="649146" cy="365125"/>
          </a:xfrm>
        </p:spPr>
        <p:txBody>
          <a:bodyPr/>
          <a:lstStyle/>
          <a:p>
            <a:fld id="{E2661D55-915B-9148-8609-5AEDA0F27130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0EB08E1-CA2F-AE52-8E66-14E69F25FC1F}"/>
              </a:ext>
            </a:extLst>
          </p:cNvPr>
          <p:cNvSpPr txBox="1"/>
          <p:nvPr/>
        </p:nvSpPr>
        <p:spPr>
          <a:xfrm>
            <a:off x="6003023" y="606647"/>
            <a:ext cx="1855024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In-place, vertical fan beam projection of a voxel cylinder</a:t>
            </a: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651BBCBF-FB10-F292-5A95-CDB62F00C617}"/>
              </a:ext>
            </a:extLst>
          </p:cNvPr>
          <p:cNvGrpSpPr/>
          <p:nvPr/>
        </p:nvGrpSpPr>
        <p:grpSpPr>
          <a:xfrm>
            <a:off x="6478460" y="2982505"/>
            <a:ext cx="2632188" cy="2286000"/>
            <a:chOff x="6882418" y="3010243"/>
            <a:chExt cx="2632188" cy="2286000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E62DEA74-D22A-5002-7756-DDD5E00A2705}"/>
                </a:ext>
              </a:extLst>
            </p:cNvPr>
            <p:cNvGrpSpPr/>
            <p:nvPr/>
          </p:nvGrpSpPr>
          <p:grpSpPr>
            <a:xfrm>
              <a:off x="6882418" y="3010243"/>
              <a:ext cx="2273948" cy="2286000"/>
              <a:chOff x="6854832" y="324162"/>
              <a:chExt cx="2273948" cy="2286000"/>
            </a:xfrm>
          </p:grpSpPr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C6F879CE-9782-FACB-5791-E88AD864222D}"/>
                  </a:ext>
                </a:extLst>
              </p:cNvPr>
              <p:cNvSpPr/>
              <p:nvPr/>
            </p:nvSpPr>
            <p:spPr bwMode="auto">
              <a:xfrm>
                <a:off x="8549520" y="324162"/>
                <a:ext cx="18288" cy="2286000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0" charset="0"/>
                  <a:ea typeface="ＭＳ Ｐゴシック" pitchFamily="-110" charset="-128"/>
                  <a:cs typeface="ＭＳ Ｐゴシック" pitchFamily="-110" charset="-128"/>
                </a:endParaRPr>
              </a:p>
            </p:txBody>
          </p:sp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F59EDC54-34F5-D52C-A911-438EC836F3C3}"/>
                  </a:ext>
                </a:extLst>
              </p:cNvPr>
              <p:cNvSpPr/>
              <p:nvPr/>
            </p:nvSpPr>
            <p:spPr bwMode="auto">
              <a:xfrm>
                <a:off x="8564799" y="1890426"/>
                <a:ext cx="45719" cy="485710"/>
              </a:xfrm>
              <a:prstGeom prst="rect">
                <a:avLst/>
              </a:prstGeom>
              <a:solidFill>
                <a:srgbClr val="92D05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0" charset="0"/>
                  <a:ea typeface="ＭＳ Ｐゴシック" pitchFamily="-110" charset="-128"/>
                  <a:cs typeface="ＭＳ Ｐゴシック" pitchFamily="-110" charset="-128"/>
                </a:endParaRPr>
              </a:p>
            </p:txBody>
          </p:sp>
          <p:grpSp>
            <p:nvGrpSpPr>
              <p:cNvPr id="66" name="Group 65">
                <a:extLst>
                  <a:ext uri="{FF2B5EF4-FFF2-40B4-BE49-F238E27FC236}">
                    <a16:creationId xmlns:a16="http://schemas.microsoft.com/office/drawing/2014/main" id="{CD4048DB-826B-6438-4C62-A1A66919B1DB}"/>
                  </a:ext>
                </a:extLst>
              </p:cNvPr>
              <p:cNvGrpSpPr/>
              <p:nvPr/>
            </p:nvGrpSpPr>
            <p:grpSpPr>
              <a:xfrm>
                <a:off x="6854832" y="1234665"/>
                <a:ext cx="522873" cy="574084"/>
                <a:chOff x="6854832" y="1234665"/>
                <a:chExt cx="522873" cy="574084"/>
              </a:xfrm>
            </p:grpSpPr>
            <p:sp>
              <p:nvSpPr>
                <p:cNvPr id="90" name="Oval 89">
                  <a:extLst>
                    <a:ext uri="{FF2B5EF4-FFF2-40B4-BE49-F238E27FC236}">
                      <a16:creationId xmlns:a16="http://schemas.microsoft.com/office/drawing/2014/main" id="{55212934-A454-BD71-33DD-705BB26EACD0}"/>
                    </a:ext>
                  </a:extLst>
                </p:cNvPr>
                <p:cNvSpPr/>
                <p:nvPr/>
              </p:nvSpPr>
              <p:spPr bwMode="auto">
                <a:xfrm>
                  <a:off x="7113913" y="1442344"/>
                  <a:ext cx="45719" cy="45719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cxnSp>
              <p:nvCxnSpPr>
                <p:cNvPr id="92" name="Straight Arrow Connector 91">
                  <a:extLst>
                    <a:ext uri="{FF2B5EF4-FFF2-40B4-BE49-F238E27FC236}">
                      <a16:creationId xmlns:a16="http://schemas.microsoft.com/office/drawing/2014/main" id="{BBF3D151-9E8F-7635-262B-077D4AFA6B30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>
                  <a:off x="6854832" y="1465202"/>
                  <a:ext cx="259081" cy="1960"/>
                </a:xfrm>
                <a:prstGeom prst="straightConnector1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stealth"/>
                </a:ln>
                <a:effectLst/>
              </p:spPr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93" name="TextBox 92">
                      <a:extLst>
                        <a:ext uri="{FF2B5EF4-FFF2-40B4-BE49-F238E27FC236}">
                          <a16:creationId xmlns:a16="http://schemas.microsoft.com/office/drawing/2014/main" id="{30A4848A-416C-C0BC-95FF-050D4B4BEC85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076725" y="1478160"/>
                      <a:ext cx="300980" cy="261610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sz="11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𝑣</m:t>
                            </m:r>
                          </m:oMath>
                        </m:oMathPara>
                      </a14:m>
                      <a:endParaRPr lang="en-US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93" name="TextBox 92">
                      <a:extLst>
                        <a:ext uri="{FF2B5EF4-FFF2-40B4-BE49-F238E27FC236}">
                          <a16:creationId xmlns:a16="http://schemas.microsoft.com/office/drawing/2014/main" id="{30A4848A-416C-C0BC-95FF-050D4B4BEC85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7076725" y="1478160"/>
                      <a:ext cx="300980" cy="261610"/>
                    </a:xfrm>
                    <a:prstGeom prst="rect">
                      <a:avLst/>
                    </a:prstGeom>
                    <a:blipFill>
                      <a:blip r:embed="rId4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94" name="Straight Arrow Connector 93">
                  <a:extLst>
                    <a:ext uri="{FF2B5EF4-FFF2-40B4-BE49-F238E27FC236}">
                      <a16:creationId xmlns:a16="http://schemas.microsoft.com/office/drawing/2014/main" id="{2D360C1C-170E-921B-0845-0F6DEB97E1CD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136772" y="1488063"/>
                  <a:ext cx="0" cy="320686"/>
                </a:xfrm>
                <a:prstGeom prst="straightConnector1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stealth"/>
                </a:ln>
                <a:effectLst/>
              </p:spPr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95" name="TextBox 94">
                      <a:extLst>
                        <a:ext uri="{FF2B5EF4-FFF2-40B4-BE49-F238E27FC236}">
                          <a16:creationId xmlns:a16="http://schemas.microsoft.com/office/drawing/2014/main" id="{B932B2B8-D426-061D-0AE5-DE05021AC23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854832" y="1234665"/>
                      <a:ext cx="300915" cy="261610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sz="11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oMath>
                        </m:oMathPara>
                      </a14:m>
                      <a:endParaRPr lang="en-US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87" name="TextBox 86">
                      <a:extLst>
                        <a:ext uri="{FF2B5EF4-FFF2-40B4-BE49-F238E27FC236}">
                          <a16:creationId xmlns:a16="http://schemas.microsoft.com/office/drawing/2014/main" id="{71EA82D4-6A0A-A741-2772-C2978BE1303F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6854832" y="1234665"/>
                      <a:ext cx="300915" cy="261610"/>
                    </a:xfrm>
                    <a:prstGeom prst="rect">
                      <a:avLst/>
                    </a:prstGeom>
                    <a:blipFill>
                      <a:blip r:embed="rId5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grpSp>
            <p:nvGrpSpPr>
              <p:cNvPr id="71" name="Group 70">
                <a:extLst>
                  <a:ext uri="{FF2B5EF4-FFF2-40B4-BE49-F238E27FC236}">
                    <a16:creationId xmlns:a16="http://schemas.microsoft.com/office/drawing/2014/main" id="{5F174A42-4FAC-36BF-B96A-52B4E2965DE6}"/>
                  </a:ext>
                </a:extLst>
              </p:cNvPr>
              <p:cNvGrpSpPr/>
              <p:nvPr/>
            </p:nvGrpSpPr>
            <p:grpSpPr>
              <a:xfrm>
                <a:off x="8714628" y="1889335"/>
                <a:ext cx="414152" cy="478646"/>
                <a:chOff x="8449107" y="4994394"/>
                <a:chExt cx="414152" cy="478646"/>
              </a:xfrm>
            </p:grpSpPr>
            <p:cxnSp>
              <p:nvCxnSpPr>
                <p:cNvPr id="79" name="Straight Arrow Connector 78">
                  <a:extLst>
                    <a:ext uri="{FF2B5EF4-FFF2-40B4-BE49-F238E27FC236}">
                      <a16:creationId xmlns:a16="http://schemas.microsoft.com/office/drawing/2014/main" id="{6470AEDF-44AE-A54D-B199-D42247137281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8534400" y="4994394"/>
                  <a:ext cx="0" cy="478646"/>
                </a:xfrm>
                <a:prstGeom prst="straightConnector1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rgbClr val="FF0000"/>
                  </a:solidFill>
                  <a:prstDash val="solid"/>
                  <a:round/>
                  <a:headEnd type="stealth" w="sm" len="lg"/>
                  <a:tailEnd type="stealth" w="sm" len="lg"/>
                </a:ln>
                <a:effectLst/>
              </p:spPr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80" name="TextBox 79">
                      <a:extLst>
                        <a:ext uri="{FF2B5EF4-FFF2-40B4-BE49-F238E27FC236}">
                          <a16:creationId xmlns:a16="http://schemas.microsoft.com/office/drawing/2014/main" id="{BBC78FA7-B978-DBFF-A8A6-46818603216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449107" y="5074179"/>
                      <a:ext cx="414152" cy="246221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000" b="0" i="0" smtClean="0">
                                    <a:latin typeface="Cambria Math" panose="02040503050406030204" pitchFamily="18" charset="0"/>
                                  </a:rPr>
                                  <m:t>Δ</m:t>
                                </m:r>
                              </m:e>
                              <m:sub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𝑑𝑟</m:t>
                                </m:r>
                              </m:sub>
                            </m:sSub>
                          </m:oMath>
                        </m:oMathPara>
                      </a14:m>
                      <a:endParaRPr lang="en-US" sz="1000" dirty="0"/>
                    </a:p>
                  </p:txBody>
                </p:sp>
              </mc:Choice>
              <mc:Fallback xmlns="">
                <p:sp>
                  <p:nvSpPr>
                    <p:cNvPr id="70" name="TextBox 69">
                      <a:extLst>
                        <a:ext uri="{FF2B5EF4-FFF2-40B4-BE49-F238E27FC236}">
                          <a16:creationId xmlns:a16="http://schemas.microsoft.com/office/drawing/2014/main" id="{C0F56B05-7417-645C-9981-BAE74C2C6558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8449107" y="5074179"/>
                      <a:ext cx="414152" cy="246221"/>
                    </a:xfrm>
                    <a:prstGeom prst="rect">
                      <a:avLst/>
                    </a:prstGeom>
                    <a:blipFill>
                      <a:blip r:embed="rId21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</p:grp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4822C517-7159-C76D-A4B9-548CE8E067A7}"/>
                </a:ext>
              </a:extLst>
            </p:cNvPr>
            <p:cNvCxnSpPr>
              <a:cxnSpLocks/>
              <a:stCxn id="136" idx="1"/>
              <a:endCxn id="137" idx="3"/>
            </p:cNvCxnSpPr>
            <p:nvPr/>
          </p:nvCxnSpPr>
          <p:spPr bwMode="auto">
            <a:xfrm flipH="1">
              <a:off x="7636166" y="3844925"/>
              <a:ext cx="954363" cy="5313"/>
            </a:xfrm>
            <a:prstGeom prst="straightConnector1">
              <a:avLst/>
            </a:prstGeom>
            <a:solidFill>
              <a:schemeClr val="accent1"/>
            </a:solidFill>
            <a:ln w="63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stealth"/>
            </a:ln>
            <a:effectLst/>
          </p:spPr>
        </p:cxn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953C4576-CFDE-E66B-1DAD-4CF4D056371B}"/>
                </a:ext>
              </a:extLst>
            </p:cNvPr>
            <p:cNvGrpSpPr/>
            <p:nvPr/>
          </p:nvGrpSpPr>
          <p:grpSpPr>
            <a:xfrm>
              <a:off x="8667641" y="3999738"/>
              <a:ext cx="846965" cy="685900"/>
              <a:chOff x="8528782" y="1309111"/>
              <a:chExt cx="846965" cy="685900"/>
            </a:xfrm>
          </p:grpSpPr>
          <p:cxnSp>
            <p:nvCxnSpPr>
              <p:cNvPr id="56" name="Straight Arrow Connector 55">
                <a:extLst>
                  <a:ext uri="{FF2B5EF4-FFF2-40B4-BE49-F238E27FC236}">
                    <a16:creationId xmlns:a16="http://schemas.microsoft.com/office/drawing/2014/main" id="{12491FFE-B7DA-5227-38AD-BA5A0F82DA0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8528782" y="1637467"/>
                <a:ext cx="231171" cy="357544"/>
              </a:xfrm>
              <a:prstGeom prst="straightConnector1">
                <a:avLst/>
              </a:prstGeom>
              <a:solidFill>
                <a:schemeClr val="accent1"/>
              </a:solidFill>
              <a:ln w="6350" cap="flat" cmpd="sng" algn="ctr">
                <a:solidFill>
                  <a:srgbClr val="FF0000"/>
                </a:solidFill>
                <a:prstDash val="solid"/>
                <a:round/>
                <a:headEnd type="none" w="sm" len="lg"/>
                <a:tailEnd type="stealth" w="sm" len="lg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7" name="TextBox 56">
                    <a:extLst>
                      <a:ext uri="{FF2B5EF4-FFF2-40B4-BE49-F238E27FC236}">
                        <a16:creationId xmlns:a16="http://schemas.microsoft.com/office/drawing/2014/main" id="{F8E19365-87FF-7334-9B9D-CBA95BC381C2}"/>
                      </a:ext>
                    </a:extLst>
                  </p:cNvPr>
                  <p:cNvSpPr txBox="1"/>
                  <p:nvPr/>
                </p:nvSpPr>
                <p:spPr>
                  <a:xfrm>
                    <a:off x="8613919" y="1309111"/>
                    <a:ext cx="761828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Detector in row </a:t>
                    </a:r>
                    <a14:m>
                      <m:oMath xmlns:m="http://schemas.openxmlformats.org/officeDocument/2006/math">
                        <m:r>
                          <a:rPr lang="en-US" sz="10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oMath>
                    </a14:m>
                    <a:endParaRPr lang="en-US" sz="10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57" name="TextBox 56">
                    <a:extLst>
                      <a:ext uri="{FF2B5EF4-FFF2-40B4-BE49-F238E27FC236}">
                        <a16:creationId xmlns:a16="http://schemas.microsoft.com/office/drawing/2014/main" id="{F8E19365-87FF-7334-9B9D-CBA95BC381C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613919" y="1309111"/>
                    <a:ext cx="761828" cy="400110"/>
                  </a:xfrm>
                  <a:prstGeom prst="rect">
                    <a:avLst/>
                  </a:prstGeom>
                  <a:blipFill>
                    <a:blip r:embed="rId22"/>
                    <a:stretch>
                      <a:fillRect r="-1639" b="-6061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cxnSp>
        <p:nvCxnSpPr>
          <p:cNvPr id="117" name="Straight Arrow Connector 116">
            <a:extLst>
              <a:ext uri="{FF2B5EF4-FFF2-40B4-BE49-F238E27FC236}">
                <a16:creationId xmlns:a16="http://schemas.microsoft.com/office/drawing/2014/main" id="{FC4EF57F-412A-7608-390E-1616A0367830}"/>
              </a:ext>
            </a:extLst>
          </p:cNvPr>
          <p:cNvCxnSpPr>
            <a:cxnSpLocks/>
            <a:endCxn id="5" idx="1"/>
          </p:cNvCxnSpPr>
          <p:nvPr/>
        </p:nvCxnSpPr>
        <p:spPr bwMode="auto">
          <a:xfrm flipV="1">
            <a:off x="6486752" y="2346610"/>
            <a:ext cx="552921" cy="114983"/>
          </a:xfrm>
          <a:prstGeom prst="straightConnector1">
            <a:avLst/>
          </a:prstGeom>
          <a:solidFill>
            <a:schemeClr val="accent1"/>
          </a:solidFill>
          <a:ln w="6350" cap="flat" cmpd="sng" algn="ctr">
            <a:solidFill>
              <a:srgbClr val="FF0000"/>
            </a:solidFill>
            <a:prstDash val="solid"/>
            <a:round/>
            <a:headEnd type="none" w="sm" len="lg"/>
            <a:tailEnd type="stealth" w="sm" len="lg"/>
          </a:ln>
          <a:effectLst/>
        </p:spPr>
      </p:cxnSp>
      <p:sp>
        <p:nvSpPr>
          <p:cNvPr id="118" name="TextBox 117">
            <a:extLst>
              <a:ext uri="{FF2B5EF4-FFF2-40B4-BE49-F238E27FC236}">
                <a16:creationId xmlns:a16="http://schemas.microsoft.com/office/drawing/2014/main" id="{FA667C8A-35DF-7C16-DB11-AB6AD63EAFA3}"/>
              </a:ext>
            </a:extLst>
          </p:cNvPr>
          <p:cNvSpPr txBox="1"/>
          <p:nvPr/>
        </p:nvSpPr>
        <p:spPr>
          <a:xfrm>
            <a:off x="5496938" y="2093496"/>
            <a:ext cx="118948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Original voxel cylinder: not aligned with detector rows</a:t>
            </a:r>
          </a:p>
        </p:txBody>
      </p:sp>
      <p:cxnSp>
        <p:nvCxnSpPr>
          <p:cNvPr id="123" name="Straight Arrow Connector 122">
            <a:extLst>
              <a:ext uri="{FF2B5EF4-FFF2-40B4-BE49-F238E27FC236}">
                <a16:creationId xmlns:a16="http://schemas.microsoft.com/office/drawing/2014/main" id="{3008511E-3FB2-0BE5-1F4E-B005801F1D58}"/>
              </a:ext>
            </a:extLst>
          </p:cNvPr>
          <p:cNvCxnSpPr>
            <a:cxnSpLocks/>
          </p:cNvCxnSpPr>
          <p:nvPr/>
        </p:nvCxnSpPr>
        <p:spPr bwMode="auto">
          <a:xfrm>
            <a:off x="6514360" y="3208282"/>
            <a:ext cx="523772" cy="535308"/>
          </a:xfrm>
          <a:prstGeom prst="straightConnector1">
            <a:avLst/>
          </a:prstGeom>
          <a:solidFill>
            <a:schemeClr val="accent1"/>
          </a:solidFill>
          <a:ln w="6350" cap="flat" cmpd="sng" algn="ctr">
            <a:solidFill>
              <a:srgbClr val="FF0000"/>
            </a:solidFill>
            <a:prstDash val="solid"/>
            <a:round/>
            <a:headEnd type="none" w="sm" len="lg"/>
            <a:tailEnd type="stealth" w="sm" len="lg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4" name="TextBox 123">
                <a:extLst>
                  <a:ext uri="{FF2B5EF4-FFF2-40B4-BE49-F238E27FC236}">
                    <a16:creationId xmlns:a16="http://schemas.microsoft.com/office/drawing/2014/main" id="{509E534E-1390-4F7A-5D0D-B95568F25AAD}"/>
                  </a:ext>
                </a:extLst>
              </p:cNvPr>
              <p:cNvSpPr txBox="1"/>
              <p:nvPr/>
            </p:nvSpPr>
            <p:spPr>
              <a:xfrm>
                <a:off x="5487662" y="2752139"/>
                <a:ext cx="1335238" cy="784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New voxel cylinder after fan beam: same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9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9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9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sz="9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</m:d>
                  </m:oMath>
                </a14:m>
                <a:r>
                  <a:rPr lang="en-US" sz="9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location as original and also aligned with detector rows</a:t>
                </a:r>
              </a:p>
            </p:txBody>
          </p:sp>
        </mc:Choice>
        <mc:Fallback xmlns="">
          <p:sp>
            <p:nvSpPr>
              <p:cNvPr id="124" name="TextBox 123">
                <a:extLst>
                  <a:ext uri="{FF2B5EF4-FFF2-40B4-BE49-F238E27FC236}">
                    <a16:creationId xmlns:a16="http://schemas.microsoft.com/office/drawing/2014/main" id="{509E534E-1390-4F7A-5D0D-B95568F25A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7662" y="2752139"/>
                <a:ext cx="1335238" cy="784830"/>
              </a:xfrm>
              <a:prstGeom prst="rect">
                <a:avLst/>
              </a:prstGeom>
              <a:blipFill>
                <a:blip r:embed="rId23"/>
                <a:stretch>
                  <a:fillRect b="-15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6" name="Straight Arrow Connector 125">
            <a:extLst>
              <a:ext uri="{FF2B5EF4-FFF2-40B4-BE49-F238E27FC236}">
                <a16:creationId xmlns:a16="http://schemas.microsoft.com/office/drawing/2014/main" id="{21C24191-B6CC-EB6F-C1A2-AE3CB2804F17}"/>
              </a:ext>
            </a:extLst>
          </p:cNvPr>
          <p:cNvCxnSpPr>
            <a:cxnSpLocks/>
          </p:cNvCxnSpPr>
          <p:nvPr/>
        </p:nvCxnSpPr>
        <p:spPr bwMode="auto">
          <a:xfrm>
            <a:off x="7132140" y="2560674"/>
            <a:ext cx="7076" cy="860161"/>
          </a:xfrm>
          <a:prstGeom prst="straightConnector1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sm" len="lg"/>
            <a:tailEnd type="stealth" w="sm" len="lg"/>
          </a:ln>
          <a:effectLst/>
        </p:spPr>
      </p:cxnSp>
      <p:sp>
        <p:nvSpPr>
          <p:cNvPr id="129" name="TextBox 128">
            <a:extLst>
              <a:ext uri="{FF2B5EF4-FFF2-40B4-BE49-F238E27FC236}">
                <a16:creationId xmlns:a16="http://schemas.microsoft.com/office/drawing/2014/main" id="{EB443C02-1BFC-695B-E485-666AEC2B7039}"/>
              </a:ext>
            </a:extLst>
          </p:cNvPr>
          <p:cNvSpPr txBox="1"/>
          <p:nvPr/>
        </p:nvSpPr>
        <p:spPr>
          <a:xfrm rot="16200000">
            <a:off x="6433361" y="2818088"/>
            <a:ext cx="11894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First operator</a:t>
            </a:r>
          </a:p>
        </p:txBody>
      </p: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C531CDFF-13A6-02BF-D70C-4B8FF97EA8B6}"/>
              </a:ext>
            </a:extLst>
          </p:cNvPr>
          <p:cNvGrpSpPr/>
          <p:nvPr/>
        </p:nvGrpSpPr>
        <p:grpSpPr>
          <a:xfrm>
            <a:off x="5562600" y="489133"/>
            <a:ext cx="3388849" cy="2541175"/>
            <a:chOff x="5562600" y="489133"/>
            <a:chExt cx="3388849" cy="2541175"/>
          </a:xfrm>
        </p:grpSpPr>
        <p:grpSp>
          <p:nvGrpSpPr>
            <p:cNvPr id="110" name="Group 109">
              <a:extLst>
                <a:ext uri="{FF2B5EF4-FFF2-40B4-BE49-F238E27FC236}">
                  <a16:creationId xmlns:a16="http://schemas.microsoft.com/office/drawing/2014/main" id="{FF380AF6-9913-3007-9E6C-ED867957CBCF}"/>
                </a:ext>
              </a:extLst>
            </p:cNvPr>
            <p:cNvGrpSpPr/>
            <p:nvPr/>
          </p:nvGrpSpPr>
          <p:grpSpPr>
            <a:xfrm>
              <a:off x="5562600" y="489133"/>
              <a:ext cx="3388849" cy="2526142"/>
              <a:chOff x="5562600" y="489133"/>
              <a:chExt cx="3388849" cy="2526142"/>
            </a:xfrm>
          </p:grpSpPr>
          <p:grpSp>
            <p:nvGrpSpPr>
              <p:cNvPr id="167" name="Group 166">
                <a:extLst>
                  <a:ext uri="{FF2B5EF4-FFF2-40B4-BE49-F238E27FC236}">
                    <a16:creationId xmlns:a16="http://schemas.microsoft.com/office/drawing/2014/main" id="{97BE9338-3B57-838B-E2DB-A42550D6FD2E}"/>
                  </a:ext>
                </a:extLst>
              </p:cNvPr>
              <p:cNvGrpSpPr/>
              <p:nvPr/>
            </p:nvGrpSpPr>
            <p:grpSpPr>
              <a:xfrm>
                <a:off x="5562600" y="489133"/>
                <a:ext cx="3388849" cy="2339632"/>
                <a:chOff x="5988329" y="3010243"/>
                <a:chExt cx="3388849" cy="2339632"/>
              </a:xfrm>
            </p:grpSpPr>
            <p:grpSp>
              <p:nvGrpSpPr>
                <p:cNvPr id="168" name="Group 167">
                  <a:extLst>
                    <a:ext uri="{FF2B5EF4-FFF2-40B4-BE49-F238E27FC236}">
                      <a16:creationId xmlns:a16="http://schemas.microsoft.com/office/drawing/2014/main" id="{13E1D799-304F-0E43-8B08-CD9CCE195781}"/>
                    </a:ext>
                  </a:extLst>
                </p:cNvPr>
                <p:cNvGrpSpPr/>
                <p:nvPr/>
              </p:nvGrpSpPr>
              <p:grpSpPr>
                <a:xfrm>
                  <a:off x="5988329" y="3010243"/>
                  <a:ext cx="3168037" cy="2339632"/>
                  <a:chOff x="5960743" y="324162"/>
                  <a:chExt cx="3168037" cy="2339632"/>
                </a:xfrm>
              </p:grpSpPr>
              <p:cxnSp>
                <p:nvCxnSpPr>
                  <p:cNvPr id="175" name="Straight Arrow Connector 174">
                    <a:extLst>
                      <a:ext uri="{FF2B5EF4-FFF2-40B4-BE49-F238E27FC236}">
                        <a16:creationId xmlns:a16="http://schemas.microsoft.com/office/drawing/2014/main" id="{BEA0437F-76C1-9778-2CD3-E5CAD7D2D4B5}"/>
                      </a:ext>
                    </a:extLst>
                  </p:cNvPr>
                  <p:cNvCxnSpPr>
                    <a:cxnSpLocks/>
                    <a:endCxn id="176" idx="3"/>
                  </p:cNvCxnSpPr>
                  <p:nvPr/>
                </p:nvCxnSpPr>
                <p:spPr bwMode="auto">
                  <a:xfrm>
                    <a:off x="6039492" y="1467162"/>
                    <a:ext cx="2528316" cy="0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6350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stealth" w="sm" len="lg"/>
                  </a:ln>
                  <a:effectLst/>
                </p:spPr>
              </p:cxnSp>
              <p:sp>
                <p:nvSpPr>
                  <p:cNvPr id="176" name="Rectangle 175">
                    <a:extLst>
                      <a:ext uri="{FF2B5EF4-FFF2-40B4-BE49-F238E27FC236}">
                        <a16:creationId xmlns:a16="http://schemas.microsoft.com/office/drawing/2014/main" id="{D12DD448-936C-F2E7-C424-CE3C4AE34F7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49520" y="324162"/>
                    <a:ext cx="18288" cy="2286000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0" charset="0"/>
                      <a:ea typeface="ＭＳ Ｐゴシック" pitchFamily="-110" charset="-128"/>
                      <a:cs typeface="ＭＳ Ｐゴシック" pitchFamily="-110" charset="-128"/>
                    </a:endParaRPr>
                  </a:p>
                </p:txBody>
              </p:sp>
              <p:sp>
                <p:nvSpPr>
                  <p:cNvPr id="177" name="TextBox 176">
                    <a:extLst>
                      <a:ext uri="{FF2B5EF4-FFF2-40B4-BE49-F238E27FC236}">
                        <a16:creationId xmlns:a16="http://schemas.microsoft.com/office/drawing/2014/main" id="{B6392DE1-52D4-D2FE-0D2D-CB9B194AF3F1}"/>
                      </a:ext>
                    </a:extLst>
                  </p:cNvPr>
                  <p:cNvSpPr txBox="1"/>
                  <p:nvPr/>
                </p:nvSpPr>
                <p:spPr>
                  <a:xfrm>
                    <a:off x="7203970" y="984178"/>
                    <a:ext cx="720070" cy="2616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side view</a:t>
                    </a:r>
                  </a:p>
                </p:txBody>
              </p:sp>
              <p:grpSp>
                <p:nvGrpSpPr>
                  <p:cNvPr id="178" name="Group 177">
                    <a:extLst>
                      <a:ext uri="{FF2B5EF4-FFF2-40B4-BE49-F238E27FC236}">
                        <a16:creationId xmlns:a16="http://schemas.microsoft.com/office/drawing/2014/main" id="{097F2401-0D47-3543-6EB2-60B682449212}"/>
                      </a:ext>
                    </a:extLst>
                  </p:cNvPr>
                  <p:cNvGrpSpPr/>
                  <p:nvPr/>
                </p:nvGrpSpPr>
                <p:grpSpPr>
                  <a:xfrm>
                    <a:off x="8287953" y="1291033"/>
                    <a:ext cx="266140" cy="177218"/>
                    <a:chOff x="8237221" y="4087149"/>
                    <a:chExt cx="144779" cy="177218"/>
                  </a:xfrm>
                </p:grpSpPr>
                <p:cxnSp>
                  <p:nvCxnSpPr>
                    <p:cNvPr id="215" name="Straight Connector 214">
                      <a:extLst>
                        <a:ext uri="{FF2B5EF4-FFF2-40B4-BE49-F238E27FC236}">
                          <a16:creationId xmlns:a16="http://schemas.microsoft.com/office/drawing/2014/main" id="{D0D19283-3EA9-108C-3937-86A7398C144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8237221" y="4087149"/>
                      <a:ext cx="0" cy="177218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216" name="Straight Connector 215">
                      <a:extLst>
                        <a:ext uri="{FF2B5EF4-FFF2-40B4-BE49-F238E27FC236}">
                          <a16:creationId xmlns:a16="http://schemas.microsoft.com/office/drawing/2014/main" id="{9F959B09-DE65-5ACA-2446-EF5CB0FE15C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8237221" y="4087149"/>
                      <a:ext cx="144779" cy="0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sp>
                <p:nvSpPr>
                  <p:cNvPr id="179" name="Rectangle 178">
                    <a:extLst>
                      <a:ext uri="{FF2B5EF4-FFF2-40B4-BE49-F238E27FC236}">
                        <a16:creationId xmlns:a16="http://schemas.microsoft.com/office/drawing/2014/main" id="{DC173B4D-98A4-4D58-C2F6-21E290A7D9E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64799" y="1890426"/>
                    <a:ext cx="45719" cy="485710"/>
                  </a:xfrm>
                  <a:prstGeom prst="rect">
                    <a:avLst/>
                  </a:prstGeom>
                  <a:solidFill>
                    <a:srgbClr val="92D050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0" charset="0"/>
                      <a:ea typeface="ＭＳ Ｐゴシック" pitchFamily="-110" charset="-128"/>
                      <a:cs typeface="ＭＳ Ｐゴシック" pitchFamily="-110" charset="-128"/>
                    </a:endParaRPr>
                  </a:p>
                </p:txBody>
              </p:sp>
              <p:grpSp>
                <p:nvGrpSpPr>
                  <p:cNvPr id="180" name="Group 179">
                    <a:extLst>
                      <a:ext uri="{FF2B5EF4-FFF2-40B4-BE49-F238E27FC236}">
                        <a16:creationId xmlns:a16="http://schemas.microsoft.com/office/drawing/2014/main" id="{D8828C5E-AA4C-7D0F-CB92-1555D772C8C0}"/>
                      </a:ext>
                    </a:extLst>
                  </p:cNvPr>
                  <p:cNvGrpSpPr/>
                  <p:nvPr/>
                </p:nvGrpSpPr>
                <p:grpSpPr>
                  <a:xfrm>
                    <a:off x="6854832" y="1234665"/>
                    <a:ext cx="518032" cy="574084"/>
                    <a:chOff x="6854832" y="1234665"/>
                    <a:chExt cx="518032" cy="574084"/>
                  </a:xfrm>
                </p:grpSpPr>
                <p:sp>
                  <p:nvSpPr>
                    <p:cNvPr id="209" name="Oval 208">
                      <a:extLst>
                        <a:ext uri="{FF2B5EF4-FFF2-40B4-BE49-F238E27FC236}">
                          <a16:creationId xmlns:a16="http://schemas.microsoft.com/office/drawing/2014/main" id="{303BD086-E4BA-B872-59A0-95F1923BDF8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113913" y="1442344"/>
                      <a:ext cx="45719" cy="45719"/>
                    </a:xfrm>
                    <a:prstGeom prst="ellipse">
                      <a:avLst/>
                    </a:prstGeom>
                    <a:solidFill>
                      <a:srgbClr val="FF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10" charset="0"/>
                        <a:ea typeface="ＭＳ Ｐゴシック" pitchFamily="-110" charset="-128"/>
                        <a:cs typeface="ＭＳ Ｐゴシック" pitchFamily="-110" charset="-128"/>
                      </a:endParaRPr>
                    </a:p>
                  </p:txBody>
                </p:sp>
                <p:cxnSp>
                  <p:nvCxnSpPr>
                    <p:cNvPr id="211" name="Straight Arrow Connector 210">
                      <a:extLst>
                        <a:ext uri="{FF2B5EF4-FFF2-40B4-BE49-F238E27FC236}">
                          <a16:creationId xmlns:a16="http://schemas.microsoft.com/office/drawing/2014/main" id="{BA8A0958-B413-1F70-6D18-147E141A718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 flipH="1">
                      <a:off x="6854832" y="1465202"/>
                      <a:ext cx="259081" cy="1960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stealth"/>
                    </a:ln>
                    <a:effectLst/>
                  </p:spPr>
                </p:cxnSp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212" name="TextBox 211">
                          <a:extLst>
                            <a:ext uri="{FF2B5EF4-FFF2-40B4-BE49-F238E27FC236}">
                              <a16:creationId xmlns:a16="http://schemas.microsoft.com/office/drawing/2014/main" id="{78A88812-C512-5E86-A6FF-91441F6741C3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7081566" y="1478160"/>
                          <a:ext cx="291298" cy="261610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rtlCol="0">
                          <a:spAutoFit/>
                        </a:bodyPr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 i="1" dirty="0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𝑧</m:t>
                                </m:r>
                              </m:oMath>
                            </m:oMathPara>
                          </a14:m>
                          <a:endParaRPr lang="en-US" sz="11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p:txBody>
                    </p:sp>
                  </mc:Choice>
                  <mc:Fallback xmlns="">
                    <p:sp>
                      <p:nvSpPr>
                        <p:cNvPr id="212" name="TextBox 211">
                          <a:extLst>
                            <a:ext uri="{FF2B5EF4-FFF2-40B4-BE49-F238E27FC236}">
                              <a16:creationId xmlns:a16="http://schemas.microsoft.com/office/drawing/2014/main" id="{78A88812-C512-5E86-A6FF-91441F6741C3}"/>
                            </a:ext>
                          </a:extLst>
                        </p:cNvPr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>
                          <a:off x="7081566" y="1478160"/>
                          <a:ext cx="291298" cy="261610"/>
                        </a:xfrm>
                        <a:prstGeom prst="rect">
                          <a:avLst/>
                        </a:prstGeom>
                        <a:blipFill>
                          <a:blip r:embed="rId24"/>
                          <a:stretch>
                            <a:fillRect/>
                          </a:stretch>
                        </a:blipFill>
                      </p:spPr>
                      <p:txBody>
                        <a:bodyPr/>
                        <a:lstStyle/>
                        <a:p>
                          <a:r>
                            <a:rPr lang="en-US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  <p:cxnSp>
                  <p:nvCxnSpPr>
                    <p:cNvPr id="213" name="Straight Arrow Connector 212">
                      <a:extLst>
                        <a:ext uri="{FF2B5EF4-FFF2-40B4-BE49-F238E27FC236}">
                          <a16:creationId xmlns:a16="http://schemas.microsoft.com/office/drawing/2014/main" id="{685139BD-FB9E-7E60-1242-8EC95DEC111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7136772" y="1488063"/>
                      <a:ext cx="0" cy="320686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stealth"/>
                    </a:ln>
                    <a:effectLst/>
                  </p:spPr>
                </p:cxnSp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214" name="TextBox 213">
                          <a:extLst>
                            <a:ext uri="{FF2B5EF4-FFF2-40B4-BE49-F238E27FC236}">
                              <a16:creationId xmlns:a16="http://schemas.microsoft.com/office/drawing/2014/main" id="{E6B98997-9151-91C9-1407-8DBE1CBE0BC5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6854832" y="1234665"/>
                          <a:ext cx="300915" cy="261610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rtlCol="0">
                          <a:spAutoFit/>
                        </a:bodyPr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1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</m:oMath>
                            </m:oMathPara>
                          </a14:m>
                          <a:endParaRPr 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p:txBody>
                    </p:sp>
                  </mc:Choice>
                  <mc:Fallback xmlns="">
                    <p:sp>
                      <p:nvSpPr>
                        <p:cNvPr id="87" name="TextBox 86">
                          <a:extLst>
                            <a:ext uri="{FF2B5EF4-FFF2-40B4-BE49-F238E27FC236}">
                              <a16:creationId xmlns:a16="http://schemas.microsoft.com/office/drawing/2014/main" id="{71EA82D4-6A0A-A741-2772-C2978BE1303F}"/>
                            </a:ext>
                          </a:extLst>
                        </p:cNvPr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>
                          <a:off x="6854832" y="1234665"/>
                          <a:ext cx="300915" cy="261610"/>
                        </a:xfrm>
                        <a:prstGeom prst="rect">
                          <a:avLst/>
                        </a:prstGeom>
                        <a:blipFill>
                          <a:blip r:embed="rId5"/>
                          <a:stretch>
                            <a:fillRect/>
                          </a:stretch>
                        </a:blipFill>
                      </p:spPr>
                      <p:txBody>
                        <a:bodyPr/>
                        <a:lstStyle/>
                        <a:p>
                          <a:r>
                            <a:rPr lang="en-US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</p:grpSp>
              <p:sp>
                <p:nvSpPr>
                  <p:cNvPr id="181" name="Rectangle 180">
                    <a:extLst>
                      <a:ext uri="{FF2B5EF4-FFF2-40B4-BE49-F238E27FC236}">
                        <a16:creationId xmlns:a16="http://schemas.microsoft.com/office/drawing/2014/main" id="{F3005F8F-9F0E-BD9C-BFF2-A3288F203B5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19080" y="2171833"/>
                    <a:ext cx="45719" cy="337310"/>
                  </a:xfrm>
                  <a:prstGeom prst="rect">
                    <a:avLst/>
                  </a:prstGeom>
                  <a:solidFill>
                    <a:srgbClr val="FFFF00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0" charset="0"/>
                      <a:ea typeface="ＭＳ Ｐゴシック" pitchFamily="-110" charset="-128"/>
                      <a:cs typeface="ＭＳ Ｐゴシック" pitchFamily="-110" charset="-128"/>
                    </a:endParaRPr>
                  </a:p>
                </p:txBody>
              </p:sp>
              <p:grpSp>
                <p:nvGrpSpPr>
                  <p:cNvPr id="182" name="Group 181">
                    <a:extLst>
                      <a:ext uri="{FF2B5EF4-FFF2-40B4-BE49-F238E27FC236}">
                        <a16:creationId xmlns:a16="http://schemas.microsoft.com/office/drawing/2014/main" id="{470B6105-F0E9-1A4C-4955-8A45A790E9FD}"/>
                      </a:ext>
                    </a:extLst>
                  </p:cNvPr>
                  <p:cNvGrpSpPr/>
                  <p:nvPr/>
                </p:nvGrpSpPr>
                <p:grpSpPr>
                  <a:xfrm>
                    <a:off x="5960743" y="1185021"/>
                    <a:ext cx="2588777" cy="1324123"/>
                    <a:chOff x="5960743" y="1185021"/>
                    <a:chExt cx="2588777" cy="1324123"/>
                  </a:xfrm>
                </p:grpSpPr>
                <p:sp>
                  <p:nvSpPr>
                    <p:cNvPr id="204" name="Oval 203">
                      <a:extLst>
                        <a:ext uri="{FF2B5EF4-FFF2-40B4-BE49-F238E27FC236}">
                          <a16:creationId xmlns:a16="http://schemas.microsoft.com/office/drawing/2014/main" id="{9043A109-5F51-E34F-FB9D-6135C0097A6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016632" y="1440181"/>
                      <a:ext cx="45719" cy="45719"/>
                    </a:xfrm>
                    <a:prstGeom prst="ellipse">
                      <a:avLst/>
                    </a:prstGeom>
                    <a:solidFill>
                      <a:srgbClr val="FF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10" charset="0"/>
                        <a:ea typeface="ＭＳ Ｐゴシック" pitchFamily="-110" charset="-128"/>
                        <a:cs typeface="ＭＳ Ｐゴシック" pitchFamily="-110" charset="-128"/>
                      </a:endParaRPr>
                    </a:p>
                  </p:txBody>
                </p:sp>
                <p:sp>
                  <p:nvSpPr>
                    <p:cNvPr id="205" name="TextBox 204">
                      <a:extLst>
                        <a:ext uri="{FF2B5EF4-FFF2-40B4-BE49-F238E27FC236}">
                          <a16:creationId xmlns:a16="http://schemas.microsoft.com/office/drawing/2014/main" id="{9D727EDF-721B-DFDC-72F5-46BBBE3FE59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960743" y="1185021"/>
                      <a:ext cx="551754" cy="261610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source</a:t>
                      </a:r>
                    </a:p>
                  </p:txBody>
                </p:sp>
                <p:cxnSp>
                  <p:nvCxnSpPr>
                    <p:cNvPr id="206" name="Straight Arrow Connector 205">
                      <a:extLst>
                        <a:ext uri="{FF2B5EF4-FFF2-40B4-BE49-F238E27FC236}">
                          <a16:creationId xmlns:a16="http://schemas.microsoft.com/office/drawing/2014/main" id="{100F8D23-4603-53A7-C23F-29D672E8E8C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6041777" y="1466542"/>
                      <a:ext cx="2507743" cy="1042602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sm" len="lg"/>
                      <a:tailEnd type="none" w="sm" len="lg"/>
                    </a:ln>
                    <a:effectLst/>
                  </p:spPr>
                </p:cxnSp>
                <p:cxnSp>
                  <p:nvCxnSpPr>
                    <p:cNvPr id="207" name="Straight Arrow Connector 206">
                      <a:extLst>
                        <a:ext uri="{FF2B5EF4-FFF2-40B4-BE49-F238E27FC236}">
                          <a16:creationId xmlns:a16="http://schemas.microsoft.com/office/drawing/2014/main" id="{C0FFDB14-85DB-60A5-70DC-BAA1180A8D4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6036482" y="1461120"/>
                      <a:ext cx="2470328" cy="710713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sm" len="lg"/>
                      <a:tailEnd type="none" w="sm" len="lg"/>
                    </a:ln>
                    <a:effectLst/>
                  </p:spPr>
                </p:cxnSp>
                <p:cxnSp>
                  <p:nvCxnSpPr>
                    <p:cNvPr id="208" name="Straight Arrow Connector 207">
                      <a:extLst>
                        <a:ext uri="{FF2B5EF4-FFF2-40B4-BE49-F238E27FC236}">
                          <a16:creationId xmlns:a16="http://schemas.microsoft.com/office/drawing/2014/main" id="{BBF6C61F-4F60-180F-5B5C-5A30D0149611}"/>
                        </a:ext>
                      </a:extLst>
                    </p:cNvPr>
                    <p:cNvCxnSpPr>
                      <a:cxnSpLocks/>
                      <a:endCxn id="181" idx="1"/>
                    </p:cNvCxnSpPr>
                    <p:nvPr/>
                  </p:nvCxnSpPr>
                  <p:spPr bwMode="auto">
                    <a:xfrm>
                      <a:off x="6039491" y="1460510"/>
                      <a:ext cx="2479589" cy="879978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sm" len="lg"/>
                      <a:tailEnd type="none" w="sm" len="lg"/>
                    </a:ln>
                    <a:effectLst/>
                  </p:spPr>
                </p:cxnSp>
              </p:grpSp>
              <p:grpSp>
                <p:nvGrpSpPr>
                  <p:cNvPr id="183" name="Group 182">
                    <a:extLst>
                      <a:ext uri="{FF2B5EF4-FFF2-40B4-BE49-F238E27FC236}">
                        <a16:creationId xmlns:a16="http://schemas.microsoft.com/office/drawing/2014/main" id="{58A82453-5581-4D77-AF0A-AF4D87AADB84}"/>
                      </a:ext>
                    </a:extLst>
                  </p:cNvPr>
                  <p:cNvGrpSpPr/>
                  <p:nvPr/>
                </p:nvGrpSpPr>
                <p:grpSpPr>
                  <a:xfrm>
                    <a:off x="6729384" y="1450704"/>
                    <a:ext cx="310854" cy="271416"/>
                    <a:chOff x="6729384" y="1450704"/>
                    <a:chExt cx="310854" cy="271416"/>
                  </a:xfrm>
                </p:grpSpPr>
                <p:sp>
                  <p:nvSpPr>
                    <p:cNvPr id="202" name="Freeform 201">
                      <a:extLst>
                        <a:ext uri="{FF2B5EF4-FFF2-40B4-BE49-F238E27FC236}">
                          <a16:creationId xmlns:a16="http://schemas.microsoft.com/office/drawing/2014/main" id="{62D2D810-00CD-BE32-332C-0294BC35EDA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6742757" y="1460510"/>
                      <a:ext cx="71594" cy="261610"/>
                    </a:xfrm>
                    <a:custGeom>
                      <a:avLst/>
                      <a:gdLst>
                        <a:gd name="connsiteX0" fmla="*/ 76200 w 76200"/>
                        <a:gd name="connsiteY0" fmla="*/ 0 h 171450"/>
                        <a:gd name="connsiteX1" fmla="*/ 73025 w 76200"/>
                        <a:gd name="connsiteY1" fmla="*/ 22225 h 171450"/>
                        <a:gd name="connsiteX2" fmla="*/ 69850 w 76200"/>
                        <a:gd name="connsiteY2" fmla="*/ 41275 h 171450"/>
                        <a:gd name="connsiteX3" fmla="*/ 60325 w 76200"/>
                        <a:gd name="connsiteY3" fmla="*/ 82550 h 171450"/>
                        <a:gd name="connsiteX4" fmla="*/ 57150 w 76200"/>
                        <a:gd name="connsiteY4" fmla="*/ 95250 h 171450"/>
                        <a:gd name="connsiteX5" fmla="*/ 44450 w 76200"/>
                        <a:gd name="connsiteY5" fmla="*/ 123825 h 171450"/>
                        <a:gd name="connsiteX6" fmla="*/ 34925 w 76200"/>
                        <a:gd name="connsiteY6" fmla="*/ 127000 h 171450"/>
                        <a:gd name="connsiteX7" fmla="*/ 19050 w 76200"/>
                        <a:gd name="connsiteY7" fmla="*/ 146050 h 171450"/>
                        <a:gd name="connsiteX8" fmla="*/ 0 w 76200"/>
                        <a:gd name="connsiteY8" fmla="*/ 171450 h 171450"/>
                        <a:gd name="connsiteX0" fmla="*/ 76200 w 76200"/>
                        <a:gd name="connsiteY0" fmla="*/ 0 h 171450"/>
                        <a:gd name="connsiteX1" fmla="*/ 73025 w 76200"/>
                        <a:gd name="connsiteY1" fmla="*/ 22225 h 171450"/>
                        <a:gd name="connsiteX2" fmla="*/ 69850 w 76200"/>
                        <a:gd name="connsiteY2" fmla="*/ 41275 h 171450"/>
                        <a:gd name="connsiteX3" fmla="*/ 60325 w 76200"/>
                        <a:gd name="connsiteY3" fmla="*/ 82550 h 171450"/>
                        <a:gd name="connsiteX4" fmla="*/ 44450 w 76200"/>
                        <a:gd name="connsiteY4" fmla="*/ 123825 h 171450"/>
                        <a:gd name="connsiteX5" fmla="*/ 34925 w 76200"/>
                        <a:gd name="connsiteY5" fmla="*/ 127000 h 171450"/>
                        <a:gd name="connsiteX6" fmla="*/ 19050 w 76200"/>
                        <a:gd name="connsiteY6" fmla="*/ 146050 h 171450"/>
                        <a:gd name="connsiteX7" fmla="*/ 0 w 76200"/>
                        <a:gd name="connsiteY7" fmla="*/ 171450 h 171450"/>
                        <a:gd name="connsiteX0" fmla="*/ 76200 w 76200"/>
                        <a:gd name="connsiteY0" fmla="*/ 0 h 171450"/>
                        <a:gd name="connsiteX1" fmla="*/ 73025 w 76200"/>
                        <a:gd name="connsiteY1" fmla="*/ 22225 h 171450"/>
                        <a:gd name="connsiteX2" fmla="*/ 69850 w 76200"/>
                        <a:gd name="connsiteY2" fmla="*/ 41275 h 171450"/>
                        <a:gd name="connsiteX3" fmla="*/ 44450 w 76200"/>
                        <a:gd name="connsiteY3" fmla="*/ 123825 h 171450"/>
                        <a:gd name="connsiteX4" fmla="*/ 34925 w 76200"/>
                        <a:gd name="connsiteY4" fmla="*/ 127000 h 171450"/>
                        <a:gd name="connsiteX5" fmla="*/ 19050 w 76200"/>
                        <a:gd name="connsiteY5" fmla="*/ 146050 h 171450"/>
                        <a:gd name="connsiteX6" fmla="*/ 0 w 76200"/>
                        <a:gd name="connsiteY6" fmla="*/ 171450 h 171450"/>
                        <a:gd name="connsiteX0" fmla="*/ 76200 w 76200"/>
                        <a:gd name="connsiteY0" fmla="*/ 0 h 171450"/>
                        <a:gd name="connsiteX1" fmla="*/ 73025 w 76200"/>
                        <a:gd name="connsiteY1" fmla="*/ 22225 h 171450"/>
                        <a:gd name="connsiteX2" fmla="*/ 69850 w 76200"/>
                        <a:gd name="connsiteY2" fmla="*/ 41275 h 171450"/>
                        <a:gd name="connsiteX3" fmla="*/ 44450 w 76200"/>
                        <a:gd name="connsiteY3" fmla="*/ 123825 h 171450"/>
                        <a:gd name="connsiteX4" fmla="*/ 19050 w 76200"/>
                        <a:gd name="connsiteY4" fmla="*/ 146050 h 171450"/>
                        <a:gd name="connsiteX5" fmla="*/ 0 w 76200"/>
                        <a:gd name="connsiteY5" fmla="*/ 171450 h 171450"/>
                        <a:gd name="connsiteX0" fmla="*/ 76200 w 76200"/>
                        <a:gd name="connsiteY0" fmla="*/ 0 h 171450"/>
                        <a:gd name="connsiteX1" fmla="*/ 73025 w 76200"/>
                        <a:gd name="connsiteY1" fmla="*/ 22225 h 171450"/>
                        <a:gd name="connsiteX2" fmla="*/ 69850 w 76200"/>
                        <a:gd name="connsiteY2" fmla="*/ 41275 h 171450"/>
                        <a:gd name="connsiteX3" fmla="*/ 44450 w 76200"/>
                        <a:gd name="connsiteY3" fmla="*/ 123825 h 171450"/>
                        <a:gd name="connsiteX4" fmla="*/ 0 w 76200"/>
                        <a:gd name="connsiteY4" fmla="*/ 171450 h 171450"/>
                        <a:gd name="connsiteX0" fmla="*/ 76200 w 76200"/>
                        <a:gd name="connsiteY0" fmla="*/ 0 h 171450"/>
                        <a:gd name="connsiteX1" fmla="*/ 73025 w 76200"/>
                        <a:gd name="connsiteY1" fmla="*/ 22225 h 171450"/>
                        <a:gd name="connsiteX2" fmla="*/ 44450 w 76200"/>
                        <a:gd name="connsiteY2" fmla="*/ 123825 h 171450"/>
                        <a:gd name="connsiteX3" fmla="*/ 0 w 76200"/>
                        <a:gd name="connsiteY3" fmla="*/ 171450 h 171450"/>
                        <a:gd name="connsiteX0" fmla="*/ 76200 w 76200"/>
                        <a:gd name="connsiteY0" fmla="*/ 0 h 171450"/>
                        <a:gd name="connsiteX1" fmla="*/ 44450 w 76200"/>
                        <a:gd name="connsiteY1" fmla="*/ 123825 h 171450"/>
                        <a:gd name="connsiteX2" fmla="*/ 0 w 76200"/>
                        <a:gd name="connsiteY2" fmla="*/ 171450 h 171450"/>
                        <a:gd name="connsiteX0" fmla="*/ 76200 w 76200"/>
                        <a:gd name="connsiteY0" fmla="*/ 0 h 171450"/>
                        <a:gd name="connsiteX1" fmla="*/ 0 w 76200"/>
                        <a:gd name="connsiteY1" fmla="*/ 171450 h 171450"/>
                        <a:gd name="connsiteX0" fmla="*/ 76200 w 76200"/>
                        <a:gd name="connsiteY0" fmla="*/ 0 h 171450"/>
                        <a:gd name="connsiteX1" fmla="*/ 0 w 76200"/>
                        <a:gd name="connsiteY1" fmla="*/ 171450 h 171450"/>
                        <a:gd name="connsiteX0" fmla="*/ 76200 w 76200"/>
                        <a:gd name="connsiteY0" fmla="*/ 0 h 171450"/>
                        <a:gd name="connsiteX1" fmla="*/ 0 w 76200"/>
                        <a:gd name="connsiteY1" fmla="*/ 171450 h 171450"/>
                        <a:gd name="connsiteX0" fmla="*/ 76200 w 76200"/>
                        <a:gd name="connsiteY0" fmla="*/ 0 h 171450"/>
                        <a:gd name="connsiteX1" fmla="*/ 0 w 76200"/>
                        <a:gd name="connsiteY1" fmla="*/ 171450 h 171450"/>
                        <a:gd name="connsiteX0" fmla="*/ 76200 w 76200"/>
                        <a:gd name="connsiteY0" fmla="*/ 0 h 171450"/>
                        <a:gd name="connsiteX1" fmla="*/ 0 w 76200"/>
                        <a:gd name="connsiteY1" fmla="*/ 171450 h 171450"/>
                        <a:gd name="connsiteX0" fmla="*/ 76200 w 76200"/>
                        <a:gd name="connsiteY0" fmla="*/ 0 h 171450"/>
                        <a:gd name="connsiteX1" fmla="*/ 0 w 76200"/>
                        <a:gd name="connsiteY1" fmla="*/ 171450 h 171450"/>
                        <a:gd name="connsiteX0" fmla="*/ 76200 w 76894"/>
                        <a:gd name="connsiteY0" fmla="*/ 0 h 171450"/>
                        <a:gd name="connsiteX1" fmla="*/ 0 w 76894"/>
                        <a:gd name="connsiteY1" fmla="*/ 171450 h 171450"/>
                        <a:gd name="connsiteX0" fmla="*/ 76200 w 77087"/>
                        <a:gd name="connsiteY0" fmla="*/ 0 h 171450"/>
                        <a:gd name="connsiteX1" fmla="*/ 0 w 77087"/>
                        <a:gd name="connsiteY1" fmla="*/ 171450 h 171450"/>
                        <a:gd name="connsiteX0" fmla="*/ 76200 w 76200"/>
                        <a:gd name="connsiteY0" fmla="*/ 0 h 171450"/>
                        <a:gd name="connsiteX1" fmla="*/ 0 w 76200"/>
                        <a:gd name="connsiteY1" fmla="*/ 171450 h 171450"/>
                        <a:gd name="connsiteX0" fmla="*/ 76200 w 76200"/>
                        <a:gd name="connsiteY0" fmla="*/ 0 h 171450"/>
                        <a:gd name="connsiteX1" fmla="*/ 0 w 76200"/>
                        <a:gd name="connsiteY1" fmla="*/ 171450 h 1714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76200" h="171450">
                          <a:moveTo>
                            <a:pt x="76200" y="0"/>
                          </a:moveTo>
                          <a:cubicBezTo>
                            <a:pt x="75792" y="94156"/>
                            <a:pt x="61346" y="113744"/>
                            <a:pt x="0" y="171450"/>
                          </a:cubicBezTo>
                        </a:path>
                      </a:pathLst>
                    </a:custGeom>
                    <a:noFill/>
                    <a:ln w="952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arrow" w="sm" len="sm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10" charset="0"/>
                        <a:ea typeface="ＭＳ Ｐゴシック" pitchFamily="-110" charset="-128"/>
                        <a:cs typeface="ＭＳ Ｐゴシック" pitchFamily="-110" charset="-128"/>
                      </a:endParaRPr>
                    </a:p>
                  </p:txBody>
                </p:sp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203" name="TextBox 202">
                          <a:extLst>
                            <a:ext uri="{FF2B5EF4-FFF2-40B4-BE49-F238E27FC236}">
                              <a16:creationId xmlns:a16="http://schemas.microsoft.com/office/drawing/2014/main" id="{0C5E536B-5E21-5C1D-522B-37F71D951AF3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6729384" y="1450704"/>
                          <a:ext cx="310854" cy="246221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rtlCol="0">
                          <a:spAutoFit/>
                        </a:bodyPr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𝜙</m:t>
                                </m:r>
                              </m:oMath>
                            </m:oMathPara>
                          </a14:m>
                          <a:endParaRPr lang="en-US" sz="1000" dirty="0"/>
                        </a:p>
                      </p:txBody>
                    </p:sp>
                  </mc:Choice>
                  <mc:Fallback xmlns="">
                    <p:sp>
                      <p:nvSpPr>
                        <p:cNvPr id="74" name="TextBox 73">
                          <a:extLst>
                            <a:ext uri="{FF2B5EF4-FFF2-40B4-BE49-F238E27FC236}">
                              <a16:creationId xmlns:a16="http://schemas.microsoft.com/office/drawing/2014/main" id="{F3E9140F-5616-5B85-46B3-F4A7B23A404F}"/>
                            </a:ext>
                          </a:extLst>
                        </p:cNvPr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>
                          <a:off x="6729384" y="1450704"/>
                          <a:ext cx="310854" cy="246221"/>
                        </a:xfrm>
                        <a:prstGeom prst="rect">
                          <a:avLst/>
                        </a:prstGeom>
                        <a:blipFill>
                          <a:blip r:embed="rId19"/>
                          <a:stretch>
                            <a:fillRect b="-4762"/>
                          </a:stretch>
                        </a:blipFill>
                      </p:spPr>
                      <p:txBody>
                        <a:bodyPr/>
                        <a:lstStyle/>
                        <a:p>
                          <a:r>
                            <a:rPr lang="en-US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</p:grpSp>
              <p:grpSp>
                <p:nvGrpSpPr>
                  <p:cNvPr id="184" name="Group 183">
                    <a:extLst>
                      <a:ext uri="{FF2B5EF4-FFF2-40B4-BE49-F238E27FC236}">
                        <a16:creationId xmlns:a16="http://schemas.microsoft.com/office/drawing/2014/main" id="{336C0868-0124-85B8-33D8-0E3D687D5A04}"/>
                      </a:ext>
                    </a:extLst>
                  </p:cNvPr>
                  <p:cNvGrpSpPr/>
                  <p:nvPr/>
                </p:nvGrpSpPr>
                <p:grpSpPr>
                  <a:xfrm>
                    <a:off x="8074581" y="2176053"/>
                    <a:ext cx="566374" cy="487741"/>
                    <a:chOff x="8119099" y="4994394"/>
                    <a:chExt cx="566374" cy="487741"/>
                  </a:xfrm>
                </p:grpSpPr>
                <p:cxnSp>
                  <p:nvCxnSpPr>
                    <p:cNvPr id="200" name="Straight Arrow Connector 199">
                      <a:extLst>
                        <a:ext uri="{FF2B5EF4-FFF2-40B4-BE49-F238E27FC236}">
                          <a16:creationId xmlns:a16="http://schemas.microsoft.com/office/drawing/2014/main" id="{899964AD-EA4C-619B-8A64-45C05122005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8534400" y="4994394"/>
                      <a:ext cx="0" cy="320686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stealth" w="sm" len="lg"/>
                      <a:tailEnd type="stealth" w="sm" len="lg"/>
                    </a:ln>
                    <a:effectLst/>
                  </p:spPr>
                </p:cxnSp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201" name="TextBox 200">
                          <a:extLst>
                            <a:ext uri="{FF2B5EF4-FFF2-40B4-BE49-F238E27FC236}">
                              <a16:creationId xmlns:a16="http://schemas.microsoft.com/office/drawing/2014/main" id="{2F9B4E0B-B494-95A5-FEF6-1BA5A0F1465E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8119099" y="5235914"/>
                          <a:ext cx="566374" cy="246221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rtlCol="0">
                          <a:spAutoFit/>
                        </a:bodyPr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b="0" i="1" smtClean="0">
                                        <a:latin typeface="Cambria Math" panose="02040503050406030204" pitchFamily="18" charset="0"/>
                                      </a:rPr>
                                      <m:t>𝑊</m:t>
                                    </m:r>
                                  </m:e>
                                  <m:sub>
                                    <m:r>
                                      <a:rPr lang="en-US" sz="1000" b="0" i="1" smtClean="0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sz="1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sz="1000">
                                        <a:latin typeface="Cambria Math" panose="02040503050406030204" pitchFamily="18" charset="0"/>
                                      </a:rPr>
                                      <m:t>Δ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  <m:r>
                                      <a:rPr lang="en-US" sz="1000" b="0" i="1" smtClean="0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000" dirty="0"/>
                        </a:p>
                      </p:txBody>
                    </p:sp>
                  </mc:Choice>
                  <mc:Fallback xmlns="">
                    <p:sp>
                      <p:nvSpPr>
                        <p:cNvPr id="72" name="TextBox 71">
                          <a:extLst>
                            <a:ext uri="{FF2B5EF4-FFF2-40B4-BE49-F238E27FC236}">
                              <a16:creationId xmlns:a16="http://schemas.microsoft.com/office/drawing/2014/main" id="{3728609C-9399-2392-86A9-B649C0333C2D}"/>
                            </a:ext>
                          </a:extLst>
                        </p:cNvPr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>
                          <a:off x="8119099" y="5235914"/>
                          <a:ext cx="566374" cy="246221"/>
                        </a:xfrm>
                        <a:prstGeom prst="rect">
                          <a:avLst/>
                        </a:prstGeom>
                        <a:blipFill>
                          <a:blip r:embed="rId20"/>
                          <a:stretch>
                            <a:fillRect/>
                          </a:stretch>
                        </a:blipFill>
                      </p:spPr>
                      <p:txBody>
                        <a:bodyPr/>
                        <a:lstStyle/>
                        <a:p>
                          <a:r>
                            <a:rPr lang="en-US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</p:grpSp>
              <p:grpSp>
                <p:nvGrpSpPr>
                  <p:cNvPr id="185" name="Group 184">
                    <a:extLst>
                      <a:ext uri="{FF2B5EF4-FFF2-40B4-BE49-F238E27FC236}">
                        <a16:creationId xmlns:a16="http://schemas.microsoft.com/office/drawing/2014/main" id="{7E09027C-9444-304E-8A7F-EBBCE730AAFC}"/>
                      </a:ext>
                    </a:extLst>
                  </p:cNvPr>
                  <p:cNvGrpSpPr/>
                  <p:nvPr/>
                </p:nvGrpSpPr>
                <p:grpSpPr>
                  <a:xfrm>
                    <a:off x="8714628" y="1889335"/>
                    <a:ext cx="414152" cy="478646"/>
                    <a:chOff x="8449107" y="4994394"/>
                    <a:chExt cx="414152" cy="478646"/>
                  </a:xfrm>
                </p:grpSpPr>
                <p:cxnSp>
                  <p:nvCxnSpPr>
                    <p:cNvPr id="198" name="Straight Arrow Connector 197">
                      <a:extLst>
                        <a:ext uri="{FF2B5EF4-FFF2-40B4-BE49-F238E27FC236}">
                          <a16:creationId xmlns:a16="http://schemas.microsoft.com/office/drawing/2014/main" id="{A610799D-1B15-72C3-D020-B6A227817FE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8534400" y="4994394"/>
                      <a:ext cx="0" cy="478646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stealth" w="sm" len="lg"/>
                      <a:tailEnd type="stealth" w="sm" len="lg"/>
                    </a:ln>
                    <a:effectLst/>
                  </p:spPr>
                </p:cxnSp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199" name="TextBox 198">
                          <a:extLst>
                            <a:ext uri="{FF2B5EF4-FFF2-40B4-BE49-F238E27FC236}">
                              <a16:creationId xmlns:a16="http://schemas.microsoft.com/office/drawing/2014/main" id="{DAF73ECD-BF62-8B0E-35CC-1E2B5E407BFD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8449107" y="5074179"/>
                          <a:ext cx="414152" cy="246221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rtlCol="0">
                          <a:spAutoFit/>
                        </a:bodyPr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sz="1000" b="0" i="0" smtClean="0">
                                        <a:latin typeface="Cambria Math" panose="02040503050406030204" pitchFamily="18" charset="0"/>
                                      </a:rPr>
                                      <m:t>Δ</m:t>
                                    </m:r>
                                  </m:e>
                                  <m:sub>
                                    <m:r>
                                      <a:rPr lang="en-US" sz="1000" b="0" i="1" smtClean="0">
                                        <a:latin typeface="Cambria Math" panose="02040503050406030204" pitchFamily="18" charset="0"/>
                                      </a:rPr>
                                      <m:t>𝑑𝑟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000" dirty="0"/>
                        </a:p>
                      </p:txBody>
                    </p:sp>
                  </mc:Choice>
                  <mc:Fallback xmlns="">
                    <p:sp>
                      <p:nvSpPr>
                        <p:cNvPr id="70" name="TextBox 69">
                          <a:extLst>
                            <a:ext uri="{FF2B5EF4-FFF2-40B4-BE49-F238E27FC236}">
                              <a16:creationId xmlns:a16="http://schemas.microsoft.com/office/drawing/2014/main" id="{C0F56B05-7417-645C-9981-BAE74C2C6558}"/>
                            </a:ext>
                          </a:extLst>
                        </p:cNvPr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>
                          <a:off x="8449107" y="5074179"/>
                          <a:ext cx="414152" cy="246221"/>
                        </a:xfrm>
                        <a:prstGeom prst="rect">
                          <a:avLst/>
                        </a:prstGeom>
                        <a:blipFill>
                          <a:blip r:embed="rId21"/>
                          <a:stretch>
                            <a:fillRect/>
                          </a:stretch>
                        </a:blipFill>
                      </p:spPr>
                      <p:txBody>
                        <a:bodyPr/>
                        <a:lstStyle/>
                        <a:p>
                          <a:r>
                            <a:rPr lang="en-US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</p:grpSp>
              <p:grpSp>
                <p:nvGrpSpPr>
                  <p:cNvPr id="186" name="Group 185">
                    <a:extLst>
                      <a:ext uri="{FF2B5EF4-FFF2-40B4-BE49-F238E27FC236}">
                        <a16:creationId xmlns:a16="http://schemas.microsoft.com/office/drawing/2014/main" id="{5CC0C30D-80BA-0246-8265-1DCEF446F09A}"/>
                      </a:ext>
                    </a:extLst>
                  </p:cNvPr>
                  <p:cNvGrpSpPr/>
                  <p:nvPr/>
                </p:nvGrpSpPr>
                <p:grpSpPr>
                  <a:xfrm>
                    <a:off x="8534495" y="2171833"/>
                    <a:ext cx="537263" cy="402539"/>
                    <a:chOff x="8402324" y="4994394"/>
                    <a:chExt cx="537263" cy="402539"/>
                  </a:xfrm>
                </p:grpSpPr>
                <p:cxnSp>
                  <p:nvCxnSpPr>
                    <p:cNvPr id="196" name="Straight Arrow Connector 195">
                      <a:extLst>
                        <a:ext uri="{FF2B5EF4-FFF2-40B4-BE49-F238E27FC236}">
                          <a16:creationId xmlns:a16="http://schemas.microsoft.com/office/drawing/2014/main" id="{8FAD35FC-E32B-70C0-8CB3-65B3322F646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8534400" y="4994394"/>
                      <a:ext cx="7407" cy="192270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stealth" w="sm" len="sm"/>
                      <a:tailEnd type="stealth" w="sm" len="sm"/>
                    </a:ln>
                    <a:effectLst/>
                  </p:spPr>
                </p:cxnSp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197" name="TextBox 196">
                          <a:extLst>
                            <a:ext uri="{FF2B5EF4-FFF2-40B4-BE49-F238E27FC236}">
                              <a16:creationId xmlns:a16="http://schemas.microsoft.com/office/drawing/2014/main" id="{24777201-AEDC-756C-951F-31CB65EAEA77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8402324" y="5150712"/>
                          <a:ext cx="537263" cy="246221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rtlCol="0">
                          <a:spAutoFit/>
                        </a:bodyPr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b="0" i="1" smtClean="0">
                                        <a:latin typeface="Cambria Math" panose="02040503050406030204" pitchFamily="18" charset="0"/>
                                      </a:rPr>
                                      <m:t>𝛿</m:t>
                                    </m:r>
                                  </m:e>
                                  <m:sub>
                                    <m:r>
                                      <a:rPr lang="en-US" sz="1000" b="0" i="1" smtClean="0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sz="1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sz="1000">
                                        <a:latin typeface="Cambria Math" panose="02040503050406030204" pitchFamily="18" charset="0"/>
                                      </a:rPr>
                                      <m:t>Δ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  <m:r>
                                      <a:rPr lang="en-US" sz="1000" b="0" i="1" smtClean="0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000" dirty="0"/>
                        </a:p>
                      </p:txBody>
                    </p:sp>
                  </mc:Choice>
                  <mc:Fallback xmlns="">
                    <p:sp>
                      <p:nvSpPr>
                        <p:cNvPr id="68" name="TextBox 67">
                          <a:extLst>
                            <a:ext uri="{FF2B5EF4-FFF2-40B4-BE49-F238E27FC236}">
                              <a16:creationId xmlns:a16="http://schemas.microsoft.com/office/drawing/2014/main" id="{E076F400-C26D-543E-31BB-F1FDF413B0D4}"/>
                            </a:ext>
                          </a:extLst>
                        </p:cNvPr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>
                          <a:off x="8402324" y="5150712"/>
                          <a:ext cx="537263" cy="246221"/>
                        </a:xfrm>
                        <a:prstGeom prst="rect">
                          <a:avLst/>
                        </a:prstGeom>
                        <a:blipFill>
                          <a:blip r:embed="rId25"/>
                          <a:stretch>
                            <a:fillRect/>
                          </a:stretch>
                        </a:blipFill>
                      </p:spPr>
                      <p:txBody>
                        <a:bodyPr/>
                        <a:lstStyle/>
                        <a:p>
                          <a:r>
                            <a:rPr lang="en-US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</p:grp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188" name="TextBox 187">
                        <a:extLst>
                          <a:ext uri="{FF2B5EF4-FFF2-40B4-BE49-F238E27FC236}">
                            <a16:creationId xmlns:a16="http://schemas.microsoft.com/office/drawing/2014/main" id="{2FE19724-BD8C-969D-832B-2DF29D6120E7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7597069" y="1251516"/>
                        <a:ext cx="406137" cy="24622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000" b="0" i="1" smtClean="0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en-US" sz="1000" b="0" i="1" smtClean="0">
                                      <a:latin typeface="Cambria Math" panose="02040503050406030204" pitchFamily="18" charset="0"/>
                                    </a:rPr>
                                    <m:t>𝑠𝑑</m:t>
                                  </m:r>
                                </m:sub>
                              </m:sSub>
                            </m:oMath>
                          </m:oMathPara>
                        </a14:m>
                        <a:endParaRPr lang="en-US" sz="1000" dirty="0"/>
                      </a:p>
                    </p:txBody>
                  </p:sp>
                </mc:Choice>
                <mc:Fallback xmlns="">
                  <p:sp>
                    <p:nvSpPr>
                      <p:cNvPr id="58" name="TextBox 57">
                        <a:extLst>
                          <a:ext uri="{FF2B5EF4-FFF2-40B4-BE49-F238E27FC236}">
                            <a16:creationId xmlns:a16="http://schemas.microsoft.com/office/drawing/2014/main" id="{493085CA-4318-D1BA-3213-505DF2F96357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7597069" y="1251516"/>
                        <a:ext cx="406137" cy="246221"/>
                      </a:xfrm>
                      <a:prstGeom prst="rect">
                        <a:avLst/>
                      </a:prstGeom>
                      <a:blipFill>
                        <a:blip r:embed="rId11"/>
                        <a:stretch>
                          <a:fillRect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p:grpSp>
                <p:nvGrpSpPr>
                  <p:cNvPr id="189" name="Group 188">
                    <a:extLst>
                      <a:ext uri="{FF2B5EF4-FFF2-40B4-BE49-F238E27FC236}">
                        <a16:creationId xmlns:a16="http://schemas.microsoft.com/office/drawing/2014/main" id="{BC0F2365-39A4-028F-C111-A9AF273543DB}"/>
                      </a:ext>
                    </a:extLst>
                  </p:cNvPr>
                  <p:cNvGrpSpPr/>
                  <p:nvPr/>
                </p:nvGrpSpPr>
                <p:grpSpPr>
                  <a:xfrm>
                    <a:off x="7437815" y="1888421"/>
                    <a:ext cx="193634" cy="193634"/>
                    <a:chOff x="9295900" y="3261522"/>
                    <a:chExt cx="193634" cy="193634"/>
                  </a:xfrm>
                </p:grpSpPr>
                <p:sp>
                  <p:nvSpPr>
                    <p:cNvPr id="190" name="Rectangle 189">
                      <a:extLst>
                        <a:ext uri="{FF2B5EF4-FFF2-40B4-BE49-F238E27FC236}">
                          <a16:creationId xmlns:a16="http://schemas.microsoft.com/office/drawing/2014/main" id="{31412C59-A9D7-2F89-6B46-0A12DF1DB82D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295900" y="3261522"/>
                      <a:ext cx="193634" cy="193634"/>
                    </a:xfrm>
                    <a:prstGeom prst="rect">
                      <a:avLst/>
                    </a:prstGeom>
                    <a:noFill/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10" charset="0"/>
                        <a:ea typeface="ＭＳ Ｐゴシック" pitchFamily="-110" charset="-128"/>
                        <a:cs typeface="ＭＳ Ｐゴシック" pitchFamily="-110" charset="-128"/>
                      </a:endParaRPr>
                    </a:p>
                  </p:txBody>
                </p:sp>
                <p:cxnSp>
                  <p:nvCxnSpPr>
                    <p:cNvPr id="191" name="Straight Connector 190">
                      <a:extLst>
                        <a:ext uri="{FF2B5EF4-FFF2-40B4-BE49-F238E27FC236}">
                          <a16:creationId xmlns:a16="http://schemas.microsoft.com/office/drawing/2014/main" id="{73BE65BF-B8E8-DFE2-69E5-D1002C6E9E8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9392717" y="3261522"/>
                      <a:ext cx="0" cy="193634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</p:grpSp>
            <p:grpSp>
              <p:nvGrpSpPr>
                <p:cNvPr id="169" name="Group 168">
                  <a:extLst>
                    <a:ext uri="{FF2B5EF4-FFF2-40B4-BE49-F238E27FC236}">
                      <a16:creationId xmlns:a16="http://schemas.microsoft.com/office/drawing/2014/main" id="{76AD54CA-6910-D093-9561-B317DA551FE2}"/>
                    </a:ext>
                  </a:extLst>
                </p:cNvPr>
                <p:cNvGrpSpPr/>
                <p:nvPr/>
              </p:nvGrpSpPr>
              <p:grpSpPr>
                <a:xfrm>
                  <a:off x="8337310" y="3453791"/>
                  <a:ext cx="300980" cy="320686"/>
                  <a:chOff x="9186857" y="926151"/>
                  <a:chExt cx="300980" cy="320686"/>
                </a:xfrm>
              </p:grpSpPr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174" name="TextBox 173">
                        <a:extLst>
                          <a:ext uri="{FF2B5EF4-FFF2-40B4-BE49-F238E27FC236}">
                            <a16:creationId xmlns:a16="http://schemas.microsoft.com/office/drawing/2014/main" id="{3CEC83D2-6B78-011E-9603-783273F7DAC1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9186857" y="956252"/>
                        <a:ext cx="300980" cy="26161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pPr algn="ctr"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lang="en-US" sz="1100" i="1" dirty="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𝑣</m:t>
                              </m:r>
                            </m:oMath>
                          </m:oMathPara>
                        </a14:m>
                        <a:endPara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p:txBody>
                  </p:sp>
                </mc:Choice>
                <mc:Fallback xmlns="">
                  <p:sp>
                    <p:nvSpPr>
                      <p:cNvPr id="174" name="TextBox 173">
                        <a:extLst>
                          <a:ext uri="{FF2B5EF4-FFF2-40B4-BE49-F238E27FC236}">
                            <a16:creationId xmlns:a16="http://schemas.microsoft.com/office/drawing/2014/main" id="{3CEC83D2-6B78-011E-9603-783273F7DAC1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9186857" y="956252"/>
                        <a:ext cx="300980" cy="261610"/>
                      </a:xfrm>
                      <a:prstGeom prst="rect">
                        <a:avLst/>
                      </a:prstGeom>
                      <a:blipFill>
                        <a:blip r:embed="rId26"/>
                        <a:stretch>
                          <a:fillRect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p:cxnSp>
                <p:nvCxnSpPr>
                  <p:cNvPr id="173" name="Straight Arrow Connector 172">
                    <a:extLst>
                      <a:ext uri="{FF2B5EF4-FFF2-40B4-BE49-F238E27FC236}">
                        <a16:creationId xmlns:a16="http://schemas.microsoft.com/office/drawing/2014/main" id="{5E50606A-D869-D9ED-D269-6C3B608F3B2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9394107" y="926151"/>
                    <a:ext cx="0" cy="320686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6350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stealth"/>
                  </a:ln>
                  <a:effectLst/>
                </p:spPr>
              </p:cxnSp>
            </p:grpSp>
            <p:grpSp>
              <p:nvGrpSpPr>
                <p:cNvPr id="170" name="Group 169">
                  <a:extLst>
                    <a:ext uri="{FF2B5EF4-FFF2-40B4-BE49-F238E27FC236}">
                      <a16:creationId xmlns:a16="http://schemas.microsoft.com/office/drawing/2014/main" id="{AB8F1DD0-F6C4-E454-3157-587A078F5F96}"/>
                    </a:ext>
                  </a:extLst>
                </p:cNvPr>
                <p:cNvGrpSpPr/>
                <p:nvPr/>
              </p:nvGrpSpPr>
              <p:grpSpPr>
                <a:xfrm>
                  <a:off x="8615350" y="3861561"/>
                  <a:ext cx="761828" cy="697553"/>
                  <a:chOff x="8476491" y="1170934"/>
                  <a:chExt cx="761828" cy="697553"/>
                </a:xfrm>
              </p:grpSpPr>
              <p:cxnSp>
                <p:nvCxnSpPr>
                  <p:cNvPr id="171" name="Straight Arrow Connector 170">
                    <a:extLst>
                      <a:ext uri="{FF2B5EF4-FFF2-40B4-BE49-F238E27FC236}">
                        <a16:creationId xmlns:a16="http://schemas.microsoft.com/office/drawing/2014/main" id="{77753469-3993-D9E2-A77B-14CB0BA93FF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H="1">
                    <a:off x="8518265" y="1516365"/>
                    <a:ext cx="177001" cy="352122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6350" cap="flat" cmpd="sng" algn="ctr">
                    <a:solidFill>
                      <a:srgbClr val="FF0000"/>
                    </a:solidFill>
                    <a:prstDash val="solid"/>
                    <a:round/>
                    <a:headEnd type="none" w="sm" len="lg"/>
                    <a:tailEnd type="stealth" w="sm" len="lg"/>
                  </a:ln>
                  <a:effectLst/>
                </p:spPr>
              </p:cxn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172" name="TextBox 171">
                        <a:extLst>
                          <a:ext uri="{FF2B5EF4-FFF2-40B4-BE49-F238E27FC236}">
                            <a16:creationId xmlns:a16="http://schemas.microsoft.com/office/drawing/2014/main" id="{7F7CF5FF-6BFA-7C3E-F60B-ED3780164026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8476491" y="1170934"/>
                        <a:ext cx="761828" cy="40011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en-US" sz="1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Detector in row </a:t>
                        </a:r>
                        <a14:m>
                          <m:oMath xmlns:m="http://schemas.openxmlformats.org/officeDocument/2006/math">
                            <m:r>
                              <a:rPr lang="en-US" sz="1000" b="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</m:oMath>
                        </a14:m>
                        <a:endPara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p:txBody>
                  </p:sp>
                </mc:Choice>
                <mc:Fallback xmlns="">
                  <p:sp>
                    <p:nvSpPr>
                      <p:cNvPr id="172" name="TextBox 171">
                        <a:extLst>
                          <a:ext uri="{FF2B5EF4-FFF2-40B4-BE49-F238E27FC236}">
                            <a16:creationId xmlns:a16="http://schemas.microsoft.com/office/drawing/2014/main" id="{7F7CF5FF-6BFA-7C3E-F60B-ED3780164026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8476491" y="1170934"/>
                        <a:ext cx="761828" cy="400110"/>
                      </a:xfrm>
                      <a:prstGeom prst="rect">
                        <a:avLst/>
                      </a:prstGeom>
                      <a:blipFill>
                        <a:blip r:embed="rId27"/>
                        <a:stretch>
                          <a:fillRect r="-3279" b="-6061"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</p:grpSp>
          </p:grpSp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DE5730C8-84F9-7D44-5EB5-58E2343505A7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039673" y="2249793"/>
                <a:ext cx="193634" cy="193634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0" charset="0"/>
                  <a:ea typeface="ＭＳ Ｐゴシック" pitchFamily="-110" charset="-128"/>
                  <a:cs typeface="ＭＳ Ｐゴシック" pitchFamily="-110" charset="-128"/>
                </a:endParaRPr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A4A72FD5-37BC-B461-3938-4F85328838DA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038574" y="1859758"/>
                <a:ext cx="193634" cy="193634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0" charset="0"/>
                  <a:ea typeface="ＭＳ Ｐゴシック" pitchFamily="-110" charset="-128"/>
                  <a:cs typeface="ＭＳ Ｐゴシック" pitchFamily="-110" charset="-128"/>
                </a:endParaRP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4B6CE68-3157-46D6-3482-60E5ABF27BD0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038132" y="1663413"/>
                <a:ext cx="193634" cy="193634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0" charset="0"/>
                  <a:ea typeface="ＭＳ Ｐゴシック" pitchFamily="-110" charset="-128"/>
                  <a:cs typeface="ＭＳ Ｐゴシック" pitchFamily="-110" charset="-128"/>
                </a:endParaRP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C212A6A5-350B-FE2B-CBE0-6AFEAAE56477}"/>
                  </a:ext>
                </a:extLst>
              </p:cNvPr>
              <p:cNvSpPr/>
              <p:nvPr/>
            </p:nvSpPr>
            <p:spPr bwMode="auto">
              <a:xfrm>
                <a:off x="8122155" y="2677965"/>
                <a:ext cx="45719" cy="337310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0" charset="0"/>
                  <a:ea typeface="ＭＳ Ｐゴシック" pitchFamily="-110" charset="-128"/>
                  <a:cs typeface="ＭＳ Ｐゴシック" pitchFamily="-110" charset="-128"/>
                </a:endParaRPr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046407FF-0795-CB25-6D8B-42DF0348A9F0}"/>
                  </a:ext>
                </a:extLst>
              </p:cNvPr>
              <p:cNvSpPr/>
              <p:nvPr/>
            </p:nvSpPr>
            <p:spPr bwMode="auto">
              <a:xfrm>
                <a:off x="8120236" y="2000600"/>
                <a:ext cx="45719" cy="337310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0" charset="0"/>
                  <a:ea typeface="ＭＳ Ｐゴシック" pitchFamily="-110" charset="-128"/>
                  <a:cs typeface="ＭＳ Ｐゴシック" pitchFamily="-110" charset="-128"/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E1A28AFA-FB02-04C4-2822-5C856535F565}"/>
                  </a:ext>
                </a:extLst>
              </p:cNvPr>
              <p:cNvSpPr/>
              <p:nvPr/>
            </p:nvSpPr>
            <p:spPr bwMode="auto">
              <a:xfrm>
                <a:off x="8118956" y="1663290"/>
                <a:ext cx="45719" cy="337310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0" charset="0"/>
                  <a:ea typeface="ＭＳ Ｐゴシック" pitchFamily="-110" charset="-128"/>
                  <a:cs typeface="ＭＳ Ｐゴシック" pitchFamily="-110" charset="-128"/>
                </a:endParaRPr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BD28187A-D587-C18D-C682-7B44957DB9ED}"/>
                  </a:ext>
                </a:extLst>
              </p:cNvPr>
              <p:cNvSpPr/>
              <p:nvPr/>
            </p:nvSpPr>
            <p:spPr bwMode="auto">
              <a:xfrm>
                <a:off x="8118831" y="1323815"/>
                <a:ext cx="45719" cy="337310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0" charset="0"/>
                  <a:ea typeface="ＭＳ Ｐゴシック" pitchFamily="-110" charset="-128"/>
                  <a:cs typeface="ＭＳ Ｐゴシック" pitchFamily="-110" charset="-128"/>
                </a:endParaRPr>
              </a:p>
            </p:txBody>
          </p:sp>
        </p:grp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D43C024E-5FE1-2030-2E54-BF25CDABC230}"/>
                </a:ext>
              </a:extLst>
            </p:cNvPr>
            <p:cNvSpPr/>
            <p:nvPr/>
          </p:nvSpPr>
          <p:spPr bwMode="auto">
            <a:xfrm>
              <a:off x="8165567" y="2544598"/>
              <a:ext cx="45719" cy="485710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0" charset="0"/>
                <a:ea typeface="ＭＳ Ｐゴシック" pitchFamily="-110" charset="-128"/>
                <a:cs typeface="ＭＳ Ｐゴシック" pitchFamily="-110" charset="-128"/>
              </a:endParaRPr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F2572276-C247-1D96-3932-380A90296E30}"/>
                </a:ext>
              </a:extLst>
            </p:cNvPr>
            <p:cNvSpPr/>
            <p:nvPr/>
          </p:nvSpPr>
          <p:spPr bwMode="auto">
            <a:xfrm>
              <a:off x="8164427" y="1567931"/>
              <a:ext cx="45719" cy="485710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0" charset="0"/>
                <a:ea typeface="ＭＳ Ｐゴシック" pitchFamily="-110" charset="-128"/>
                <a:cs typeface="ＭＳ Ｐゴシック" pitchFamily="-110" charset="-128"/>
              </a:endParaRP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AAF34E8D-1F17-A082-4FB3-1F98CC5B6F15}"/>
                </a:ext>
              </a:extLst>
            </p:cNvPr>
            <p:cNvSpPr/>
            <p:nvPr/>
          </p:nvSpPr>
          <p:spPr bwMode="auto">
            <a:xfrm>
              <a:off x="8166656" y="1083607"/>
              <a:ext cx="45719" cy="485710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0" charset="0"/>
                <a:ea typeface="ＭＳ Ｐゴシック" pitchFamily="-110" charset="-128"/>
                <a:cs typeface="ＭＳ Ｐゴシック" pitchFamily="-110" charset="-128"/>
              </a:endParaRPr>
            </a:p>
          </p:txBody>
        </p:sp>
      </p:grpSp>
      <p:sp>
        <p:nvSpPr>
          <p:cNvPr id="134" name="Rectangle 133">
            <a:extLst>
              <a:ext uri="{FF2B5EF4-FFF2-40B4-BE49-F238E27FC236}">
                <a16:creationId xmlns:a16="http://schemas.microsoft.com/office/drawing/2014/main" id="{31E72353-3AC3-B4D7-5913-11A9CA09EEE4}"/>
              </a:ext>
            </a:extLst>
          </p:cNvPr>
          <p:cNvSpPr/>
          <p:nvPr/>
        </p:nvSpPr>
        <p:spPr bwMode="auto">
          <a:xfrm>
            <a:off x="8188454" y="5032085"/>
            <a:ext cx="45719" cy="485710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238A3252-8586-39C8-F90D-FCBA49E1FD05}"/>
              </a:ext>
            </a:extLst>
          </p:cNvPr>
          <p:cNvSpPr/>
          <p:nvPr/>
        </p:nvSpPr>
        <p:spPr bwMode="auto">
          <a:xfrm>
            <a:off x="8189515" y="4061821"/>
            <a:ext cx="45719" cy="485710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B0511657-F4F9-1F0D-BF3F-38CF28B55DA6}"/>
              </a:ext>
            </a:extLst>
          </p:cNvPr>
          <p:cNvSpPr/>
          <p:nvPr/>
        </p:nvSpPr>
        <p:spPr bwMode="auto">
          <a:xfrm>
            <a:off x="8186571" y="3574332"/>
            <a:ext cx="45719" cy="485710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31E0F147-B258-2FB8-484C-0D38D405B040}"/>
              </a:ext>
            </a:extLst>
          </p:cNvPr>
          <p:cNvGrpSpPr/>
          <p:nvPr/>
        </p:nvGrpSpPr>
        <p:grpSpPr>
          <a:xfrm>
            <a:off x="7043584" y="3579645"/>
            <a:ext cx="188624" cy="1942880"/>
            <a:chOff x="4961044" y="3514458"/>
            <a:chExt cx="45744" cy="1942880"/>
          </a:xfrm>
        </p:grpSpPr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9AD9C47C-E320-2B32-9F68-A67205EABF4C}"/>
                </a:ext>
              </a:extLst>
            </p:cNvPr>
            <p:cNvSpPr/>
            <p:nvPr/>
          </p:nvSpPr>
          <p:spPr bwMode="auto">
            <a:xfrm>
              <a:off x="4961069" y="3514458"/>
              <a:ext cx="45719" cy="485710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0" charset="0"/>
                <a:ea typeface="ＭＳ Ｐゴシック" pitchFamily="-110" charset="-128"/>
                <a:cs typeface="ＭＳ Ｐゴシック" pitchFamily="-110" charset="-128"/>
              </a:endParaRPr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777D7718-3015-E032-9764-16568EEE44CF}"/>
                </a:ext>
              </a:extLst>
            </p:cNvPr>
            <p:cNvSpPr/>
            <p:nvPr/>
          </p:nvSpPr>
          <p:spPr bwMode="auto">
            <a:xfrm>
              <a:off x="4961059" y="4000168"/>
              <a:ext cx="45719" cy="485710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0" charset="0"/>
                <a:ea typeface="ＭＳ Ｐゴシック" pitchFamily="-110" charset="-128"/>
                <a:cs typeface="ＭＳ Ｐゴシック" pitchFamily="-110" charset="-128"/>
              </a:endParaRPr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71E77182-F1EB-7324-6F06-AAC6DF399269}"/>
                </a:ext>
              </a:extLst>
            </p:cNvPr>
            <p:cNvSpPr/>
            <p:nvPr/>
          </p:nvSpPr>
          <p:spPr bwMode="auto">
            <a:xfrm>
              <a:off x="4961054" y="4485918"/>
              <a:ext cx="45719" cy="485710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0" charset="0"/>
                <a:ea typeface="ＭＳ Ｐゴシック" pitchFamily="-110" charset="-128"/>
                <a:cs typeface="ＭＳ Ｐゴシック" pitchFamily="-110" charset="-128"/>
              </a:endParaRPr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62368285-AB33-F34F-422B-7C33F1D73129}"/>
                </a:ext>
              </a:extLst>
            </p:cNvPr>
            <p:cNvSpPr/>
            <p:nvPr/>
          </p:nvSpPr>
          <p:spPr bwMode="auto">
            <a:xfrm>
              <a:off x="4961044" y="4971628"/>
              <a:ext cx="45719" cy="485710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0" charset="0"/>
                <a:ea typeface="ＭＳ Ｐゴシック" pitchFamily="-110" charset="-128"/>
                <a:cs typeface="ＭＳ Ｐゴシック" pitchFamily="-110" charset="-128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EACBD945-B62B-4BFF-F96D-CB530F9BF78A}"/>
                  </a:ext>
                </a:extLst>
              </p:cNvPr>
              <p:cNvSpPr txBox="1"/>
              <p:nvPr/>
            </p:nvSpPr>
            <p:spPr>
              <a:xfrm>
                <a:off x="7163933" y="1631503"/>
                <a:ext cx="461408" cy="2752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100" b="0" i="1" dirty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1100" b="0" i="1" dirty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n-US" sz="1100" b="0" i="1" dirty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𝑖𝑗𝑘</m:t>
                          </m:r>
                        </m:sub>
                      </m:sSub>
                    </m:oMath>
                  </m:oMathPara>
                </a14:m>
                <a:endParaRPr lang="en-US" sz="11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EACBD945-B62B-4BFF-F96D-CB530F9BF7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3933" y="1631503"/>
                <a:ext cx="461408" cy="275204"/>
              </a:xfrm>
              <a:prstGeom prst="rect">
                <a:avLst/>
              </a:prstGeom>
              <a:blipFill>
                <a:blip r:embed="rId2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EFA501B0-8D3F-8ECD-285A-8690C96E4148}"/>
                  </a:ext>
                </a:extLst>
              </p:cNvPr>
              <p:cNvSpPr txBox="1"/>
              <p:nvPr/>
            </p:nvSpPr>
            <p:spPr>
              <a:xfrm>
                <a:off x="7168579" y="3525218"/>
                <a:ext cx="421847" cy="2882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11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SupPr>
                        <m:e>
                          <m:acc>
                            <m:accPr>
                              <m:chr m:val="̃"/>
                              <m:ctrlPr>
                                <a:rPr lang="en-US" sz="11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1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𝑋</m:t>
                              </m:r>
                            </m:e>
                          </m:acc>
                        </m:e>
                        <m:sub>
                          <m:r>
                            <a:rPr lang="en-US" sz="11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𝑖𝑗</m:t>
                          </m:r>
                        </m:sub>
                        <m:sup>
                          <m:r>
                            <a:rPr lang="en-US" sz="11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sup>
                      </m:sSubSup>
                    </m:oMath>
                  </m:oMathPara>
                </a14:m>
                <a:endParaRPr lang="en-US" sz="11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EFA501B0-8D3F-8ECD-285A-8690C96E41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8579" y="3525218"/>
                <a:ext cx="421847" cy="288284"/>
              </a:xfrm>
              <a:prstGeom prst="rect">
                <a:avLst/>
              </a:prstGeom>
              <a:blipFill>
                <a:blip r:embed="rId2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98731D45-D2BD-51DF-C643-2BCAD381CB90}"/>
              </a:ext>
            </a:extLst>
          </p:cNvPr>
          <p:cNvCxnSpPr>
            <a:cxnSpLocks/>
          </p:cNvCxnSpPr>
          <p:nvPr/>
        </p:nvCxnSpPr>
        <p:spPr bwMode="auto">
          <a:xfrm flipH="1">
            <a:off x="7236535" y="4291505"/>
            <a:ext cx="954363" cy="5313"/>
          </a:xfrm>
          <a:prstGeom prst="straightConnector1">
            <a:avLst/>
          </a:prstGeom>
          <a:solidFill>
            <a:schemeClr val="accent1"/>
          </a:solidFill>
          <a:ln w="6350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/>
          </a:ln>
          <a:effectLst/>
        </p:spPr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5F2BDAF2-A95F-F2E1-AF4F-E2B57D5CB142}"/>
              </a:ext>
            </a:extLst>
          </p:cNvPr>
          <p:cNvCxnSpPr>
            <a:cxnSpLocks/>
          </p:cNvCxnSpPr>
          <p:nvPr/>
        </p:nvCxnSpPr>
        <p:spPr bwMode="auto">
          <a:xfrm flipH="1">
            <a:off x="7225445" y="4788607"/>
            <a:ext cx="954363" cy="5313"/>
          </a:xfrm>
          <a:prstGeom prst="straightConnector1">
            <a:avLst/>
          </a:prstGeom>
          <a:solidFill>
            <a:schemeClr val="accent1"/>
          </a:solidFill>
          <a:ln w="6350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/>
          </a:ln>
          <a:effectLst/>
        </p:spPr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0CAACF4-D600-CE82-5821-F4A3D85D13C2}"/>
              </a:ext>
            </a:extLst>
          </p:cNvPr>
          <p:cNvCxnSpPr>
            <a:cxnSpLocks/>
          </p:cNvCxnSpPr>
          <p:nvPr/>
        </p:nvCxnSpPr>
        <p:spPr bwMode="auto">
          <a:xfrm flipH="1">
            <a:off x="7238597" y="5257612"/>
            <a:ext cx="954363" cy="5313"/>
          </a:xfrm>
          <a:prstGeom prst="straightConnector1">
            <a:avLst/>
          </a:prstGeom>
          <a:solidFill>
            <a:schemeClr val="accent1"/>
          </a:solidFill>
          <a:ln w="6350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/>
          </a:ln>
          <a:effectLst/>
        </p:spPr>
      </p:cxnSp>
    </p:spTree>
    <p:extLst>
      <p:ext uri="{BB962C8B-B14F-4D97-AF65-F5344CB8AC3E}">
        <p14:creationId xmlns:p14="http://schemas.microsoft.com/office/powerpoint/2010/main" val="35863503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597B18-5A95-3D4B-B2E6-26505425E0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1500"/>
          </a:xfrm>
        </p:spPr>
        <p:txBody>
          <a:bodyPr/>
          <a:lstStyle/>
          <a:p>
            <a:r>
              <a:rPr lang="en-US" dirty="0"/>
              <a:t>Reconstructing half sinogram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3BE5FDE7-668E-9A45-9435-CDD1290EED1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84746" y="572701"/>
                <a:ext cx="5686367" cy="5180399"/>
              </a:xfrm>
            </p:spPr>
            <p:txBody>
              <a:bodyPr/>
              <a:lstStyle/>
              <a:p>
                <a:r>
                  <a:rPr lang="en-US" sz="1050" dirty="0"/>
                  <a:t>  With limited memory, we sometimes want to reconstruct the top and bottom halves of a sinogram separately and then put them together.  This can be done with </a:t>
                </a:r>
                <a:r>
                  <a:rPr lang="en-US" sz="1050" dirty="0" err="1"/>
                  <a:t>recon_slice_offset</a:t>
                </a:r>
                <a:r>
                  <a:rPr lang="en-US" sz="1050" dirty="0"/>
                  <a:t> and </a:t>
                </a:r>
                <a:r>
                  <a:rPr lang="en-US" sz="1050" dirty="0" err="1"/>
                  <a:t>det_row_offset</a:t>
                </a:r>
                <a:r>
                  <a:rPr lang="en-US" sz="1050" dirty="0"/>
                  <a:t>.</a:t>
                </a:r>
              </a:p>
              <a:p>
                <a:r>
                  <a:rPr lang="en-US" sz="1050" dirty="0"/>
                  <a:t> Suppose we have sinogram data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05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1050" dirty="0"/>
                  <a:t>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05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𝑟𝑜𝑤𝑠</m:t>
                        </m:r>
                      </m:sub>
                    </m:sSub>
                  </m:oMath>
                </a14:m>
                <a:r>
                  <a:rPr lang="en-US" sz="1050" dirty="0"/>
                  <a:t> rows indexed by </a:t>
                </a:r>
                <a14:m>
                  <m:oMath xmlns:m="http://schemas.openxmlformats.org/officeDocument/2006/math">
                    <m:r>
                      <a:rPr lang="en-US" sz="1050" b="0" i="1" smtClean="0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US" sz="1050" dirty="0"/>
                  <a:t> and that a default reconstruction yields a volume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05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1050" dirty="0"/>
                  <a:t>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05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𝑠𝑙𝑖𝑐𝑒𝑠</m:t>
                        </m:r>
                      </m:sub>
                    </m:sSub>
                    <m:r>
                      <a:rPr lang="en-US" sz="105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050" dirty="0"/>
                  <a:t>slices indexed by </a:t>
                </a:r>
                <a14:m>
                  <m:oMath xmlns:m="http://schemas.openxmlformats.org/officeDocument/2006/math">
                    <m:r>
                      <a:rPr lang="en-US" sz="1050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sz="1050" dirty="0"/>
                  <a:t>. </a:t>
                </a:r>
              </a:p>
              <a:p>
                <a:r>
                  <a:rPr lang="en-US" sz="1050" dirty="0"/>
                  <a:t> To use the top half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05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1050" dirty="0"/>
                  <a:t> to reconstruct the top half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05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1050" b="0" i="0" smtClean="0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sz="1050" dirty="0"/>
                  <a:t> let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05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𝑟𝑜𝑤𝑠</m:t>
                        </m:r>
                      </m:sub>
                      <m:sup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h𝑎𝑙𝑓</m:t>
                        </m:r>
                      </m:sup>
                    </m:sSubSup>
                    <m:r>
                      <a:rPr lang="en-US" sz="1050" b="0" i="1" smtClean="0">
                        <a:latin typeface="Cambria Math" panose="02040503050406030204" pitchFamily="18" charset="0"/>
                      </a:rPr>
                      <m:t>≈</m:t>
                    </m:r>
                    <m:f>
                      <m:fPr>
                        <m:ctrlPr>
                          <a:rPr lang="en-US" sz="105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05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𝑟𝑜𝑤𝑠</m:t>
                            </m:r>
                          </m:sub>
                        </m:sSub>
                      </m:num>
                      <m:den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1050" b="0" i="1" dirty="0">
                    <a:latin typeface="Cambria Math" panose="02040503050406030204" pitchFamily="18" charset="0"/>
                  </a:rPr>
                  <a:t>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05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𝑠𝑙𝑖𝑐𝑒𝑠</m:t>
                        </m:r>
                      </m:sub>
                      <m:sup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h𝑎𝑙𝑓</m:t>
                        </m:r>
                      </m:sup>
                    </m:sSubSup>
                    <m:r>
                      <a:rPr lang="en-US" sz="1050" b="0" i="1" smtClean="0">
                        <a:latin typeface="Cambria Math" panose="02040503050406030204" pitchFamily="18" charset="0"/>
                      </a:rPr>
                      <m:t>≈</m:t>
                    </m:r>
                    <m:f>
                      <m:fPr>
                        <m:ctrlPr>
                          <a:rPr lang="en-US" sz="105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05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𝑠𝑙𝑖𝑐𝑒𝑠</m:t>
                            </m:r>
                          </m:sub>
                        </m:sSub>
                      </m:num>
                      <m:den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1050" b="0" i="1" dirty="0">
                    <a:latin typeface="Cambria Math" panose="02040503050406030204" pitchFamily="18" charset="0"/>
                  </a:rPr>
                  <a:t> </a:t>
                </a:r>
                <a:r>
                  <a:rPr lang="en-US" sz="1050" b="0" dirty="0">
                    <a:latin typeface="Cambria Math" panose="02040503050406030204" pitchFamily="18" charset="0"/>
                  </a:rPr>
                  <a:t>and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105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05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sz="105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en-US" sz="1050" b="0" i="1" smtClean="0">
                              <a:latin typeface="Cambria Math" panose="02040503050406030204" pitchFamily="18" charset="0"/>
                            </a:rPr>
                            <m:t>𝑡𝑜𝑝</m:t>
                          </m:r>
                        </m:sup>
                      </m:sSubSup>
                      <m:r>
                        <a:rPr lang="en-US" sz="105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105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05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sz="105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sz="105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050" b="0" i="1" smtClean="0">
                              <a:latin typeface="Cambria Math" panose="02040503050406030204" pitchFamily="18" charset="0"/>
                            </a:rPr>
                            <m:t>:, :</m:t>
                          </m:r>
                          <m:sSubSup>
                            <m:sSubSupPr>
                              <m:ctrlPr>
                                <a:rPr lang="en-US" sz="1050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05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sz="1050" b="0" i="1" smtClean="0">
                                  <a:latin typeface="Cambria Math" panose="02040503050406030204" pitchFamily="18" charset="0"/>
                                </a:rPr>
                                <m:t>𝑟𝑜𝑤𝑠</m:t>
                              </m:r>
                            </m:sub>
                            <m:sup>
                              <m:r>
                                <a:rPr lang="en-US" sz="1050" i="1">
                                  <a:latin typeface="Cambria Math" panose="02040503050406030204" pitchFamily="18" charset="0"/>
                                </a:rPr>
                                <m:t>h𝑎𝑙𝑓</m:t>
                              </m:r>
                            </m:sup>
                          </m:sSubSup>
                          <m:r>
                            <a:rPr lang="en-US" sz="1050" b="0" i="1" smtClean="0">
                              <a:latin typeface="Cambria Math" panose="02040503050406030204" pitchFamily="18" charset="0"/>
                            </a:rPr>
                            <m:t>,:</m:t>
                          </m:r>
                        </m:e>
                      </m:d>
                      <m:r>
                        <a:rPr lang="en-US" sz="1050" b="0" i="0" smtClean="0">
                          <a:latin typeface="Cambria Math" panose="02040503050406030204" pitchFamily="18" charset="0"/>
                        </a:rPr>
                        <m:t>,  </m:t>
                      </m:r>
                      <m:sSubSup>
                        <m:sSubSupPr>
                          <m:ctrlPr>
                            <a:rPr lang="en-US" sz="105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05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105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en-US" sz="1050" i="1">
                              <a:latin typeface="Cambria Math" panose="02040503050406030204" pitchFamily="18" charset="0"/>
                            </a:rPr>
                            <m:t>𝑡𝑜𝑝</m:t>
                          </m:r>
                        </m:sup>
                      </m:sSubSup>
                      <m:r>
                        <a:rPr lang="en-US" sz="105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105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05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105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sz="105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050" b="0" i="1" smtClean="0">
                              <a:latin typeface="Cambria Math" panose="02040503050406030204" pitchFamily="18" charset="0"/>
                            </a:rPr>
                            <m:t>:,:,:</m:t>
                          </m:r>
                          <m:sSubSup>
                            <m:sSubSupPr>
                              <m:ctrlPr>
                                <a:rPr lang="en-US" sz="105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05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sz="1050" b="0" i="1" smtClean="0">
                                  <a:latin typeface="Cambria Math" panose="02040503050406030204" pitchFamily="18" charset="0"/>
                                </a:rPr>
                                <m:t>𝑠𝑙𝑖𝑐𝑒𝑠</m:t>
                              </m:r>
                            </m:sub>
                            <m:sup>
                              <m:r>
                                <a:rPr lang="en-US" sz="1050" i="1">
                                  <a:latin typeface="Cambria Math" panose="02040503050406030204" pitchFamily="18" charset="0"/>
                                </a:rPr>
                                <m:t>h𝑎𝑙𝑓</m:t>
                              </m:r>
                            </m:sup>
                          </m:sSubSup>
                        </m:e>
                      </m:d>
                    </m:oMath>
                  </m:oMathPara>
                </a14:m>
                <a:endParaRPr lang="en-US" sz="1050" dirty="0"/>
              </a:p>
              <a:p>
                <a:r>
                  <a:rPr lang="en-US" sz="1050" dirty="0"/>
                  <a:t> The maps between detector position </a:t>
                </a:r>
                <a14:m>
                  <m:oMath xmlns:m="http://schemas.openxmlformats.org/officeDocument/2006/math">
                    <m:r>
                      <a:rPr lang="en-US" sz="1050" i="1" dirty="0" smtClean="0"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r>
                  <a:rPr lang="en-US" sz="1050" dirty="0"/>
                  <a:t> in ALU and detector element index </a:t>
                </a:r>
                <a14:m>
                  <m:oMath xmlns:m="http://schemas.openxmlformats.org/officeDocument/2006/math">
                    <m:r>
                      <a:rPr lang="en-US" sz="1050" i="1" dirty="0" smtClean="0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US" sz="1050" dirty="0"/>
                  <a:t> are </a:t>
                </a:r>
              </a:p>
              <a:p>
                <a:pPr lvl="1"/>
                <a:r>
                  <a:rPr lang="en-US" sz="800" dirty="0">
                    <a:latin typeface="Consolas" panose="020B0609020204030204" pitchFamily="49" charset="0"/>
                    <a:cs typeface="Consolas" panose="020B0609020204030204" pitchFamily="49" charset="0"/>
                  </a:rPr>
                  <a:t>m = (v + </a:t>
                </a:r>
                <a:r>
                  <a:rPr lang="en-US" sz="800" dirty="0" err="1">
                    <a:latin typeface="Consolas" panose="020B0609020204030204" pitchFamily="49" charset="0"/>
                    <a:cs typeface="Consolas" panose="020B0609020204030204" pitchFamily="49" charset="0"/>
                  </a:rPr>
                  <a:t>det_row_offset</a:t>
                </a:r>
                <a:r>
                  <a:rPr lang="en-US" sz="800" dirty="0">
                    <a:latin typeface="Consolas" panose="020B0609020204030204" pitchFamily="49" charset="0"/>
                    <a:cs typeface="Consolas" panose="020B0609020204030204" pitchFamily="49" charset="0"/>
                  </a:rPr>
                  <a:t>)/</a:t>
                </a:r>
                <a:r>
                  <a:rPr lang="en-US" sz="800" dirty="0" err="1">
                    <a:latin typeface="Consolas" panose="020B0609020204030204" pitchFamily="49" charset="0"/>
                    <a:cs typeface="Consolas" panose="020B0609020204030204" pitchFamily="49" charset="0"/>
                  </a:rPr>
                  <a:t>delta_det_row</a:t>
                </a:r>
                <a:r>
                  <a:rPr lang="en-US" sz="800" dirty="0">
                    <a:latin typeface="Consolas" panose="020B0609020204030204" pitchFamily="49" charset="0"/>
                    <a:cs typeface="Consolas" panose="020B0609020204030204" pitchFamily="49" charset="0"/>
                  </a:rPr>
                  <a:t> + </a:t>
                </a:r>
                <a:r>
                  <a:rPr lang="en-US" sz="800" dirty="0" err="1">
                    <a:latin typeface="Consolas" panose="020B0609020204030204" pitchFamily="49" charset="0"/>
                    <a:cs typeface="Consolas" panose="020B0609020204030204" pitchFamily="49" charset="0"/>
                  </a:rPr>
                  <a:t>det_center_row</a:t>
                </a:r>
                <a:r>
                  <a:rPr lang="en-US" sz="800" dirty="0">
                    <a:latin typeface="Consolas" panose="020B0609020204030204" pitchFamily="49" charset="0"/>
                    <a:cs typeface="Consolas" panose="020B0609020204030204" pitchFamily="49" charset="0"/>
                  </a:rPr>
                  <a:t>, where </a:t>
                </a:r>
                <a:r>
                  <a:rPr lang="en-US" sz="800" dirty="0" err="1">
                    <a:latin typeface="Consolas" panose="020B0609020204030204" pitchFamily="49" charset="0"/>
                    <a:cs typeface="Consolas" panose="020B0609020204030204" pitchFamily="49" charset="0"/>
                  </a:rPr>
                  <a:t>det_center_row</a:t>
                </a:r>
                <a:r>
                  <a:rPr lang="en-US" sz="800" dirty="0">
                    <a:latin typeface="Consolas" panose="020B0609020204030204" pitchFamily="49" charset="0"/>
                    <a:cs typeface="Consolas" panose="020B0609020204030204" pitchFamily="49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US" sz="800" b="0" i="1" smtClean="0">
                                <a:latin typeface="Cambria Math" panose="02040503050406030204" pitchFamily="18" charset="0"/>
                              </a:rPr>
                              <m:t>𝑟𝑜𝑤𝑠</m:t>
                            </m:r>
                          </m:sub>
                        </m:sSub>
                        <m:r>
                          <a:rPr lang="en-US" sz="8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num>
                      <m:den>
                        <m:r>
                          <a:rPr lang="en-US" sz="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sz="800" dirty="0">
                  <a:latin typeface="Consolas" panose="020B0609020204030204" pitchFamily="49" charset="0"/>
                  <a:cs typeface="Consolas" panose="020B0609020204030204" pitchFamily="49" charset="0"/>
                </a:endParaRPr>
              </a:p>
              <a:p>
                <a:pPr lvl="1"/>
                <a:r>
                  <a:rPr lang="en-US" sz="700" dirty="0">
                    <a:latin typeface="Consolas" panose="020B0609020204030204" pitchFamily="49" charset="0"/>
                    <a:cs typeface="Consolas" panose="020B0609020204030204" pitchFamily="49" charset="0"/>
                  </a:rPr>
                  <a:t>v = </a:t>
                </a:r>
                <a:r>
                  <a:rPr lang="en-US" sz="700" dirty="0" err="1">
                    <a:latin typeface="Consolas" panose="020B0609020204030204" pitchFamily="49" charset="0"/>
                    <a:cs typeface="Consolas" panose="020B0609020204030204" pitchFamily="49" charset="0"/>
                  </a:rPr>
                  <a:t>delta_det_row</a:t>
                </a:r>
                <a:r>
                  <a:rPr lang="en-US" sz="700" dirty="0">
                    <a:latin typeface="Consolas" panose="020B0609020204030204" pitchFamily="49" charset="0"/>
                    <a:cs typeface="Consolas" panose="020B0609020204030204" pitchFamily="49" charset="0"/>
                  </a:rPr>
                  <a:t> * (m - </a:t>
                </a:r>
                <a:r>
                  <a:rPr lang="en-US" sz="700" dirty="0" err="1">
                    <a:latin typeface="Consolas" panose="020B0609020204030204" pitchFamily="49" charset="0"/>
                    <a:cs typeface="Consolas" panose="020B0609020204030204" pitchFamily="49" charset="0"/>
                  </a:rPr>
                  <a:t>det_center_row</a:t>
                </a:r>
                <a:r>
                  <a:rPr lang="en-US" sz="700" dirty="0">
                    <a:latin typeface="Consolas" panose="020B0609020204030204" pitchFamily="49" charset="0"/>
                    <a:cs typeface="Consolas" panose="020B0609020204030204" pitchFamily="49" charset="0"/>
                  </a:rPr>
                  <a:t>) - </a:t>
                </a:r>
                <a:r>
                  <a:rPr lang="en-US" sz="700" dirty="0" err="1">
                    <a:latin typeface="Consolas" panose="020B0609020204030204" pitchFamily="49" charset="0"/>
                    <a:cs typeface="Consolas" panose="020B0609020204030204" pitchFamily="49" charset="0"/>
                  </a:rPr>
                  <a:t>det_row_offset</a:t>
                </a:r>
                <a:endParaRPr lang="en-US" sz="717" dirty="0"/>
              </a:p>
              <a:p>
                <a:r>
                  <a:rPr lang="en-US" sz="1050" dirty="0"/>
                  <a:t> If we use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05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𝑡𝑜𝑝</m:t>
                        </m:r>
                      </m:sup>
                    </m:sSubSup>
                  </m:oMath>
                </a14:m>
                <a:r>
                  <a:rPr lang="en-US" sz="10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for a reconstruction with </a:t>
                </a:r>
                <a:r>
                  <a:rPr lang="en-US" sz="800" dirty="0" err="1">
                    <a:latin typeface="Consolas" panose="020B0609020204030204" pitchFamily="49" charset="0"/>
                    <a:cs typeface="Consolas" panose="020B0609020204030204" pitchFamily="49" charset="0"/>
                  </a:rPr>
                  <a:t>det_row_offset</a:t>
                </a:r>
                <a:r>
                  <a:rPr lang="en-US" sz="800" dirty="0">
                    <a:latin typeface="Consolas" panose="020B0609020204030204" pitchFamily="49" charset="0"/>
                    <a:cs typeface="Consolas" panose="020B0609020204030204" pitchFamily="49" charset="0"/>
                  </a:rPr>
                  <a:t>=0</a:t>
                </a:r>
                <a:r>
                  <a:rPr lang="en-US" sz="10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then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0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10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  <m:sup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𝑡𝑜𝑝</m:t>
                        </m:r>
                      </m:sup>
                    </m:sSup>
                    <m:r>
                      <a:rPr lang="en-US" sz="10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en-US" sz="10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will be at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0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10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e>
                      <m:sup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𝑡𝑜𝑝</m:t>
                        </m:r>
                      </m:sup>
                    </m:sSup>
                    <m:r>
                      <a:rPr lang="en-US" sz="105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0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sz="105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𝑟𝑜𝑤𝑠</m:t>
                            </m:r>
                          </m:sub>
                          <m:sup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h𝑎𝑙𝑓</m:t>
                            </m:r>
                          </m:sup>
                        </m:sSubSup>
                        <m:r>
                          <a:rPr lang="en-US" sz="10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−1</m:t>
                        </m:r>
                      </m:num>
                      <m:den>
                        <m:r>
                          <a:rPr lang="en-US" sz="10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10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which is </a:t>
                </a:r>
                <a:r>
                  <a:rPr lang="en-US" sz="800" dirty="0" err="1">
                    <a:latin typeface="Consolas" panose="020B0609020204030204" pitchFamily="49" charset="0"/>
                    <a:cs typeface="Consolas" panose="020B0609020204030204" pitchFamily="49" charset="0"/>
                  </a:rPr>
                  <a:t>det_center_row</a:t>
                </a:r>
                <a:r>
                  <a:rPr lang="en-US" sz="10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for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0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sz="10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e>
                      <m:sub>
                        <m:r>
                          <a:rPr lang="en-US" sz="10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  <m:sup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𝑡𝑜𝑝</m:t>
                        </m:r>
                      </m:sup>
                    </m:sSubSup>
                  </m:oMath>
                </a14:m>
                <a:r>
                  <a:rPr lang="en-US" sz="10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 But we need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0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10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  <m:sup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𝑡𝑜𝑝</m:t>
                        </m:r>
                      </m:sup>
                    </m:sSup>
                    <m:r>
                      <a:rPr lang="en-US" sz="105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en-US" sz="10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to use the data at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0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10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e>
                      <m:sup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𝑡𝑜𝑝</m:t>
                        </m:r>
                      </m:sup>
                    </m:sSup>
                    <m:r>
                      <a:rPr lang="en-US" sz="10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05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05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𝑟𝑜𝑤𝑠</m:t>
                            </m:r>
                          </m:sub>
                        </m:sSub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−1</m:t>
                        </m:r>
                      </m:num>
                      <m:den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10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in order to match the data from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0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e>
                      <m:sub>
                        <m:r>
                          <a:rPr lang="en-US" sz="10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10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on the iso line.  So we need</a:t>
                </a:r>
              </a:p>
              <a:p>
                <a:pPr lvl="1"/>
                <a:r>
                  <a:rPr lang="en-US" sz="800" dirty="0">
                    <a:latin typeface="Consolas" panose="020B0609020204030204" pitchFamily="49" charset="0"/>
                    <a:cs typeface="Consolas" panose="020B0609020204030204" pitchFamily="49" charset="0"/>
                  </a:rPr>
                  <a:t>0 = </a:t>
                </a:r>
                <a:r>
                  <a:rPr lang="en-US" sz="800" dirty="0" err="1">
                    <a:latin typeface="Consolas" panose="020B0609020204030204" pitchFamily="49" charset="0"/>
                    <a:cs typeface="Consolas" panose="020B0609020204030204" pitchFamily="49" charset="0"/>
                  </a:rPr>
                  <a:t>delta_det_row</a:t>
                </a:r>
                <a:r>
                  <a:rPr lang="en-US" sz="800" dirty="0">
                    <a:latin typeface="Consolas" panose="020B0609020204030204" pitchFamily="49" charset="0"/>
                    <a:cs typeface="Consolas" panose="020B0609020204030204" pitchFamily="49" charset="0"/>
                  </a:rPr>
                  <a:t> * 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US" sz="800" i="1">
                                <a:latin typeface="Cambria Math" panose="02040503050406030204" pitchFamily="18" charset="0"/>
                              </a:rPr>
                              <m:t>𝑟𝑜𝑤𝑠</m:t>
                            </m:r>
                          </m:sub>
                        </m:sSub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−1</m:t>
                        </m:r>
                      </m:num>
                      <m:den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800" dirty="0">
                    <a:latin typeface="Consolas" panose="020B0609020204030204" pitchFamily="49" charset="0"/>
                    <a:cs typeface="Consolas" panose="020B0609020204030204" pitchFamily="49" charset="0"/>
                  </a:rPr>
                  <a:t>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sz="8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US" sz="800" i="1">
                                <a:latin typeface="Cambria Math" panose="02040503050406030204" pitchFamily="18" charset="0"/>
                              </a:rPr>
                              <m:t>𝑟𝑜𝑤𝑠</m:t>
                            </m:r>
                          </m:sub>
                          <m:sup>
                            <m:r>
                              <a:rPr lang="en-US" sz="800" i="1">
                                <a:latin typeface="Cambria Math" panose="02040503050406030204" pitchFamily="18" charset="0"/>
                              </a:rPr>
                              <m:t>h𝑎𝑙𝑓</m:t>
                            </m:r>
                          </m:sup>
                        </m:sSubSup>
                        <m:r>
                          <a:rPr lang="en-US" sz="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−1</m:t>
                        </m:r>
                      </m:num>
                      <m:den>
                        <m:r>
                          <a:rPr lang="en-US" sz="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800" dirty="0">
                    <a:latin typeface="Consolas" panose="020B0609020204030204" pitchFamily="49" charset="0"/>
                    <a:cs typeface="Consolas" panose="020B0609020204030204" pitchFamily="49" charset="0"/>
                  </a:rPr>
                  <a:t>) - </a:t>
                </a:r>
                <a:r>
                  <a:rPr lang="en-US" sz="800" dirty="0" err="1">
                    <a:latin typeface="Consolas" panose="020B0609020204030204" pitchFamily="49" charset="0"/>
                    <a:cs typeface="Consolas" panose="020B0609020204030204" pitchFamily="49" charset="0"/>
                  </a:rPr>
                  <a:t>det_row_offset</a:t>
                </a:r>
                <a:endParaRPr lang="en-US" sz="800" dirty="0"/>
              </a:p>
              <a:p>
                <a:r>
                  <a:rPr lang="en-US" sz="10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Hence we need:      </a:t>
                </a:r>
                <a:r>
                  <a:rPr lang="en-US" sz="1050" dirty="0" err="1">
                    <a:latin typeface="Consolas" panose="020B0609020204030204" pitchFamily="49" charset="0"/>
                    <a:cs typeface="Consolas" panose="020B0609020204030204" pitchFamily="49" charset="0"/>
                  </a:rPr>
                  <a:t>det_row_offset</a:t>
                </a:r>
                <a:r>
                  <a:rPr lang="en-US" sz="1050" dirty="0">
                    <a:latin typeface="Consolas" panose="020B0609020204030204" pitchFamily="49" charset="0"/>
                    <a:cs typeface="Consolas" panose="020B0609020204030204" pitchFamily="49" charset="0"/>
                  </a:rPr>
                  <a:t> = </a:t>
                </a:r>
                <a:r>
                  <a:rPr lang="en-US" sz="1050" dirty="0" err="1">
                    <a:latin typeface="Consolas" panose="020B0609020204030204" pitchFamily="49" charset="0"/>
                    <a:cs typeface="Consolas" panose="020B0609020204030204" pitchFamily="49" charset="0"/>
                  </a:rPr>
                  <a:t>delta_det_row</a:t>
                </a:r>
                <a:r>
                  <a:rPr lang="en-US" sz="1050" dirty="0">
                    <a:latin typeface="Consolas" panose="020B0609020204030204" pitchFamily="49" charset="0"/>
                    <a:cs typeface="Consolas" panose="020B0609020204030204" pitchFamily="49" charset="0"/>
                  </a:rPr>
                  <a:t> *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050" b="0" i="1" smtClean="0"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105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105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5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en-US" sz="1050" i="1">
                                    <a:latin typeface="Cambria Math" panose="02040503050406030204" pitchFamily="18" charset="0"/>
                                  </a:rPr>
                                  <m:t>𝑟𝑜𝑤𝑠</m:t>
                                </m:r>
                              </m:sub>
                            </m:sSub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num>
                          <m:den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sz="1050" dirty="0">
                            <a:latin typeface="Consolas" panose="020B0609020204030204" pitchFamily="49" charset="0"/>
                            <a:cs typeface="Consolas" panose="020B0609020204030204" pitchFamily="49" charset="0"/>
                          </a:rPr>
                          <m:t> − </m:t>
                        </m:r>
                        <m:f>
                          <m:fPr>
                            <m:ctrlPr>
                              <a:rPr lang="en-US" sz="105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sSubSup>
                              <m:sSubSupPr>
                                <m:ctrlPr>
                                  <a:rPr lang="en-US" sz="105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05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en-US" sz="1050" i="1">
                                    <a:latin typeface="Cambria Math" panose="02040503050406030204" pitchFamily="18" charset="0"/>
                                  </a:rPr>
                                  <m:t>𝑟𝑜𝑤𝑠</m:t>
                                </m:r>
                              </m:sub>
                              <m:sup>
                                <m:r>
                                  <a:rPr lang="en-US" sz="1050" i="1">
                                    <a:latin typeface="Cambria Math" panose="02040503050406030204" pitchFamily="18" charset="0"/>
                                  </a:rPr>
                                  <m:t>h𝑎𝑙𝑓</m:t>
                                </m:r>
                              </m:sup>
                            </m:sSubSup>
                            <m:r>
                              <a:rPr lang="en-US" sz="105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−1</m:t>
                            </m:r>
                          </m:num>
                          <m:den>
                            <m:r>
                              <a:rPr lang="en-US" sz="105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endParaRPr lang="en-US" sz="717" dirty="0"/>
              </a:p>
              <a:p>
                <a:r>
                  <a:rPr lang="en-US" sz="1050" dirty="0"/>
                  <a:t> This still leaves the half-volume centered on the iso line, so we need to move the volume up.   The map from slice index </a:t>
                </a:r>
                <a:r>
                  <a:rPr lang="en-US" sz="1050" i="1" dirty="0"/>
                  <a:t>k</a:t>
                </a:r>
                <a:r>
                  <a:rPr lang="en-US" sz="1050" dirty="0"/>
                  <a:t> to ALU position </a:t>
                </a:r>
                <a14:m>
                  <m:oMath xmlns:m="http://schemas.openxmlformats.org/officeDocument/2006/math">
                    <m:r>
                      <a:rPr lang="en-US" sz="1050" b="0" i="1" smtClean="0">
                        <a:latin typeface="Cambria Math" panose="02040503050406030204" pitchFamily="18" charset="0"/>
                      </a:rPr>
                      <m:t>𝑧</m:t>
                    </m:r>
                  </m:oMath>
                </a14:m>
                <a:r>
                  <a:rPr lang="en-US" sz="1050" dirty="0"/>
                  <a:t> is</a:t>
                </a:r>
              </a:p>
              <a:p>
                <a:pPr lvl="1"/>
                <a:r>
                  <a:rPr lang="en-US" sz="717" dirty="0">
                    <a:latin typeface="Consolas" panose="020B0609020204030204" pitchFamily="49" charset="0"/>
                    <a:cs typeface="Consolas" panose="020B0609020204030204" pitchFamily="49" charset="0"/>
                  </a:rPr>
                  <a:t> z = </a:t>
                </a:r>
                <a:r>
                  <a:rPr lang="en-US" sz="717" dirty="0" err="1">
                    <a:latin typeface="Consolas" panose="020B0609020204030204" pitchFamily="49" charset="0"/>
                    <a:cs typeface="Consolas" panose="020B0609020204030204" pitchFamily="49" charset="0"/>
                  </a:rPr>
                  <a:t>delta_voxel</a:t>
                </a:r>
                <a:r>
                  <a:rPr lang="en-US" sz="717" dirty="0">
                    <a:latin typeface="Consolas" panose="020B0609020204030204" pitchFamily="49" charset="0"/>
                    <a:cs typeface="Consolas" panose="020B0609020204030204" pitchFamily="49" charset="0"/>
                  </a:rPr>
                  <a:t>*(k – (num_recon_slices-1)/2) + </a:t>
                </a:r>
                <a:r>
                  <a:rPr lang="en-US" sz="717" dirty="0" err="1">
                    <a:latin typeface="Consolas" panose="020B0609020204030204" pitchFamily="49" charset="0"/>
                    <a:cs typeface="Consolas" panose="020B0609020204030204" pitchFamily="49" charset="0"/>
                  </a:rPr>
                  <a:t>recon_slice_offset</a:t>
                </a:r>
                <a:endParaRPr lang="en-US" sz="717" dirty="0">
                  <a:latin typeface="Consolas" panose="020B0609020204030204" pitchFamily="49" charset="0"/>
                  <a:cs typeface="Consolas" panose="020B0609020204030204" pitchFamily="49" charset="0"/>
                </a:endParaRPr>
              </a:p>
              <a:p>
                <a:r>
                  <a:rPr lang="en-US" sz="10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The </a:t>
                </a:r>
                <a14:m>
                  <m:oMath xmlns:m="http://schemas.openxmlformats.org/officeDocument/2006/math">
                    <m:r>
                      <a:rPr lang="en-US" sz="10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𝑧</m:t>
                    </m:r>
                  </m:oMath>
                </a14:m>
                <a:r>
                  <a:rPr lang="en-US" sz="10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coordinate for slice 0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0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10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10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is </a:t>
                </a:r>
                <a:r>
                  <a:rPr lang="en-US" sz="800" dirty="0" err="1">
                    <a:latin typeface="Consolas" panose="020B0609020204030204" pitchFamily="49" charset="0"/>
                    <a:cs typeface="Consolas" panose="020B0609020204030204" pitchFamily="49" charset="0"/>
                  </a:rPr>
                  <a:t>delta_voxel</a:t>
                </a:r>
                <a:r>
                  <a:rPr lang="en-US" sz="800" dirty="0">
                    <a:latin typeface="Consolas" panose="020B0609020204030204" pitchFamily="49" charset="0"/>
                    <a:cs typeface="Consolas" panose="020B0609020204030204" pitchFamily="49" charset="0"/>
                  </a:rPr>
                  <a:t>*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800" b="0" i="1" smtClean="0"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</m:ctrlPr>
                      </m:dPr>
                      <m:e>
                        <m:r>
                          <a:rPr lang="en-US" sz="800"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8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en-US" sz="800" b="0" i="1" smtClean="0">
                                    <a:latin typeface="Cambria Math" panose="02040503050406030204" pitchFamily="18" charset="0"/>
                                  </a:rPr>
                                  <m:t>𝑠𝑙𝑖𝑐𝑒𝑠</m:t>
                                </m:r>
                              </m:sub>
                            </m:sSub>
                            <m:r>
                              <a:rPr lang="en-US" sz="800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num>
                          <m:den>
                            <m:r>
                              <a:rPr lang="en-US" sz="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sz="10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and for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05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sz="105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105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  <m:sup>
                        <m:r>
                          <a:rPr lang="en-US" sz="105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𝑡𝑜𝑝</m:t>
                        </m:r>
                      </m:sup>
                    </m:sSubSup>
                  </m:oMath>
                </a14:m>
                <a:r>
                  <a:rPr lang="en-US" sz="105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is </a:t>
                </a:r>
                <a:r>
                  <a:rPr lang="en-US" sz="800" dirty="0" err="1">
                    <a:solidFill>
                      <a:srgbClr val="000000"/>
                    </a:solidFill>
                    <a:latin typeface="Consolas" panose="020B0609020204030204" pitchFamily="49" charset="0"/>
                    <a:cs typeface="Consolas" panose="020B0609020204030204" pitchFamily="49" charset="0"/>
                  </a:rPr>
                  <a:t>delta_voxel</a:t>
                </a:r>
                <a:r>
                  <a:rPr lang="en-US" sz="800" dirty="0">
                    <a:solidFill>
                      <a:srgbClr val="000000"/>
                    </a:solidFill>
                    <a:latin typeface="Consolas" panose="020B0609020204030204" pitchFamily="49" charset="0"/>
                    <a:cs typeface="Consolas" panose="020B0609020204030204" pitchFamily="49" charset="0"/>
                  </a:rPr>
                  <a:t>*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</m:ctrlPr>
                      </m:dPr>
                      <m:e>
                        <m:r>
                          <a:rPr lang="en-US" sz="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Sup>
                              <m:sSubSupPr>
                                <m:ctrlPr>
                                  <a:rPr lang="en-US" sz="8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en-US" sz="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𝑠𝑙𝑖𝑐𝑒𝑠</m:t>
                                </m:r>
                              </m:sub>
                              <m:sup>
                                <m:r>
                                  <a:rPr lang="en-US" sz="800" i="1">
                                    <a:latin typeface="Cambria Math" panose="02040503050406030204" pitchFamily="18" charset="0"/>
                                  </a:rPr>
                                  <m:t>h𝑎𝑙𝑓</m:t>
                                </m:r>
                              </m:sup>
                            </m:sSubSup>
                            <m:r>
                              <a:rPr lang="en-US" sz="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num>
                          <m:den>
                            <m:r>
                              <a:rPr lang="en-US" sz="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endParaRPr lang="en-US" sz="10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10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So we need </a:t>
                </a:r>
                <a:r>
                  <a:rPr lang="en-US" sz="800" dirty="0">
                    <a:solidFill>
                      <a:srgbClr val="000000"/>
                    </a:solidFill>
                    <a:latin typeface="Consolas" panose="020B0609020204030204" pitchFamily="49" charset="0"/>
                    <a:cs typeface="Consolas" panose="020B0609020204030204" pitchFamily="49" charset="0"/>
                  </a:rPr>
                  <a:t>delta_voxel*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</m:ctrlPr>
                      </m:dPr>
                      <m:e>
                        <m:r>
                          <a:rPr lang="en-US" sz="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en-US" sz="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𝑠𝑙𝑖𝑐𝑒𝑠</m:t>
                                </m:r>
                              </m:sub>
                            </m:sSub>
                            <m:r>
                              <a:rPr lang="en-US" sz="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num>
                          <m:den>
                            <m:r>
                              <a:rPr lang="en-US" sz="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sz="10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:r>
                  <a:rPr lang="en-US" sz="800" dirty="0">
                    <a:solidFill>
                      <a:srgbClr val="000000"/>
                    </a:solidFill>
                    <a:latin typeface="Consolas" panose="020B0609020204030204" pitchFamily="49" charset="0"/>
                    <a:cs typeface="Consolas" panose="020B0609020204030204" pitchFamily="49" charset="0"/>
                  </a:rPr>
                  <a:t>delta_voxel*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</m:ctrlPr>
                      </m:dPr>
                      <m:e>
                        <m:r>
                          <a:rPr lang="en-US" sz="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Sup>
                              <m:sSubSupPr>
                                <m:ctrlPr>
                                  <a:rPr lang="en-US" sz="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en-US" sz="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𝑠𝑙𝑖𝑐𝑒𝑠</m:t>
                                </m:r>
                              </m:sub>
                              <m:sup>
                                <m:r>
                                  <a:rPr lang="en-US" sz="800" i="1">
                                    <a:latin typeface="Cambria Math" panose="02040503050406030204" pitchFamily="18" charset="0"/>
                                  </a:rPr>
                                  <m:t>h𝑎𝑙𝑓</m:t>
                                </m:r>
                              </m:sup>
                            </m:sSubSup>
                            <m:r>
                              <a:rPr lang="en-US" sz="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num>
                          <m:den>
                            <m:r>
                              <a:rPr lang="en-US" sz="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sz="10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800" dirty="0">
                    <a:latin typeface="Consolas" panose="020B0609020204030204" pitchFamily="49" charset="0"/>
                    <a:cs typeface="Consolas" panose="020B0609020204030204" pitchFamily="49" charset="0"/>
                  </a:rPr>
                  <a:t>+ </a:t>
                </a:r>
                <a:r>
                  <a:rPr lang="en-US" sz="800" dirty="0" err="1">
                    <a:latin typeface="Consolas" panose="020B0609020204030204" pitchFamily="49" charset="0"/>
                    <a:cs typeface="Consolas" panose="020B0609020204030204" pitchFamily="49" charset="0"/>
                  </a:rPr>
                  <a:t>recon_slice_offset</a:t>
                </a:r>
                <a:r>
                  <a:rPr lang="en-US" sz="800" dirty="0">
                    <a:latin typeface="Consolas" panose="020B0609020204030204" pitchFamily="49" charset="0"/>
                    <a:cs typeface="Consolas" panose="020B0609020204030204" pitchFamily="49" charset="0"/>
                  </a:rPr>
                  <a:t> or</a:t>
                </a:r>
                <a:endParaRPr lang="en-US" sz="800" dirty="0"/>
              </a:p>
              <a:p>
                <a:r>
                  <a:rPr lang="en-US" sz="1050" dirty="0">
                    <a:latin typeface="Consolas" panose="020B0609020204030204" pitchFamily="49" charset="0"/>
                    <a:cs typeface="Consolas" panose="020B0609020204030204" pitchFamily="49" charset="0"/>
                  </a:rPr>
                  <a:t> </a:t>
                </a:r>
                <a:r>
                  <a:rPr lang="en-US" sz="1050" dirty="0" err="1">
                    <a:latin typeface="Consolas" panose="020B0609020204030204" pitchFamily="49" charset="0"/>
                    <a:cs typeface="Consolas" panose="020B0609020204030204" pitchFamily="49" charset="0"/>
                  </a:rPr>
                  <a:t>recon_slice_offset</a:t>
                </a:r>
                <a:r>
                  <a:rPr lang="en-US" sz="1050" dirty="0">
                    <a:latin typeface="Consolas" panose="020B0609020204030204" pitchFamily="49" charset="0"/>
                    <a:cs typeface="Consolas" panose="020B0609020204030204" pitchFamily="49" charset="0"/>
                  </a:rPr>
                  <a:t> = - </a:t>
                </a:r>
                <a:r>
                  <a:rPr lang="en-US" sz="1050" dirty="0" err="1">
                    <a:latin typeface="Consolas" panose="020B0609020204030204" pitchFamily="49" charset="0"/>
                    <a:cs typeface="Consolas" panose="020B0609020204030204" pitchFamily="49" charset="0"/>
                  </a:rPr>
                  <a:t>delta_voxel</a:t>
                </a:r>
                <a:r>
                  <a:rPr lang="en-US" sz="1050" dirty="0">
                    <a:latin typeface="Consolas" panose="020B0609020204030204" pitchFamily="49" charset="0"/>
                    <a:cs typeface="Consolas" panose="020B0609020204030204" pitchFamily="49" charset="0"/>
                  </a:rPr>
                  <a:t> *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05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105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105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5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en-US" sz="105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𝑠𝑙𝑖𝑐𝑒𝑠</m:t>
                                </m:r>
                              </m:sub>
                            </m:sSub>
                            <m:r>
                              <a:rPr lang="en-US" sz="105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num>
                          <m:den>
                            <m:r>
                              <a:rPr lang="en-US" sz="105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en-US" sz="105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105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Sup>
                              <m:sSubSupPr>
                                <m:ctrlPr>
                                  <a:rPr lang="en-US" sz="105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05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en-US" sz="105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𝑠𝑙𝑖𝑐𝑒𝑠</m:t>
                                </m:r>
                              </m:sub>
                              <m:sup>
                                <m:r>
                                  <a:rPr lang="en-US" sz="1050" i="1">
                                    <a:latin typeface="Cambria Math" panose="02040503050406030204" pitchFamily="18" charset="0"/>
                                  </a:rPr>
                                  <m:t>h𝑎𝑙𝑓</m:t>
                                </m:r>
                              </m:sup>
                            </m:sSubSup>
                            <m:r>
                              <a:rPr lang="en-US" sz="105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num>
                          <m:den>
                            <m:r>
                              <a:rPr lang="en-US" sz="105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endParaRPr lang="en-US" sz="10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1050" dirty="0"/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3BE5FDE7-668E-9A45-9435-CDD1290EED1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84746" y="572701"/>
                <a:ext cx="5686367" cy="5180399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0D3EAC00-F490-E026-5A56-FA149225D46E}"/>
                  </a:ext>
                </a:extLst>
              </p:cNvPr>
              <p:cNvSpPr txBox="1"/>
              <p:nvPr/>
            </p:nvSpPr>
            <p:spPr>
              <a:xfrm>
                <a:off x="6262673" y="324064"/>
                <a:ext cx="176054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Sinogram data is</a:t>
                </a:r>
              </a:p>
              <a:p>
                <a:pPr algn="ctr"/>
                <a:r>
                  <a:rPr lang="en-US" sz="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indexed by </a:t>
                </a:r>
                <a14:m>
                  <m:oMath xmlns:m="http://schemas.openxmlformats.org/officeDocument/2006/math">
                    <m:r>
                      <a:rPr lang="en-US" sz="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𝑚</m:t>
                    </m:r>
                  </m:oMath>
                </a14:m>
                <a:r>
                  <a:rPr lang="en-US" sz="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and position given by </a:t>
                </a:r>
                <a:r>
                  <a:rPr lang="en-US" sz="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14:m>
                  <m:oMath xmlns:m="http://schemas.openxmlformats.org/officeDocument/2006/math">
                    <m:r>
                      <a:rPr lang="en-US" sz="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0D3EAC00-F490-E026-5A56-FA149225D4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2673" y="324064"/>
                <a:ext cx="1760547" cy="338554"/>
              </a:xfrm>
              <a:prstGeom prst="rect">
                <a:avLst/>
              </a:prstGeom>
              <a:blipFill>
                <a:blip r:embed="rId3"/>
                <a:stretch>
                  <a:fillRect b="-3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7" name="Group 96">
            <a:extLst>
              <a:ext uri="{FF2B5EF4-FFF2-40B4-BE49-F238E27FC236}">
                <a16:creationId xmlns:a16="http://schemas.microsoft.com/office/drawing/2014/main" id="{A085103E-76EA-F64B-FECA-8B2E05FF10C3}"/>
              </a:ext>
            </a:extLst>
          </p:cNvPr>
          <p:cNvGrpSpPr/>
          <p:nvPr/>
        </p:nvGrpSpPr>
        <p:grpSpPr>
          <a:xfrm>
            <a:off x="5814715" y="495300"/>
            <a:ext cx="2933379" cy="2286000"/>
            <a:chOff x="5814715" y="495300"/>
            <a:chExt cx="2933379" cy="2286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4F23BB1-BD25-4748-34BC-21562EFBB3EB}"/>
                </a:ext>
              </a:extLst>
            </p:cNvPr>
            <p:cNvGrpSpPr/>
            <p:nvPr/>
          </p:nvGrpSpPr>
          <p:grpSpPr>
            <a:xfrm>
              <a:off x="5814715" y="495300"/>
              <a:ext cx="2933379" cy="2286000"/>
              <a:chOff x="5962995" y="3010243"/>
              <a:chExt cx="2933379" cy="2286000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EEC67D94-E913-C967-D24D-3F6C3523EF7E}"/>
                  </a:ext>
                </a:extLst>
              </p:cNvPr>
              <p:cNvGrpSpPr/>
              <p:nvPr/>
            </p:nvGrpSpPr>
            <p:grpSpPr>
              <a:xfrm>
                <a:off x="5962995" y="3010243"/>
                <a:ext cx="2632399" cy="2286000"/>
                <a:chOff x="5935409" y="324162"/>
                <a:chExt cx="2632399" cy="2286000"/>
              </a:xfrm>
            </p:grpSpPr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622B2EFF-601B-52A9-6FAD-9E9C38EC842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6852748" y="1465202"/>
                  <a:ext cx="527651" cy="256005"/>
                </a:xfrm>
                <a:prstGeom prst="rect">
                  <a:avLst/>
                </a:prstGeom>
                <a:solidFill>
                  <a:schemeClr val="accent1">
                    <a:alpha val="58829"/>
                  </a:schemeClr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cxnSp>
              <p:nvCxnSpPr>
                <p:cNvPr id="18" name="Straight Arrow Connector 17">
                  <a:extLst>
                    <a:ext uri="{FF2B5EF4-FFF2-40B4-BE49-F238E27FC236}">
                      <a16:creationId xmlns:a16="http://schemas.microsoft.com/office/drawing/2014/main" id="{11E12968-50CA-A88C-389F-CA950DB01789}"/>
                    </a:ext>
                  </a:extLst>
                </p:cNvPr>
                <p:cNvCxnSpPr>
                  <a:cxnSpLocks/>
                  <a:endCxn id="19" idx="3"/>
                </p:cNvCxnSpPr>
                <p:nvPr/>
              </p:nvCxnSpPr>
              <p:spPr bwMode="auto">
                <a:xfrm>
                  <a:off x="6039492" y="1467162"/>
                  <a:ext cx="2528316" cy="0"/>
                </a:xfrm>
                <a:prstGeom prst="straightConnector1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stealth" w="sm" len="lg"/>
                </a:ln>
                <a:effectLst/>
              </p:spPr>
            </p:cxnSp>
            <p:sp>
              <p:nvSpPr>
                <p:cNvPr id="19" name="Rectangle 18">
                  <a:extLst>
                    <a:ext uri="{FF2B5EF4-FFF2-40B4-BE49-F238E27FC236}">
                      <a16:creationId xmlns:a16="http://schemas.microsoft.com/office/drawing/2014/main" id="{28C00A9A-A698-D691-82EA-EC4C7EC78FBC}"/>
                    </a:ext>
                  </a:extLst>
                </p:cNvPr>
                <p:cNvSpPr/>
                <p:nvPr/>
              </p:nvSpPr>
              <p:spPr bwMode="auto">
                <a:xfrm>
                  <a:off x="8549520" y="324162"/>
                  <a:ext cx="18288" cy="228600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0" name="TextBox 19">
                      <a:extLst>
                        <a:ext uri="{FF2B5EF4-FFF2-40B4-BE49-F238E27FC236}">
                          <a16:creationId xmlns:a16="http://schemas.microsoft.com/office/drawing/2014/main" id="{25251546-B85A-AB9B-D424-1B6E8DB80E8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935409" y="711516"/>
                      <a:ext cx="1731500" cy="33855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Reconstructed volume has data</a:t>
                      </a:r>
                    </a:p>
                    <a:p>
                      <a:pPr algn="ctr"/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indexed by </a:t>
                      </a:r>
                      <a14:m>
                        <m:oMath xmlns:m="http://schemas.openxmlformats.org/officeDocument/2006/math">
                          <m:r>
                            <a:rPr lang="en-US" sz="8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𝑘</m:t>
                          </m:r>
                        </m:oMath>
                      </a14:m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and position given by </a:t>
                      </a:r>
                      <a14:m>
                        <m:oMath xmlns:m="http://schemas.openxmlformats.org/officeDocument/2006/math">
                          <m:r>
                            <a:rPr lang="en-US" sz="8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8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.</m:t>
                          </m:r>
                        </m:oMath>
                      </a14:m>
                      <a:endParaRPr lang="en-US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20" name="TextBox 19">
                      <a:extLst>
                        <a:ext uri="{FF2B5EF4-FFF2-40B4-BE49-F238E27FC236}">
                          <a16:creationId xmlns:a16="http://schemas.microsoft.com/office/drawing/2014/main" id="{25251546-B85A-AB9B-D424-1B6E8DB80E80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5935409" y="711516"/>
                      <a:ext cx="1731500" cy="338554"/>
                    </a:xfrm>
                    <a:prstGeom prst="rect">
                      <a:avLst/>
                    </a:prstGeom>
                    <a:blipFill>
                      <a:blip r:embed="rId4"/>
                      <a:stretch>
                        <a:fillRect b="-7407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grpSp>
              <p:nvGrpSpPr>
                <p:cNvPr id="23" name="Group 22">
                  <a:extLst>
                    <a:ext uri="{FF2B5EF4-FFF2-40B4-BE49-F238E27FC236}">
                      <a16:creationId xmlns:a16="http://schemas.microsoft.com/office/drawing/2014/main" id="{6CD86689-A1BD-5FAE-8A9F-A65743C6F4FC}"/>
                    </a:ext>
                  </a:extLst>
                </p:cNvPr>
                <p:cNvGrpSpPr/>
                <p:nvPr/>
              </p:nvGrpSpPr>
              <p:grpSpPr>
                <a:xfrm>
                  <a:off x="6854832" y="1234665"/>
                  <a:ext cx="495975" cy="574084"/>
                  <a:chOff x="6854832" y="1234665"/>
                  <a:chExt cx="495975" cy="574084"/>
                </a:xfrm>
              </p:grpSpPr>
              <p:sp>
                <p:nvSpPr>
                  <p:cNvPr id="52" name="Oval 51">
                    <a:extLst>
                      <a:ext uri="{FF2B5EF4-FFF2-40B4-BE49-F238E27FC236}">
                        <a16:creationId xmlns:a16="http://schemas.microsoft.com/office/drawing/2014/main" id="{565ED289-3EA4-CFF8-E4B3-BA054941494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13913" y="1442344"/>
                    <a:ext cx="45719" cy="45719"/>
                  </a:xfrm>
                  <a:prstGeom prst="ellipse">
                    <a:avLst/>
                  </a:prstGeom>
                  <a:solidFill>
                    <a:srgbClr val="FF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0" charset="0"/>
                      <a:ea typeface="ＭＳ Ｐゴシック" pitchFamily="-110" charset="-128"/>
                      <a:cs typeface="ＭＳ Ｐゴシック" pitchFamily="-110" charset="-128"/>
                    </a:endParaRPr>
                  </a:p>
                </p:txBody>
              </p:sp>
              <p:cxnSp>
                <p:nvCxnSpPr>
                  <p:cNvPr id="54" name="Straight Arrow Connector 53">
                    <a:extLst>
                      <a:ext uri="{FF2B5EF4-FFF2-40B4-BE49-F238E27FC236}">
                        <a16:creationId xmlns:a16="http://schemas.microsoft.com/office/drawing/2014/main" id="{B209C52F-F1F4-9C41-C8EE-FEAD8AD12B9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H="1">
                    <a:off x="6854832" y="1465202"/>
                    <a:ext cx="259081" cy="1960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6350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stealth"/>
                  </a:ln>
                  <a:effectLst/>
                </p:spPr>
              </p:cxnSp>
              <p:sp>
                <p:nvSpPr>
                  <p:cNvPr id="55" name="TextBox 54">
                    <a:extLst>
                      <a:ext uri="{FF2B5EF4-FFF2-40B4-BE49-F238E27FC236}">
                        <a16:creationId xmlns:a16="http://schemas.microsoft.com/office/drawing/2014/main" id="{99EC1A21-1BF3-D17F-DCC0-A5C39CC5CF10}"/>
                      </a:ext>
                    </a:extLst>
                  </p:cNvPr>
                  <p:cNvSpPr txBox="1"/>
                  <p:nvPr/>
                </p:nvSpPr>
                <p:spPr>
                  <a:xfrm>
                    <a:off x="7103623" y="1478160"/>
                    <a:ext cx="247184" cy="2616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sz="11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z</a:t>
                    </a:r>
                  </a:p>
                </p:txBody>
              </p:sp>
              <p:cxnSp>
                <p:nvCxnSpPr>
                  <p:cNvPr id="56" name="Straight Arrow Connector 55">
                    <a:extLst>
                      <a:ext uri="{FF2B5EF4-FFF2-40B4-BE49-F238E27FC236}">
                        <a16:creationId xmlns:a16="http://schemas.microsoft.com/office/drawing/2014/main" id="{8EC7FBC7-3D38-04CE-22B9-710C4D0F5AE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7136772" y="1488063"/>
                    <a:ext cx="0" cy="320686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6350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stealth"/>
                  </a:ln>
                  <a:effectLst/>
                </p:spPr>
              </p:cxn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57" name="TextBox 56">
                        <a:extLst>
                          <a:ext uri="{FF2B5EF4-FFF2-40B4-BE49-F238E27FC236}">
                            <a16:creationId xmlns:a16="http://schemas.microsoft.com/office/drawing/2014/main" id="{49554449-E99A-24A1-1050-1B1B6E7223E7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6854832" y="1234665"/>
                        <a:ext cx="300915" cy="26161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pPr algn="ctr"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lang="en-US" sz="11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oMath>
                          </m:oMathPara>
                        </a14:m>
                        <a:endPara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p:txBody>
                  </p:sp>
                </mc:Choice>
                <mc:Fallback xmlns="">
                  <p:sp>
                    <p:nvSpPr>
                      <p:cNvPr id="87" name="TextBox 86">
                        <a:extLst>
                          <a:ext uri="{FF2B5EF4-FFF2-40B4-BE49-F238E27FC236}">
                            <a16:creationId xmlns:a16="http://schemas.microsoft.com/office/drawing/2014/main" id="{71EA82D4-6A0A-A741-2772-C2978BE1303F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6854832" y="1234665"/>
                        <a:ext cx="300915" cy="261610"/>
                      </a:xfrm>
                      <a:prstGeom prst="rect">
                        <a:avLst/>
                      </a:prstGeom>
                      <a:blipFill>
                        <a:blip r:embed="rId8"/>
                        <a:stretch>
                          <a:fillRect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</p:grpSp>
            <p:grpSp>
              <p:nvGrpSpPr>
                <p:cNvPr id="25" name="Group 24">
                  <a:extLst>
                    <a:ext uri="{FF2B5EF4-FFF2-40B4-BE49-F238E27FC236}">
                      <a16:creationId xmlns:a16="http://schemas.microsoft.com/office/drawing/2014/main" id="{CDF787C3-800E-E709-F2B5-C668C726D921}"/>
                    </a:ext>
                  </a:extLst>
                </p:cNvPr>
                <p:cNvGrpSpPr/>
                <p:nvPr/>
              </p:nvGrpSpPr>
              <p:grpSpPr>
                <a:xfrm>
                  <a:off x="5960743" y="1185021"/>
                  <a:ext cx="551754" cy="300879"/>
                  <a:chOff x="5960743" y="1185021"/>
                  <a:chExt cx="551754" cy="300879"/>
                </a:xfrm>
              </p:grpSpPr>
              <p:sp>
                <p:nvSpPr>
                  <p:cNvPr id="47" name="Oval 46">
                    <a:extLst>
                      <a:ext uri="{FF2B5EF4-FFF2-40B4-BE49-F238E27FC236}">
                        <a16:creationId xmlns:a16="http://schemas.microsoft.com/office/drawing/2014/main" id="{748032F7-FF5C-05B7-6DB9-DEF2528FD82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16632" y="1440181"/>
                    <a:ext cx="45719" cy="45719"/>
                  </a:xfrm>
                  <a:prstGeom prst="ellipse">
                    <a:avLst/>
                  </a:prstGeom>
                  <a:solidFill>
                    <a:srgbClr val="FF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0" charset="0"/>
                      <a:ea typeface="ＭＳ Ｐゴシック" pitchFamily="-110" charset="-128"/>
                      <a:cs typeface="ＭＳ Ｐゴシック" pitchFamily="-110" charset="-128"/>
                    </a:endParaRPr>
                  </a:p>
                </p:txBody>
              </p:sp>
              <p:sp>
                <p:nvSpPr>
                  <p:cNvPr id="48" name="TextBox 47">
                    <a:extLst>
                      <a:ext uri="{FF2B5EF4-FFF2-40B4-BE49-F238E27FC236}">
                        <a16:creationId xmlns:a16="http://schemas.microsoft.com/office/drawing/2014/main" id="{6353075E-7C21-D272-5087-663AC5BC38E3}"/>
                      </a:ext>
                    </a:extLst>
                  </p:cNvPr>
                  <p:cNvSpPr txBox="1"/>
                  <p:nvPr/>
                </p:nvSpPr>
                <p:spPr>
                  <a:xfrm>
                    <a:off x="5960743" y="1185021"/>
                    <a:ext cx="551754" cy="2616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source</a:t>
                    </a:r>
                  </a:p>
                </p:txBody>
              </p:sp>
            </p:grp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31" name="TextBox 30">
                      <a:extLst>
                        <a:ext uri="{FF2B5EF4-FFF2-40B4-BE49-F238E27FC236}">
                          <a16:creationId xmlns:a16="http://schemas.microsoft.com/office/drawing/2014/main" id="{ECDC65BC-6339-9AE0-1452-FAE8E35666E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597069" y="1251516"/>
                      <a:ext cx="406137" cy="246221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𝑠𝑑</m:t>
                                </m:r>
                              </m:sub>
                            </m:sSub>
                          </m:oMath>
                        </m:oMathPara>
                      </a14:m>
                      <a:endParaRPr lang="en-US" sz="1000" dirty="0"/>
                    </a:p>
                  </p:txBody>
                </p:sp>
              </mc:Choice>
              <mc:Fallback xmlns="">
                <p:sp>
                  <p:nvSpPr>
                    <p:cNvPr id="58" name="TextBox 57">
                      <a:extLst>
                        <a:ext uri="{FF2B5EF4-FFF2-40B4-BE49-F238E27FC236}">
                          <a16:creationId xmlns:a16="http://schemas.microsoft.com/office/drawing/2014/main" id="{493085CA-4318-D1BA-3213-505DF2F96357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7597069" y="1251516"/>
                      <a:ext cx="406137" cy="246221"/>
                    </a:xfrm>
                    <a:prstGeom prst="rect">
                      <a:avLst/>
                    </a:prstGeom>
                    <a:blipFill>
                      <a:blip r:embed="rId11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ED22A4C0-0F3F-87ED-3EF1-0FC3CFDB19D6}"/>
                  </a:ext>
                </a:extLst>
              </p:cNvPr>
              <p:cNvGrpSpPr/>
              <p:nvPr/>
            </p:nvGrpSpPr>
            <p:grpSpPr>
              <a:xfrm>
                <a:off x="8595394" y="4152263"/>
                <a:ext cx="300980" cy="320686"/>
                <a:chOff x="9444941" y="1624623"/>
                <a:chExt cx="300980" cy="320686"/>
              </a:xfrm>
            </p:grpSpPr>
            <p:cxnSp>
              <p:nvCxnSpPr>
                <p:cNvPr id="16" name="Straight Arrow Connector 15">
                  <a:extLst>
                    <a:ext uri="{FF2B5EF4-FFF2-40B4-BE49-F238E27FC236}">
                      <a16:creationId xmlns:a16="http://schemas.microsoft.com/office/drawing/2014/main" id="{53171D08-05D3-DB25-439C-1DD69CF8EED5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9492681" y="1624623"/>
                  <a:ext cx="0" cy="320686"/>
                </a:xfrm>
                <a:prstGeom prst="straightConnector1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stealth"/>
                </a:ln>
                <a:effectLst/>
              </p:spPr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7" name="TextBox 16">
                      <a:extLst>
                        <a:ext uri="{FF2B5EF4-FFF2-40B4-BE49-F238E27FC236}">
                          <a16:creationId xmlns:a16="http://schemas.microsoft.com/office/drawing/2014/main" id="{AC070D95-8F3F-3B87-A8B0-BE4A7E194955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9444941" y="1656285"/>
                      <a:ext cx="300980" cy="261610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sz="110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𝑣</m:t>
                            </m:r>
                          </m:oMath>
                        </m:oMathPara>
                      </a14:m>
                      <a:endParaRPr lang="en-US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17" name="TextBox 16">
                      <a:extLst>
                        <a:ext uri="{FF2B5EF4-FFF2-40B4-BE49-F238E27FC236}">
                          <a16:creationId xmlns:a16="http://schemas.microsoft.com/office/drawing/2014/main" id="{AC070D95-8F3F-3B87-A8B0-BE4A7E194955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9444941" y="1656285"/>
                      <a:ext cx="300980" cy="261610"/>
                    </a:xfrm>
                    <a:prstGeom prst="rect">
                      <a:avLst/>
                    </a:prstGeom>
                    <a:blipFill>
                      <a:blip r:embed="rId12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cxnSp>
            <p:nvCxnSpPr>
              <p:cNvPr id="14" name="Straight Arrow Connector 13">
                <a:extLst>
                  <a:ext uri="{FF2B5EF4-FFF2-40B4-BE49-F238E27FC236}">
                    <a16:creationId xmlns:a16="http://schemas.microsoft.com/office/drawing/2014/main" id="{1B9BE060-0ACC-0D6E-EEF2-ADEDD10959C1}"/>
                  </a:ext>
                </a:extLst>
              </p:cNvPr>
              <p:cNvCxnSpPr>
                <a:cxnSpLocks/>
                <a:stCxn id="20" idx="2"/>
                <a:endCxn id="33" idx="0"/>
              </p:cNvCxnSpPr>
              <p:nvPr/>
            </p:nvCxnSpPr>
            <p:spPr bwMode="auto">
              <a:xfrm>
                <a:off x="6828745" y="3736151"/>
                <a:ext cx="315415" cy="415132"/>
              </a:xfrm>
              <a:prstGeom prst="straightConnector1">
                <a:avLst/>
              </a:prstGeom>
              <a:solidFill>
                <a:schemeClr val="accent1"/>
              </a:solidFill>
              <a:ln w="6350" cap="flat" cmpd="sng" algn="ctr">
                <a:solidFill>
                  <a:srgbClr val="FF0000"/>
                </a:solidFill>
                <a:prstDash val="solid"/>
                <a:round/>
                <a:headEnd type="none" w="sm" len="lg"/>
                <a:tailEnd type="stealth" w="sm" len="lg"/>
              </a:ln>
              <a:effectLst/>
            </p:spPr>
          </p:cxnSp>
        </p:grp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DD97F122-97E7-0F91-6BD9-99295B33212B}"/>
                </a:ext>
              </a:extLst>
            </p:cNvPr>
            <p:cNvSpPr>
              <a:spLocks noChangeAspect="1"/>
            </p:cNvSpPr>
            <p:nvPr/>
          </p:nvSpPr>
          <p:spPr bwMode="auto">
            <a:xfrm flipH="1">
              <a:off x="8354894" y="906168"/>
              <a:ext cx="45719" cy="1447745"/>
            </a:xfrm>
            <a:prstGeom prst="rect">
              <a:avLst/>
            </a:prstGeom>
            <a:solidFill>
              <a:schemeClr val="accent1">
                <a:alpha val="58829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0" charset="0"/>
                <a:ea typeface="ＭＳ Ｐゴシック" pitchFamily="-110" charset="-128"/>
                <a:cs typeface="ＭＳ Ｐゴシック" pitchFamily="-110" charset="-128"/>
              </a:endParaRPr>
            </a:p>
          </p:txBody>
        </p:sp>
      </p:grpSp>
      <p:sp>
        <p:nvSpPr>
          <p:cNvPr id="123" name="Rectangle 122">
            <a:extLst>
              <a:ext uri="{FF2B5EF4-FFF2-40B4-BE49-F238E27FC236}">
                <a16:creationId xmlns:a16="http://schemas.microsoft.com/office/drawing/2014/main" id="{98193DBC-9CD3-ECD7-84D4-053620049E63}"/>
              </a:ext>
            </a:extLst>
          </p:cNvPr>
          <p:cNvSpPr>
            <a:spLocks noChangeAspect="1"/>
          </p:cNvSpPr>
          <p:nvPr/>
        </p:nvSpPr>
        <p:spPr bwMode="auto">
          <a:xfrm>
            <a:off x="6734965" y="1364588"/>
            <a:ext cx="527651" cy="271752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C7EE15E9-BE7D-1D39-27F6-1D2F51E77C4D}"/>
              </a:ext>
            </a:extLst>
          </p:cNvPr>
          <p:cNvCxnSpPr>
            <a:cxnSpLocks/>
            <a:stCxn id="70" idx="2"/>
          </p:cNvCxnSpPr>
          <p:nvPr/>
        </p:nvCxnSpPr>
        <p:spPr bwMode="auto">
          <a:xfrm>
            <a:off x="7142947" y="662618"/>
            <a:ext cx="1164207" cy="433303"/>
          </a:xfrm>
          <a:prstGeom prst="straightConnector1">
            <a:avLst/>
          </a:prstGeom>
          <a:solidFill>
            <a:schemeClr val="accent1"/>
          </a:solidFill>
          <a:ln w="6350" cap="flat" cmpd="sng" algn="ctr">
            <a:solidFill>
              <a:srgbClr val="FF0000"/>
            </a:solidFill>
            <a:prstDash val="solid"/>
            <a:round/>
            <a:headEnd type="none" w="sm" len="lg"/>
            <a:tailEnd type="stealth" w="sm" len="lg"/>
          </a:ln>
          <a:effectLst/>
        </p:spPr>
      </p:cxnSp>
      <p:grpSp>
        <p:nvGrpSpPr>
          <p:cNvPr id="98" name="Group 97">
            <a:extLst>
              <a:ext uri="{FF2B5EF4-FFF2-40B4-BE49-F238E27FC236}">
                <a16:creationId xmlns:a16="http://schemas.microsoft.com/office/drawing/2014/main" id="{2817F216-AA64-DCAB-DF4F-2472777BD772}"/>
              </a:ext>
            </a:extLst>
          </p:cNvPr>
          <p:cNvGrpSpPr/>
          <p:nvPr/>
        </p:nvGrpSpPr>
        <p:grpSpPr>
          <a:xfrm>
            <a:off x="5834391" y="2625997"/>
            <a:ext cx="2908045" cy="2286000"/>
            <a:chOff x="5840049" y="495300"/>
            <a:chExt cx="2908045" cy="2286000"/>
          </a:xfrm>
        </p:grpSpPr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0FAD72FA-0549-231C-9237-5A3D46BC4D1C}"/>
                </a:ext>
              </a:extLst>
            </p:cNvPr>
            <p:cNvGrpSpPr/>
            <p:nvPr/>
          </p:nvGrpSpPr>
          <p:grpSpPr>
            <a:xfrm>
              <a:off x="5840049" y="495300"/>
              <a:ext cx="2908045" cy="2286000"/>
              <a:chOff x="5988329" y="3010243"/>
              <a:chExt cx="2908045" cy="2286000"/>
            </a:xfrm>
          </p:grpSpPr>
          <p:grpSp>
            <p:nvGrpSpPr>
              <p:cNvPr id="101" name="Group 100">
                <a:extLst>
                  <a:ext uri="{FF2B5EF4-FFF2-40B4-BE49-F238E27FC236}">
                    <a16:creationId xmlns:a16="http://schemas.microsoft.com/office/drawing/2014/main" id="{2D8B4FD6-36BF-7CF1-BEAF-70885A0A7B3C}"/>
                  </a:ext>
                </a:extLst>
              </p:cNvPr>
              <p:cNvGrpSpPr/>
              <p:nvPr/>
            </p:nvGrpSpPr>
            <p:grpSpPr>
              <a:xfrm>
                <a:off x="5988329" y="3010243"/>
                <a:ext cx="2697210" cy="2286000"/>
                <a:chOff x="5960743" y="324162"/>
                <a:chExt cx="2697210" cy="2286000"/>
              </a:xfrm>
            </p:grpSpPr>
            <p:cxnSp>
              <p:nvCxnSpPr>
                <p:cNvPr id="106" name="Straight Arrow Connector 105">
                  <a:extLst>
                    <a:ext uri="{FF2B5EF4-FFF2-40B4-BE49-F238E27FC236}">
                      <a16:creationId xmlns:a16="http://schemas.microsoft.com/office/drawing/2014/main" id="{4F41325A-5027-44A6-D212-9C3682340CF2}"/>
                    </a:ext>
                  </a:extLst>
                </p:cNvPr>
                <p:cNvCxnSpPr>
                  <a:cxnSpLocks/>
                  <a:endCxn id="107" idx="3"/>
                </p:cNvCxnSpPr>
                <p:nvPr/>
              </p:nvCxnSpPr>
              <p:spPr bwMode="auto">
                <a:xfrm>
                  <a:off x="6039492" y="1467162"/>
                  <a:ext cx="2528316" cy="0"/>
                </a:xfrm>
                <a:prstGeom prst="straightConnector1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stealth" w="sm" len="lg"/>
                </a:ln>
                <a:effectLst/>
              </p:spPr>
            </p:cxnSp>
            <p:sp>
              <p:nvSpPr>
                <p:cNvPr id="107" name="Rectangle 106">
                  <a:extLst>
                    <a:ext uri="{FF2B5EF4-FFF2-40B4-BE49-F238E27FC236}">
                      <a16:creationId xmlns:a16="http://schemas.microsoft.com/office/drawing/2014/main" id="{AF09F3A5-948E-90D7-C4F9-AD7503A588C0}"/>
                    </a:ext>
                  </a:extLst>
                </p:cNvPr>
                <p:cNvSpPr/>
                <p:nvPr/>
              </p:nvSpPr>
              <p:spPr bwMode="auto">
                <a:xfrm>
                  <a:off x="8549520" y="324162"/>
                  <a:ext cx="18288" cy="228600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sp>
              <p:nvSpPr>
                <p:cNvPr id="108" name="TextBox 107">
                  <a:extLst>
                    <a:ext uri="{FF2B5EF4-FFF2-40B4-BE49-F238E27FC236}">
                      <a16:creationId xmlns:a16="http://schemas.microsoft.com/office/drawing/2014/main" id="{B8873D84-85E7-8E04-7514-8181FDE9E09A}"/>
                    </a:ext>
                  </a:extLst>
                </p:cNvPr>
                <p:cNvSpPr txBox="1"/>
                <p:nvPr/>
              </p:nvSpPr>
              <p:spPr>
                <a:xfrm>
                  <a:off x="6432665" y="460905"/>
                  <a:ext cx="22252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8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Top half of sinogram is centered at iso by default.</a:t>
                  </a:r>
                </a:p>
                <a:p>
                  <a:pPr algn="ctr"/>
                  <a:r>
                    <a:rPr lang="en-US" sz="8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Move the detector down to match data as above.</a:t>
                  </a:r>
                </a:p>
              </p:txBody>
            </p:sp>
            <p:grpSp>
              <p:nvGrpSpPr>
                <p:cNvPr id="109" name="Group 108">
                  <a:extLst>
                    <a:ext uri="{FF2B5EF4-FFF2-40B4-BE49-F238E27FC236}">
                      <a16:creationId xmlns:a16="http://schemas.microsoft.com/office/drawing/2014/main" id="{4962C15A-15DD-F3ED-85C8-46C8F9EAA824}"/>
                    </a:ext>
                  </a:extLst>
                </p:cNvPr>
                <p:cNvGrpSpPr/>
                <p:nvPr/>
              </p:nvGrpSpPr>
              <p:grpSpPr>
                <a:xfrm>
                  <a:off x="6854832" y="1234665"/>
                  <a:ext cx="495975" cy="574084"/>
                  <a:chOff x="6854832" y="1234665"/>
                  <a:chExt cx="495975" cy="574084"/>
                </a:xfrm>
              </p:grpSpPr>
              <p:sp>
                <p:nvSpPr>
                  <p:cNvPr id="115" name="Oval 114">
                    <a:extLst>
                      <a:ext uri="{FF2B5EF4-FFF2-40B4-BE49-F238E27FC236}">
                        <a16:creationId xmlns:a16="http://schemas.microsoft.com/office/drawing/2014/main" id="{211F4D2E-572C-5737-FCBE-68175BE4D07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13913" y="1442344"/>
                    <a:ext cx="45719" cy="45719"/>
                  </a:xfrm>
                  <a:prstGeom prst="ellipse">
                    <a:avLst/>
                  </a:prstGeom>
                  <a:solidFill>
                    <a:srgbClr val="FF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0" charset="0"/>
                      <a:ea typeface="ＭＳ Ｐゴシック" pitchFamily="-110" charset="-128"/>
                      <a:cs typeface="ＭＳ Ｐゴシック" pitchFamily="-110" charset="-128"/>
                    </a:endParaRPr>
                  </a:p>
                </p:txBody>
              </p:sp>
              <p:cxnSp>
                <p:nvCxnSpPr>
                  <p:cNvPr id="116" name="Straight Arrow Connector 115">
                    <a:extLst>
                      <a:ext uri="{FF2B5EF4-FFF2-40B4-BE49-F238E27FC236}">
                        <a16:creationId xmlns:a16="http://schemas.microsoft.com/office/drawing/2014/main" id="{A7770F2B-339F-1834-1AD0-5C1675E9C77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H="1">
                    <a:off x="6854832" y="1465202"/>
                    <a:ext cx="259081" cy="1960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6350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stealth"/>
                  </a:ln>
                  <a:effectLst/>
                </p:spPr>
              </p:cxnSp>
              <p:sp>
                <p:nvSpPr>
                  <p:cNvPr id="117" name="TextBox 116">
                    <a:extLst>
                      <a:ext uri="{FF2B5EF4-FFF2-40B4-BE49-F238E27FC236}">
                        <a16:creationId xmlns:a16="http://schemas.microsoft.com/office/drawing/2014/main" id="{623B84AF-EE9E-7FD4-ED7B-2463D8EEAAF2}"/>
                      </a:ext>
                    </a:extLst>
                  </p:cNvPr>
                  <p:cNvSpPr txBox="1"/>
                  <p:nvPr/>
                </p:nvSpPr>
                <p:spPr>
                  <a:xfrm>
                    <a:off x="7103623" y="1478160"/>
                    <a:ext cx="247184" cy="2616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sz="11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z</a:t>
                    </a:r>
                  </a:p>
                </p:txBody>
              </p:sp>
              <p:cxnSp>
                <p:nvCxnSpPr>
                  <p:cNvPr id="118" name="Straight Arrow Connector 117">
                    <a:extLst>
                      <a:ext uri="{FF2B5EF4-FFF2-40B4-BE49-F238E27FC236}">
                        <a16:creationId xmlns:a16="http://schemas.microsoft.com/office/drawing/2014/main" id="{E58D45B0-227D-483F-3346-23407ABD534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7136772" y="1488063"/>
                    <a:ext cx="0" cy="320686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6350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stealth"/>
                  </a:ln>
                  <a:effectLst/>
                </p:spPr>
              </p:cxn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119" name="TextBox 118">
                        <a:extLst>
                          <a:ext uri="{FF2B5EF4-FFF2-40B4-BE49-F238E27FC236}">
                            <a16:creationId xmlns:a16="http://schemas.microsoft.com/office/drawing/2014/main" id="{C46881B8-383F-185D-EF98-BC9E4CFAA53D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6854832" y="1234665"/>
                        <a:ext cx="300915" cy="26161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pPr algn="ctr"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lang="en-US" sz="11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oMath>
                          </m:oMathPara>
                        </a14:m>
                        <a:endPara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p:txBody>
                  </p:sp>
                </mc:Choice>
                <mc:Fallback xmlns="">
                  <p:sp>
                    <p:nvSpPr>
                      <p:cNvPr id="87" name="TextBox 86">
                        <a:extLst>
                          <a:ext uri="{FF2B5EF4-FFF2-40B4-BE49-F238E27FC236}">
                            <a16:creationId xmlns:a16="http://schemas.microsoft.com/office/drawing/2014/main" id="{71EA82D4-6A0A-A741-2772-C2978BE1303F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6854832" y="1234665"/>
                        <a:ext cx="300915" cy="261610"/>
                      </a:xfrm>
                      <a:prstGeom prst="rect">
                        <a:avLst/>
                      </a:prstGeom>
                      <a:blipFill>
                        <a:blip r:embed="rId8"/>
                        <a:stretch>
                          <a:fillRect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</p:grpSp>
            <p:grpSp>
              <p:nvGrpSpPr>
                <p:cNvPr id="110" name="Group 109">
                  <a:extLst>
                    <a:ext uri="{FF2B5EF4-FFF2-40B4-BE49-F238E27FC236}">
                      <a16:creationId xmlns:a16="http://schemas.microsoft.com/office/drawing/2014/main" id="{8C5FE168-B8EC-30DD-24D4-C5F7893DFAAF}"/>
                    </a:ext>
                  </a:extLst>
                </p:cNvPr>
                <p:cNvGrpSpPr/>
                <p:nvPr/>
              </p:nvGrpSpPr>
              <p:grpSpPr>
                <a:xfrm>
                  <a:off x="5960743" y="1185021"/>
                  <a:ext cx="551754" cy="300879"/>
                  <a:chOff x="5960743" y="1185021"/>
                  <a:chExt cx="551754" cy="300879"/>
                </a:xfrm>
              </p:grpSpPr>
              <p:sp>
                <p:nvSpPr>
                  <p:cNvPr id="113" name="Oval 112">
                    <a:extLst>
                      <a:ext uri="{FF2B5EF4-FFF2-40B4-BE49-F238E27FC236}">
                        <a16:creationId xmlns:a16="http://schemas.microsoft.com/office/drawing/2014/main" id="{EE9B3F33-8E69-93F7-02B6-495642C3A46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16632" y="1440181"/>
                    <a:ext cx="45719" cy="45719"/>
                  </a:xfrm>
                  <a:prstGeom prst="ellipse">
                    <a:avLst/>
                  </a:prstGeom>
                  <a:solidFill>
                    <a:srgbClr val="FF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0" charset="0"/>
                      <a:ea typeface="ＭＳ Ｐゴシック" pitchFamily="-110" charset="-128"/>
                      <a:cs typeface="ＭＳ Ｐゴシック" pitchFamily="-110" charset="-128"/>
                    </a:endParaRPr>
                  </a:p>
                </p:txBody>
              </p:sp>
              <p:sp>
                <p:nvSpPr>
                  <p:cNvPr id="114" name="TextBox 113">
                    <a:extLst>
                      <a:ext uri="{FF2B5EF4-FFF2-40B4-BE49-F238E27FC236}">
                        <a16:creationId xmlns:a16="http://schemas.microsoft.com/office/drawing/2014/main" id="{C935E30B-368A-D699-CE0F-9334294C74E2}"/>
                      </a:ext>
                    </a:extLst>
                  </p:cNvPr>
                  <p:cNvSpPr txBox="1"/>
                  <p:nvPr/>
                </p:nvSpPr>
                <p:spPr>
                  <a:xfrm>
                    <a:off x="5960743" y="1185021"/>
                    <a:ext cx="551754" cy="2616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source</a:t>
                    </a:r>
                  </a:p>
                </p:txBody>
              </p:sp>
            </p:grp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11" name="TextBox 110">
                      <a:extLst>
                        <a:ext uri="{FF2B5EF4-FFF2-40B4-BE49-F238E27FC236}">
                          <a16:creationId xmlns:a16="http://schemas.microsoft.com/office/drawing/2014/main" id="{2D4208BE-4A8E-23A9-D5F8-7D6B0D31895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597069" y="1251516"/>
                      <a:ext cx="406137" cy="246221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  <m:t>𝑠𝑑</m:t>
                                </m:r>
                              </m:sub>
                            </m:sSub>
                          </m:oMath>
                        </m:oMathPara>
                      </a14:m>
                      <a:endParaRPr lang="en-US" sz="1000" dirty="0"/>
                    </a:p>
                  </p:txBody>
                </p:sp>
              </mc:Choice>
              <mc:Fallback xmlns="">
                <p:sp>
                  <p:nvSpPr>
                    <p:cNvPr id="58" name="TextBox 57">
                      <a:extLst>
                        <a:ext uri="{FF2B5EF4-FFF2-40B4-BE49-F238E27FC236}">
                          <a16:creationId xmlns:a16="http://schemas.microsoft.com/office/drawing/2014/main" id="{493085CA-4318-D1BA-3213-505DF2F96357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7597069" y="1251516"/>
                      <a:ext cx="406137" cy="246221"/>
                    </a:xfrm>
                    <a:prstGeom prst="rect">
                      <a:avLst/>
                    </a:prstGeom>
                    <a:blipFill>
                      <a:blip r:embed="rId11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grpSp>
            <p:nvGrpSpPr>
              <p:cNvPr id="102" name="Group 101">
                <a:extLst>
                  <a:ext uri="{FF2B5EF4-FFF2-40B4-BE49-F238E27FC236}">
                    <a16:creationId xmlns:a16="http://schemas.microsoft.com/office/drawing/2014/main" id="{6520542F-E80D-3713-3222-F920D85452C3}"/>
                  </a:ext>
                </a:extLst>
              </p:cNvPr>
              <p:cNvGrpSpPr/>
              <p:nvPr/>
            </p:nvGrpSpPr>
            <p:grpSpPr>
              <a:xfrm>
                <a:off x="8595394" y="4152263"/>
                <a:ext cx="300980" cy="320686"/>
                <a:chOff x="9444941" y="1624623"/>
                <a:chExt cx="300980" cy="320686"/>
              </a:xfrm>
            </p:grpSpPr>
            <p:cxnSp>
              <p:nvCxnSpPr>
                <p:cNvPr id="104" name="Straight Arrow Connector 103">
                  <a:extLst>
                    <a:ext uri="{FF2B5EF4-FFF2-40B4-BE49-F238E27FC236}">
                      <a16:creationId xmlns:a16="http://schemas.microsoft.com/office/drawing/2014/main" id="{363A177E-9DE7-E7D4-BDE4-C99D19323530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9492681" y="1624623"/>
                  <a:ext cx="0" cy="320686"/>
                </a:xfrm>
                <a:prstGeom prst="straightConnector1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stealth"/>
                </a:ln>
                <a:effectLst/>
              </p:spPr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05" name="TextBox 104">
                      <a:extLst>
                        <a:ext uri="{FF2B5EF4-FFF2-40B4-BE49-F238E27FC236}">
                          <a16:creationId xmlns:a16="http://schemas.microsoft.com/office/drawing/2014/main" id="{712BCAD3-D561-2438-4170-E39C6B4E8AE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9444941" y="1656285"/>
                      <a:ext cx="300980" cy="261610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sz="110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𝑣</m:t>
                            </m:r>
                          </m:oMath>
                        </m:oMathPara>
                      </a14:m>
                      <a:endParaRPr lang="en-US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105" name="TextBox 104">
                      <a:extLst>
                        <a:ext uri="{FF2B5EF4-FFF2-40B4-BE49-F238E27FC236}">
                          <a16:creationId xmlns:a16="http://schemas.microsoft.com/office/drawing/2014/main" id="{712BCAD3-D561-2438-4170-E39C6B4E8AEE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9444941" y="1656285"/>
                      <a:ext cx="300980" cy="261610"/>
                    </a:xfrm>
                    <a:prstGeom prst="rect">
                      <a:avLst/>
                    </a:prstGeom>
                    <a:blipFill>
                      <a:blip r:embed="rId13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cxnSp>
            <p:nvCxnSpPr>
              <p:cNvPr id="103" name="Straight Arrow Connector 102">
                <a:extLst>
                  <a:ext uri="{FF2B5EF4-FFF2-40B4-BE49-F238E27FC236}">
                    <a16:creationId xmlns:a16="http://schemas.microsoft.com/office/drawing/2014/main" id="{23470A8E-4212-DB46-F9A5-A70AF3090856}"/>
                  </a:ext>
                </a:extLst>
              </p:cNvPr>
              <p:cNvCxnSpPr>
                <a:cxnSpLocks/>
                <a:stCxn id="108" idx="2"/>
              </p:cNvCxnSpPr>
              <p:nvPr/>
            </p:nvCxnSpPr>
            <p:spPr bwMode="auto">
              <a:xfrm>
                <a:off x="7572895" y="3485540"/>
                <a:ext cx="894051" cy="351685"/>
              </a:xfrm>
              <a:prstGeom prst="straightConnector1">
                <a:avLst/>
              </a:prstGeom>
              <a:solidFill>
                <a:schemeClr val="accent1"/>
              </a:solidFill>
              <a:ln w="6350" cap="flat" cmpd="sng" algn="ctr">
                <a:solidFill>
                  <a:srgbClr val="FF0000"/>
                </a:solidFill>
                <a:prstDash val="solid"/>
                <a:round/>
                <a:headEnd type="none" w="sm" len="lg"/>
                <a:tailEnd type="stealth" w="sm" len="lg"/>
              </a:ln>
              <a:effectLst/>
            </p:spPr>
          </p:cxnSp>
        </p:grp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D6801B6D-322D-116E-321C-1B41CB4855A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354894" y="1270871"/>
              <a:ext cx="45624" cy="722376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0" charset="0"/>
                <a:ea typeface="ＭＳ Ｐゴシック" pitchFamily="-110" charset="-128"/>
                <a:cs typeface="ＭＳ Ｐゴシック" pitchFamily="-110" charset="-128"/>
              </a:endParaRPr>
            </a:p>
          </p:txBody>
        </p:sp>
      </p:grpSp>
      <p:sp>
        <p:nvSpPr>
          <p:cNvPr id="120" name="Rectangle 119">
            <a:extLst>
              <a:ext uri="{FF2B5EF4-FFF2-40B4-BE49-F238E27FC236}">
                <a16:creationId xmlns:a16="http://schemas.microsoft.com/office/drawing/2014/main" id="{915BE75C-B32F-FEDE-7847-9DD41FB32631}"/>
              </a:ext>
            </a:extLst>
          </p:cNvPr>
          <p:cNvSpPr>
            <a:spLocks/>
          </p:cNvSpPr>
          <p:nvPr/>
        </p:nvSpPr>
        <p:spPr bwMode="auto">
          <a:xfrm flipH="1">
            <a:off x="8356047" y="916230"/>
            <a:ext cx="45624" cy="722376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5A70C9AD-F5CE-9ED7-9937-8D01EEBE3D05}"/>
              </a:ext>
            </a:extLst>
          </p:cNvPr>
          <p:cNvSpPr>
            <a:spLocks noChangeAspect="1"/>
          </p:cNvSpPr>
          <p:nvPr/>
        </p:nvSpPr>
        <p:spPr bwMode="auto">
          <a:xfrm>
            <a:off x="6734965" y="3621061"/>
            <a:ext cx="527651" cy="271752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E407EC-2C49-D04F-A1D0-788F3B6255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94854" y="5349875"/>
            <a:ext cx="649146" cy="365125"/>
          </a:xfrm>
        </p:spPr>
        <p:txBody>
          <a:bodyPr/>
          <a:lstStyle/>
          <a:p>
            <a:fld id="{E2661D55-915B-9148-8609-5AEDA0F27130}" type="slidenum">
              <a:rPr lang="en-US" smtClean="0"/>
              <a:pPr/>
              <a:t>14</a:t>
            </a:fld>
            <a:endParaRPr lang="en-US"/>
          </a:p>
        </p:txBody>
      </p:sp>
      <p:cxnSp>
        <p:nvCxnSpPr>
          <p:cNvPr id="130" name="Straight Arrow Connector 129">
            <a:extLst>
              <a:ext uri="{FF2B5EF4-FFF2-40B4-BE49-F238E27FC236}">
                <a16:creationId xmlns:a16="http://schemas.microsoft.com/office/drawing/2014/main" id="{9698C27C-4F27-BB70-27CB-054180205AE2}"/>
              </a:ext>
            </a:extLst>
          </p:cNvPr>
          <p:cNvCxnSpPr>
            <a:cxnSpLocks/>
          </p:cNvCxnSpPr>
          <p:nvPr/>
        </p:nvCxnSpPr>
        <p:spPr bwMode="auto">
          <a:xfrm flipH="1">
            <a:off x="8447114" y="916230"/>
            <a:ext cx="332422" cy="0"/>
          </a:xfrm>
          <a:prstGeom prst="straightConnector1">
            <a:avLst/>
          </a:prstGeom>
          <a:solidFill>
            <a:schemeClr val="accent1"/>
          </a:solidFill>
          <a:ln w="6350" cap="flat" cmpd="sng" algn="ctr">
            <a:solidFill>
              <a:srgbClr val="FF0000"/>
            </a:solidFill>
            <a:prstDash val="solid"/>
            <a:round/>
            <a:headEnd type="none" w="sm" len="lg"/>
            <a:tailEnd type="stealth" w="sm" len="lg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4" name="TextBox 133">
                <a:extLst>
                  <a:ext uri="{FF2B5EF4-FFF2-40B4-BE49-F238E27FC236}">
                    <a16:creationId xmlns:a16="http://schemas.microsoft.com/office/drawing/2014/main" id="{D7186E32-655F-4B79-F0AE-DE4E98C1B843}"/>
                  </a:ext>
                </a:extLst>
              </p:cNvPr>
              <p:cNvSpPr txBox="1"/>
              <p:nvPr/>
            </p:nvSpPr>
            <p:spPr>
              <a:xfrm>
                <a:off x="8512347" y="717161"/>
                <a:ext cx="534377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800" b="0" i="1" dirty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800" i="1" dirty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e>
                        <m:sub>
                          <m:r>
                            <a:rPr lang="en-US" sz="800" b="0" i="1" dirty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800" b="0" i="1" dirty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=0</m:t>
                      </m:r>
                    </m:oMath>
                  </m:oMathPara>
                </a14:m>
                <a:endParaRPr lang="en-US" sz="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4" name="TextBox 133">
                <a:extLst>
                  <a:ext uri="{FF2B5EF4-FFF2-40B4-BE49-F238E27FC236}">
                    <a16:creationId xmlns:a16="http://schemas.microsoft.com/office/drawing/2014/main" id="{D7186E32-655F-4B79-F0AE-DE4E98C1B8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12347" y="717161"/>
                <a:ext cx="534377" cy="215444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5" name="Straight Arrow Connector 134">
            <a:extLst>
              <a:ext uri="{FF2B5EF4-FFF2-40B4-BE49-F238E27FC236}">
                <a16:creationId xmlns:a16="http://schemas.microsoft.com/office/drawing/2014/main" id="{756A4014-50B1-D5E3-B7D6-8A05AEB17C92}"/>
              </a:ext>
            </a:extLst>
          </p:cNvPr>
          <p:cNvCxnSpPr>
            <a:cxnSpLocks/>
          </p:cNvCxnSpPr>
          <p:nvPr/>
        </p:nvCxnSpPr>
        <p:spPr bwMode="auto">
          <a:xfrm flipH="1">
            <a:off x="8447114" y="3052034"/>
            <a:ext cx="332422" cy="0"/>
          </a:xfrm>
          <a:prstGeom prst="straightConnector1">
            <a:avLst/>
          </a:prstGeom>
          <a:solidFill>
            <a:schemeClr val="accent1"/>
          </a:solidFill>
          <a:ln w="6350" cap="flat" cmpd="sng" algn="ctr">
            <a:solidFill>
              <a:srgbClr val="FF0000"/>
            </a:solidFill>
            <a:prstDash val="solid"/>
            <a:round/>
            <a:headEnd type="none" w="sm" len="lg"/>
            <a:tailEnd type="stealth" w="sm" len="lg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6" name="TextBox 135">
                <a:extLst>
                  <a:ext uri="{FF2B5EF4-FFF2-40B4-BE49-F238E27FC236}">
                    <a16:creationId xmlns:a16="http://schemas.microsoft.com/office/drawing/2014/main" id="{1CB8594A-04F9-0811-DF7B-CD24F79514F5}"/>
                  </a:ext>
                </a:extLst>
              </p:cNvPr>
              <p:cNvSpPr txBox="1"/>
              <p:nvPr/>
            </p:nvSpPr>
            <p:spPr>
              <a:xfrm>
                <a:off x="8512347" y="2852965"/>
                <a:ext cx="534377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800" b="0" i="1" dirty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800" i="1" dirty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e>
                        <m:sub>
                          <m:r>
                            <a:rPr lang="en-US" sz="800" b="0" i="1" dirty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800" b="0" i="1" dirty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=0</m:t>
                      </m:r>
                    </m:oMath>
                  </m:oMathPara>
                </a14:m>
                <a:endParaRPr lang="en-US" sz="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6" name="TextBox 135">
                <a:extLst>
                  <a:ext uri="{FF2B5EF4-FFF2-40B4-BE49-F238E27FC236}">
                    <a16:creationId xmlns:a16="http://schemas.microsoft.com/office/drawing/2014/main" id="{1CB8594A-04F9-0811-DF7B-CD24F79514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12347" y="2852965"/>
                <a:ext cx="534377" cy="215444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9" name="TextBox 138">
            <a:extLst>
              <a:ext uri="{FF2B5EF4-FFF2-40B4-BE49-F238E27FC236}">
                <a16:creationId xmlns:a16="http://schemas.microsoft.com/office/drawing/2014/main" id="{F57BFBA4-7D4B-39B9-BF4C-F043B01546C7}"/>
              </a:ext>
            </a:extLst>
          </p:cNvPr>
          <p:cNvSpPr txBox="1"/>
          <p:nvPr/>
        </p:nvSpPr>
        <p:spPr>
          <a:xfrm>
            <a:off x="5733875" y="4725627"/>
            <a:ext cx="21429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Even after moving the detector, the volume is assumed to be centered on the iso line.  Move the volume up to reconstruct the top half only.  </a:t>
            </a:r>
          </a:p>
        </p:txBody>
      </p: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12075556-AE28-61BD-B39C-2A7CC386EB7A}"/>
              </a:ext>
            </a:extLst>
          </p:cNvPr>
          <p:cNvCxnSpPr>
            <a:cxnSpLocks/>
            <a:stCxn id="139" idx="0"/>
          </p:cNvCxnSpPr>
          <p:nvPr/>
        </p:nvCxnSpPr>
        <p:spPr bwMode="auto">
          <a:xfrm flipV="1">
            <a:off x="6805364" y="3892813"/>
            <a:ext cx="18288" cy="832814"/>
          </a:xfrm>
          <a:prstGeom prst="straightConnector1">
            <a:avLst/>
          </a:prstGeom>
          <a:solidFill>
            <a:schemeClr val="accent1"/>
          </a:solidFill>
          <a:ln w="6350" cap="flat" cmpd="sng" algn="ctr">
            <a:solidFill>
              <a:srgbClr val="FF0000"/>
            </a:solidFill>
            <a:prstDash val="solid"/>
            <a:round/>
            <a:headEnd type="none" w="sm" len="lg"/>
            <a:tailEnd type="stealth" w="sm" len="lg"/>
          </a:ln>
          <a:effectLst/>
        </p:spPr>
      </p:cxn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10159FFF-BD24-FA2C-3BA5-E5935FA7743E}"/>
              </a:ext>
            </a:extLst>
          </p:cNvPr>
          <p:cNvSpPr/>
          <p:nvPr/>
        </p:nvSpPr>
        <p:spPr bwMode="auto">
          <a:xfrm>
            <a:off x="1462364" y="3491787"/>
            <a:ext cx="3886200" cy="401026"/>
          </a:xfrm>
          <a:prstGeom prst="round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41D06B15-CF12-0565-53D9-F1F02513B1C0}"/>
              </a:ext>
            </a:extLst>
          </p:cNvPr>
          <p:cNvSpPr/>
          <p:nvPr/>
        </p:nvSpPr>
        <p:spPr bwMode="auto">
          <a:xfrm>
            <a:off x="473077" y="5268386"/>
            <a:ext cx="4055969" cy="408514"/>
          </a:xfrm>
          <a:prstGeom prst="round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717092B-6A3C-1150-C348-BBFE6E1F2972}"/>
              </a:ext>
            </a:extLst>
          </p:cNvPr>
          <p:cNvSpPr/>
          <p:nvPr/>
        </p:nvSpPr>
        <p:spPr bwMode="auto">
          <a:xfrm>
            <a:off x="8229600" y="2476500"/>
            <a:ext cx="381000" cy="33488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946EC24-4F66-D3E9-51DB-C5F954F53860}"/>
                  </a:ext>
                </a:extLst>
              </p:cNvPr>
              <p:cNvSpPr txBox="1"/>
              <p:nvPr/>
            </p:nvSpPr>
            <p:spPr>
              <a:xfrm>
                <a:off x="4595267" y="5220718"/>
                <a:ext cx="4320069" cy="4902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approach for the bottom half is the same, using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sz="8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sz="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800" b="0" i="1" smtClean="0">
                            <a:latin typeface="Cambria Math" panose="02040503050406030204" pitchFamily="18" charset="0"/>
                          </a:rPr>
                          <m:t>:, </m:t>
                        </m:r>
                        <m:sSubSup>
                          <m:sSubSupPr>
                            <m:ctrlPr>
                              <a:rPr lang="en-US" sz="8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8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8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US" sz="800" b="0" i="1" smtClean="0">
                                <a:latin typeface="Cambria Math" panose="02040503050406030204" pitchFamily="18" charset="0"/>
                              </a:rPr>
                              <m:t>𝑟𝑜𝑤𝑠</m:t>
                            </m:r>
                          </m:sub>
                          <m:sup>
                            <m:r>
                              <a:rPr lang="en-US" sz="800" i="1">
                                <a:latin typeface="Cambria Math" panose="02040503050406030204" pitchFamily="18" charset="0"/>
                              </a:rPr>
                              <m:t>h𝑎𝑙𝑓</m:t>
                            </m:r>
                          </m:sup>
                        </m:sSubSup>
                        <m:r>
                          <a:rPr lang="en-US" sz="800" b="0" i="1" smtClean="0">
                            <a:latin typeface="Cambria Math" panose="02040503050406030204" pitchFamily="18" charset="0"/>
                          </a:rPr>
                          <m:t>:,:</m:t>
                        </m:r>
                      </m:e>
                    </m:d>
                  </m:oMath>
                </a14:m>
                <a:r>
                  <a:rPr lang="en-US" sz="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and changing the sign of each of the two offsets.  The 2 half recons are combined along overlapping slices using linear interpolation: </a:t>
                </a:r>
                <a:r>
                  <a:rPr lang="en-US" sz="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overlap_weights</a:t>
                </a:r>
                <a:r>
                  <a:rPr lang="en-US" sz="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(</a:t>
                </a:r>
                <a:r>
                  <a:rPr lang="en-US" sz="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np.arange</a:t>
                </a:r>
                <a:r>
                  <a:rPr lang="en-US" sz="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sz="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num_overlap_slices</a:t>
                </a:r>
                <a:r>
                  <a:rPr lang="en-US" sz="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+ 1.0) / (</a:t>
                </a:r>
                <a:r>
                  <a:rPr lang="en-US" sz="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num_overlap_slices</a:t>
                </a:r>
                <a:r>
                  <a:rPr lang="en-US" sz="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+ 1.0)</a:t>
                </a: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946EC24-4F66-D3E9-51DB-C5F954F538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5267" y="5220718"/>
                <a:ext cx="4320069" cy="490262"/>
              </a:xfrm>
              <a:prstGeom prst="rect">
                <a:avLst/>
              </a:prstGeom>
              <a:blipFill>
                <a:blip r:embed="rId16"/>
                <a:stretch>
                  <a:fillRect b="-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304101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5E0F5-1FFA-48AB-2BF3-6C2FF12302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PSF Radius: Parallel Beam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28854DF-9822-B37B-FBF1-3DE5769A655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04800" y="593054"/>
                <a:ext cx="8534400" cy="5007646"/>
              </a:xfrm>
            </p:spPr>
            <p:txBody>
              <a:bodyPr/>
              <a:lstStyle/>
              <a:p>
                <a:r>
                  <a:rPr lang="en-US" sz="1800" dirty="0"/>
                  <a:t>Notation: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40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en-US" sz="1400" dirty="0"/>
                  <a:t> - pixel pitch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en-US" sz="1400" dirty="0"/>
                  <a:t> - Magnification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400" b="0" i="0" smtClea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sz="1400" dirty="0"/>
                  <a:t> - detector channel pitch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400" b="0" i="0" smtClea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1400" dirty="0"/>
                  <a:t> - detector row pitch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𝑃</m:t>
                    </m:r>
                  </m:oMath>
                </a14:m>
                <a:r>
                  <a:rPr lang="en-US" sz="1400" dirty="0"/>
                  <a:t> – </a:t>
                </a:r>
                <a:r>
                  <a:rPr lang="en-US" sz="1400" dirty="0" err="1"/>
                  <a:t>psf</a:t>
                </a:r>
                <a:r>
                  <a:rPr lang="en-US" sz="1400" dirty="0"/>
                  <a:t> radius</a:t>
                </a:r>
              </a:p>
              <a:p>
                <a:endParaRPr lang="en-US" sz="1800" dirty="0"/>
              </a:p>
              <a:p>
                <a:r>
                  <a:rPr lang="en-US" sz="1800" dirty="0"/>
                  <a:t>Formula for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𝑃</m:t>
                    </m:r>
                  </m:oMath>
                </a14:m>
                <a:r>
                  <a:rPr lang="en-US" sz="1800" dirty="0"/>
                  <a:t>: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1800">
                              <a:latin typeface="Cambria Math" panose="02040503050406030204" pitchFamily="18" charset="0"/>
                            </a:rPr>
                            <m:t>Δ</m:t>
                          </m:r>
                        </m:e>
                        <m:sub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𝑑</m:t>
                          </m:r>
                        </m:sub>
                      </m:sSub>
                      <m:r>
                        <a:rPr lang="en-US" sz="1800" i="1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1800">
                              <a:latin typeface="Cambria Math" panose="02040503050406030204" pitchFamily="18" charset="0"/>
                            </a:rPr>
                            <m:t>min</m:t>
                          </m:r>
                        </m:fName>
                        <m:e>
                          <m:d>
                            <m:d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Δ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sub>
                              </m:sSub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Δ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sub>
                              </m:sSub>
                            </m:e>
                          </m:d>
                        </m:e>
                      </m:func>
                    </m:oMath>
                  </m:oMathPara>
                </a14:m>
                <a:endParaRPr lang="en-US" sz="1800" dirty="0"/>
              </a:p>
              <a:p>
                <a:pPr>
                  <a:buNone/>
                </a:pPr>
                <a:endParaRPr lang="en-US" sz="1800" dirty="0"/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1800" i="0">
                          <a:latin typeface="Cambria Math" panose="02040503050406030204" pitchFamily="18" charset="0"/>
                        </a:rPr>
                        <m:t>c</m:t>
                      </m:r>
                      <m:r>
                        <m:rPr>
                          <m:sty m:val="p"/>
                        </m:rPr>
                        <a:rPr lang="en-US" sz="1800" b="0" i="0" smtClean="0">
                          <a:latin typeface="Cambria Math" panose="02040503050406030204" pitchFamily="18" charset="0"/>
                        </a:rPr>
                        <m:t>eil</m:t>
                      </m:r>
                      <m:d>
                        <m:d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Δ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sub>
                              </m:sSub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num>
                            <m:den>
                              <m:sSub>
                                <m:sSub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Δ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sub>
                              </m:sSub>
                            </m:den>
                          </m:f>
                        </m:e>
                      </m:d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+1=</m:t>
                      </m:r>
                      <m:r>
                        <m:rPr>
                          <m:sty m:val="p"/>
                        </m:rPr>
                        <a:rPr lang="en-US" sz="1800" b="0" i="0" smtClean="0">
                          <a:latin typeface="Cambria Math" panose="02040503050406030204" pitchFamily="18" charset="0"/>
                        </a:rPr>
                        <m:t>maximum</m:t>
                      </m:r>
                      <m:r>
                        <a:rPr lang="en-US" sz="1800" b="0" i="0" smtClean="0">
                          <a:latin typeface="Cambria Math" panose="02040503050406030204" pitchFamily="18" charset="0"/>
                        </a:rPr>
                        <m:t>  </m:t>
                      </m:r>
                      <m:r>
                        <m:rPr>
                          <m:sty m:val="p"/>
                        </m:rPr>
                        <a:rPr lang="en-US" sz="1800" b="0" i="0" smtClean="0">
                          <a:latin typeface="Cambria Math" panose="02040503050406030204" pitchFamily="18" charset="0"/>
                        </a:rPr>
                        <m:t>overlap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≤2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+1</m:t>
                      </m:r>
                    </m:oMath>
                  </m:oMathPara>
                </a14:m>
                <a:endParaRPr lang="en-US" sz="1800" dirty="0"/>
              </a:p>
              <a:p>
                <a:pPr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sz="1600" b="0" i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1600" b="0" i="0" smtClean="0">
                          <a:latin typeface="Cambria Math" panose="02040503050406030204" pitchFamily="18" charset="0"/>
                        </a:rPr>
                        <m:t>ceil</m:t>
                      </m:r>
                      <m:d>
                        <m:d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m:rPr>
                                  <m:sty m:val="p"/>
                                </m:rPr>
                                <a:rPr lang="en-US" sz="1600">
                                  <a:latin typeface="Cambria Math" panose="02040503050406030204" pitchFamily="18" charset="0"/>
                                </a:rPr>
                                <m:t>ceil</m:t>
                              </m:r>
                              <m:d>
                                <m:d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sSub>
                                        <m:sSubPr>
                                          <m:ctrlPr>
                                            <a:rPr lang="en-US" sz="16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sz="1600">
                                              <a:latin typeface="Cambria Math" panose="02040503050406030204" pitchFamily="18" charset="0"/>
                                            </a:rPr>
                                            <m:t>Δ</m:t>
                                          </m:r>
                                        </m:e>
                                        <m:sub>
                                          <m:r>
                                            <a:rPr lang="en-US" sz="1600" i="1">
                                              <a:latin typeface="Cambria Math" panose="02040503050406030204" pitchFamily="18" charset="0"/>
                                            </a:rPr>
                                            <m:t>𝑝</m:t>
                                          </m:r>
                                        </m:sub>
                                      </m:sSub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𝑀</m:t>
                                      </m:r>
                                    </m:num>
                                    <m:den>
                                      <m:sSub>
                                        <m:sSubPr>
                                          <m:ctrlPr>
                                            <a:rPr lang="en-US" sz="16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sz="1600">
                                              <a:latin typeface="Cambria Math" panose="02040503050406030204" pitchFamily="18" charset="0"/>
                                            </a:rPr>
                                            <m:t>Δ</m:t>
                                          </m:r>
                                        </m:e>
                                        <m:sub>
                                          <m:r>
                                            <a:rPr lang="en-US" sz="1600" i="1">
                                              <a:latin typeface="Cambria Math" panose="02040503050406030204" pitchFamily="18" charset="0"/>
                                            </a:rPr>
                                            <m:t>𝑑</m:t>
                                          </m:r>
                                        </m:sub>
                                      </m:sSub>
                                    </m:den>
                                  </m:f>
                                </m:e>
                              </m:d>
                            </m:num>
                            <m:den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sz="1600" b="0" dirty="0"/>
              </a:p>
              <a:p>
                <a:pPr>
                  <a:buNone/>
                </a:pPr>
                <a:endParaRPr lang="en-US" sz="1600" dirty="0"/>
              </a:p>
              <a:p>
                <a:pPr>
                  <a:buNone/>
                </a:pPr>
                <a:endParaRPr lang="en-US" sz="1800" dirty="0"/>
              </a:p>
              <a:p>
                <a:endParaRPr lang="en-US" sz="18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28854DF-9822-B37B-FBF1-3DE5769A655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593054"/>
                <a:ext cx="8534400" cy="5007646"/>
              </a:xfrm>
              <a:blipFill>
                <a:blip r:embed="rId2"/>
                <a:stretch>
                  <a:fillRect l="-446" t="-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C4D529-225C-D13A-9C26-8D66D87D96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2661D55-915B-9148-8609-5AEDA0F27130}" type="slidenum">
              <a:rPr lang="en-US" smtClean="0"/>
              <a:t>15</a:t>
            </a:fld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3A93D66-1B51-4535-4EA0-0742E8451806}"/>
              </a:ext>
            </a:extLst>
          </p:cNvPr>
          <p:cNvGrpSpPr/>
          <p:nvPr/>
        </p:nvGrpSpPr>
        <p:grpSpPr>
          <a:xfrm>
            <a:off x="3790227" y="750922"/>
            <a:ext cx="5029200" cy="1437375"/>
            <a:chOff x="3790227" y="750922"/>
            <a:chExt cx="5029200" cy="1437375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5CC21154-F883-18A4-8646-0C980AFD058C}"/>
                </a:ext>
              </a:extLst>
            </p:cNvPr>
            <p:cNvGrpSpPr/>
            <p:nvPr/>
          </p:nvGrpSpPr>
          <p:grpSpPr>
            <a:xfrm>
              <a:off x="3790227" y="1028700"/>
              <a:ext cx="5029200" cy="1159597"/>
              <a:chOff x="2057400" y="3640890"/>
              <a:chExt cx="5029200" cy="1159597"/>
            </a:xfrm>
          </p:grpSpPr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F2C5DBB7-AF01-2EDA-4426-D928486DF53C}"/>
                  </a:ext>
                </a:extLst>
              </p:cNvPr>
              <p:cNvGrpSpPr/>
              <p:nvPr/>
            </p:nvGrpSpPr>
            <p:grpSpPr>
              <a:xfrm>
                <a:off x="2057400" y="4076700"/>
                <a:ext cx="5029200" cy="76200"/>
                <a:chOff x="1447800" y="5067300"/>
                <a:chExt cx="5029200" cy="76200"/>
              </a:xfrm>
            </p:grpSpPr>
            <p:sp>
              <p:nvSpPr>
                <p:cNvPr id="5" name="Rectangle 4">
                  <a:extLst>
                    <a:ext uri="{FF2B5EF4-FFF2-40B4-BE49-F238E27FC236}">
                      <a16:creationId xmlns:a16="http://schemas.microsoft.com/office/drawing/2014/main" id="{6EA8FB81-F451-7C6A-542C-7837EF2B1505}"/>
                    </a:ext>
                  </a:extLst>
                </p:cNvPr>
                <p:cNvSpPr/>
                <p:nvPr/>
              </p:nvSpPr>
              <p:spPr bwMode="auto">
                <a:xfrm>
                  <a:off x="1447800" y="5067300"/>
                  <a:ext cx="457200" cy="76200"/>
                </a:xfrm>
                <a:prstGeom prst="rect">
                  <a:avLst/>
                </a:prstGeom>
                <a:solidFill>
                  <a:schemeClr val="accent2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sp>
              <p:nvSpPr>
                <p:cNvPr id="6" name="Rectangle 5">
                  <a:extLst>
                    <a:ext uri="{FF2B5EF4-FFF2-40B4-BE49-F238E27FC236}">
                      <a16:creationId xmlns:a16="http://schemas.microsoft.com/office/drawing/2014/main" id="{9EC1646E-7341-7342-01CC-A2B44C340B32}"/>
                    </a:ext>
                  </a:extLst>
                </p:cNvPr>
                <p:cNvSpPr/>
                <p:nvPr/>
              </p:nvSpPr>
              <p:spPr bwMode="auto">
                <a:xfrm>
                  <a:off x="1905000" y="5067300"/>
                  <a:ext cx="457200" cy="76200"/>
                </a:xfrm>
                <a:prstGeom prst="rect">
                  <a:avLst/>
                </a:prstGeom>
                <a:solidFill>
                  <a:schemeClr val="accent2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sp>
              <p:nvSpPr>
                <p:cNvPr id="7" name="Rectangle 6">
                  <a:extLst>
                    <a:ext uri="{FF2B5EF4-FFF2-40B4-BE49-F238E27FC236}">
                      <a16:creationId xmlns:a16="http://schemas.microsoft.com/office/drawing/2014/main" id="{D6E76765-4C53-8A35-E38E-150E4BC8F6A7}"/>
                    </a:ext>
                  </a:extLst>
                </p:cNvPr>
                <p:cNvSpPr/>
                <p:nvPr/>
              </p:nvSpPr>
              <p:spPr bwMode="auto">
                <a:xfrm>
                  <a:off x="2362200" y="5067300"/>
                  <a:ext cx="457200" cy="76200"/>
                </a:xfrm>
                <a:prstGeom prst="rect">
                  <a:avLst/>
                </a:prstGeom>
                <a:solidFill>
                  <a:schemeClr val="accent2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sp>
              <p:nvSpPr>
                <p:cNvPr id="8" name="Rectangle 7">
                  <a:extLst>
                    <a:ext uri="{FF2B5EF4-FFF2-40B4-BE49-F238E27FC236}">
                      <a16:creationId xmlns:a16="http://schemas.microsoft.com/office/drawing/2014/main" id="{AC88AAC5-5975-E2A5-507F-BDF6CFDCC5BE}"/>
                    </a:ext>
                  </a:extLst>
                </p:cNvPr>
                <p:cNvSpPr/>
                <p:nvPr/>
              </p:nvSpPr>
              <p:spPr bwMode="auto">
                <a:xfrm>
                  <a:off x="2819400" y="5067300"/>
                  <a:ext cx="457200" cy="76200"/>
                </a:xfrm>
                <a:prstGeom prst="rect">
                  <a:avLst/>
                </a:prstGeom>
                <a:solidFill>
                  <a:schemeClr val="accent2">
                    <a:lumMod val="75000"/>
                  </a:schemeClr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D02C53AE-8D82-79BD-E7A6-42EFA0F0FB76}"/>
                    </a:ext>
                  </a:extLst>
                </p:cNvPr>
                <p:cNvSpPr/>
                <p:nvPr/>
              </p:nvSpPr>
              <p:spPr bwMode="auto">
                <a:xfrm>
                  <a:off x="3276600" y="5067300"/>
                  <a:ext cx="457200" cy="76200"/>
                </a:xfrm>
                <a:prstGeom prst="rect">
                  <a:avLst/>
                </a:prstGeom>
                <a:solidFill>
                  <a:schemeClr val="accent2">
                    <a:lumMod val="75000"/>
                  </a:schemeClr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id="{EC91360B-6CC1-8B46-024E-DB407A28FAC7}"/>
                    </a:ext>
                  </a:extLst>
                </p:cNvPr>
                <p:cNvSpPr/>
                <p:nvPr/>
              </p:nvSpPr>
              <p:spPr bwMode="auto">
                <a:xfrm>
                  <a:off x="3733800" y="5067300"/>
                  <a:ext cx="457200" cy="76200"/>
                </a:xfrm>
                <a:prstGeom prst="rect">
                  <a:avLst/>
                </a:prstGeom>
                <a:solidFill>
                  <a:schemeClr val="accent2">
                    <a:lumMod val="75000"/>
                  </a:schemeClr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AA7C0A43-B6B0-A2A5-4DAA-32308A1D642C}"/>
                    </a:ext>
                  </a:extLst>
                </p:cNvPr>
                <p:cNvSpPr/>
                <p:nvPr/>
              </p:nvSpPr>
              <p:spPr bwMode="auto">
                <a:xfrm>
                  <a:off x="4191000" y="5067300"/>
                  <a:ext cx="457200" cy="76200"/>
                </a:xfrm>
                <a:prstGeom prst="rect">
                  <a:avLst/>
                </a:prstGeom>
                <a:solidFill>
                  <a:schemeClr val="accent2">
                    <a:lumMod val="75000"/>
                  </a:schemeClr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sp>
              <p:nvSpPr>
                <p:cNvPr id="12" name="Rectangle 11">
                  <a:extLst>
                    <a:ext uri="{FF2B5EF4-FFF2-40B4-BE49-F238E27FC236}">
                      <a16:creationId xmlns:a16="http://schemas.microsoft.com/office/drawing/2014/main" id="{0DFFA667-B589-E26B-3148-94906BA8259B}"/>
                    </a:ext>
                  </a:extLst>
                </p:cNvPr>
                <p:cNvSpPr/>
                <p:nvPr/>
              </p:nvSpPr>
              <p:spPr bwMode="auto">
                <a:xfrm>
                  <a:off x="4648200" y="5067300"/>
                  <a:ext cx="457200" cy="76200"/>
                </a:xfrm>
                <a:prstGeom prst="rect">
                  <a:avLst/>
                </a:prstGeom>
                <a:solidFill>
                  <a:schemeClr val="accent2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sp>
              <p:nvSpPr>
                <p:cNvPr id="13" name="Rectangle 12">
                  <a:extLst>
                    <a:ext uri="{FF2B5EF4-FFF2-40B4-BE49-F238E27FC236}">
                      <a16:creationId xmlns:a16="http://schemas.microsoft.com/office/drawing/2014/main" id="{880BA1F7-D7CD-3A1C-164B-7F1C83C61426}"/>
                    </a:ext>
                  </a:extLst>
                </p:cNvPr>
                <p:cNvSpPr/>
                <p:nvPr/>
              </p:nvSpPr>
              <p:spPr bwMode="auto">
                <a:xfrm>
                  <a:off x="5105400" y="5067300"/>
                  <a:ext cx="457200" cy="76200"/>
                </a:xfrm>
                <a:prstGeom prst="rect">
                  <a:avLst/>
                </a:prstGeom>
                <a:solidFill>
                  <a:schemeClr val="accent2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sp>
              <p:nvSpPr>
                <p:cNvPr id="14" name="Rectangle 13">
                  <a:extLst>
                    <a:ext uri="{FF2B5EF4-FFF2-40B4-BE49-F238E27FC236}">
                      <a16:creationId xmlns:a16="http://schemas.microsoft.com/office/drawing/2014/main" id="{7F7F0816-CB01-EE67-CEC2-C602A1744A91}"/>
                    </a:ext>
                  </a:extLst>
                </p:cNvPr>
                <p:cNvSpPr/>
                <p:nvPr/>
              </p:nvSpPr>
              <p:spPr bwMode="auto">
                <a:xfrm>
                  <a:off x="5562600" y="5067300"/>
                  <a:ext cx="457200" cy="76200"/>
                </a:xfrm>
                <a:prstGeom prst="rect">
                  <a:avLst/>
                </a:prstGeom>
                <a:solidFill>
                  <a:schemeClr val="accent2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sp>
              <p:nvSpPr>
                <p:cNvPr id="15" name="Rectangle 14">
                  <a:extLst>
                    <a:ext uri="{FF2B5EF4-FFF2-40B4-BE49-F238E27FC236}">
                      <a16:creationId xmlns:a16="http://schemas.microsoft.com/office/drawing/2014/main" id="{FEE5EADE-06BE-6718-5181-37FC2401E266}"/>
                    </a:ext>
                  </a:extLst>
                </p:cNvPr>
                <p:cNvSpPr/>
                <p:nvPr/>
              </p:nvSpPr>
              <p:spPr bwMode="auto">
                <a:xfrm>
                  <a:off x="6019800" y="5067300"/>
                  <a:ext cx="457200" cy="76200"/>
                </a:xfrm>
                <a:prstGeom prst="rect">
                  <a:avLst/>
                </a:prstGeom>
                <a:solidFill>
                  <a:schemeClr val="accent2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</p:grpSp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0FA1D8D0-D309-BD4C-F1F8-8D59DE50CB42}"/>
                  </a:ext>
                </a:extLst>
              </p:cNvPr>
              <p:cNvGrpSpPr/>
              <p:nvPr/>
            </p:nvGrpSpPr>
            <p:grpSpPr>
              <a:xfrm>
                <a:off x="4343400" y="3640890"/>
                <a:ext cx="477657" cy="362764"/>
                <a:chOff x="4343400" y="4018736"/>
                <a:chExt cx="477657" cy="362764"/>
              </a:xfrm>
            </p:grpSpPr>
            <p:cxnSp>
              <p:nvCxnSpPr>
                <p:cNvPr id="18" name="Straight Arrow Connector 17">
                  <a:extLst>
                    <a:ext uri="{FF2B5EF4-FFF2-40B4-BE49-F238E27FC236}">
                      <a16:creationId xmlns:a16="http://schemas.microsoft.com/office/drawing/2014/main" id="{6DF756FA-C894-7EEF-5AE7-7A8775C75A13}"/>
                    </a:ext>
                  </a:extLst>
                </p:cNvPr>
                <p:cNvCxnSpPr/>
                <p:nvPr/>
              </p:nvCxnSpPr>
              <p:spPr bwMode="auto">
                <a:xfrm>
                  <a:off x="4343400" y="4229100"/>
                  <a:ext cx="0" cy="152400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/>
                </a:ln>
                <a:effectLst/>
              </p:spPr>
            </p:cxnSp>
            <p:cxnSp>
              <p:nvCxnSpPr>
                <p:cNvPr id="19" name="Straight Arrow Connector 18">
                  <a:extLst>
                    <a:ext uri="{FF2B5EF4-FFF2-40B4-BE49-F238E27FC236}">
                      <a16:creationId xmlns:a16="http://schemas.microsoft.com/office/drawing/2014/main" id="{B64D2301-F38F-528C-EBA1-74DF52AE2A8A}"/>
                    </a:ext>
                  </a:extLst>
                </p:cNvPr>
                <p:cNvCxnSpPr/>
                <p:nvPr/>
              </p:nvCxnSpPr>
              <p:spPr bwMode="auto">
                <a:xfrm>
                  <a:off x="4800600" y="4229100"/>
                  <a:ext cx="0" cy="152400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/>
                </a:ln>
                <a:effectLst/>
              </p:spPr>
            </p:cxnSp>
            <p:cxnSp>
              <p:nvCxnSpPr>
                <p:cNvPr id="20" name="Straight Arrow Connector 19">
                  <a:extLst>
                    <a:ext uri="{FF2B5EF4-FFF2-40B4-BE49-F238E27FC236}">
                      <a16:creationId xmlns:a16="http://schemas.microsoft.com/office/drawing/2014/main" id="{51C6F53F-E204-8FF3-4B5F-27317179AF21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343400" y="4323430"/>
                  <a:ext cx="457200" cy="0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0000"/>
                  </a:solidFill>
                  <a:prstDash val="solid"/>
                  <a:round/>
                  <a:headEnd type="stealth" w="sm" len="lg"/>
                  <a:tailEnd type="stealth" w="sm" len="lg"/>
                </a:ln>
                <a:effectLst/>
              </p:spPr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5" name="TextBox 24">
                      <a:extLst>
                        <a:ext uri="{FF2B5EF4-FFF2-40B4-BE49-F238E27FC236}">
                          <a16:creationId xmlns:a16="http://schemas.microsoft.com/office/drawing/2014/main" id="{5E28CB4D-6739-BB5E-E363-F14BF48FD7F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419600" y="4018736"/>
                      <a:ext cx="401457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US" sz="120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200">
                                    <a:latin typeface="Cambria Math" panose="02040503050406030204" pitchFamily="18" charset="0"/>
                                  </a:rPr>
                                  <m:t>Δ</m:t>
                                </m:r>
                              </m:e>
                              <m:sub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sub>
                            </m:sSub>
                          </m:oMath>
                        </m:oMathPara>
                      </a14:m>
                      <a:endParaRPr lang="en-US" sz="1200" dirty="0"/>
                    </a:p>
                  </p:txBody>
                </p:sp>
              </mc:Choice>
              <mc:Fallback xmlns="">
                <p:sp>
                  <p:nvSpPr>
                    <p:cNvPr id="25" name="TextBox 24">
                      <a:extLst>
                        <a:ext uri="{FF2B5EF4-FFF2-40B4-BE49-F238E27FC236}">
                          <a16:creationId xmlns:a16="http://schemas.microsoft.com/office/drawing/2014/main" id="{5E28CB4D-6739-BB5E-E363-F14BF48FD7FD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4419600" y="4018736"/>
                      <a:ext cx="401457" cy="276999"/>
                    </a:xfrm>
                    <a:prstGeom prst="rect">
                      <a:avLst/>
                    </a:prstGeom>
                    <a:blipFill>
                      <a:blip r:embed="rId3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93DC8780-422D-C2AD-6F3A-237C2CD5A052}"/>
                  </a:ext>
                </a:extLst>
              </p:cNvPr>
              <p:cNvGrpSpPr/>
              <p:nvPr/>
            </p:nvGrpSpPr>
            <p:grpSpPr>
              <a:xfrm>
                <a:off x="3848345" y="4254490"/>
                <a:ext cx="995835" cy="545997"/>
                <a:chOff x="4258776" y="4986440"/>
                <a:chExt cx="995835" cy="545997"/>
              </a:xfrm>
            </p:grpSpPr>
            <p:sp>
              <p:nvSpPr>
                <p:cNvPr id="27" name="Rectangle 26">
                  <a:extLst>
                    <a:ext uri="{FF2B5EF4-FFF2-40B4-BE49-F238E27FC236}">
                      <a16:creationId xmlns:a16="http://schemas.microsoft.com/office/drawing/2014/main" id="{FBDC8A63-CDCD-347E-4F10-58A5EB509705}"/>
                    </a:ext>
                  </a:extLst>
                </p:cNvPr>
                <p:cNvSpPr/>
                <p:nvPr/>
              </p:nvSpPr>
              <p:spPr bwMode="auto">
                <a:xfrm>
                  <a:off x="4258776" y="4986440"/>
                  <a:ext cx="990596" cy="81683"/>
                </a:xfrm>
                <a:prstGeom prst="rect">
                  <a:avLst/>
                </a:prstGeom>
                <a:solidFill>
                  <a:srgbClr val="FFA29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grpSp>
              <p:nvGrpSpPr>
                <p:cNvPr id="34" name="Group 33">
                  <a:extLst>
                    <a:ext uri="{FF2B5EF4-FFF2-40B4-BE49-F238E27FC236}">
                      <a16:creationId xmlns:a16="http://schemas.microsoft.com/office/drawing/2014/main" id="{23A98F4C-2589-2E84-0A0A-A68F0E22B17E}"/>
                    </a:ext>
                  </a:extLst>
                </p:cNvPr>
                <p:cNvGrpSpPr/>
                <p:nvPr/>
              </p:nvGrpSpPr>
              <p:grpSpPr>
                <a:xfrm>
                  <a:off x="4258776" y="5110376"/>
                  <a:ext cx="995835" cy="422061"/>
                  <a:chOff x="4258776" y="5110376"/>
                  <a:chExt cx="995835" cy="422061"/>
                </a:xfrm>
              </p:grpSpPr>
              <p:cxnSp>
                <p:nvCxnSpPr>
                  <p:cNvPr id="29" name="Straight Arrow Connector 28">
                    <a:extLst>
                      <a:ext uri="{FF2B5EF4-FFF2-40B4-BE49-F238E27FC236}">
                        <a16:creationId xmlns:a16="http://schemas.microsoft.com/office/drawing/2014/main" id="{A2ABFB42-73F9-C098-D5F9-CC6862029231}"/>
                      </a:ext>
                    </a:extLst>
                  </p:cNvPr>
                  <p:cNvCxnSpPr/>
                  <p:nvPr/>
                </p:nvCxnSpPr>
                <p:spPr bwMode="auto">
                  <a:xfrm>
                    <a:off x="4258776" y="5121946"/>
                    <a:ext cx="0" cy="152400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/>
                  </a:ln>
                  <a:effectLst/>
                </p:spPr>
              </p:cxnSp>
              <p:cxnSp>
                <p:nvCxnSpPr>
                  <p:cNvPr id="30" name="Straight Arrow Connector 29">
                    <a:extLst>
                      <a:ext uri="{FF2B5EF4-FFF2-40B4-BE49-F238E27FC236}">
                        <a16:creationId xmlns:a16="http://schemas.microsoft.com/office/drawing/2014/main" id="{B5089836-1771-A755-D154-1819CC4FAFB3}"/>
                      </a:ext>
                    </a:extLst>
                  </p:cNvPr>
                  <p:cNvCxnSpPr/>
                  <p:nvPr/>
                </p:nvCxnSpPr>
                <p:spPr bwMode="auto">
                  <a:xfrm>
                    <a:off x="5254611" y="5110376"/>
                    <a:ext cx="0" cy="152400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/>
                  </a:ln>
                  <a:effectLst/>
                </p:spPr>
              </p:cxnSp>
              <p:cxnSp>
                <p:nvCxnSpPr>
                  <p:cNvPr id="31" name="Straight Arrow Connector 30">
                    <a:extLst>
                      <a:ext uri="{FF2B5EF4-FFF2-40B4-BE49-F238E27FC236}">
                        <a16:creationId xmlns:a16="http://schemas.microsoft.com/office/drawing/2014/main" id="{21805E65-19CE-17E0-211E-F415A0D2680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258776" y="5216276"/>
                    <a:ext cx="990596" cy="0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rgbClr val="FF0000"/>
                    </a:solidFill>
                    <a:prstDash val="solid"/>
                    <a:round/>
                    <a:headEnd type="stealth" w="sm" len="lg"/>
                    <a:tailEnd type="stealth" w="sm" len="lg"/>
                  </a:ln>
                  <a:effectLst/>
                </p:spPr>
              </p:cxn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32" name="TextBox 31">
                        <a:extLst>
                          <a:ext uri="{FF2B5EF4-FFF2-40B4-BE49-F238E27FC236}">
                            <a16:creationId xmlns:a16="http://schemas.microsoft.com/office/drawing/2014/main" id="{92B7868F-A0DC-7176-75DC-F79D45AA9F33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4496362" y="5241139"/>
                        <a:ext cx="532838" cy="291298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"/>
                            </m:oMathParaPr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1200">
                                      <a:latin typeface="Cambria Math" panose="02040503050406030204" pitchFamily="18" charset="0"/>
                                    </a:rPr>
                                    <m:t>Δ</m:t>
                                  </m:r>
                                </m:e>
                                <m:sub>
                                  <m:r>
                                    <a:rPr lang="en-US" sz="1200" b="0" i="1" smtClean="0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sub>
                              </m:sSub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oMath>
                          </m:oMathPara>
                        </a14:m>
                        <a:endParaRPr lang="en-US" sz="1200" dirty="0"/>
                      </a:p>
                    </p:txBody>
                  </p:sp>
                </mc:Choice>
                <mc:Fallback xmlns="">
                  <p:sp>
                    <p:nvSpPr>
                      <p:cNvPr id="32" name="TextBox 31">
                        <a:extLst>
                          <a:ext uri="{FF2B5EF4-FFF2-40B4-BE49-F238E27FC236}">
                            <a16:creationId xmlns:a16="http://schemas.microsoft.com/office/drawing/2014/main" id="{92B7868F-A0DC-7176-75DC-F79D45AA9F33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4496362" y="5241139"/>
                        <a:ext cx="532838" cy="291298"/>
                      </a:xfrm>
                      <a:prstGeom prst="rect">
                        <a:avLst/>
                      </a:prstGeom>
                      <a:blipFill>
                        <a:blip r:embed="rId4"/>
                        <a:stretch>
                          <a:fillRect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</p:grpSp>
          </p:grp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4E08BD01-1FC2-2ABF-8271-BF5F17647734}"/>
                    </a:ext>
                  </a:extLst>
                </p:cNvPr>
                <p:cNvSpPr txBox="1"/>
                <p:nvPr/>
              </p:nvSpPr>
              <p:spPr>
                <a:xfrm>
                  <a:off x="6928839" y="750922"/>
                  <a:ext cx="1037976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=2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4E08BD01-1FC2-2ABF-8271-BF5F1764773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28839" y="750922"/>
                  <a:ext cx="1037976" cy="461665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8724549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5E0F5-1FFA-48AB-2BF3-6C2FF12302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PSF Radius: Cone Beam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28854DF-9822-B37B-FBF1-3DE5769A655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04800" y="593053"/>
                <a:ext cx="8534400" cy="4756821"/>
              </a:xfrm>
            </p:spPr>
            <p:txBody>
              <a:bodyPr/>
              <a:lstStyle/>
              <a:p>
                <a:r>
                  <a:rPr lang="en-US" sz="1600" dirty="0"/>
                  <a:t>Notation: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20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en-US" sz="1200" dirty="0"/>
                  <a:t> - pixel pitch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en-US" sz="1200" dirty="0"/>
                  <a:t> - Magnification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sz="1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200" b="0" i="0" smtClea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sz="1200" dirty="0"/>
                  <a:t> - detector channel pitch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20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1200" dirty="0"/>
                  <a:t> - detector row pitch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en-US" sz="1200" dirty="0"/>
                  <a:t> - maximum pixel magnification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sz="1200" dirty="0"/>
                  <a:t> - source to detector distance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1200" dirty="0"/>
                  <a:t> - number of recon rows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sz="1200" dirty="0"/>
                  <a:t> - number of recon columns</a:t>
                </a:r>
              </a:p>
              <a:p>
                <a:pPr lvl="2"/>
                <a:endParaRPr lang="en-US" sz="1200" dirty="0"/>
              </a:p>
              <a:p>
                <a:r>
                  <a:rPr lang="en-US" sz="1600" dirty="0"/>
                  <a:t>Formula for </a:t>
                </a:r>
                <a14:m>
                  <m:oMath xmlns:m="http://schemas.openxmlformats.org/officeDocument/2006/math">
                    <m:r>
                      <a:rPr lang="en-US" sz="1600" i="1" dirty="0" smtClean="0">
                        <a:latin typeface="Cambria Math" panose="02040503050406030204" pitchFamily="18" charset="0"/>
                      </a:rPr>
                      <m:t>𝑃</m:t>
                    </m:r>
                  </m:oMath>
                </a14:m>
                <a:r>
                  <a:rPr lang="en-US" sz="1600" dirty="0"/>
                  <a:t>:</a:t>
                </a:r>
              </a:p>
              <a:p>
                <a:pPr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sz="1600" b="0" i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1600" b="0" i="0" smtClean="0">
                          <a:latin typeface="Cambria Math" panose="02040503050406030204" pitchFamily="18" charset="0"/>
                        </a:rPr>
                        <m:t>ceil</m:t>
                      </m:r>
                      <m:d>
                        <m:d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m:rPr>
                                  <m:sty m:val="p"/>
                                </m:rPr>
                                <a:rPr lang="en-US" sz="1600">
                                  <a:latin typeface="Cambria Math" panose="02040503050406030204" pitchFamily="18" charset="0"/>
                                </a:rPr>
                                <m:t>ceil</m:t>
                              </m:r>
                              <m:d>
                                <m:d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sSub>
                                        <m:sSubPr>
                                          <m:ctrlPr>
                                            <a:rPr lang="en-US" sz="16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sz="1600">
                                              <a:latin typeface="Cambria Math" panose="02040503050406030204" pitchFamily="18" charset="0"/>
                                            </a:rPr>
                                            <m:t>Δ</m:t>
                                          </m:r>
                                        </m:e>
                                        <m:sub>
                                          <m:r>
                                            <a:rPr lang="en-US" sz="1600" i="1">
                                              <a:latin typeface="Cambria Math" panose="02040503050406030204" pitchFamily="18" charset="0"/>
                                            </a:rPr>
                                            <m:t>𝑝</m:t>
                                          </m:r>
                                        </m:sub>
                                      </m:sSub>
                                      <m:sSub>
                                        <m:sSubPr>
                                          <m:ctrlPr>
                                            <a:rPr lang="en-US" sz="16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600" i="1">
                                              <a:latin typeface="Cambria Math" panose="02040503050406030204" pitchFamily="18" charset="0"/>
                                            </a:rPr>
                                            <m:t>𝑀</m:t>
                                          </m:r>
                                        </m:e>
                                        <m:sub>
                                          <m:r>
                                            <a:rPr lang="en-US" sz="1600" b="0" i="1" smtClean="0">
                                              <a:latin typeface="Cambria Math" panose="02040503050406030204" pitchFamily="18" charset="0"/>
                                            </a:rPr>
                                            <m:t>𝑝</m:t>
                                          </m:r>
                                        </m:sub>
                                      </m:sSub>
                                    </m:num>
                                    <m:den>
                                      <m:sSub>
                                        <m:sSubPr>
                                          <m:ctrlPr>
                                            <a:rPr lang="en-US" sz="16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sz="1600">
                                              <a:latin typeface="Cambria Math" panose="02040503050406030204" pitchFamily="18" charset="0"/>
                                            </a:rPr>
                                            <m:t>Δ</m:t>
                                          </m:r>
                                        </m:e>
                                        <m:sub>
                                          <m:r>
                                            <a:rPr lang="en-US" sz="1600" i="1">
                                              <a:latin typeface="Cambria Math" panose="02040503050406030204" pitchFamily="18" charset="0"/>
                                            </a:rPr>
                                            <m:t>𝑑</m:t>
                                          </m:r>
                                        </m:sub>
                                      </m:sSub>
                                    </m:den>
                                  </m:f>
                                </m:e>
                              </m:d>
                            </m:num>
                            <m:den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sz="1400" b="0" dirty="0"/>
              </a:p>
              <a:p>
                <a:pPr marL="915988">
                  <a:lnSpc>
                    <a:spcPct val="150000"/>
                  </a:lnSpc>
                  <a:buNone/>
                </a:pPr>
                <a:r>
                  <a:rPr lang="en-US" sz="1400" dirty="0"/>
                  <a:t>where</a:t>
                </a:r>
                <a:endParaRPr lang="en-US" sz="1600" dirty="0"/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b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sub>
                          </m:sSub>
                        </m:num>
                        <m:den>
                          <m:f>
                            <m:fPr>
                              <m:ctrlP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den>
                          </m:f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func>
                                <m:funcPr>
                                  <m:ctrlPr>
                                    <a:rPr lang="en-US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1600" b="0" i="0" smtClean="0">
                                      <a:latin typeface="Cambria Math" panose="02040503050406030204" pitchFamily="18" charset="0"/>
                                    </a:rPr>
                                    <m:t>max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lang="en-US" sz="16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16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600" b="0" i="1" smtClean="0">
                                              <a:latin typeface="Cambria Math" panose="02040503050406030204" pitchFamily="18" charset="0"/>
                                            </a:rPr>
                                            <m:t>𝑁</m:t>
                                          </m:r>
                                        </m:e>
                                        <m:sub>
                                          <m:r>
                                            <a:rPr lang="en-US" sz="1600" b="0" i="1" smtClean="0">
                                              <a:latin typeface="Cambria Math" panose="02040503050406030204" pitchFamily="18" charset="0"/>
                                            </a:rPr>
                                            <m:t>𝑟</m:t>
                                          </m:r>
                                        </m:sub>
                                      </m:sSub>
                                      <m:r>
                                        <a:rPr lang="en-US" sz="1600" b="0" i="1" smtClean="0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sSub>
                                        <m:sSubPr>
                                          <m:ctrlPr>
                                            <a:rPr lang="en-US" sz="16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600" b="0" i="1" smtClean="0">
                                              <a:latin typeface="Cambria Math" panose="02040503050406030204" pitchFamily="18" charset="0"/>
                                            </a:rPr>
                                            <m:t>𝑁</m:t>
                                          </m:r>
                                        </m:e>
                                        <m:sub>
                                          <m:r>
                                            <a:rPr lang="en-US" sz="1600" b="0" i="1" smtClean="0">
                                              <a:latin typeface="Cambria Math" panose="02040503050406030204" pitchFamily="18" charset="0"/>
                                            </a:rPr>
                                            <m:t>𝑐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</m:func>
                            </m:num>
                            <m:den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sSub>
                            <m:sSubPr>
                              <m:ctrlP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1600" b="0" i="0" smtClean="0">
                                  <a:latin typeface="Cambria Math" panose="02040503050406030204" pitchFamily="18" charset="0"/>
                                </a:rPr>
                                <m:t>Δ</m:t>
                              </m:r>
                            </m:e>
                            <m:sub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1600" i="1" dirty="0"/>
              </a:p>
              <a:p>
                <a:endParaRPr lang="en-US" sz="16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28854DF-9822-B37B-FBF1-3DE5769A655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593053"/>
                <a:ext cx="8534400" cy="4756821"/>
              </a:xfrm>
              <a:blipFill>
                <a:blip r:embed="rId2"/>
                <a:stretch>
                  <a:fillRect l="-298" t="-5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C4D529-225C-D13A-9C26-8D66D87D96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2661D55-915B-9148-8609-5AEDA0F27130}" type="slidenum">
              <a:rPr lang="en-US" smtClean="0"/>
              <a:t>16</a:t>
            </a:fld>
            <a:endParaRPr lang="en-US"/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3FFA60A3-FCB3-7ED4-261B-7A4028D5FB44}"/>
              </a:ext>
            </a:extLst>
          </p:cNvPr>
          <p:cNvGrpSpPr/>
          <p:nvPr/>
        </p:nvGrpSpPr>
        <p:grpSpPr>
          <a:xfrm>
            <a:off x="5638800" y="876300"/>
            <a:ext cx="2344445" cy="1577975"/>
            <a:chOff x="3827755" y="4305300"/>
            <a:chExt cx="2344445" cy="1577975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F413526A-D1E3-1BC9-9B1B-D4DE3627DDC9}"/>
                </a:ext>
              </a:extLst>
            </p:cNvPr>
            <p:cNvSpPr/>
            <p:nvPr/>
          </p:nvSpPr>
          <p:spPr bwMode="auto">
            <a:xfrm>
              <a:off x="4538235" y="4655819"/>
              <a:ext cx="677130" cy="36576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0" charset="0"/>
                <a:ea typeface="ＭＳ Ｐゴシック" pitchFamily="-110" charset="-128"/>
                <a:cs typeface="ＭＳ Ｐゴシック" pitchFamily="-110" charset="-128"/>
              </a:endParaRPr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E834C24B-EFA7-8829-CF90-84DA7AD1F5E0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876800" y="4457700"/>
              <a:ext cx="0" cy="838200"/>
            </a:xfrm>
            <a:prstGeom prst="straightConnector1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F56A8815-C64D-7587-3A6F-9F9CE6CFC1C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114800" y="4305300"/>
              <a:ext cx="2057400" cy="533400"/>
            </a:xfrm>
            <a:prstGeom prst="straightConnector1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AE4FD05A-D1D5-B555-2694-F145AE488C06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4114800" y="4838700"/>
              <a:ext cx="2057400" cy="511175"/>
            </a:xfrm>
            <a:prstGeom prst="straightConnector1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C655755E-11CC-BECA-EE22-A65BCA454DE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172200" y="4305300"/>
              <a:ext cx="0" cy="1044575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5ABF0653-64CB-3B6F-B1AE-BE7F43E6A74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114800" y="4838700"/>
              <a:ext cx="20574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sm" len="lg"/>
              <a:tailEnd type="stealth" w="sm" len="lg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3F11AD02-AF4A-1CA0-F951-0FDF3594E60B}"/>
                    </a:ext>
                  </a:extLst>
                </p:cNvPr>
                <p:cNvSpPr txBox="1"/>
                <p:nvPr/>
              </p:nvSpPr>
              <p:spPr>
                <a:xfrm>
                  <a:off x="5575789" y="4580430"/>
                  <a:ext cx="475258" cy="29129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sz="1200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sz="12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2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</m:oMath>
                    </m:oMathPara>
                  </a14:m>
                  <a:endParaRPr lang="en-US" sz="1200" i="1" dirty="0"/>
                </a:p>
              </p:txBody>
            </p:sp>
          </mc:Choice>
          <mc:Fallback xmlns=""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3F11AD02-AF4A-1CA0-F951-0FDF3594E60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75789" y="4580430"/>
                  <a:ext cx="475258" cy="291298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AA5A701B-1633-2E8A-D66A-AA7661C9CF63}"/>
                </a:ext>
              </a:extLst>
            </p:cNvPr>
            <p:cNvGrpSpPr/>
            <p:nvPr/>
          </p:nvGrpSpPr>
          <p:grpSpPr>
            <a:xfrm>
              <a:off x="4114800" y="4871728"/>
              <a:ext cx="418688" cy="424172"/>
              <a:chOff x="4114800" y="4871728"/>
              <a:chExt cx="418688" cy="424172"/>
            </a:xfrm>
          </p:grpSpPr>
          <p:cxnSp>
            <p:nvCxnSpPr>
              <p:cNvPr id="45" name="Straight Arrow Connector 44">
                <a:extLst>
                  <a:ext uri="{FF2B5EF4-FFF2-40B4-BE49-F238E27FC236}">
                    <a16:creationId xmlns:a16="http://schemas.microsoft.com/office/drawing/2014/main" id="{498F59F9-B795-119C-AFBA-6EAE6D40EE4E}"/>
                  </a:ext>
                </a:extLst>
              </p:cNvPr>
              <p:cNvCxnSpPr/>
              <p:nvPr/>
            </p:nvCxnSpPr>
            <p:spPr bwMode="auto">
              <a:xfrm>
                <a:off x="4533488" y="5143500"/>
                <a:ext cx="0" cy="15240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46" name="Straight Arrow Connector 45">
                <a:extLst>
                  <a:ext uri="{FF2B5EF4-FFF2-40B4-BE49-F238E27FC236}">
                    <a16:creationId xmlns:a16="http://schemas.microsoft.com/office/drawing/2014/main" id="{81F4FF67-288E-F80A-69DD-9E8631717F4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15176" y="4871728"/>
                <a:ext cx="0" cy="424172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48" name="Straight Arrow Connector 47">
                <a:extLst>
                  <a:ext uri="{FF2B5EF4-FFF2-40B4-BE49-F238E27FC236}">
                    <a16:creationId xmlns:a16="http://schemas.microsoft.com/office/drawing/2014/main" id="{520EE2BC-8BAC-6E5A-D9F5-929D545C8F6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14800" y="5219700"/>
                <a:ext cx="418688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sm" len="lg"/>
                <a:tailEnd type="stealth" w="sm" len="lg"/>
              </a:ln>
              <a:effectLst/>
            </p:spPr>
          </p:cxnSp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5CAF3685-FE2A-B517-08B7-2EC0AFE415D8}"/>
                </a:ext>
              </a:extLst>
            </p:cNvPr>
            <p:cNvGrpSpPr/>
            <p:nvPr/>
          </p:nvGrpSpPr>
          <p:grpSpPr>
            <a:xfrm>
              <a:off x="3827755" y="4561001"/>
              <a:ext cx="589327" cy="299859"/>
              <a:chOff x="2699995" y="4471939"/>
              <a:chExt cx="589327" cy="299859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D20E2A59-A492-25F4-AA49-668DB058D457}"/>
                  </a:ext>
                </a:extLst>
              </p:cNvPr>
              <p:cNvSpPr/>
              <p:nvPr/>
            </p:nvSpPr>
            <p:spPr bwMode="auto">
              <a:xfrm>
                <a:off x="2971800" y="4726079"/>
                <a:ext cx="45719" cy="45719"/>
              </a:xfrm>
              <a:prstGeom prst="ellipse">
                <a:avLst/>
              </a:prstGeom>
              <a:solidFill>
                <a:srgbClr val="FF00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0" charset="0"/>
                  <a:ea typeface="ＭＳ Ｐゴシック" pitchFamily="-110" charset="-128"/>
                  <a:cs typeface="ＭＳ Ｐゴシック" pitchFamily="-110" charset="-128"/>
                </a:endParaRP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FB96F76B-5217-87D0-83A1-98432652FC27}"/>
                  </a:ext>
                </a:extLst>
              </p:cNvPr>
              <p:cNvSpPr txBox="1"/>
              <p:nvPr/>
            </p:nvSpPr>
            <p:spPr>
              <a:xfrm>
                <a:off x="2699995" y="4471939"/>
                <a:ext cx="58932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source</a:t>
                </a:r>
              </a:p>
            </p:txBody>
          </p:sp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C5C76525-CA3B-033E-1596-4CA145804B6C}"/>
                </a:ext>
              </a:extLst>
            </p:cNvPr>
            <p:cNvGrpSpPr/>
            <p:nvPr/>
          </p:nvGrpSpPr>
          <p:grpSpPr>
            <a:xfrm>
              <a:off x="4533488" y="5349874"/>
              <a:ext cx="343312" cy="152400"/>
              <a:chOff x="4114800" y="5143500"/>
              <a:chExt cx="343312" cy="152400"/>
            </a:xfrm>
          </p:grpSpPr>
          <p:cxnSp>
            <p:nvCxnSpPr>
              <p:cNvPr id="56" name="Straight Arrow Connector 55">
                <a:extLst>
                  <a:ext uri="{FF2B5EF4-FFF2-40B4-BE49-F238E27FC236}">
                    <a16:creationId xmlns:a16="http://schemas.microsoft.com/office/drawing/2014/main" id="{CD08034B-65E3-2E22-3997-656F3D4FEFDC}"/>
                  </a:ext>
                </a:extLst>
              </p:cNvPr>
              <p:cNvCxnSpPr/>
              <p:nvPr/>
            </p:nvCxnSpPr>
            <p:spPr bwMode="auto">
              <a:xfrm>
                <a:off x="4458112" y="5143500"/>
                <a:ext cx="0" cy="15240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57" name="Straight Arrow Connector 56">
                <a:extLst>
                  <a:ext uri="{FF2B5EF4-FFF2-40B4-BE49-F238E27FC236}">
                    <a16:creationId xmlns:a16="http://schemas.microsoft.com/office/drawing/2014/main" id="{F19BA943-ECD3-3D45-ADE4-06B8FBBE7B8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14800" y="5143500"/>
                <a:ext cx="376" cy="15240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58" name="Straight Arrow Connector 57">
                <a:extLst>
                  <a:ext uri="{FF2B5EF4-FFF2-40B4-BE49-F238E27FC236}">
                    <a16:creationId xmlns:a16="http://schemas.microsoft.com/office/drawing/2014/main" id="{F0DFE514-1FC8-870F-7557-6071131F61E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114800" y="5219700"/>
                <a:ext cx="343312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stealth" w="sm" len="lg"/>
                <a:tailEnd type="stealth" w="sm" len="lg"/>
              </a:ln>
              <a:effectLst/>
            </p:spPr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1" name="TextBox 60">
                  <a:extLst>
                    <a:ext uri="{FF2B5EF4-FFF2-40B4-BE49-F238E27FC236}">
                      <a16:creationId xmlns:a16="http://schemas.microsoft.com/office/drawing/2014/main" id="{D6D95A92-A354-54D6-8FC0-157D0DBCECD6}"/>
                    </a:ext>
                  </a:extLst>
                </p:cNvPr>
                <p:cNvSpPr txBox="1"/>
                <p:nvPr/>
              </p:nvSpPr>
              <p:spPr>
                <a:xfrm>
                  <a:off x="4267200" y="5493296"/>
                  <a:ext cx="1050480" cy="38997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func>
                              <m:funcPr>
                                <m:ctrlPr>
                                  <a:rPr lang="en-US" sz="1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1000" b="0" i="0" smtClean="0">
                                    <a:latin typeface="Cambria Math" panose="02040503050406030204" pitchFamily="18" charset="0"/>
                                  </a:rPr>
                                  <m:t>max</m:t>
                                </m:r>
                              </m:fName>
                              <m:e>
                                <m:d>
                                  <m:dPr>
                                    <m:ctrlPr>
                                      <a:rPr lang="en-US" sz="1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10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000" b="0" i="1" smtClean="0"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</m:e>
                                      <m:sub>
                                        <m:r>
                                          <a:rPr lang="en-US" sz="1000" b="0" i="1" smtClean="0">
                                            <a:latin typeface="Cambria Math" panose="02040503050406030204" pitchFamily="18" charset="0"/>
                                          </a:rPr>
                                          <m:t>𝑟</m:t>
                                        </m:r>
                                      </m:sub>
                                    </m:sSub>
                                    <m:r>
                                      <a:rPr lang="en-US" sz="1000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sz="10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000" b="0" i="1" smtClean="0"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</m:e>
                                      <m:sub>
                                        <m:r>
                                          <a:rPr lang="en-US" sz="1000" b="0" i="1" smtClean="0">
                                            <a:latin typeface="Cambria Math" panose="02040503050406030204" pitchFamily="18" charset="0"/>
                                          </a:rPr>
                                          <m:t>𝑐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</m:func>
                          </m:num>
                          <m:den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sSub>
                          <m:sSubPr>
                            <m:ctrlP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1000" b="0" i="0" smtClean="0">
                                <a:latin typeface="Cambria Math" panose="02040503050406030204" pitchFamily="18" charset="0"/>
                              </a:rPr>
                              <m:t>Δ</m:t>
                            </m:r>
                          </m:e>
                          <m:sub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</m:oMath>
                    </m:oMathPara>
                  </a14:m>
                  <a:endParaRPr lang="en-US" sz="1000" dirty="0"/>
                </a:p>
              </p:txBody>
            </p:sp>
          </mc:Choice>
          <mc:Fallback xmlns="">
            <p:sp>
              <p:nvSpPr>
                <p:cNvPr id="61" name="TextBox 60">
                  <a:extLst>
                    <a:ext uri="{FF2B5EF4-FFF2-40B4-BE49-F238E27FC236}">
                      <a16:creationId xmlns:a16="http://schemas.microsoft.com/office/drawing/2014/main" id="{D6D95A92-A354-54D6-8FC0-157D0DBCECD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67200" y="5493296"/>
                  <a:ext cx="1050480" cy="389979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6110484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8B86FF-06DE-2C4A-C848-7C4C2E4A0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QGGMRF cost and surrogate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85918341-BD17-AF6D-B4C6-FCB3B708BD8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6200" y="623487"/>
                <a:ext cx="9067800" cy="5105400"/>
              </a:xfrm>
            </p:spPr>
            <p:txBody>
              <a:bodyPr/>
              <a:lstStyle/>
              <a:p>
                <a:r>
                  <a:rPr lang="en-US" sz="2000" dirty="0"/>
                  <a:t> The cost is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𝑝𝑚</m:t>
                        </m:r>
                      </m:sub>
                    </m:sSub>
                    <m:d>
                      <m:d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;</m:t>
                        </m:r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℘</m:t>
                        </m:r>
                      </m:e>
                    </m:d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nary>
                      <m:naryPr>
                        <m:chr m:val="∑"/>
                        <m:supHide m:val="on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brk m:alnAt="7"/>
                              </m:rPr>
                              <a:rPr lang="en-US" sz="2000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</m:d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∈</m:t>
                        </m:r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℘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sub>
                        </m:s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𝜌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sub>
                        </m:s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nary>
                  </m:oMath>
                </a14:m>
                <a:r>
                  <a:rPr lang="en-US" sz="2000" dirty="0"/>
                  <a:t>, where the sum is over all </a:t>
                </a:r>
                <a:r>
                  <a:rPr lang="en-US" sz="2000" b="1" dirty="0"/>
                  <a:t>ordered pairs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</m:d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∈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℘</m:t>
                    </m:r>
                  </m:oMath>
                </a14:m>
                <a:r>
                  <a:rPr lang="en-US" sz="2000" dirty="0"/>
                  <a:t> that are axis neighbors (see next slide for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𝜌</m:t>
                    </m:r>
                  </m:oMath>
                </a14:m>
                <a:r>
                  <a:rPr lang="en-US" sz="2000" dirty="0"/>
                  <a:t>).</a:t>
                </a:r>
              </a:p>
              <a:p>
                <a:r>
                  <a:rPr lang="en-US" sz="2000" dirty="0"/>
                  <a:t> The symmetric surrogate is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𝑝𝑚</m:t>
                        </m:r>
                      </m:sub>
                    </m:sSub>
                    <m:d>
                      <m:d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;</m:t>
                        </m:r>
                        <m:sSup>
                          <m:s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℘</m:t>
                        </m:r>
                      </m:e>
                    </m:d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nary>
                      <m:naryPr>
                        <m:chr m:val="∑"/>
                        <m:supHide m:val="on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brk m:alnAt="7"/>
                              </m:rPr>
                              <a:rPr lang="en-US" sz="2000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</m:d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∈</m:t>
                        </m:r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℘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US" sz="20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̃"/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acc>
                          </m:e>
                          <m:sub>
                            <m:r>
                              <a:rPr lang="en-US" sz="2000" i="1" dirty="0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sz="2000" i="1" dirty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000" i="1" dirty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sub>
                        </m:sSub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 </m:t>
                        </m:r>
                        <m:sSup>
                          <m:sSupPr>
                            <m:ctrlP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2000" b="0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2000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0" i="1" dirty="0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000" b="0" i="1" dirty="0" smtClean="0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sub>
                                </m:sSub>
                                <m:r>
                                  <a:rPr lang="en-US" sz="2000" b="0" i="1" dirty="0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2000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0" i="1" dirty="0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000" b="0" i="1" dirty="0" smtClean="0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sub>
                                </m:sSub>
                              </m:e>
                            </m:d>
                          </m:e>
                          <m:sup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nary>
                  </m:oMath>
                </a14:m>
                <a:r>
                  <a:rPr lang="en-US" sz="2000" dirty="0"/>
                  <a:t>, where 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̃"/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acc>
                        </m:e>
                        <m:sub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r>
                        <a:rPr lang="en-US" sz="2000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000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 dirty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US" sz="2000" i="1" dirty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sz="2000" i="1" dirty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000" i="1" dirty="0"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f>
                        <m:fPr>
                          <m:ctrlP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0" i="1" dirty="0" smtClean="0">
                                  <a:latin typeface="Cambria Math" panose="02040503050406030204" pitchFamily="18" charset="0"/>
                                </a:rPr>
                                <m:t>𝜌</m:t>
                              </m:r>
                            </m:e>
                            <m:sup>
                              <m:r>
                                <a:rPr lang="en-US" sz="2000" b="0" i="1" dirty="0" smtClean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d>
                            <m:dPr>
                              <m:ctrlPr>
                                <a:rPr lang="en-US" sz="200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Sup>
                                <m:sSubSupPr>
                                  <m:ctrlP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  <m:sup>
                                  <m: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bSup>
                              <m:r>
                                <a:rPr lang="en-US" sz="2000" b="0" i="1" dirty="0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Sup>
                                <m:sSubSupPr>
                                  <m:ctrlP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sub>
                                <m:sup>
                                  <m: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bSup>
                            </m:e>
                          </m:d>
                        </m:num>
                        <m:den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d>
                            <m:dPr>
                              <m:ctrlPr>
                                <a:rPr lang="en-US" sz="2000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Sup>
                                <m:sSubSupPr>
                                  <m:ctrlPr>
                                    <a:rPr lang="en-US" sz="20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2000" i="1" dirty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000" i="1" dirty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  <m:sup>
                                  <m:r>
                                    <a:rPr lang="en-US" sz="2000" i="1" dirty="0"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bSup>
                              <m:r>
                                <a:rPr lang="en-US" sz="2000" i="1" dirty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Sup>
                                <m:sSubSupPr>
                                  <m:ctrlPr>
                                    <a:rPr lang="en-US" sz="20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2000" i="1" dirty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000" i="1" dirty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sub>
                                <m:sup>
                                  <m:r>
                                    <a:rPr lang="en-US" sz="2000" i="1" dirty="0"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bSup>
                            </m:e>
                          </m:d>
                        </m:den>
                      </m:f>
                    </m:oMath>
                  </m:oMathPara>
                </a14:m>
                <a:endParaRPr lang="en-US" sz="2000" dirty="0"/>
              </a:p>
              <a:p>
                <a:r>
                  <a:rPr lang="en-US" sz="2000" dirty="0"/>
                  <a:t> In update calculations, we evaluate with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</m:oMath>
                </a14:m>
                <a:r>
                  <a:rPr lang="en-US" sz="2000" dirty="0"/>
                  <a:t> set to the current recon: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</m:oMath>
                </a14:m>
                <a:r>
                  <a:rPr lang="en-US" sz="2000" dirty="0"/>
                  <a:t>. </a:t>
                </a:r>
              </a:p>
              <a:p>
                <a:r>
                  <a:rPr lang="en-US" sz="2000" dirty="0"/>
                  <a:t> For fixed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000" dirty="0"/>
                  <a:t>, the partial derivative is </a:t>
                </a:r>
              </a:p>
              <a:p>
                <a:pPr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𝜕</m:t>
                          </m:r>
                          <m:sSub>
                            <m:sSub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𝑄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𝑝𝑚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;</m:t>
                              </m:r>
                              <m:sSup>
                                <m:sSupPr>
                                  <m:ctrlP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,℘</m:t>
                              </m:r>
                            </m:e>
                          </m:d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sSub>
                            <m:sSub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en-US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sub>
                          </m:sSub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m:rPr>
                                      <m:brk m:alnAt="7"/>
                                    </m:r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</m:d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℘</m:t>
                          </m:r>
                        </m:sub>
                        <m:sup/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sSub>
                            <m:sSubPr>
                              <m:ctrlPr>
                                <a:rPr lang="en-US" sz="2000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̃"/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acc>
                            </m:e>
                            <m:sub>
                              <m:sSub>
                                <m:sSubPr>
                                  <m:ctrlPr>
                                    <a:rPr lang="en-US" sz="20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 dirty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a:rPr lang="en-US" sz="2000" i="1" dirty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2000" i="1" dirty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2000" i="1" dirty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2000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0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 dirty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sSub>
                                    <m:sSubPr>
                                      <m:ctrlPr>
                                        <a:rPr lang="en-US" sz="2000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i="1" dirty="0">
                                          <a:latin typeface="Cambria Math" panose="02040503050406030204" pitchFamily="18" charset="0"/>
                                        </a:rPr>
                                        <m:t>𝑠</m:t>
                                      </m:r>
                                    </m:e>
                                    <m:sub>
                                      <m:r>
                                        <a:rPr lang="en-US" sz="2000" i="1" dirty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sub>
                              </m:sSub>
                              <m:r>
                                <a:rPr lang="en-US" sz="2000" i="1" dirty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sz="20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 dirty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000" i="1" dirty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</m:oMath>
                  </m:oMathPara>
                </a14:m>
                <a:endParaRPr lang="en-US" sz="2000" b="0" dirty="0">
                  <a:ea typeface="Cambria Math" panose="02040503050406030204" pitchFamily="18" charset="0"/>
                </a:endParaRPr>
              </a:p>
              <a:p>
                <a:pPr>
                  <a:buNone/>
                </a:pPr>
                <a:r>
                  <a:rPr lang="en-US" sz="2000" dirty="0">
                    <a:ea typeface="Cambria Math" panose="02040503050406030204" pitchFamily="18" charset="0"/>
                  </a:rPr>
                  <a:t>and the diagonal element of the Hessian is </a:t>
                </a:r>
              </a:p>
              <a:p>
                <a:pPr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</m:e>
                            <m:sup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sSub>
                            <m:sSub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𝑄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𝑝𝑚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;</m:t>
                              </m:r>
                              <m:sSup>
                                <m:sSupPr>
                                  <m:ctrlP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℘</m:t>
                              </m:r>
                            </m:e>
                          </m:d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sSubSup>
                            <m:sSubSup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en-US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sub>
                            <m:sup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m:rPr>
                                      <m:brk m:alnAt="7"/>
                                    </m:rP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</m:d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℘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n-US" sz="2000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acc>
                                <m:accPr>
                                  <m:chr m:val="̃"/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acc>
                            </m:e>
                            <m:sub>
                              <m:sSub>
                                <m:sSubPr>
                                  <m:ctrlP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 dirty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2000" i="1" dirty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2000" i="1" dirty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sz="2000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85918341-BD17-AF6D-B4C6-FCB3B708BD8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623487"/>
                <a:ext cx="9067800" cy="5105400"/>
              </a:xfrm>
              <a:blipFill>
                <a:blip r:embed="rId2"/>
                <a:stretch>
                  <a:fillRect l="-840" t="-8168" b="-240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ABFB8D-2923-8BBF-4D14-AA16928E9B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2661D55-915B-9148-8609-5AEDA0F27130}" type="slidenum">
              <a:rPr lang="en-US" smtClean="0"/>
              <a:t>17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88B855E-50EB-49D3-1FFF-88FB56004B03}"/>
              </a:ext>
            </a:extLst>
          </p:cNvPr>
          <p:cNvSpPr txBox="1"/>
          <p:nvPr/>
        </p:nvSpPr>
        <p:spPr>
          <a:xfrm>
            <a:off x="76200" y="5439943"/>
            <a:ext cx="168187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Reference:  Chapter 8 of FCI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569877B2-4916-0C31-7045-E8C30123073B}"/>
                  </a:ext>
                </a:extLst>
              </p:cNvPr>
              <p:cNvSpPr txBox="1"/>
              <p:nvPr/>
            </p:nvSpPr>
            <p:spPr>
              <a:xfrm>
                <a:off x="5791200" y="114300"/>
                <a:ext cx="307570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usual sum over unordered pairs of </a:t>
                </a:r>
                <a14:m>
                  <m:oMath xmlns:m="http://schemas.openxmlformats.org/officeDocument/2006/math"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implicitly assumes that </a:t>
                </a:r>
                <a14:m>
                  <m:oMath xmlns:m="http://schemas.openxmlformats.org/officeDocument/2006/math">
                    <m:r>
                      <a:rPr lang="en-US" sz="1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is the same for both </a:t>
                </a:r>
                <a14:m>
                  <m:oMath xmlns:m="http://schemas.openxmlformats.org/officeDocument/2006/math">
                    <m:r>
                      <a:rPr lang="en-US" sz="1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neighbors (and </a:t>
                </a:r>
                <a14:m>
                  <m:oMath xmlns:m="http://schemas.openxmlformats.org/officeDocument/2006/math">
                    <m:r>
                      <a:rPr lang="en-US" sz="12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</m:oMath>
                </a14:m>
                <a:r>
                  <a: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neighbors, </a:t>
                </a:r>
                <a14:m>
                  <m:oMath xmlns:m="http://schemas.openxmlformats.org/officeDocument/2006/math">
                    <m:r>
                      <a:rPr lang="en-US" sz="1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𝑧</m:t>
                    </m:r>
                  </m:oMath>
                </a14:m>
                <a:r>
                  <a: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neighbors).  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569877B2-4916-0C31-7045-E8C3012307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1200" y="114300"/>
                <a:ext cx="3075709" cy="646331"/>
              </a:xfrm>
              <a:prstGeom prst="rect">
                <a:avLst/>
              </a:prstGeom>
              <a:blipFill>
                <a:blip r:embed="rId3"/>
                <a:stretch>
                  <a:fillRect t="-1923" b="-38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ADE45AE-0D00-3765-27E8-B8C3E0D17902}"/>
                  </a:ext>
                </a:extLst>
              </p:cNvPr>
              <p:cNvSpPr txBox="1"/>
              <p:nvPr/>
            </p:nvSpPr>
            <p:spPr>
              <a:xfrm>
                <a:off x="5791200" y="4076700"/>
                <a:ext cx="307570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factor of 2 comes from the fact that we’re fixing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𝑠</m:t>
                        </m:r>
                      </m:e>
                      <m:sub>
                        <m:r>
                          <a:rPr lang="en-US" sz="1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in the first position, but in the ordered pairs it could appear in either position.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ADE45AE-0D00-3765-27E8-B8C3E0D179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1200" y="4076700"/>
                <a:ext cx="3075709" cy="646331"/>
              </a:xfrm>
              <a:prstGeom prst="rect">
                <a:avLst/>
              </a:prstGeom>
              <a:blipFill>
                <a:blip r:embed="rId4"/>
                <a:stretch>
                  <a:fillRect t="-1961" b="-58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497635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DECA632C-9EB1-7BCC-9242-EA53C6BDAADB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dirty="0"/>
                  <a:t>Formula for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𝝆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>
                            <a:latin typeface="Cambria Math" panose="02040503050406030204" pitchFamily="18" charset="0"/>
                          </a:rPr>
                          <m:t>𝚫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using scaled </a:t>
                </a:r>
                <a14:m>
                  <m:oMath xmlns:m="http://schemas.openxmlformats.org/officeDocument/2006/math">
                    <m:r>
                      <a:rPr lang="en-US" b="1" i="0" smtClean="0">
                        <a:latin typeface="Cambria Math" panose="02040503050406030204" pitchFamily="18" charset="0"/>
                      </a:rPr>
                      <m:t>𝚫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DECA632C-9EB1-7BCC-9242-EA53C6BDAAD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1667" t="-15217" b="-326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1C021FB-B046-C61C-EDE2-9F7AC42181E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04800" y="559750"/>
                <a:ext cx="8839200" cy="5155250"/>
              </a:xfrm>
            </p:spPr>
            <p:txBody>
              <a:bodyPr/>
              <a:lstStyle/>
              <a:p>
                <a:r>
                  <a:rPr lang="en-US" sz="2000" dirty="0"/>
                  <a:t> Note: for any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en-US" sz="2000" dirty="0"/>
                  <a:t>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sz="2000" b="0" i="0" smtClean="0">
                                <a:latin typeface="Cambria Math" panose="02040503050406030204" pitchFamily="18" charset="0"/>
                              </a:rPr>
                              <m:t>Δ</m:t>
                            </m:r>
                          </m:e>
                        </m:d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sup>
                    </m:sSup>
                    <m:sSubSup>
                      <m:sSubSup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sup>
                    </m:sSubSup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m:rPr>
                                    <m:sty m:val="p"/>
                                  </m:rPr>
                                  <a:rPr lang="en-US" sz="2000" b="0" i="0" smtClean="0">
                                    <a:latin typeface="Cambria Math" panose="02040503050406030204" pitchFamily="18" charset="0"/>
                                  </a:rPr>
                                  <m:t>Δ</m:t>
                                </m:r>
                              </m:num>
                              <m:den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sSub>
                                  <m:sSubPr>
                                    <m:ctrlP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sub>
                                </m:sSub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sup>
                    </m:sSup>
                  </m:oMath>
                </a14:m>
                <a:endParaRPr lang="en-US" sz="2000" dirty="0"/>
              </a:p>
              <a:p>
                <a:r>
                  <a:rPr lang="en-US" sz="2000" dirty="0"/>
                  <a:t> So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m:rPr>
                                    <m:sty m:val="p"/>
                                  </m:rPr>
                                  <a:rPr lang="en-US" sz="2000" b="0" i="0" smtClean="0">
                                    <a:latin typeface="Cambria Math" panose="02040503050406030204" pitchFamily="18" charset="0"/>
                                  </a:rPr>
                                  <m:t>Δ</m:t>
                                </m:r>
                              </m:e>
                            </m:d>
                          </m:e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p>
                        </m:sSup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sSubSup>
                          <m:sSub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b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p>
                        </m:sSubSup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p>
                        </m:sSup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den>
                    </m:f>
                    <m:sSup>
                      <m:sSup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m:rPr>
                                    <m:sty m:val="p"/>
                                  </m:rPr>
                                  <a:rPr lang="en-US" sz="2000">
                                    <a:latin typeface="Cambria Math" panose="02040503050406030204" pitchFamily="18" charset="0"/>
                                  </a:rPr>
                                  <m:t>Δ</m:t>
                                </m:r>
                              </m:num>
                              <m:den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sSub>
                                  <m:sSub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sub>
                                </m:sSub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sup>
                    </m:sSup>
                  </m:oMath>
                </a14:m>
                <a:r>
                  <a:rPr lang="en-US" sz="2000" dirty="0"/>
                  <a:t>.  Use this for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𝜌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</m:d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m:rPr>
                                    <m:sty m:val="p"/>
                                  </m:rPr>
                                  <a:rPr lang="en-US" sz="2000" b="0" i="0" smtClean="0">
                                    <a:latin typeface="Cambria Math" panose="02040503050406030204" pitchFamily="18" charset="0"/>
                                  </a:rPr>
                                  <m:t>Δ</m:t>
                                </m:r>
                              </m:e>
                            </m:d>
                          </m:e>
                          <m:sup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p>
                        </m:sSup>
                      </m:num>
                      <m:den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𝑝</m:t>
                        </m:r>
                        <m:sSubSup>
                          <m:sSub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b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p>
                        </m:sSubSup>
                      </m:den>
                    </m:f>
                    <m:d>
                      <m:d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m:rPr>
                                            <m:sty m:val="p"/>
                                          </m:rPr>
                                          <a:rPr lang="en-US" sz="2000">
                                            <a:latin typeface="Cambria Math" panose="02040503050406030204" pitchFamily="18" charset="0"/>
                                          </a:rPr>
                                          <m:t>Δ</m:t>
                                        </m:r>
                                      </m:num>
                                      <m:den>
                                        <m: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  <m:t>𝑇</m:t>
                                        </m:r>
                                        <m: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  <m:t> 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  <m:t>𝜎</m:t>
                                            </m:r>
                                          </m:e>
                                          <m:sub>
                                            <m: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sub>
                                        </m:sSub>
                                      </m:den>
                                    </m:f>
                                  </m:e>
                                </m:d>
                              </m:e>
                              <m:sup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𝑞</m:t>
                                </m:r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sup>
                            </m:sSup>
                          </m:num>
                          <m:den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1+</m:t>
                            </m:r>
                            <m:sSup>
                              <m:sSup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m:rPr>
                                            <m:sty m:val="p"/>
                                          </m:rPr>
                                          <a:rPr lang="en-US" sz="2000">
                                            <a:latin typeface="Cambria Math" panose="02040503050406030204" pitchFamily="18" charset="0"/>
                                          </a:rPr>
                                          <m:t>Δ</m:t>
                                        </m:r>
                                      </m:num>
                                      <m:den>
                                        <m: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  <m:t>𝑇</m:t>
                                        </m:r>
                                        <m: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  <m:t> 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  <m:t>𝜎</m:t>
                                            </m:r>
                                          </m:e>
                                          <m:sub>
                                            <m: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sub>
                                        </m:sSub>
                                      </m:den>
                                    </m:f>
                                  </m:e>
                                </m:d>
                              </m:e>
                              <m:sup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𝑞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sup>
                            </m:sSup>
                          </m:den>
                        </m:f>
                      </m:e>
                    </m:d>
                  </m:oMath>
                </a14:m>
                <a:r>
                  <a:rPr lang="en-US" sz="2000" dirty="0"/>
                  <a:t> to get</a:t>
                </a:r>
              </a:p>
              <a:p>
                <a:endParaRPr lang="en-US" sz="2000" dirty="0"/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𝜌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sz="2000" b="0" i="0" smtClean="0">
                              <a:latin typeface="Cambria Math" panose="02040503050406030204" pitchFamily="18" charset="0"/>
                            </a:rPr>
                            <m:t>Δ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p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sup>
                          </m:sSup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den>
                      </m:f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sz="2000">
                                              <a:latin typeface="Cambria Math" panose="02040503050406030204" pitchFamily="18" charset="0"/>
                                            </a:rPr>
                                            <m:t>Δ</m:t>
                                          </m:r>
                                        </m:num>
                                        <m:den>
                                          <m: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  <m:t>𝑇</m:t>
                                          </m:r>
                                          <m: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  <m:t> 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US" sz="20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sz="2000" i="1">
                                                  <a:latin typeface="Cambria Math" panose="02040503050406030204" pitchFamily="18" charset="0"/>
                                                </a:rPr>
                                                <m:t>𝜎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000" i="1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sub>
                                          </m:sSub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1+</m:t>
                              </m:r>
                              <m:sSup>
                                <m:sSup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sz="2000">
                                              <a:latin typeface="Cambria Math" panose="02040503050406030204" pitchFamily="18" charset="0"/>
                                            </a:rPr>
                                            <m:t>Δ</m:t>
                                          </m:r>
                                        </m:num>
                                        <m:den>
                                          <m: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  <m:t>𝑇</m:t>
                                          </m:r>
                                          <m: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  <m:t> 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US" sz="20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sz="2000" i="1">
                                                  <a:latin typeface="Cambria Math" panose="02040503050406030204" pitchFamily="18" charset="0"/>
                                                </a:rPr>
                                                <m:t>𝜎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000" i="1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sub>
                                          </m:sSub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sup>
                              </m:sSup>
                            </m:den>
                          </m:f>
                        </m:e>
                      </m:d>
                    </m:oMath>
                  </m:oMathPara>
                </a14:m>
                <a:endParaRPr lang="en-US" sz="2000" dirty="0"/>
              </a:p>
              <a:p>
                <a:r>
                  <a:rPr lang="en-US" sz="2000" dirty="0"/>
                  <a:t> Note: in code, we use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US" sz="2000">
                                <a:latin typeface="Cambria Math" panose="02040503050406030204" pitchFamily="18" charset="0"/>
                              </a:rPr>
                              <m:t>Δ</m:t>
                            </m:r>
                          </m:num>
                          <m:den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sub>
                            </m:sSub>
                          </m:den>
                        </m:f>
                      </m:e>
                    </m:d>
                    <m:r>
                      <a:rPr lang="en-US" sz="20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𝜖</m:t>
                    </m:r>
                  </m:oMath>
                </a14:m>
                <a:r>
                  <a:rPr lang="en-US" sz="2000" dirty="0"/>
                  <a:t> in place of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US" sz="2000">
                                <a:latin typeface="Cambria Math" panose="02040503050406030204" pitchFamily="18" charset="0"/>
                              </a:rPr>
                              <m:t>Δ</m:t>
                            </m:r>
                          </m:num>
                          <m:den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sub>
                            </m:sSub>
                          </m:den>
                        </m:f>
                      </m:e>
                    </m:d>
                  </m:oMath>
                </a14:m>
                <a:r>
                  <a:rPr lang="en-US" sz="2000" dirty="0"/>
                  <a:t> to avoid errors when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b="0" i="0" smtClean="0"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2000" dirty="0"/>
                  <a:t> (since since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𝑞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en-US" sz="2000" dirty="0"/>
                  <a:t>) .</a:t>
                </a:r>
              </a:p>
              <a:p>
                <a:r>
                  <a:rPr lang="en-US" sz="2000" dirty="0"/>
                  <a:t> Computation flow: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b="0" i="0" smtClean="0"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→</m:t>
                    </m:r>
                    <m:d>
                      <m:dPr>
                        <m:begChr m:val="|"/>
                        <m:endChr m:val="|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US" sz="2000">
                                <a:latin typeface="Cambria Math" panose="02040503050406030204" pitchFamily="18" charset="0"/>
                              </a:rPr>
                              <m:t>Δ</m:t>
                            </m:r>
                          </m:num>
                          <m:den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sub>
                            </m:sSub>
                          </m:den>
                        </m:f>
                      </m:e>
                    </m:d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→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latin typeface="Cambria Math" panose="02040503050406030204" pitchFamily="18" charset="0"/>
                                      </a:rPr>
                                      <m:t>Δ</m:t>
                                    </m:r>
                                  </m:num>
                                  <m:den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sSub>
                                      <m:sSubPr>
                                        <m:ctrlP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  <m:t>𝜎</m:t>
                                        </m:r>
                                      </m:e>
                                      <m:sub>
                                        <m: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𝑞</m:t>
                            </m:r>
                          </m:sup>
                        </m:s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sSup>
                          <m:s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latin typeface="Cambria Math" panose="02040503050406030204" pitchFamily="18" charset="0"/>
                                      </a:rPr>
                                      <m:t>Δ</m:t>
                                    </m:r>
                                  </m:num>
                                  <m:den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sSub>
                                      <m:sSubPr>
                                        <m:ctrlP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  <m:t>𝜎</m:t>
                                        </m:r>
                                      </m:e>
                                      <m:sub>
                                        <m: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𝑞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p>
                        </m:sSup>
                      </m:e>
                    </m:d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→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𝜌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</m:d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1C021FB-B046-C61C-EDE2-9F7AC42181E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559750"/>
                <a:ext cx="8839200" cy="5155250"/>
              </a:xfrm>
              <a:blipFill>
                <a:blip r:embed="rId3"/>
                <a:stretch>
                  <a:fillRect l="-718" r="-1437" b="-4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B95A77-C716-8394-3A40-9695DF0A12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2661D55-915B-9148-8609-5AEDA0F2713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794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2BD7C751-DD61-3A4A-89F5-02FCD8B8A7B3}"/>
              </a:ext>
            </a:extLst>
          </p:cNvPr>
          <p:cNvSpPr txBox="1">
            <a:spLocks/>
          </p:cNvSpPr>
          <p:nvPr/>
        </p:nvSpPr>
        <p:spPr bwMode="auto">
          <a:xfrm>
            <a:off x="4572000" y="598140"/>
            <a:ext cx="4559166" cy="5116860"/>
          </a:xfrm>
          <a:prstGeom prst="rect">
            <a:avLst/>
          </a:prstGeom>
          <a:noFill/>
          <a:ln w="25400">
            <a:solidFill>
              <a:schemeClr val="dk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§"/>
              <a:defRPr sz="2500">
                <a:solidFill>
                  <a:schemeClr val="tx1"/>
                </a:solidFill>
                <a:latin typeface="Times New Roman"/>
                <a:ea typeface="+mn-ea"/>
                <a:cs typeface="Times New Roman"/>
              </a:defRPr>
            </a:lvl1pPr>
            <a:lvl2pPr marL="336007" indent="-240761" algn="l" rtl="0" fontAlgn="base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rgbClr val="004880"/>
              </a:buClr>
              <a:buChar char="•"/>
              <a:defRPr sz="2167">
                <a:solidFill>
                  <a:schemeClr val="tx1"/>
                </a:solidFill>
                <a:latin typeface="Times New Roman"/>
                <a:ea typeface="ＭＳ Ｐゴシック" pitchFamily="-110" charset="-128"/>
                <a:cs typeface="Times New Roman"/>
              </a:defRPr>
            </a:lvl2pPr>
            <a:lvl3pPr marL="714346" indent="-231502" algn="l" rtl="0" fontAlgn="base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rgbClr val="004880"/>
              </a:buClr>
              <a:buChar char="–"/>
              <a:defRPr sz="2000">
                <a:solidFill>
                  <a:schemeClr val="tx1"/>
                </a:solidFill>
                <a:latin typeface="Times New Roman"/>
                <a:ea typeface="ＭＳ Ｐゴシック" pitchFamily="-110" charset="-128"/>
                <a:cs typeface="Times New Roman"/>
              </a:defRPr>
            </a:lvl3pPr>
            <a:lvl4pPr marL="1046386" indent="-236793" algn="l" rtl="0" fontAlgn="base">
              <a:lnSpc>
                <a:spcPct val="95000"/>
              </a:lnSpc>
              <a:spcBef>
                <a:spcPct val="10000"/>
              </a:spcBef>
              <a:spcAft>
                <a:spcPct val="0"/>
              </a:spcAft>
              <a:buClr>
                <a:srgbClr val="004880"/>
              </a:buClr>
              <a:buFont typeface="Times" pitchFamily="-110" charset="0"/>
              <a:buChar char="•"/>
              <a:defRPr sz="2000">
                <a:solidFill>
                  <a:schemeClr val="tx1"/>
                </a:solidFill>
                <a:latin typeface="Times New Roman"/>
                <a:ea typeface="ＭＳ Ｐゴシック" pitchFamily="-110" charset="-128"/>
                <a:cs typeface="Times New Roman"/>
              </a:defRPr>
            </a:lvl4pPr>
            <a:lvl5pPr marL="1382393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Times New Roman"/>
                <a:ea typeface="ＭＳ Ｐゴシック" pitchFamily="-110" charset="-128"/>
                <a:cs typeface="Times New Roman"/>
              </a:defRPr>
            </a:lvl5pPr>
            <a:lvl6pPr marL="1763378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6pPr>
            <a:lvl7pPr marL="2144363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7pPr>
            <a:lvl8pPr marL="2525347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8pPr>
            <a:lvl9pPr marL="2906332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9pPr>
          </a:lstStyle>
          <a:p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400" kern="0" dirty="0"/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2BC22C4C-083F-1C4D-8B4E-9DB8EE61B4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598140"/>
            <a:ext cx="4572000" cy="5116860"/>
          </a:xfrm>
          <a:ln w="25400">
            <a:solidFill>
              <a:schemeClr val="dk1"/>
            </a:solidFill>
          </a:ln>
        </p:spPr>
        <p:txBody>
          <a:bodyPr/>
          <a:lstStyle/>
          <a:p>
            <a:pPr eaLnBrk="1" hangingPunct="1"/>
            <a:r>
              <a:rPr lang="en-US" sz="1800" dirty="0"/>
              <a:t> </a:t>
            </a:r>
            <a:endParaRPr lang="en-US" sz="1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62D7A7-B6DF-5E42-8189-B2D17057DA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2661D55-915B-9148-8609-5AEDA0F27130}" type="slidenum">
              <a:rPr lang="en-US" smtClean="0"/>
              <a:t>1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B00AF5E-7E00-0848-8C0B-91EB5AFDA0D4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4572000" cy="598140"/>
          </a:xfrm>
          <a:prstGeom prst="rect">
            <a:avLst/>
          </a:prstGeom>
          <a:ln w="25400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266436"/>
                </a:solidFill>
                <a:latin typeface="Times New Roman"/>
                <a:cs typeface="Times New Roman"/>
              </a:rPr>
              <a:t>Completed Tasks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35E7B8D-DC68-764F-B568-2F4D554E5887}"/>
              </a:ext>
            </a:extLst>
          </p:cNvPr>
          <p:cNvSpPr txBox="1">
            <a:spLocks/>
          </p:cNvSpPr>
          <p:nvPr/>
        </p:nvSpPr>
        <p:spPr>
          <a:xfrm>
            <a:off x="4572000" y="0"/>
            <a:ext cx="4559166" cy="598140"/>
          </a:xfrm>
          <a:prstGeom prst="rect">
            <a:avLst/>
          </a:prstGeom>
          <a:ln w="25400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266436"/>
                </a:solidFill>
                <a:latin typeface="Times New Roman"/>
                <a:cs typeface="Times New Roman"/>
              </a:rPr>
              <a:t>New TO DO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B586826-8A5B-084C-A18C-353D49971698}"/>
              </a:ext>
            </a:extLst>
          </p:cNvPr>
          <p:cNvSpPr txBox="1"/>
          <p:nvPr/>
        </p:nvSpPr>
        <p:spPr>
          <a:xfrm>
            <a:off x="974817" y="5376446"/>
            <a:ext cx="25614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*Completed tasks in Green</a:t>
            </a:r>
          </a:p>
        </p:txBody>
      </p:sp>
    </p:spTree>
    <p:extLst>
      <p:ext uri="{BB962C8B-B14F-4D97-AF65-F5344CB8AC3E}">
        <p14:creationId xmlns:p14="http://schemas.microsoft.com/office/powerpoint/2010/main" val="19584220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DECA632C-9EB1-7BCC-9242-EA53C6BDAADB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dirty="0"/>
                  <a:t>Formula for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𝝆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𝚫</m:t>
                            </m:r>
                          </m:e>
                          <m:sup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e>
                    </m:d>
                    <m:r>
                      <a:rPr lang="en-US">
                        <a:latin typeface="Cambria Math" panose="02040503050406030204" pitchFamily="18" charset="0"/>
                      </a:rPr>
                      <m:t>/(</m:t>
                    </m:r>
                    <m:r>
                      <a:rPr lang="en-US">
                        <a:latin typeface="Cambria Math" panose="02040503050406030204" pitchFamily="18" charset="0"/>
                      </a:rPr>
                      <m:t>𝟐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>
                            <a:latin typeface="Cambria Math" panose="02040503050406030204" pitchFamily="18" charset="0"/>
                          </a:rPr>
                          <m:t>𝚫</m:t>
                        </m:r>
                      </m:e>
                      <m:sup>
                        <m:r>
                          <a:rPr lang="en-US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US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using scaled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1" i="0" smtClean="0">
                            <a:latin typeface="Cambria Math" panose="02040503050406030204" pitchFamily="18" charset="0"/>
                          </a:rPr>
                          <m:t>𝚫</m:t>
                        </m:r>
                      </m:e>
                      <m:sup>
                        <m:r>
                          <a:rPr lang="en-US" b="1" i="0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DECA632C-9EB1-7BCC-9242-EA53C6BDAAD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1667" t="-15217" b="-326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1C021FB-B046-C61C-EDE2-9F7AC42181E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04800" y="559750"/>
                <a:ext cx="8610600" cy="5155250"/>
              </a:xfrm>
            </p:spPr>
            <p:txBody>
              <a:bodyPr/>
              <a:lstStyle/>
              <a:p>
                <a:r>
                  <a:rPr lang="en-US" sz="2000" dirty="0"/>
                  <a:t> Likewise,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sz="2000" b="0" i="0" smtClean="0">
                                        <a:latin typeface="Cambria Math" panose="02040503050406030204" pitchFamily="18" charset="0"/>
                                      </a:rPr>
                                      <m:t>Δ</m:t>
                                    </m:r>
                                  </m:e>
                                  <m:sup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sup>
                                </m:sSup>
                              </m:e>
                            </m:d>
                          </m:e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−2</m:t>
                            </m:r>
                          </m:sup>
                        </m:sSup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2 </m:t>
                        </m:r>
                        <m:sSubSup>
                          <m:sSub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b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p>
                        </m:sSubSup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−2</m:t>
                            </m:r>
                          </m:sup>
                        </m:sSup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sSubSup>
                          <m:sSub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b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den>
                    </m:f>
                    <m:sSup>
                      <m:sSup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p>
                                  <m:sSupPr>
                                    <m:ctrlP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latin typeface="Cambria Math" panose="02040503050406030204" pitchFamily="18" charset="0"/>
                                      </a:rPr>
                                      <m:t>Δ</m:t>
                                    </m:r>
                                  </m:e>
                                  <m:sup>
                                    <m:r>
                                      <a:rPr lang="en-US" sz="2000" b="0" i="0" smtClean="0"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sup>
                                </m:sSup>
                              </m:num>
                              <m:den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sSub>
                                  <m:sSub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sub>
                                </m:sSub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−2</m:t>
                        </m:r>
                      </m:sup>
                    </m:sSup>
                  </m:oMath>
                </a14:m>
                <a:r>
                  <a:rPr lang="en-US" sz="2000" dirty="0"/>
                  <a:t>  </a:t>
                </a:r>
              </a:p>
              <a:p>
                <a:r>
                  <a:rPr lang="en-US" sz="2000" dirty="0"/>
                  <a:t> Use this for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𝜌</m:t>
                            </m:r>
                          </m:e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sz="2000" b="0" i="0" smtClean="0">
                                    <a:latin typeface="Cambria Math" panose="02040503050406030204" pitchFamily="18" charset="0"/>
                                  </a:rPr>
                                  <m:t>Δ</m:t>
                                </m:r>
                              </m:e>
                              <m:sup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</m:e>
                        </m:d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sz="2000" b="0" i="0" smtClean="0">
                                <a:latin typeface="Cambria Math" panose="02040503050406030204" pitchFamily="18" charset="0"/>
                              </a:rPr>
                              <m:t>Δ</m:t>
                            </m:r>
                          </m:e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sz="2000" b="0" i="0" smtClean="0">
                                        <a:latin typeface="Cambria Math" panose="02040503050406030204" pitchFamily="18" charset="0"/>
                                      </a:rPr>
                                      <m:t>Δ</m:t>
                                    </m:r>
                                  </m:e>
                                  <m:sup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sup>
                                </m:sSup>
                              </m:e>
                            </m:d>
                          </m:e>
                          <m:sup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−2</m:t>
                            </m:r>
                          </m:sup>
                        </m:sSup>
                      </m:num>
                      <m:den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  <m:sSubSup>
                          <m:sSubSup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b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p>
                        </m:sSubSup>
                      </m:den>
                    </m:f>
                    <m:d>
                      <m:d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sSup>
                                          <m:sSupPr>
                                            <m:ctrlP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m:rPr>
                                                <m:sty m:val="p"/>
                                              </m:rPr>
                                              <a:rPr lang="en-US" sz="2000">
                                                <a:latin typeface="Cambria Math" panose="02040503050406030204" pitchFamily="18" charset="0"/>
                                              </a:rPr>
                                              <m:t>Δ</m:t>
                                            </m:r>
                                          </m:e>
                                          <m:sup>
                                            <m:r>
                                              <a:rPr lang="en-US" sz="2000">
                                                <a:latin typeface="Cambria Math" panose="02040503050406030204" pitchFamily="18" charset="0"/>
                                              </a:rPr>
                                              <m:t>′</m:t>
                                            </m:r>
                                          </m:sup>
                                        </m:sSup>
                                      </m:num>
                                      <m:den>
                                        <m: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  <m:t>𝑇</m:t>
                                        </m:r>
                                        <m: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  <m:t> 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  <m:t>𝜎</m:t>
                                            </m:r>
                                          </m:e>
                                          <m:sub>
                                            <m: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sub>
                                        </m:sSub>
                                      </m:den>
                                    </m:f>
                                  </m:e>
                                </m:d>
                              </m:e>
                              <m:sup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𝑞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sup>
                            </m:sSup>
                            <m:d>
                              <m:d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𝑞</m:t>
                                    </m:r>
                                  </m:num>
                                  <m:den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den>
                                </m:f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p>
                                  <m:sSup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begChr m:val="|"/>
                                        <m:endChr m:val="|"/>
                                        <m:ctrlP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sSup>
                                              <m:sSupPr>
                                                <m:ctrlPr>
                                                  <a:rPr lang="en-US" sz="2000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pPr>
                                              <m:e>
                                                <m:r>
                                                  <m:rPr>
                                                    <m:sty m:val="p"/>
                                                  </m:rPr>
                                                  <a:rPr lang="en-US" sz="2000">
                                                    <a:latin typeface="Cambria Math" panose="02040503050406030204" pitchFamily="18" charset="0"/>
                                                  </a:rPr>
                                                  <m:t>Δ</m:t>
                                                </m:r>
                                              </m:e>
                                              <m:sup>
                                                <m:r>
                                                  <a:rPr lang="en-US" sz="2000">
                                                    <a:latin typeface="Cambria Math" panose="02040503050406030204" pitchFamily="18" charset="0"/>
                                                  </a:rPr>
                                                  <m:t>′</m:t>
                                                </m:r>
                                              </m:sup>
                                            </m:sSup>
                                          </m:num>
                                          <m:den>
                                            <m: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  <m:t>𝑇</m:t>
                                            </m:r>
                                            <m: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  <m:t> </m:t>
                                            </m:r>
                                            <m:sSub>
                                              <m:sSubPr>
                                                <m:ctrlPr>
                                                  <a:rPr lang="en-US" sz="2000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sz="2000" i="1">
                                                    <a:latin typeface="Cambria Math" panose="02040503050406030204" pitchFamily="18" charset="0"/>
                                                  </a:rPr>
                                                  <m:t>𝜎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2000" i="1">
                                                    <a:latin typeface="Cambria Math" panose="02040503050406030204" pitchFamily="18" charset="0"/>
                                                  </a:rPr>
                                                  <m:t>𝑥</m:t>
                                                </m:r>
                                              </m:sub>
                                            </m:sSub>
                                          </m:den>
                                        </m:f>
                                      </m:e>
                                    </m:d>
                                  </m:e>
                                  <m:sup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𝑞</m:t>
                                    </m:r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sup>
                                </m:sSup>
                              </m:e>
                            </m:d>
                          </m:num>
                          <m:den>
                            <m:sSup>
                              <m:sSup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1+</m:t>
                                    </m:r>
                                    <m:sSup>
                                      <m:sSupPr>
                                        <m:ctrlP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begChr m:val="|"/>
                                            <m:endChr m:val="|"/>
                                            <m:ctrlP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f>
                                              <m:fPr>
                                                <m:ctrlPr>
                                                  <a:rPr lang="en-US" sz="2000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sSup>
                                                  <m:sSupPr>
                                                    <m:ctrlPr>
                                                      <a:rPr lang="en-US" sz="2000" i="1"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sSupPr>
                                                  <m:e>
                                                    <m:r>
                                                      <m:rPr>
                                                        <m:sty m:val="p"/>
                                                      </m:rPr>
                                                      <a:rPr lang="en-US" sz="2000">
                                                        <a:latin typeface="Cambria Math" panose="02040503050406030204" pitchFamily="18" charset="0"/>
                                                      </a:rPr>
                                                      <m:t>Δ</m:t>
                                                    </m:r>
                                                  </m:e>
                                                  <m:sup>
                                                    <m:r>
                                                      <a:rPr lang="en-US" sz="2000" i="1">
                                                        <a:latin typeface="Cambria Math" panose="02040503050406030204" pitchFamily="18" charset="0"/>
                                                      </a:rPr>
                                                      <m:t>′</m:t>
                                                    </m:r>
                                                  </m:sup>
                                                </m:sSup>
                                              </m:num>
                                              <m:den>
                                                <m:r>
                                                  <a:rPr lang="en-US" sz="2000" i="1">
                                                    <a:latin typeface="Cambria Math" panose="02040503050406030204" pitchFamily="18" charset="0"/>
                                                  </a:rPr>
                                                  <m:t>𝑇</m:t>
                                                </m:r>
                                                <m:r>
                                                  <a:rPr lang="en-US" sz="2000" i="1">
                                                    <a:latin typeface="Cambria Math" panose="02040503050406030204" pitchFamily="18" charset="0"/>
                                                  </a:rPr>
                                                  <m:t> </m:t>
                                                </m:r>
                                                <m:sSub>
                                                  <m:sSubPr>
                                                    <m:ctrlPr>
                                                      <a:rPr lang="en-US" sz="2000" i="1"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2000" i="1">
                                                        <a:latin typeface="Cambria Math" panose="02040503050406030204" pitchFamily="18" charset="0"/>
                                                      </a:rPr>
                                                      <m:t>𝜎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2000" i="1">
                                                        <a:latin typeface="Cambria Math" panose="02040503050406030204" pitchFamily="18" charset="0"/>
                                                      </a:rPr>
                                                      <m:t>𝑥</m:t>
                                                    </m:r>
                                                  </m:sub>
                                                </m:sSub>
                                              </m:den>
                                            </m:f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  <m:t>𝑞</m:t>
                                        </m:r>
                                        <m: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  <m:t>𝑝</m:t>
                                        </m:r>
                                      </m:sup>
                                    </m:sSup>
                                  </m:e>
                                </m:d>
                              </m:e>
                              <m:sup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d>
                  </m:oMath>
                </a14:m>
                <a:r>
                  <a:rPr lang="en-US" sz="2000" dirty="0"/>
                  <a:t> to get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̃"/>
                              <m:ctrlPr>
                                <a:rPr lang="en-US" sz="200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000" b="0" i="1" dirty="0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acc>
                        </m:e>
                        <m:sub>
                          <m:sSup>
                            <m:sSupPr>
                              <m:ctrlPr>
                                <a:rPr lang="en-US" sz="200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2000" b="0" i="0" dirty="0" smtClean="0">
                                  <a:latin typeface="Cambria Math" panose="02040503050406030204" pitchFamily="18" charset="0"/>
                                </a:rPr>
                                <m:t>Δ</m:t>
                              </m:r>
                            </m:e>
                            <m:sup>
                              <m:r>
                                <a:rPr lang="en-US" sz="2000" b="0" i="1" dirty="0" smtClean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</m:sub>
                      </m:sSub>
                      <m:r>
                        <a:rPr lang="en-US" sz="2000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𝜌</m:t>
                              </m:r>
                            </m:e>
                            <m:sup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000">
                                      <a:latin typeface="Cambria Math" panose="02040503050406030204" pitchFamily="18" charset="0"/>
                                    </a:rPr>
                                    <m:t>Δ</m:t>
                                  </m:r>
                                </m:e>
                                <m:sup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</m:e>
                          </m:d>
                        </m:num>
                        <m:den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2</m:t>
                          </m:r>
                          <m:sSup>
                            <m:sSup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2000">
                                  <a:latin typeface="Cambria Math" panose="02040503050406030204" pitchFamily="18" charset="0"/>
                                </a:rPr>
                                <m:t>Δ</m:t>
                              </m:r>
                            </m:e>
                            <m:sup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p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</m:sup>
                          </m:sSup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sSubSup>
                            <m:sSubSup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b>
                            <m:sup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den>
                      </m:f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sSup>
                                            <m:sSupPr>
                                              <m:ctrlPr>
                                                <a:rPr lang="en-US" sz="2000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m:rPr>
                                                  <m:sty m:val="p"/>
                                                </m:rPr>
                                                <a:rPr lang="en-US" sz="2000">
                                                  <a:latin typeface="Cambria Math" panose="02040503050406030204" pitchFamily="18" charset="0"/>
                                                </a:rPr>
                                                <m:t>Δ</m:t>
                                              </m:r>
                                            </m:e>
                                            <m:sup>
                                              <m:r>
                                                <a:rPr lang="en-US" sz="2000" b="0" i="0" smtClean="0">
                                                  <a:latin typeface="Cambria Math" panose="02040503050406030204" pitchFamily="18" charset="0"/>
                                                </a:rPr>
                                                <m:t>′</m:t>
                                              </m:r>
                                            </m:sup>
                                          </m:sSup>
                                        </m:num>
                                        <m:den>
                                          <m: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  <m:t>𝑇</m:t>
                                          </m:r>
                                          <m: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  <m:t> 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US" sz="20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sz="2000" i="1">
                                                  <a:latin typeface="Cambria Math" panose="02040503050406030204" pitchFamily="18" charset="0"/>
                                                </a:rPr>
                                                <m:t>𝜎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000" i="1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sub>
                                          </m:sSub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−2</m:t>
                                  </m:r>
                                </m:sup>
                              </m:sSup>
                              <m:d>
                                <m:dPr>
                                  <m:ctrlP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sz="20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2000" b="0" i="1" smtClean="0">
                                          <a:latin typeface="Cambria Math" panose="02040503050406030204" pitchFamily="18" charset="0"/>
                                        </a:rPr>
                                        <m:t>𝑞</m:t>
                                      </m:r>
                                    </m:num>
                                    <m:den>
                                      <m:r>
                                        <a:rPr lang="en-US" sz="2000" b="0" i="1" smtClean="0">
                                          <a:latin typeface="Cambria Math" panose="02040503050406030204" pitchFamily="18" charset="0"/>
                                        </a:rPr>
                                        <m:t>𝑝</m:t>
                                      </m:r>
                                    </m:den>
                                  </m:f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begChr m:val="|"/>
                                          <m:endChr m:val="|"/>
                                          <m:ctrlP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f>
                                            <m:fPr>
                                              <m:ctrlPr>
                                                <a:rPr lang="en-US" sz="20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fPr>
                                            <m:num>
                                              <m:sSup>
                                                <m:sSupPr>
                                                  <m:ctrlPr>
                                                    <a:rPr lang="en-US" sz="2000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pPr>
                                                <m:e>
                                                  <m:r>
                                                    <m:rPr>
                                                      <m:sty m:val="p"/>
                                                    </m:rPr>
                                                    <a:rPr lang="en-US" sz="2000">
                                                      <a:latin typeface="Cambria Math" panose="02040503050406030204" pitchFamily="18" charset="0"/>
                                                    </a:rPr>
                                                    <m:t>Δ</m:t>
                                                  </m:r>
                                                </m:e>
                                                <m:sup>
                                                  <m:r>
                                                    <a:rPr lang="en-US" sz="2000" b="0" i="0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′</m:t>
                                                  </m:r>
                                                </m:sup>
                                              </m:sSup>
                                            </m:num>
                                            <m:den>
                                              <m:r>
                                                <a:rPr lang="en-US" sz="2000" i="1">
                                                  <a:latin typeface="Cambria Math" panose="02040503050406030204" pitchFamily="18" charset="0"/>
                                                </a:rPr>
                                                <m:t>𝑇</m:t>
                                              </m:r>
                                              <m:r>
                                                <a:rPr lang="en-US" sz="2000" i="1">
                                                  <a:latin typeface="Cambria Math" panose="02040503050406030204" pitchFamily="18" charset="0"/>
                                                </a:rPr>
                                                <m:t> </m:t>
                                              </m:r>
                                              <m:sSub>
                                                <m:sSubPr>
                                                  <m:ctrlPr>
                                                    <a:rPr lang="en-US" sz="2000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sz="2000" i="1">
                                                      <a:latin typeface="Cambria Math" panose="02040503050406030204" pitchFamily="18" charset="0"/>
                                                    </a:rPr>
                                                    <m:t>𝜎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2000" i="1">
                                                      <a:latin typeface="Cambria Math" panose="02040503050406030204" pitchFamily="18" charset="0"/>
                                                    </a:rPr>
                                                    <m:t>𝑥</m:t>
                                                  </m:r>
                                                </m:sub>
                                              </m:sSub>
                                            </m:den>
                                          </m:f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𝑞</m:t>
                                      </m:r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𝑝</m:t>
                                      </m:r>
                                    </m:sup>
                                  </m:sSup>
                                </m:e>
                              </m:d>
                            </m:num>
                            <m:den>
                              <m:sSup>
                                <m:sSupPr>
                                  <m:ctrlP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sz="20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1+</m:t>
                                      </m:r>
                                      <m:sSup>
                                        <m:sSupPr>
                                          <m:ctrlP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d>
                                            <m:dPr>
                                              <m:begChr m:val="|"/>
                                              <m:endChr m:val="|"/>
                                              <m:ctrlPr>
                                                <a:rPr lang="en-US" sz="20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f>
                                                <m:fPr>
                                                  <m:ctrlPr>
                                                    <a:rPr lang="en-US" sz="2000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fPr>
                                                <m:num>
                                                  <m:sSup>
                                                    <m:sSupPr>
                                                      <m:ctrlPr>
                                                        <a:rPr lang="en-US" sz="2000" b="0" i="1" smtClean="0">
                                                          <a:latin typeface="Cambria Math" panose="02040503050406030204" pitchFamily="18" charset="0"/>
                                                        </a:rPr>
                                                      </m:ctrlPr>
                                                    </m:sSupPr>
                                                    <m:e>
                                                      <m:r>
                                                        <m:rPr>
                                                          <m:sty m:val="p"/>
                                                        </m:rPr>
                                                        <a:rPr lang="en-US" sz="2000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Δ</m:t>
                                                      </m:r>
                                                    </m:e>
                                                    <m:sup>
                                                      <m:r>
                                                        <a:rPr lang="en-US" sz="2000" b="0" i="1" smtClean="0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′</m:t>
                                                      </m:r>
                                                    </m:sup>
                                                  </m:sSup>
                                                </m:num>
                                                <m:den>
                                                  <m:r>
                                                    <a:rPr lang="en-US" sz="2000" i="1">
                                                      <a:latin typeface="Cambria Math" panose="02040503050406030204" pitchFamily="18" charset="0"/>
                                                    </a:rPr>
                                                    <m:t>𝑇</m:t>
                                                  </m:r>
                                                  <m:r>
                                                    <a:rPr lang="en-US" sz="2000" i="1">
                                                      <a:latin typeface="Cambria Math" panose="02040503050406030204" pitchFamily="18" charset="0"/>
                                                    </a:rPr>
                                                    <m:t> </m:t>
                                                  </m:r>
                                                  <m:sSub>
                                                    <m:sSubPr>
                                                      <m:ctrlPr>
                                                        <a:rPr lang="en-US" sz="2000" i="1">
                                                          <a:latin typeface="Cambria Math" panose="02040503050406030204" pitchFamily="18" charset="0"/>
                                                        </a:rPr>
                                                      </m:ctrlPr>
                                                    </m:sSubPr>
                                                    <m:e>
                                                      <m:r>
                                                        <a:rPr lang="en-US" sz="2000" i="1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𝜎</m:t>
                                                      </m:r>
                                                    </m:e>
                                                    <m:sub>
                                                      <m:r>
                                                        <a:rPr lang="en-US" sz="2000" i="1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𝑥</m:t>
                                                      </m:r>
                                                    </m:sub>
                                                  </m:sSub>
                                                </m:den>
                                              </m:f>
                                            </m:e>
                                          </m:d>
                                        </m:e>
                                        <m:sup>
                                          <m: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  <m:t>𝑞</m:t>
                                          </m:r>
                                          <m: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  <m:t>𝑝</m:t>
                                          </m:r>
                                        </m:sup>
                                      </m:sSup>
                                    </m:e>
                                  </m:d>
                                </m:e>
                                <m:sup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</m:e>
                      </m:d>
                    </m:oMath>
                  </m:oMathPara>
                </a14:m>
                <a:endParaRPr lang="en-US" sz="2000" dirty="0"/>
              </a:p>
              <a:p>
                <a:r>
                  <a:rPr lang="en-US" sz="2000" dirty="0"/>
                  <a:t>  Computation flow: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p>
                        <m:r>
                          <a:rPr lang="en-US" sz="2000" b="0" i="0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→</m:t>
                    </m:r>
                    <m:d>
                      <m:dPr>
                        <m:begChr m:val="|"/>
                        <m:endChr m:val="|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sz="2000">
                                    <a:latin typeface="Cambria Math" panose="02040503050406030204" pitchFamily="18" charset="0"/>
                                  </a:rPr>
                                  <m:t>Δ</m:t>
                                </m:r>
                              </m:e>
                              <m:sup>
                                <m:r>
                                  <a:rPr lang="en-US" sz="2000" b="0" i="0" smtClean="0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</m:num>
                          <m:den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sub>
                            </m:sSub>
                          </m:den>
                        </m:f>
                      </m:e>
                    </m:d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→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en-US" sz="20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 sz="2000">
                                            <a:latin typeface="Cambria Math" panose="02040503050406030204" pitchFamily="18" charset="0"/>
                                          </a:rPr>
                                          <m:t>Δ</m:t>
                                        </m:r>
                                      </m:e>
                                      <m:sup>
                                        <m:r>
                                          <a:rPr lang="en-US" sz="2000" b="0" i="0" smtClean="0">
                                            <a:latin typeface="Cambria Math" panose="02040503050406030204" pitchFamily="18" charset="0"/>
                                          </a:rPr>
                                          <m:t>′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sSub>
                                      <m:sSubPr>
                                        <m:ctrlP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  <m:t>𝜎</m:t>
                                        </m:r>
                                      </m:e>
                                      <m:sub>
                                        <m: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𝑞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−2</m:t>
                            </m:r>
                          </m:sup>
                        </m:s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sSup>
                          <m:s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en-US" sz="20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 sz="2000">
                                            <a:latin typeface="Cambria Math" panose="02040503050406030204" pitchFamily="18" charset="0"/>
                                          </a:rPr>
                                          <m:t>Δ</m:t>
                                        </m:r>
                                      </m:e>
                                      <m:sup>
                                        <m:r>
                                          <a:rPr lang="en-US" sz="2000" b="0" i="0" smtClean="0">
                                            <a:latin typeface="Cambria Math" panose="02040503050406030204" pitchFamily="18" charset="0"/>
                                          </a:rPr>
                                          <m:t>′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sSub>
                                      <m:sSubPr>
                                        <m:ctrlP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  <m:t>𝜎</m:t>
                                        </m:r>
                                      </m:e>
                                      <m:sub>
                                        <m: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𝑞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p>
                        </m:sSup>
                      </m:e>
                    </m:d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→</m:t>
                    </m:r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𝜌</m:t>
                            </m:r>
                          </m:e>
                          <m:sup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sz="2000">
                                    <a:latin typeface="Cambria Math" panose="02040503050406030204" pitchFamily="18" charset="0"/>
                                  </a:rPr>
                                  <m:t>Δ</m:t>
                                </m:r>
                              </m:e>
                              <m:sup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</m:e>
                        </m:d>
                      </m:num>
                      <m:den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sz="2000">
                                <a:latin typeface="Cambria Math" panose="02040503050406030204" pitchFamily="18" charset="0"/>
                              </a:rPr>
                              <m:t>Δ</m:t>
                            </m:r>
                          </m:e>
                          <m:sup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den>
                    </m:f>
                  </m:oMath>
                </a14:m>
                <a:endParaRPr lang="en-US" sz="2000" dirty="0"/>
              </a:p>
              <a:p>
                <a:pPr>
                  <a:buNone/>
                </a:pP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1C021FB-B046-C61C-EDE2-9F7AC42181E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559750"/>
                <a:ext cx="8610600" cy="5155250"/>
              </a:xfrm>
              <a:blipFill>
                <a:blip r:embed="rId3"/>
                <a:stretch>
                  <a:fillRect l="-5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B95A77-C716-8394-3A40-9695DF0A12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2661D55-915B-9148-8609-5AEDA0F2713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0423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CA632C-9EB1-7BCC-9242-EA53C6BDA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qGGMRF</a:t>
            </a:r>
            <a:r>
              <a:rPr lang="en-US" dirty="0"/>
              <a:t> gradient, Hessian, and cost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1C021FB-B046-C61C-EDE2-9F7AC42181E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52400" y="559750"/>
                <a:ext cx="8991600" cy="5155250"/>
              </a:xfrm>
            </p:spPr>
            <p:txBody>
              <a:bodyPr/>
              <a:lstStyle/>
              <a:p>
                <a:r>
                  <a:rPr lang="en-US" sz="2000" dirty="0"/>
                  <a:t> First: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p>
                        <m:r>
                          <a:rPr lang="en-US" sz="2000" b="0" i="0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→</m:t>
                    </m:r>
                    <m:d>
                      <m:dPr>
                        <m:begChr m:val="|"/>
                        <m:endChr m:val="|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sz="2000">
                                    <a:latin typeface="Cambria Math" panose="02040503050406030204" pitchFamily="18" charset="0"/>
                                  </a:rPr>
                                  <m:t>Δ</m:t>
                                </m:r>
                              </m:e>
                              <m:sup>
                                <m:r>
                                  <a:rPr lang="en-US" sz="2000" b="0" i="0" smtClean="0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</m:num>
                          <m:den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sub>
                            </m:sSub>
                          </m:den>
                        </m:f>
                      </m:e>
                    </m:d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→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en-US" sz="20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 sz="2000">
                                            <a:latin typeface="Cambria Math" panose="02040503050406030204" pitchFamily="18" charset="0"/>
                                          </a:rPr>
                                          <m:t>Δ</m:t>
                                        </m:r>
                                      </m:e>
                                      <m:sup>
                                        <m:r>
                                          <a:rPr lang="en-US" sz="2000" b="0" i="0" smtClean="0">
                                            <a:latin typeface="Cambria Math" panose="02040503050406030204" pitchFamily="18" charset="0"/>
                                          </a:rPr>
                                          <m:t>′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sSub>
                                      <m:sSubPr>
                                        <m:ctrlP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  <m:t>𝜎</m:t>
                                        </m:r>
                                      </m:e>
                                      <m:sub>
                                        <m: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𝑞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−2</m:t>
                            </m:r>
                          </m:sup>
                        </m:s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sSup>
                          <m:s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en-US" sz="20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 sz="2000">
                                            <a:latin typeface="Cambria Math" panose="02040503050406030204" pitchFamily="18" charset="0"/>
                                          </a:rPr>
                                          <m:t>Δ</m:t>
                                        </m:r>
                                      </m:e>
                                      <m:sup>
                                        <m:r>
                                          <a:rPr lang="en-US" sz="2000" b="0" i="0" smtClean="0">
                                            <a:latin typeface="Cambria Math" panose="02040503050406030204" pitchFamily="18" charset="0"/>
                                          </a:rPr>
                                          <m:t>′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sSub>
                                      <m:sSubPr>
                                        <m:ctrlP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  <m:t>𝜎</m:t>
                                        </m:r>
                                      </m:e>
                                      <m:sub>
                                        <m: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𝑞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p>
                        </m:sSup>
                      </m:e>
                    </m:d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→</m:t>
                    </m:r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𝜌</m:t>
                            </m:r>
                          </m:e>
                          <m:sup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sz="2000">
                                    <a:latin typeface="Cambria Math" panose="02040503050406030204" pitchFamily="18" charset="0"/>
                                  </a:rPr>
                                  <m:t>Δ</m:t>
                                </m:r>
                              </m:e>
                              <m:sup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</m:e>
                        </m:d>
                      </m:num>
                      <m:den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sz="2000">
                                <a:latin typeface="Cambria Math" panose="02040503050406030204" pitchFamily="18" charset="0"/>
                              </a:rPr>
                              <m:t>Δ</m:t>
                            </m:r>
                          </m:e>
                          <m:sup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den>
                    </m:f>
                  </m:oMath>
                </a14:m>
                <a:endParaRPr lang="en-US" sz="2000" dirty="0"/>
              </a:p>
              <a:p>
                <a:r>
                  <a:rPr lang="en-US" sz="2000" dirty="0"/>
                  <a:t> Then, for fixed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000" dirty="0"/>
                  <a:t>, the partial derivative is </a:t>
                </a:r>
              </a:p>
              <a:p>
                <a:pPr algn="ctr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𝜕</m:t>
                        </m:r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𝑄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𝑝𝑚</m:t>
                            </m:r>
                          </m:sub>
                        </m:sSub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;</m:t>
                            </m:r>
                            <m:sSup>
                              <m:sSup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℘</m:t>
                            </m:r>
                          </m:e>
                        </m:d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𝜕</m:t>
                        </m:r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sSub>
                              <m:sSub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sub>
                        </m:sSub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supHide m:val="on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brk m:alnAt="7"/>
                                  </m:r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m:rPr>
                                    <m:brk m:alnAt="7"/>
                                  </m:r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</m:d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∈</m:t>
                        </m:r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℘</m:t>
                        </m:r>
                      </m:sub>
                      <m:sup/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2 </m:t>
                        </m:r>
                        <m:sSub>
                          <m:sSubPr>
                            <m:ctrlPr>
                              <a:rPr lang="en-US" sz="20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̃"/>
                                <m:ctrlPr>
                                  <a:rPr lang="en-US" sz="2000" i="1" smtClean="0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acc>
                          </m:e>
                          <m:sub>
                            <m:sSub>
                              <m:sSubPr>
                                <m:ctrlPr>
                                  <a:rPr lang="en-US" sz="2000" b="0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 dirty="0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lang="en-US" sz="2000" b="0" i="1" dirty="0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sz="2000" i="1" dirty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000" i="1" dirty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sub>
                        </m:sSub>
                        <m:d>
                          <m:dPr>
                            <m:ctrlPr>
                              <a:rPr lang="en-US" sz="2000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2000" i="1" dirty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 dirty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sSub>
                                  <m:sSubPr>
                                    <m:ctrlPr>
                                      <a:rPr lang="en-US" sz="2000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 dirty="0" smtClean="0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e>
                                  <m:sub>
                                    <m:r>
                                      <a:rPr lang="en-US" sz="2000" b="0" i="1" dirty="0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sub>
                            </m:sSub>
                            <m:r>
                              <a:rPr lang="en-US" sz="2000" i="1" dirty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sz="2000" i="1" dirty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 dirty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2000" i="1" dirty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sub>
                            </m:sSub>
                          </m:e>
                        </m:d>
                      </m:e>
                    </m:nary>
                  </m:oMath>
                </a14:m>
                <a:r>
                  <a:rPr lang="en-US" sz="2000" b="0" dirty="0">
                    <a:ea typeface="Cambria Math" panose="02040503050406030204" pitchFamily="18" charset="0"/>
                  </a:rPr>
                  <a:t>, 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d>
                              <m:dPr>
                                <m:begChr m:val=""/>
                                <m:endChr m:val="|"/>
                                <m:ctrlPr>
                                  <a:rPr lang="en-US" sz="2000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2000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̃"/>
                                        <m:ctrlP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</m:acc>
                                  </m:e>
                                  <m:sub>
                                    <m:sSub>
                                      <m:sSubPr>
                                        <m:ctrlPr>
                                          <a:rPr lang="en-US" sz="2000" i="1" dirty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 dirty="0">
                                            <a:latin typeface="Cambria Math" panose="02040503050406030204" pitchFamily="18" charset="0"/>
                                          </a:rPr>
                                          <m:t>𝑠</m:t>
                                        </m:r>
                                      </m:e>
                                      <m:sub>
                                        <m:r>
                                          <a:rPr lang="en-US" sz="2000" i="1" dirty="0">
                                            <a:latin typeface="Cambria Math" panose="02040503050406030204" pitchFamily="18" charset="0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  <m:r>
                                      <a:rPr lang="en-US" sz="2000" i="1" dirty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sz="2000" i="1" dirty="0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sub>
                                </m:sSub>
                              </m:e>
                            </m:d>
                          </m:e>
                          <m:sub>
                            <m:sSup>
                              <m:sSupPr>
                                <m:ctrlPr>
                                  <a:rPr lang="en-US" sz="2000" b="0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b="0" i="1" dirty="0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sz="2000" b="0" i="1" dirty="0" smtClean="0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b>
                        </m:sSub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sSub>
                          <m:sSubPr>
                            <m:ctrlPr>
                              <a:rPr lang="en-US" sz="20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 dirty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sz="2000" i="1" dirty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2000" i="1" dirty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000" i="1" dirty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𝜌</m:t>
                            </m:r>
                          </m:e>
                          <m:sup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2000" i="1" dirty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 dirty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sSub>
                                  <m:sSubPr>
                                    <m:ctrlPr>
                                      <a:rPr lang="en-US" sz="2000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 dirty="0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e>
                                  <m:sub>
                                    <m:r>
                                      <a:rPr lang="en-US" sz="2000" i="1" dirty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sub>
                            </m:sSub>
                            <m:r>
                              <a:rPr lang="en-US" sz="2000" i="1" dirty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sz="2000" i="1" dirty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 dirty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2000" i="1" dirty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sub>
                            </m:sSub>
                          </m:e>
                        </m:d>
                      </m:num>
                      <m:den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  <m:d>
                          <m:dPr>
                            <m:ctrlPr>
                              <a:rPr lang="en-US" sz="2000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2000" i="1" dirty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 dirty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sSub>
                                  <m:sSubPr>
                                    <m:ctrlPr>
                                      <a:rPr lang="en-US" sz="2000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 dirty="0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e>
                                  <m:sub>
                                    <m:r>
                                      <a:rPr lang="en-US" sz="2000" i="1" dirty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sub>
                            </m:sSub>
                            <m:r>
                              <a:rPr lang="en-US" sz="2000" i="1" dirty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sz="2000" i="1" dirty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 dirty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2000" i="1" dirty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sub>
                            </m:sSub>
                          </m:e>
                        </m:d>
                      </m:den>
                    </m:f>
                  </m:oMath>
                </a14:m>
                <a:endParaRPr lang="en-US" sz="2000" b="0" dirty="0">
                  <a:ea typeface="Cambria Math" panose="02040503050406030204" pitchFamily="18" charset="0"/>
                </a:endParaRPr>
              </a:p>
              <a:p>
                <a:pPr>
                  <a:buNone/>
                </a:pPr>
                <a:r>
                  <a:rPr lang="en-US" sz="2000" dirty="0">
                    <a:ea typeface="Cambria Math" panose="02040503050406030204" pitchFamily="18" charset="0"/>
                  </a:rPr>
                  <a:t>and the diagonal element of the Hessian is </a:t>
                </a:r>
              </a:p>
              <a:p>
                <a:pPr algn="ctr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𝜕</m:t>
                            </m:r>
                          </m:e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𝑄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𝑝𝑚</m:t>
                            </m:r>
                          </m:sub>
                        </m:sSub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;</m:t>
                            </m:r>
                            <m:sSup>
                              <m:sSup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℘</m:t>
                            </m:r>
                          </m:e>
                        </m:d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𝜕</m:t>
                        </m:r>
                        <m:sSubSup>
                          <m:sSub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sSub>
                              <m:sSub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sub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supHide m:val="on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brk m:alnAt="7"/>
                                  </m:r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m:rPr>
                                    <m:brk m:alnAt="7"/>
                                  </m:r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</m:d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∈</m:t>
                        </m:r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℘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US" sz="200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2 </m:t>
                            </m:r>
                            <m:acc>
                              <m:accPr>
                                <m:chr m:val="̃"/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acc>
                          </m:e>
                          <m:sub>
                            <m:sSub>
                              <m:sSubPr>
                                <m:ctrlPr>
                                  <a:rPr lang="en-US" sz="2000" b="0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 dirty="0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lang="en-US" sz="2000" b="0" i="1" dirty="0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sz="2000" i="1" dirty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000" i="1" dirty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sub>
                        </m:sSub>
                      </m:e>
                    </m:nary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supHide m:val="on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brk m:alnAt="7"/>
                                  </m:r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m:rPr>
                                    <m:brk m:alnAt="7"/>
                                  </m:r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</m:d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∈</m:t>
                        </m:r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℘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US" sz="20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sSub>
                              <m:sSubPr>
                                <m:ctrlPr>
                                  <a:rPr lang="en-US" sz="2000" i="1" dirty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 dirty="0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lang="en-US" sz="2000" i="1" dirty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sz="2000" i="1" dirty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000" i="1" dirty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sub>
                        </m:sSub>
                        <m:f>
                          <m:f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𝜌</m:t>
                                </m:r>
                              </m:e>
                              <m:sup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  <m:d>
                              <m:d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2000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 dirty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sSub>
                                      <m:sSubPr>
                                        <m:ctrlPr>
                                          <a:rPr lang="en-US" sz="2000" i="1" dirty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 dirty="0">
                                            <a:latin typeface="Cambria Math" panose="02040503050406030204" pitchFamily="18" charset="0"/>
                                          </a:rPr>
                                          <m:t>𝑠</m:t>
                                        </m:r>
                                      </m:e>
                                      <m:sub>
                                        <m:r>
                                          <a:rPr lang="en-US" sz="2000" i="1" dirty="0">
                                            <a:latin typeface="Cambria Math" panose="02040503050406030204" pitchFamily="18" charset="0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</m:sub>
                                </m:sSub>
                                <m:r>
                                  <a:rPr lang="en-US" sz="2000" i="1" dirty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2000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 dirty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000" i="1" dirty="0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sub>
                                </m:sSub>
                              </m:e>
                            </m:d>
                          </m:num>
                          <m:den>
                            <m:d>
                              <m:dPr>
                                <m:ctrlPr>
                                  <a:rPr lang="en-US" sz="2000" i="1" dirty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2000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 dirty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sSub>
                                      <m:sSubPr>
                                        <m:ctrlPr>
                                          <a:rPr lang="en-US" sz="2000" i="1" dirty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 dirty="0">
                                            <a:latin typeface="Cambria Math" panose="02040503050406030204" pitchFamily="18" charset="0"/>
                                          </a:rPr>
                                          <m:t>𝑠</m:t>
                                        </m:r>
                                      </m:e>
                                      <m:sub>
                                        <m:r>
                                          <a:rPr lang="en-US" sz="2000" i="1" dirty="0">
                                            <a:latin typeface="Cambria Math" panose="02040503050406030204" pitchFamily="18" charset="0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</m:sub>
                                </m:sSub>
                                <m:r>
                                  <a:rPr lang="en-US" sz="2000" i="1" dirty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2000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 dirty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000" i="1" dirty="0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sub>
                                </m:sSub>
                              </m:e>
                            </m:d>
                          </m:den>
                        </m:f>
                      </m:e>
                    </m:nary>
                  </m:oMath>
                </a14:m>
                <a:r>
                  <a:rPr lang="en-US" sz="2000" dirty="0"/>
                  <a:t>   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000" dirty="0"/>
                  <a:t>)</a:t>
                </a:r>
              </a:p>
              <a:p>
                <a:r>
                  <a:rPr lang="en-US" sz="2000" dirty="0"/>
                  <a:t> The cost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US" sz="2000" dirty="0"/>
                  <a:t>is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nary>
                      <m:naryPr>
                        <m:chr m:val="∑"/>
                        <m:supHide m:val="on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brk m:alnAt="7"/>
                                  </m:r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m:rPr>
                                    <m:brk m:alnAt="7"/>
                                  </m:r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</m:d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∈</m:t>
                        </m:r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℘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sSub>
                              <m:sSub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sub>
                        </m:s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𝜌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sSub>
                              <m:sSub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sub>
                        </m:s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sub>
                        </m:s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nary>
                  </m:oMath>
                </a14:m>
                <a:r>
                  <a:rPr lang="en-US" sz="2000" dirty="0"/>
                  <a:t>.  This requires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latin typeface="Cambria Math" panose="02040503050406030204" pitchFamily="18" charset="0"/>
                                      </a:rPr>
                                      <m:t>Δ</m:t>
                                    </m:r>
                                  </m:num>
                                  <m:den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sSub>
                                      <m:sSubPr>
                                        <m:ctrlP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  <m:t>𝜎</m:t>
                                        </m:r>
                                      </m:e>
                                      <m:sub>
                                        <m: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𝑞</m:t>
                            </m:r>
                          </m:sup>
                        </m:sSup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,</m:t>
                        </m:r>
                        <m:sSup>
                          <m:sSup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latin typeface="Cambria Math" panose="02040503050406030204" pitchFamily="18" charset="0"/>
                                      </a:rPr>
                                      <m:t>Δ</m:t>
                                    </m:r>
                                  </m:num>
                                  <m:den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sSub>
                                      <m:sSubPr>
                                        <m:ctrlP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  <m:t>𝜎</m:t>
                                        </m:r>
                                      </m:e>
                                      <m:sub>
                                        <m: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𝑞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sz="2000" dirty="0"/>
                  <a:t>.</a:t>
                </a:r>
              </a:p>
              <a:p>
                <a:r>
                  <a:rPr lang="en-US" sz="2000" dirty="0"/>
                  <a:t> In practice, we take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</m:oMath>
                </a14:m>
                <a:r>
                  <a:rPr lang="en-US" sz="2000" dirty="0"/>
                  <a:t>, so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2000" b="0" i="0" smtClean="0">
                        <a:latin typeface="Cambria Math" panose="02040503050406030204" pitchFamily="18" charset="0"/>
                      </a:rPr>
                      <m:t>Δ</m:t>
                    </m:r>
                  </m:oMath>
                </a14:m>
                <a:r>
                  <a:rPr lang="en-US" sz="2000" dirty="0"/>
                  <a:t>, so the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𝑞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en-US" sz="2000" dirty="0"/>
                  <a:t> term is included in the 1</a:t>
                </a:r>
                <a:r>
                  <a:rPr lang="en-US" sz="2000" baseline="30000" dirty="0"/>
                  <a:t>st</a:t>
                </a:r>
                <a:r>
                  <a:rPr lang="en-US" sz="2000" dirty="0"/>
                  <a:t> bullet.  </a:t>
                </a:r>
              </a:p>
              <a:p>
                <a:r>
                  <a:rPr lang="en-US" sz="2000" dirty="0"/>
                  <a:t> So, we compute the gradient and Hessian using the first 2 bullets with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2000" b="0" i="0" smtClean="0"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en-US" sz="2000" dirty="0"/>
                  <a:t>  If needed, we compute the cost using the 3</a:t>
                </a:r>
                <a:r>
                  <a:rPr lang="en-US" sz="2000" baseline="30000" dirty="0"/>
                  <a:t>rd</a:t>
                </a:r>
                <a:r>
                  <a:rPr lang="en-US" sz="2000" dirty="0"/>
                  <a:t> bullet.  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1C021FB-B046-C61C-EDE2-9F7AC42181E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559750"/>
                <a:ext cx="8991600" cy="5155250"/>
              </a:xfrm>
              <a:blipFill>
                <a:blip r:embed="rId2"/>
                <a:stretch>
                  <a:fillRect l="-706" r="-1695" b="-17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B95A77-C716-8394-3A40-9695DF0A12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2661D55-915B-9148-8609-5AEDA0F2713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5008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0BB7F3-804D-CFFD-0401-9B747E5463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Calculating </a:t>
            </a:r>
            <a:r>
              <a:rPr lang="en-US" sz="2800" dirty="0" err="1"/>
              <a:t>qGGMRF</a:t>
            </a:r>
            <a:r>
              <a:rPr lang="en-US" sz="2800" dirty="0"/>
              <a:t> cost using </a:t>
            </a:r>
            <a:r>
              <a:rPr lang="en-US" sz="2800" dirty="0" err="1"/>
              <a:t>vmap</a:t>
            </a:r>
            <a:endParaRPr 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5BEE29E-4672-800A-9BFB-DD98EF6FD1D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04800" y="800100"/>
                <a:ext cx="8686800" cy="4343400"/>
              </a:xfrm>
            </p:spPr>
            <p:txBody>
              <a:bodyPr/>
              <a:lstStyle/>
              <a:p>
                <a:r>
                  <a:rPr lang="en-US" dirty="0"/>
                  <a:t> The cost is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𝑝𝑚</m:t>
                        </m:r>
                      </m:sub>
                    </m:sSub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;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℘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nary>
                      <m:naryPr>
                        <m:chr m:val="∑"/>
                        <m:supHide m:val="on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brk m:alnAt="7"/>
                              </m:rP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∈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℘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𝜌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Δ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nary>
                  </m:oMath>
                </a14:m>
                <a:r>
                  <a:rPr lang="en-US" dirty="0"/>
                  <a:t>, where the sum is over all ordered pairs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that are axis neighbors.  </a:t>
                </a:r>
              </a:p>
              <a:p>
                <a:r>
                  <a:rPr lang="en-US" dirty="0"/>
                  <a:t> Let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℘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𝑥𝑦</m:t>
                        </m:r>
                      </m:sub>
                    </m:sSub>
                  </m:oMath>
                </a14:m>
                <a:r>
                  <a:rPr lang="en-US" dirty="0"/>
                  <a:t> be the subset of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℘</m:t>
                    </m:r>
                  </m:oMath>
                </a14:m>
                <a:r>
                  <a:rPr lang="en-US" dirty="0"/>
                  <a:t> that are neighbors in the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𝑥𝑦</m:t>
                    </m:r>
                  </m:oMath>
                </a14:m>
                <a:r>
                  <a:rPr lang="en-US" dirty="0"/>
                  <a:t> plane (or in the same slice).  Let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℘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𝑧</m:t>
                        </m:r>
                      </m:sub>
                    </m:sSub>
                  </m:oMath>
                </a14:m>
                <a:r>
                  <a:rPr lang="en-US" dirty="0"/>
                  <a:t> be the remaining elements of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℘</m:t>
                    </m:r>
                  </m:oMath>
                </a14:m>
                <a:r>
                  <a:rPr lang="en-US" dirty="0"/>
                  <a:t>, which are the neighbors within the same voxel cylinder.  </a:t>
                </a:r>
              </a:p>
              <a:p>
                <a:r>
                  <a:rPr lang="en-US" dirty="0"/>
                  <a:t> Then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𝑝𝑚</m:t>
                        </m:r>
                      </m:sub>
                    </m:sSub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;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℘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𝑝𝑚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℘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𝑥𝑦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𝑝𝑚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℘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𝑧</m:t>
                            </m:r>
                          </m:sub>
                        </m:sSub>
                      </m:e>
                    </m:d>
                  </m:oMath>
                </a14:m>
                <a:endParaRPr lang="en-US" dirty="0"/>
              </a:p>
              <a:p>
                <a:r>
                  <a:rPr lang="en-US" dirty="0"/>
                  <a:t> The first term can be done using </a:t>
                </a:r>
                <a:r>
                  <a:rPr lang="en-US" dirty="0" err="1"/>
                  <a:t>vmap</a:t>
                </a:r>
                <a:r>
                  <a:rPr lang="en-US" dirty="0"/>
                  <a:t> over slices.</a:t>
                </a:r>
              </a:p>
              <a:p>
                <a:r>
                  <a:rPr lang="en-US" dirty="0"/>
                  <a:t> The second term can be done using </a:t>
                </a:r>
                <a:r>
                  <a:rPr lang="en-US" dirty="0" err="1"/>
                  <a:t>vmap</a:t>
                </a:r>
                <a:r>
                  <a:rPr lang="en-US" dirty="0"/>
                  <a:t> over voxel cylinders.  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5BEE29E-4672-800A-9BFB-DD98EF6FD1D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800100"/>
                <a:ext cx="8686800" cy="4343400"/>
              </a:xfrm>
              <a:blipFill>
                <a:blip r:embed="rId2"/>
                <a:stretch>
                  <a:fillRect l="-1316" t="-12500" r="-1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19A720-2128-0256-64FF-282C6FDF29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2661D55-915B-9148-8609-5AEDA0F2713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832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AB53A8-2ADE-4A9E-8F1D-910E9A17C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Update step formulation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6DD768A-519E-C45B-3811-BAAD0D41BCB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04800" y="800100"/>
                <a:ext cx="8839200" cy="4724400"/>
              </a:xfrm>
            </p:spPr>
            <p:txBody>
              <a:bodyPr/>
              <a:lstStyle/>
              <a:p>
                <a:r>
                  <a:rPr lang="en-US" sz="2000" dirty="0"/>
                  <a:t> Given the current recon,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</m:oMath>
                </a14:m>
                <a:r>
                  <a:rPr lang="en-US" sz="2000" dirty="0"/>
                  <a:t>, and sinogram,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sz="2000" dirty="0"/>
                  <a:t>, the total loss is 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𝐿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̂"/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sSubSup>
                            <m:sSubSup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sub>
                            <m:sup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den>
                      </m:f>
                      <m:sSubSup>
                        <m:sSubSup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acc>
                                <m:accPr>
                                  <m:chr m:val="̂"/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acc>
                            </m:e>
                          </m:d>
                        </m:e>
                        <m:sub>
                          <m:r>
                            <m:rPr>
                              <m:sty m:val="p"/>
                            </m:rPr>
                            <a:rPr lang="en-US" sz="2000" b="0" i="0" smtClean="0">
                              <a:latin typeface="Cambria Math" panose="02040503050406030204" pitchFamily="18" charset="0"/>
                            </a:rPr>
                            <m:t>Λ</m:t>
                          </m:r>
                        </m:sub>
                        <m:sup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nary>
                        <m:naryPr>
                          <m:chr m:val="∑"/>
                          <m:limLoc m:val="subSup"/>
                          <m:supHide m:val="on"/>
                          <m:ctrlPr>
                            <a:rPr lang="en-US" sz="20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d>
                            <m:dPr>
                              <m:ctrlP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brk m:alnAt="7"/>
                                </m:rP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</m:d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℘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sub>
                          </m:sSub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𝜌</m:t>
                          </m:r>
                          <m:d>
                            <m:dPr>
                              <m:ctrlP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0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sz="20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  <m:r>
                                <a:rPr lang="en-US" sz="20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sz="20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sz="20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</m:oMath>
                  </m:oMathPara>
                </a14:m>
                <a:endParaRPr lang="en-US" sz="2000" dirty="0"/>
              </a:p>
              <a:p>
                <a:r>
                  <a:rPr lang="en-US" sz="2000" dirty="0"/>
                  <a:t> We use a surrogate for the prior: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𝑄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;</m:t>
                        </m:r>
                        <m:sSup>
                          <m:s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acc>
                          <m:accPr>
                            <m:chr m:val="̂"/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e>
                    </m:d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nary>
                      <m:naryPr>
                        <m:chr m:val="∑"/>
                        <m:supHide m:val="on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brk m:alnAt="7"/>
                              </m:rPr>
                              <a:rPr lang="en-US" sz="2000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</m:d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∈</m:t>
                        </m:r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℘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US" sz="20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̃"/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acc>
                          </m:e>
                          <m:sub>
                            <m:r>
                              <a:rPr lang="en-US" sz="2000" i="1" dirty="0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sz="2000" i="1" dirty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000" i="1" dirty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sub>
                        </m:sSub>
                        <m:r>
                          <a:rPr lang="en-US" sz="2000" i="1" dirty="0">
                            <a:latin typeface="Cambria Math" panose="02040503050406030204" pitchFamily="18" charset="0"/>
                          </a:rPr>
                          <m:t> </m:t>
                        </m:r>
                        <m:sSup>
                          <m:sSupPr>
                            <m:ctrlPr>
                              <a:rPr lang="en-US" sz="2000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2000" i="1" dirty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2000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 dirty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000" i="1" dirty="0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sub>
                                </m:sSub>
                                <m:r>
                                  <a:rPr lang="en-US" sz="2000" i="1" dirty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2000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 dirty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000" i="1" dirty="0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sub>
                                </m:sSub>
                              </m:e>
                            </m:d>
                          </m:e>
                          <m:sup>
                            <m:r>
                              <a:rPr lang="en-US" sz="2000" i="1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nary>
                  </m:oMath>
                </a14:m>
                <a:r>
                  <a:rPr lang="en-US" sz="2000" dirty="0"/>
                  <a:t>, where the coefficients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̃"/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</m:e>
                      <m:sub>
                        <m:r>
                          <a:rPr lang="en-US" sz="2000" i="1" dirty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2000" i="1" dirty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000" i="1" dirty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2000" dirty="0"/>
                  <a:t> are obtained u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b="0" i="0" smtClean="0">
                        <a:latin typeface="Cambria Math" panose="02040503050406030204" pitchFamily="18" charset="0"/>
                      </a:rPr>
                      <m:t>sing</m:t>
                    </m:r>
                    <m:r>
                      <a:rPr lang="en-US" sz="2000" b="0" i="0" smtClean="0"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</m:oMath>
                </a14:m>
                <a:r>
                  <a:rPr lang="en-US" sz="2000" dirty="0"/>
                  <a:t>.  The full surrogate is 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𝑄</m:t>
                          </m:r>
                        </m:sub>
                      </m:sSub>
                      <m:d>
                        <m:d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20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2</m:t>
                          </m:r>
                          <m:sSubSup>
                            <m:sSubSup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sub>
                            <m:sup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den>
                      </m:f>
                      <m:sSubSup>
                        <m:sSubSup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𝐴𝑥</m:t>
                              </m:r>
                            </m:e>
                          </m:d>
                        </m:e>
                        <m:sub>
                          <m:r>
                            <m:rPr>
                              <m:sty m:val="p"/>
                            </m:rPr>
                            <a:rPr lang="en-US" sz="2000">
                              <a:latin typeface="Cambria Math" panose="02040503050406030204" pitchFamily="18" charset="0"/>
                            </a:rPr>
                            <m:t>Λ</m:t>
                          </m:r>
                        </m:sub>
                        <m:sup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r>
                        <a:rPr lang="en-US" sz="20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𝑄</m:t>
                      </m:r>
                      <m:d>
                        <m:dPr>
                          <m:ctrlPr>
                            <a:rPr lang="en-US" sz="20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sSup>
                            <m:sSupPr>
                              <m:ctrlPr>
                                <a:rPr lang="en-US" sz="20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0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r>
                            <a:rPr lang="en-US" sz="20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acc>
                            <m:accPr>
                              <m:chr m:val="̂"/>
                              <m:ctrlPr>
                                <a:rPr lang="en-US" sz="20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0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</m:d>
                      <m:r>
                        <a:rPr lang="en-US" sz="20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sz="2000" dirty="0"/>
              </a:p>
              <a:p>
                <a:r>
                  <a:rPr lang="en-US" sz="2000" dirty="0"/>
                  <a:t> We use a 2-step process to determine an update </a:t>
                </a:r>
                <a:r>
                  <a:rPr lang="en-US" sz="2000"/>
                  <a:t>step:</a:t>
                </a:r>
                <a:endParaRPr lang="en-US" sz="2000" dirty="0"/>
              </a:p>
              <a:p>
                <a:pPr lvl="1"/>
                <a:r>
                  <a:rPr lang="en-US" sz="1667" dirty="0"/>
                  <a:t>Use parallel ICD (aka quasi-Newton using the diagonal entries of the Hessian) to determine an update direction, </a:t>
                </a:r>
                <a14:m>
                  <m:oMath xmlns:m="http://schemas.openxmlformats.org/officeDocument/2006/math">
                    <m:r>
                      <a:rPr lang="en-US" sz="1667" b="0" i="1" smtClean="0"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r>
                  <a:rPr lang="en-US" sz="1667" dirty="0"/>
                  <a:t> (restricted to change only a specified subset of all voxels).  </a:t>
                </a:r>
              </a:p>
              <a:p>
                <a:pPr lvl="1"/>
                <a:r>
                  <a:rPr lang="en-US" sz="1667" dirty="0"/>
                  <a:t>Use line search over </a:t>
                </a:r>
                <a14:m>
                  <m:oMath xmlns:m="http://schemas.openxmlformats.org/officeDocument/2006/math">
                    <m:r>
                      <a:rPr lang="en-US" sz="1667" b="0" i="1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sz="1667" dirty="0"/>
                  <a:t> to minimize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𝑄</m:t>
                        </m:r>
                      </m:sub>
                    </m:sSub>
                    <m:d>
                      <m:d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</m:oMath>
                </a14:m>
                <a:r>
                  <a:rPr lang="en-US" sz="1667" dirty="0"/>
                  <a:t>.</a:t>
                </a:r>
              </a:p>
              <a:p>
                <a:pPr>
                  <a:buNone/>
                </a:pP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6DD768A-519E-C45B-3811-BAAD0D41BCB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800100"/>
                <a:ext cx="8839200" cy="4724400"/>
              </a:xfrm>
              <a:blipFill>
                <a:blip r:embed="rId2"/>
                <a:stretch>
                  <a:fillRect l="-718" t="-171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8DB605-9CAE-DDA7-B607-943F326EA7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2661D55-915B-9148-8609-5AEDA0F27130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0968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AB53A8-2ADE-4A9E-8F1D-910E9A17C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Update direction:  Parallel ICD (quasi-Newton)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6DD768A-519E-C45B-3811-BAAD0D41BCB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52400" y="495300"/>
                <a:ext cx="8839200" cy="5257800"/>
              </a:xfrm>
            </p:spPr>
            <p:txBody>
              <a:bodyPr/>
              <a:lstStyle/>
              <a:p>
                <a:pPr>
                  <a:buNone/>
                </a:pPr>
                <a:r>
                  <a:rPr lang="en-US" sz="1800" dirty="0"/>
                  <a:t>We fix an index set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en-US" sz="1800" dirty="0"/>
                  <a:t> to denote a subset of voxels. We let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𝑆</m:t>
                        </m:r>
                      </m:sub>
                      <m:sup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bSup>
                  </m:oMath>
                </a14:m>
                <a:r>
                  <a:rPr lang="en-US" sz="1800" dirty="0"/>
                  <a:t> denote projecting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p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</m:oMath>
                </a14:m>
                <a:r>
                  <a:rPr lang="en-US" sz="1800" dirty="0"/>
                  <a:t> onto the selected voxels,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d>
                          <m:dPr>
                            <m:begChr m:val=""/>
                            <m:endChr m:val="|"/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e>
                            </m:d>
                          </m:e>
                        </m:d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∈</m:t>
                        </m:r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</m:oMath>
                </a14:m>
                <a:r>
                  <a:rPr lang="en-US" sz="1800" dirty="0"/>
                  <a:t> denote the vector obtained by evaluating </a:t>
                </a:r>
                <a14:m>
                  <m:oMath xmlns:m="http://schemas.openxmlformats.org/officeDocument/2006/math">
                    <m:r>
                      <a:rPr lang="en-US" sz="1800" i="1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18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800" i="1"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US" sz="18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1800" dirty="0"/>
                  <a:t> at each </a:t>
                </a:r>
                <a14:m>
                  <m:oMath xmlns:m="http://schemas.openxmlformats.org/officeDocument/2006/math">
                    <m:r>
                      <a:rPr lang="en-US" sz="1800" i="1"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US" sz="1800" i="1">
                        <a:latin typeface="Cambria Math" panose="02040503050406030204" pitchFamily="18" charset="0"/>
                      </a:rPr>
                      <m:t>∈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en-US" sz="1800" dirty="0"/>
                  <a:t>. </a:t>
                </a:r>
              </a:p>
              <a:p>
                <a:pPr>
                  <a:buNone/>
                </a:pPr>
                <a:r>
                  <a:rPr lang="en-US" sz="1800" dirty="0"/>
                  <a:t>The gradient with respect 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𝑆</m:t>
                        </m:r>
                      </m:sub>
                    </m:sSub>
                  </m:oMath>
                </a14:m>
                <a:r>
                  <a:rPr lang="en-US" sz="1800" dirty="0"/>
                  <a:t> using the surrogate is then 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𝑔</m:t>
                          </m:r>
                        </m:e>
                        <m:sub>
                          <m:r>
                            <a:rPr lang="en-US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r>
                        <a:rPr lang="en-US" sz="1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18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∇</m:t>
                          </m:r>
                        </m:e>
                        <m:sub>
                          <m:r>
                            <a:rPr lang="en-US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sSub>
                        <m:sSub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𝑄</m:t>
                          </m:r>
                        </m:sub>
                      </m:sSub>
                      <m:d>
                        <m:d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;</m:t>
                          </m:r>
                          <m:sSup>
                            <m:sSup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=</m:t>
                          </m:r>
                          <m:acc>
                            <m:accPr>
                              <m:chr m:val="̂"/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</m:d>
                      <m:r>
                        <a:rPr lang="en-US" sz="1800" i="1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Sup>
                            <m:sSubSup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sub>
                            <m:sup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den>
                      </m:f>
                      <m:sSubSup>
                        <m:sSubSup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  <m:sup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bSup>
                      <m:r>
                        <m:rPr>
                          <m:sty m:val="p"/>
                        </m:rPr>
                        <a:rPr lang="en-US" sz="1800">
                          <a:latin typeface="Cambria Math" panose="02040503050406030204" pitchFamily="18" charset="0"/>
                        </a:rPr>
                        <m:t>Λ</m:t>
                      </m:r>
                      <m:d>
                        <m:d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𝐴𝑥</m:t>
                          </m:r>
                        </m:e>
                      </m:d>
                      <m:r>
                        <a:rPr lang="en-US" sz="18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18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∇</m:t>
                          </m:r>
                        </m:e>
                        <m:sub>
                          <m:r>
                            <a:rPr lang="en-US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r>
                        <a:rPr lang="en-US" sz="1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𝑄</m:t>
                      </m:r>
                      <m:sSub>
                        <m:sSubPr>
                          <m:ctrlPr>
                            <a:rPr lang="en-US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ctrlP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acc>
                                <m:accPr>
                                  <m:chr m:val="̂"/>
                                  <m:ctrlP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acc>
                              <m: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;</m:t>
                              </m:r>
                              <m:sSup>
                                <m:sSupPr>
                                  <m:ctrlP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  <m: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acc>
                                <m:accPr>
                                  <m:chr m:val="̂"/>
                                  <m:ctrlP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acc>
                            </m:e>
                          </m:d>
                        </m:e>
                        <m:sub>
                          <m:r>
                            <a:rPr lang="en-US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sub>
                      </m:sSub>
                    </m:oMath>
                  </m:oMathPara>
                </a14:m>
                <a:endParaRPr lang="en-US" sz="1800" dirty="0"/>
              </a:p>
              <a:p>
                <a:pPr>
                  <a:buNone/>
                </a:pPr>
                <a:r>
                  <a:rPr lang="en-US" sz="1800" dirty="0"/>
                  <a:t>The Hessian diagonal with respect 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𝑆</m:t>
                        </m:r>
                      </m:sub>
                    </m:sSub>
                  </m:oMath>
                </a14:m>
                <a:r>
                  <a:rPr lang="en-US" sz="1800" dirty="0"/>
                  <a:t> using the surrogate is then 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1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r>
                        <a:rPr lang="en-US" sz="1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𝑑𝑖𝑎𝑔</m:t>
                      </m:r>
                      <m:d>
                        <m:dPr>
                          <m:ctrlPr>
                            <a:rPr lang="en-US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𝐻</m:t>
                              </m:r>
                            </m:e>
                            <m:sub>
                              <m:r>
                                <a:rPr lang="en-US" sz="1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𝑄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;</m:t>
                              </m:r>
                              <m:sSup>
                                <m:sSup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acc>
                                <m:accPr>
                                  <m:chr m:val="̂"/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acc>
                            </m:e>
                          </m:d>
                        </m:e>
                      </m:d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𝑑𝑖𝑎𝑔</m:t>
                      </m:r>
                      <m:d>
                        <m:d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sSubSup>
                                <m:sSubSup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sub>
                                <m:sup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den>
                          </m:f>
                          <m:sSubSup>
                            <m:sSubSup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  <m:sup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p>
                          </m:sSubSup>
                          <m:r>
                            <m:rPr>
                              <m:sty m:val="p"/>
                            </m:rPr>
                            <a:rPr lang="en-US" sz="1800">
                              <a:latin typeface="Cambria Math" panose="02040503050406030204" pitchFamily="18" charset="0"/>
                            </a:rPr>
                            <m:t>Λ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e>
                            <m:sub>
                              <m: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  <m:r>
                            <a:rPr lang="en-US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𝑄</m:t>
                          </m:r>
                          <m:sSub>
                            <m:sSubPr>
                              <m:ctrlP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d>
                                <m:dPr>
                                  <m:ctrlP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sz="18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18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</m:acc>
                                  <m: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;</m:t>
                                  </m:r>
                                  <m:sSup>
                                    <m:sSupPr>
                                      <m:ctrlPr>
                                        <a:rPr lang="en-US" sz="18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8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sz="18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′</m:t>
                                      </m:r>
                                    </m:sup>
                                  </m:sSup>
                                  <m: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=</m:t>
                                  </m:r>
                                  <m:acc>
                                    <m:accPr>
                                      <m:chr m:val="̂"/>
                                      <m:ctrlPr>
                                        <a:rPr lang="en-US" sz="18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18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</m:acc>
                                </m:e>
                              </m:d>
                            </m:e>
                            <m:sub>
                              <m: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sz="1800" dirty="0"/>
              </a:p>
              <a:p>
                <a:pPr>
                  <a:buNone/>
                </a:pPr>
                <a:r>
                  <a:rPr lang="en-US" sz="1800" dirty="0"/>
                  <a:t>Since the surrogate is quadratic, the gradient and Hessian determine the response of each variable.  Treating each element separately (parallel ICD), we seek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en-US" sz="1800" dirty="0"/>
                  <a:t> to minimize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𝑆</m:t>
                        </m:r>
                        <m:r>
                          <a:rPr lang="en-US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r>
                          <a:rPr lang="en-US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sub>
                    </m:sSub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sz="1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𝑆</m:t>
                            </m:r>
                            <m:r>
                              <a:rPr lang="en-US" sz="1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num>
                      <m:den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sSubSup>
                      <m:sSubSup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  <m:sup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sz="1800" dirty="0"/>
                  <a:t>, where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𝑆</m:t>
                        </m:r>
                        <m:r>
                          <a:rPr lang="en-US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r>
                          <a:rPr lang="en-US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2,</m:t>
                        </m:r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en-US" sz="1800" dirty="0"/>
                  <a:t> are the gradient and Hessian for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∈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sz="1800" dirty="0"/>
                  <a:t> respectively.  </a:t>
                </a:r>
              </a:p>
              <a:p>
                <a:pPr>
                  <a:buNone/>
                </a:pPr>
                <a:r>
                  <a:rPr lang="en-US" sz="1800" dirty="0"/>
                  <a:t>This gives the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𝑠</m:t>
                    </m:r>
                  </m:oMath>
                </a14:m>
                <a:r>
                  <a:rPr lang="en-US" sz="1800" dirty="0"/>
                  <a:t>-component of the update direction as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𝑔</m:t>
                            </m:r>
                          </m:e>
                          <m:sub>
                            <m:r>
                              <a:rPr lang="en-US" sz="1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𝑆</m:t>
                            </m:r>
                            <m:r>
                              <a:rPr lang="en-US" sz="1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sz="1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𝑆</m:t>
                            </m:r>
                            <m:r>
                              <a:rPr lang="en-US" sz="1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den>
                    </m:f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sz="1800" dirty="0"/>
              </a:p>
              <a:p>
                <a:pPr>
                  <a:buNone/>
                </a:pPr>
                <a:endParaRPr lang="en-US" sz="18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6DD768A-519E-C45B-3811-BAAD0D41BCB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495300"/>
                <a:ext cx="8839200" cy="5257800"/>
              </a:xfrm>
              <a:blipFill>
                <a:blip r:embed="rId2"/>
                <a:stretch>
                  <a:fillRect l="-575" t="-31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8DB605-9CAE-DDA7-B607-943F326EA7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2661D55-915B-9148-8609-5AEDA0F27130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7691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AB53A8-2ADE-4A9E-8F1D-910E9A17C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Line search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6DD768A-519E-C45B-3811-BAAD0D41BCB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52400" y="685800"/>
                <a:ext cx="8839200" cy="4343400"/>
              </a:xfrm>
            </p:spPr>
            <p:txBody>
              <a:bodyPr/>
              <a:lstStyle/>
              <a:p>
                <a:r>
                  <a:rPr lang="en-US" sz="2000" dirty="0"/>
                  <a:t> Given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r>
                  <a:rPr lang="en-US" sz="2000" dirty="0"/>
                  <a:t>, we seek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sz="2000" dirty="0"/>
                  <a:t> to minimize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𝑄</m:t>
                        </m:r>
                      </m:sub>
                    </m:sSub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</m:oMath>
                </a14:m>
                <a:r>
                  <a:rPr lang="en-US" sz="2000" dirty="0"/>
                  <a:t>.  We assume that the support of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r>
                  <a:rPr lang="en-US" sz="2000" dirty="0"/>
                  <a:t> is contained in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en-US" sz="2000" dirty="0"/>
                  <a:t>. The objective function is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𝑄</m:t>
                          </m:r>
                        </m:sub>
                      </m:sSub>
                      <m:d>
                        <m:d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̂"/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𝛼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</m:d>
                      <m:r>
                        <a:rPr lang="en-US" sz="20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2</m:t>
                          </m:r>
                          <m:sSubSup>
                            <m:sSubSup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sub>
                            <m:sup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den>
                      </m:f>
                      <m:sSubSup>
                        <m:sSubSup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acc>
                                <m:accPr>
                                  <m:chr m:val="̂"/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acc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</m:d>
                        </m:e>
                        <m:sub>
                          <m:r>
                            <m:rPr>
                              <m:sty m:val="p"/>
                            </m:rPr>
                            <a:rPr lang="en-US" sz="2000">
                              <a:latin typeface="Cambria Math" panose="02040503050406030204" pitchFamily="18" charset="0"/>
                            </a:rPr>
                            <m:t>Λ</m:t>
                          </m:r>
                        </m:sub>
                        <m:sup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r>
                        <a:rPr lang="en-US" sz="20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𝑄</m:t>
                      </m:r>
                      <m:d>
                        <m:d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̂"/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𝛼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sSup>
                            <m:sSupPr>
                              <m:ctrlP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acc>
                            <m:accPr>
                              <m:chr m:val="̂"/>
                              <m:ctrlP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</m:d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sz="2000" dirty="0"/>
              </a:p>
              <a:p>
                <a:r>
                  <a:rPr lang="en-US" sz="2000" dirty="0"/>
                  <a:t>  Taking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lang="en-US" sz="2000" dirty="0"/>
                  <a:t> and setting to 0 gives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0=−</m:t>
                      </m:r>
                      <m:f>
                        <m:f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Sup>
                            <m:sSubSup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sub>
                            <m:sup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den>
                      </m:f>
                      <m:sSup>
                        <m:sSup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p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sSubSup>
                        <m:sSubSup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  <m:sup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bSup>
                      <m:r>
                        <m:rPr>
                          <m:sty m:val="p"/>
                        </m:rPr>
                        <a:rPr lang="en-US" sz="1800" b="0" i="0" smtClean="0">
                          <a:latin typeface="Cambria Math" panose="02040503050406030204" pitchFamily="18" charset="0"/>
                        </a:rPr>
                        <m:t>Λ</m:t>
                      </m:r>
                      <m:d>
                        <m:d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𝐴</m:t>
                          </m:r>
                          <m:acc>
                            <m:accPr>
                              <m:chr m:val="̂"/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𝛼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𝐴𝑑</m:t>
                          </m:r>
                        </m:e>
                      </m:d>
                      <m:r>
                        <a:rPr lang="en-US" sz="1800" i="1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p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sSub>
                        <m:sSub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20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∇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𝑄</m:t>
                      </m:r>
                      <m:d>
                        <m:d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̂"/>
                              <m:ctrlP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  <m:r>
                            <a:rPr lang="en-US" sz="20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0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𝛼</m:t>
                          </m:r>
                          <m:r>
                            <a:rPr lang="en-US" sz="20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sSup>
                            <m:sSupPr>
                              <m:ctrlP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acc>
                            <m:accPr>
                              <m:chr m:val="̂"/>
                              <m:ctrlP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</m:d>
                    </m:oMath>
                  </m:oMathPara>
                </a14:m>
                <a:endParaRPr lang="en-US" sz="2000" dirty="0"/>
              </a:p>
              <a:p>
                <a:pPr>
                  <a:buNone/>
                </a:pPr>
                <a:r>
                  <a:rPr lang="en-US" sz="2000" dirty="0"/>
                  <a:t>Since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 panose="02040503050406030204" pitchFamily="18" charset="0"/>
                          </a:rPr>
                          <m:t>∇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𝑄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;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</m:d>
                  </m:oMath>
                </a14:m>
                <a:r>
                  <a:rPr lang="en-US" sz="2000" dirty="0"/>
                  <a:t> is linear in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000" dirty="0"/>
                  <a:t>, this gives 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Sup>
                            <m:sSubSup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sub>
                            <m:sup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den>
                      </m:f>
                      <m:sSup>
                        <m:sSup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sSubSup>
                        <m:sSubSup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  <m:sup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bSup>
                      <m:r>
                        <m:rPr>
                          <m:sty m:val="p"/>
                        </m:rPr>
                        <a:rPr lang="en-US" sz="2000" b="0" i="0" smtClean="0">
                          <a:latin typeface="Cambria Math" panose="02040503050406030204" pitchFamily="18" charset="0"/>
                        </a:rPr>
                        <m:t>Λ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𝐴</m:t>
                          </m:r>
                          <m:acc>
                            <m:accPr>
                              <m:chr m:val="̂"/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p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sSub>
                        <m:sSub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20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∇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𝑄</m:t>
                      </m:r>
                      <m:d>
                        <m:d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̂"/>
                              <m:ctrlP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sSup>
                            <m:sSupPr>
                              <m:ctrlP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acc>
                            <m:accPr>
                              <m:chr m:val="̂"/>
                              <m:ctrlP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</m:d>
                      <m:r>
                        <a:rPr lang="en-US" sz="20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               </m:t>
                      </m:r>
                    </m:oMath>
                  </m:oMathPara>
                </a14:m>
                <a:endParaRPr lang="en-US" sz="2000" b="0" i="0" dirty="0">
                  <a:solidFill>
                    <a:srgbClr val="000000"/>
                  </a:solidFill>
                  <a:latin typeface="Cambria Math" panose="02040503050406030204" pitchFamily="18" charset="0"/>
                </a:endParaRP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                  =</m:t>
                      </m:r>
                      <m:r>
                        <a:rPr lang="en-US" sz="20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𝛼</m:t>
                      </m:r>
                      <m:d>
                        <m:dPr>
                          <m:ctrlPr>
                            <a:rPr lang="en-US" sz="20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sSubSup>
                                <m:sSubSup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sub>
                                <m:sup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den>
                          </m:f>
                          <m:sSup>
                            <m:sSup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p>
                          </m:sSup>
                          <m:sSubSup>
                            <m:sSubSup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  <m:sup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p>
                          </m:sSubSup>
                          <m:r>
                            <m:rPr>
                              <m:sty m:val="p"/>
                            </m:rPr>
                            <a:rPr lang="en-US" sz="2000">
                              <a:latin typeface="Cambria Math" panose="02040503050406030204" pitchFamily="18" charset="0"/>
                            </a:rPr>
                            <m:t>Λ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𝐴𝑑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p>
                          </m:sSup>
                          <m:sSub>
                            <m:sSubPr>
                              <m:ctrlP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∇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𝑄</m:t>
                          </m:r>
                          <m:d>
                            <m:dPr>
                              <m:ctrlP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;</m:t>
                              </m:r>
                              <m:sSup>
                                <m:sSupPr>
                                  <m:ctrlPr>
                                    <a:rPr 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acc>
                                <m:accPr>
                                  <m:chr m:val="̂"/>
                                  <m:ctrlPr>
                                    <a:rPr 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acc>
                            </m:e>
                          </m:d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6DD768A-519E-C45B-3811-BAAD0D41BCB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685800"/>
                <a:ext cx="8839200" cy="4343400"/>
              </a:xfrm>
              <a:blipFill>
                <a:blip r:embed="rId2"/>
                <a:stretch>
                  <a:fillRect l="-718" t="-11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8DB605-9CAE-DDA7-B607-943F326EA7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2661D55-915B-9148-8609-5AEDA0F27130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3606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AB53A8-2ADE-4A9E-8F1D-910E9A17C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Line search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6DD768A-519E-C45B-3811-BAAD0D41BCB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52400" y="685800"/>
                <a:ext cx="8839200" cy="4914900"/>
              </a:xfrm>
            </p:spPr>
            <p:txBody>
              <a:bodyPr/>
              <a:lstStyle/>
              <a:p>
                <a:r>
                  <a:rPr lang="en-US" sz="1800" dirty="0"/>
                  <a:t> Given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r>
                  <a:rPr lang="en-US" sz="1800" dirty="0"/>
                  <a:t>, we seek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sz="1800" dirty="0"/>
                  <a:t> to minimize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𝑄</m:t>
                        </m:r>
                      </m:sub>
                    </m:sSub>
                    <m:d>
                      <m:d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</m:oMath>
                </a14:m>
                <a:r>
                  <a:rPr lang="en-US" sz="1800" dirty="0"/>
                  <a:t>. From the previous slide, this means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Sup>
                            <m:sSubSup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sub>
                            <m:sup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den>
                      </m:f>
                      <m:sSup>
                        <m:sSup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p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sSubSup>
                        <m:sSubSup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  <m:sup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bSup>
                      <m:r>
                        <m:rPr>
                          <m:sty m:val="p"/>
                        </m:rPr>
                        <a:rPr lang="en-US" sz="1800">
                          <a:latin typeface="Cambria Math" panose="02040503050406030204" pitchFamily="18" charset="0"/>
                        </a:rPr>
                        <m:t>Λ</m:t>
                      </m:r>
                      <m:d>
                        <m:d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𝐴</m:t>
                          </m:r>
                          <m:acc>
                            <m:accPr>
                              <m:chr m:val="̂"/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</m:d>
                      <m:r>
                        <a:rPr lang="en-US" sz="1800" i="1"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p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sSub>
                        <m:sSubPr>
                          <m:ctrlPr>
                            <a:rPr lang="en-US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18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∇</m:t>
                          </m:r>
                        </m:e>
                        <m:sub>
                          <m:r>
                            <a:rPr lang="en-US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r>
                        <a:rPr lang="en-US" sz="1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𝑄</m:t>
                      </m:r>
                      <m:d>
                        <m:dPr>
                          <m:ctrlPr>
                            <a:rPr lang="en-US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̂"/>
                              <m:ctrlP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  <m:r>
                            <a:rPr lang="en-US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sSup>
                            <m:sSupPr>
                              <m:ctrlP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r>
                            <a:rPr lang="en-US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acc>
                            <m:accPr>
                              <m:chr m:val="̂"/>
                              <m:ctrlP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</m:d>
                      <m:r>
                        <a:rPr lang="en-US" sz="1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               </m:t>
                      </m:r>
                    </m:oMath>
                  </m:oMathPara>
                </a14:m>
                <a:endParaRPr lang="en-US" sz="1800" dirty="0">
                  <a:solidFill>
                    <a:srgbClr val="000000"/>
                  </a:solidFill>
                  <a:latin typeface="Cambria Math" panose="02040503050406030204" pitchFamily="18" charset="0"/>
                </a:endParaRP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                  =</m:t>
                      </m:r>
                      <m:r>
                        <a:rPr lang="en-US" sz="1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𝛼</m:t>
                      </m:r>
                      <m:d>
                        <m:dPr>
                          <m:ctrlPr>
                            <a:rPr lang="en-US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sSubSup>
                                <m:sSubSup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sub>
                                <m:sup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den>
                          </m:f>
                          <m:sSup>
                            <m:sSup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p>
                          </m:sSup>
                          <m:sSubSup>
                            <m:sSubSup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  <m:sup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p>
                          </m:sSubSup>
                          <m:r>
                            <m:rPr>
                              <m:sty m:val="p"/>
                            </m:rPr>
                            <a:rPr lang="en-US" sz="1800">
                              <a:latin typeface="Cambria Math" panose="02040503050406030204" pitchFamily="18" charset="0"/>
                            </a:rPr>
                            <m:t>Λ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𝐴𝑑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p>
                          </m:sSup>
                          <m:sSub>
                            <m:sSubPr>
                              <m:ctrlP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1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∇</m:t>
                              </m:r>
                            </m:e>
                            <m:sub>
                              <m:r>
                                <a:rPr lang="en-US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  <m:r>
                            <a:rPr lang="en-US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𝑄</m:t>
                          </m:r>
                          <m:d>
                            <m:dPr>
                              <m:ctrlP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;</m:t>
                              </m:r>
                              <m:sSup>
                                <m:sSupPr>
                                  <m:ctrlP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  <m: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acc>
                                <m:accPr>
                                  <m:chr m:val="̂"/>
                                  <m:ctrlP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acc>
                            </m:e>
                          </m:d>
                        </m:e>
                      </m:d>
                    </m:oMath>
                  </m:oMathPara>
                </a14:m>
                <a:endParaRPr lang="en-US" sz="1800" dirty="0"/>
              </a:p>
              <a:p>
                <a:r>
                  <a:rPr lang="en-US" sz="1800" dirty="0"/>
                  <a:t> We’ve already computed all of this except  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p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sSub>
                        <m:sSubPr>
                          <m:ctrlPr>
                            <a:rPr lang="en-US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18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∇</m:t>
                          </m:r>
                        </m:e>
                        <m:sub>
                          <m:r>
                            <a:rPr lang="en-US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r>
                        <a:rPr lang="en-US" sz="1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𝑄</m:t>
                      </m:r>
                      <m:d>
                        <m:dPr>
                          <m:ctrlPr>
                            <a:rPr lang="en-US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sSup>
                            <m:sSupPr>
                              <m:ctrlP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r>
                            <a:rPr lang="en-US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acc>
                            <m:accPr>
                              <m:chr m:val="̂"/>
                              <m:ctrlP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</m:d>
                      <m:r>
                        <a:rPr lang="en-US" sz="18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subSup"/>
                          <m:supHide m:val="on"/>
                          <m:ctrlPr>
                            <a:rPr lang="en-US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n-US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n-US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b>
                              <m:r>
                                <a:rPr lang="en-US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  <m:nary>
                            <m:naryPr>
                              <m:chr m:val="∑"/>
                              <m:limLoc m:val="subSup"/>
                              <m:supHide m:val="on"/>
                              <m:ctrlP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d>
                                <m:dPr>
                                  <m:ctrlP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  <m: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</m:d>
                              <m: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∈</m:t>
                              </m:r>
                              <m: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℘</m:t>
                              </m:r>
                            </m:sub>
                            <m:sup/>
                            <m:e>
                              <m:sSub>
                                <m:sSubPr>
                                  <m:ctrlP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acc>
                                    <m:accPr>
                                      <m:chr m:val="̃"/>
                                      <m:ctrlPr>
                                        <a:rPr lang="en-US" sz="18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18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  <m: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sub>
                              </m:sSub>
                              <m: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d>
                                <m:dPr>
                                  <m:ctrlP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18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8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en-US" sz="18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𝑠</m:t>
                                      </m:r>
                                    </m:sub>
                                  </m:sSub>
                                  <m: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sz="18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8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en-US" sz="18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nary>
                        </m:e>
                      </m:nary>
                    </m:oMath>
                  </m:oMathPara>
                </a14:m>
                <a:endParaRPr lang="en-US" sz="1800" dirty="0"/>
              </a:p>
              <a:p>
                <a:r>
                  <a:rPr lang="en-US" sz="1800" dirty="0"/>
                  <a:t> Note that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̃"/>
                            <m:ctrlPr>
                              <a:rPr lang="en-US"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</m:e>
                      <m:sub>
                        <m:r>
                          <a:rPr lang="en-US" sz="1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1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r>
                      <a:rPr lang="en-US" sz="18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̃"/>
                            <m:ctrlPr>
                              <a:rPr lang="en-US"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</m:e>
                      <m:sub>
                        <m:r>
                          <a:rPr lang="en-US" sz="1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1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d>
                      <m:dPr>
                        <m:ctrlPr>
                          <a:rPr lang="en-US" sz="18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8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̂"/>
                                <m:ctrlPr>
                                  <a:rPr lang="en-US" sz="18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18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acc>
                          </m:e>
                          <m:sub>
                            <m:r>
                              <a:rPr lang="en-US" sz="18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  <m:r>
                          <a:rPr lang="en-US" sz="18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18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̂"/>
                                <m:ctrlPr>
                                  <a:rPr lang="en-US" sz="18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18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acc>
                          </m:e>
                          <m:sub>
                            <m:r>
                              <a:rPr lang="en-US" sz="18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1800" dirty="0"/>
                  <a:t>, so we either need to save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̃"/>
                            <m:ctrlPr>
                              <a:rPr lang="en-US"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</m:e>
                      <m:sub>
                        <m:r>
                          <a:rPr lang="en-US" sz="1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1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1800" dirty="0"/>
                  <a:t> to use here, or pass in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</m:oMath>
                </a14:m>
                <a:r>
                  <a:rPr lang="en-US" sz="1800" dirty="0"/>
                  <a:t> to recompute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̃"/>
                            <m:ctrlPr>
                              <a:rPr lang="en-US"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</m:e>
                      <m:sub>
                        <m:r>
                          <a:rPr lang="en-US" sz="1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1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1800" dirty="0"/>
                  <a:t>. </a:t>
                </a:r>
              </a:p>
              <a:p>
                <a:r>
                  <a:rPr lang="en-US" sz="1800" dirty="0"/>
                  <a:t> In a naïve implementation for investigation, we just compute this from scratch. </a:t>
                </a:r>
              </a:p>
              <a:p>
                <a:r>
                  <a:rPr lang="en-US" sz="1800" dirty="0"/>
                  <a:t> An easy and very effective approximation is:  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p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sSub>
                        <m:sSubPr>
                          <m:ctrlPr>
                            <a:rPr lang="en-US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18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∇</m:t>
                          </m:r>
                        </m:e>
                        <m:sub>
                          <m:r>
                            <a:rPr lang="en-US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r>
                        <a:rPr lang="en-US" sz="1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𝑄</m:t>
                      </m:r>
                      <m:d>
                        <m:dPr>
                          <m:ctrlPr>
                            <a:rPr lang="en-US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sSup>
                            <m:sSupPr>
                              <m:ctrlP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r>
                            <a:rPr lang="en-US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acc>
                            <m:accPr>
                              <m:chr m:val="̂"/>
                              <m:ctrlP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</m:d>
                      <m:r>
                        <a:rPr lang="en-US" sz="18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≈</m:t>
                      </m:r>
                      <m:f>
                        <m:fPr>
                          <m:ctrlPr>
                            <a:rPr lang="en-US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nary>
                        <m:naryPr>
                          <m:chr m:val="∑"/>
                          <m:limLoc m:val="subSup"/>
                          <m:supHide m:val="on"/>
                          <m:ctrlPr>
                            <a:rPr lang="en-US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n-US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  <m:sup/>
                        <m:e>
                          <m:nary>
                            <m:naryPr>
                              <m:chr m:val="∑"/>
                              <m:limLoc m:val="subSup"/>
                              <m:supHide m:val="on"/>
                              <m:ctrlP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d>
                                <m:dPr>
                                  <m:ctrlP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  <m: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</m:d>
                              <m: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∈</m:t>
                              </m:r>
                              <m:r>
                                <a:rPr lang="en-US" sz="1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℘</m:t>
                              </m:r>
                            </m:sub>
                            <m:sup/>
                            <m:e>
                              <m:sSub>
                                <m:sSubPr>
                                  <m:ctrlP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acc>
                                    <m:accPr>
                                      <m:chr m:val="̃"/>
                                      <m:ctrlPr>
                                        <a:rPr lang="en-US" sz="18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18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  <m: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sub>
                              </m:sSub>
                              <m:sSubSup>
                                <m:sSubSupPr>
                                  <m:ctrlPr>
                                    <a:rPr lang="en-US" sz="18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8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en-US" sz="18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  <m:sup>
                                  <m:r>
                                    <a:rPr lang="en-US" sz="18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e>
                          </m:nary>
                        </m:e>
                      </m:nary>
                    </m:oMath>
                  </m:oMathPara>
                </a14:m>
                <a:endParaRPr lang="en-US" sz="18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6DD768A-519E-C45B-3811-BAAD0D41BCB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685800"/>
                <a:ext cx="8839200" cy="4914900"/>
              </a:xfrm>
              <a:blipFill>
                <a:blip r:embed="rId2"/>
                <a:stretch>
                  <a:fillRect l="-575" t="-1031" b="-221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8DB605-9CAE-DDA7-B607-943F326EA7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2661D55-915B-9148-8609-5AEDA0F27130}" type="slidenum">
              <a:rPr lang="en-US" smtClean="0"/>
              <a:t>25</a:t>
            </a:fld>
            <a:endParaRPr lang="en-US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4FF933A1-21F3-E9A5-7646-7508F550CCE4}"/>
              </a:ext>
            </a:extLst>
          </p:cNvPr>
          <p:cNvCxnSpPr>
            <a:cxnSpLocks/>
            <a:stCxn id="10" idx="3"/>
          </p:cNvCxnSpPr>
          <p:nvPr/>
        </p:nvCxnSpPr>
        <p:spPr bwMode="auto">
          <a:xfrm flipV="1">
            <a:off x="3733800" y="5143500"/>
            <a:ext cx="609600" cy="3048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076B820E-201F-08FD-847A-8A199384C3EF}"/>
              </a:ext>
            </a:extLst>
          </p:cNvPr>
          <p:cNvSpPr txBox="1"/>
          <p:nvPr/>
        </p:nvSpPr>
        <p:spPr>
          <a:xfrm>
            <a:off x="304800" y="5186690"/>
            <a:ext cx="3429000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This 2 is the </a:t>
            </a:r>
            <a:r>
              <a:rPr lang="en-US" sz="1400" dirty="0" err="1"/>
              <a:t>prior_overrelaxation_factor</a:t>
            </a:r>
            <a:r>
              <a:rPr lang="en-US" sz="1400" dirty="0"/>
              <a:t> in the </a:t>
            </a:r>
            <a:r>
              <a:rPr lang="en-US" sz="1400" dirty="0" err="1"/>
              <a:t>vcd</a:t>
            </a:r>
            <a:r>
              <a:rPr lang="en-US" sz="1400" dirty="0"/>
              <a:t> subset updates.</a:t>
            </a:r>
          </a:p>
        </p:txBody>
      </p:sp>
    </p:spTree>
    <p:extLst>
      <p:ext uri="{BB962C8B-B14F-4D97-AF65-F5344CB8AC3E}">
        <p14:creationId xmlns:p14="http://schemas.microsoft.com/office/powerpoint/2010/main" val="11915210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6C1B73-A746-4940-D502-88E9B6BD0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1500"/>
          </a:xfrm>
        </p:spPr>
        <p:txBody>
          <a:bodyPr/>
          <a:lstStyle/>
          <a:p>
            <a:r>
              <a:rPr lang="en-US" sz="2800" dirty="0"/>
              <a:t>Alternative derivation: Alpha derivative equations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D283B23-B32C-3ADA-81EB-84788BE177C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66700" y="518320"/>
                <a:ext cx="8610600" cy="5032405"/>
              </a:xfrm>
            </p:spPr>
            <p:txBody>
              <a:bodyPr/>
              <a:lstStyle/>
              <a:p>
                <a:r>
                  <a:rPr lang="en-US" sz="900" dirty="0"/>
                  <a:t>Assume the prior surrogate loss is given by</a:t>
                </a:r>
              </a:p>
              <a:p>
                <a:pPr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9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900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900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d>
                      <m:dPr>
                        <m:ctrlPr>
                          <a:rPr lang="en-US" sz="9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9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900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9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900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900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nary>
                      <m:naryPr>
                        <m:chr m:val="∑"/>
                        <m:supHide m:val="on"/>
                        <m:ctrlPr>
                          <a:rPr lang="en-US" sz="90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7"/>
                          </m:rPr>
                          <a:rPr lang="en-US" sz="900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900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900" smtClean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US" sz="90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̃"/>
                                <m:ctrlPr>
                                  <a:rPr lang="en-US" sz="900" i="1" smtClean="0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900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acc>
                          </m:e>
                          <m:sub>
                            <m:r>
                              <a:rPr lang="en-US" sz="900" dirty="0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sz="900" dirty="0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900" dirty="0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sub>
                        </m:sSub>
                        <m:r>
                          <a:rPr lang="en-US" sz="900" dirty="0" smtClean="0">
                            <a:latin typeface="Cambria Math" panose="02040503050406030204" pitchFamily="18" charset="0"/>
                          </a:rPr>
                          <m:t> </m:t>
                        </m:r>
                        <m:sSup>
                          <m:sSupPr>
                            <m:ctrlPr>
                              <a:rPr lang="en-US" sz="900" i="1" dirty="0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900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90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900" dirty="0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900" dirty="0" smtClean="0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sub>
                                </m:sSub>
                                <m:r>
                                  <a:rPr lang="en-US" sz="900" dirty="0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90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900" dirty="0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900" dirty="0" smtClean="0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sub>
                                </m:sSub>
                              </m:e>
                            </m:d>
                          </m:e>
                          <m:sup>
                            <m:r>
                              <a:rPr lang="en-US" sz="900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nary>
                  </m:oMath>
                </a14:m>
                <a:r>
                  <a:rPr lang="en-US" sz="900" dirty="0"/>
                  <a:t> 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9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̃"/>
                            <m:ctrlPr>
                              <a:rPr lang="en-US" sz="9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9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</m:e>
                      <m:sub>
                        <m:r>
                          <a:rPr lang="en-US" sz="900" i="1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9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900" i="1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r>
                      <a:rPr lang="en-US" sz="900" b="0" i="1" smtClean="0">
                        <a:latin typeface="Cambria Math" panose="02040503050406030204" pitchFamily="18" charset="0"/>
                      </a:rPr>
                      <m:t>≥0</m:t>
                    </m:r>
                  </m:oMath>
                </a14:m>
                <a:endParaRPr lang="en-US" sz="900" dirty="0"/>
              </a:p>
              <a:p>
                <a:r>
                  <a:rPr lang="en-US" sz="900" dirty="0"/>
                  <a:t>Define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9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9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sz="9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9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9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r>
                      <a:rPr lang="en-US" sz="900" b="0" i="0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9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9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9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sSub>
                      <m:sSubPr>
                        <m:ctrlPr>
                          <a:rPr lang="en-US" sz="9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900" b="0" i="1" smtClean="0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9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9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9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sz="9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sub>
                    </m:sSub>
                    <m:r>
                      <a:rPr lang="en-US" sz="900" b="0" i="1" smtClean="0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sz="9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̃"/>
                            <m:ctrlPr>
                              <a:rPr lang="en-US" sz="9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90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</m:e>
                      <m:sub>
                        <m:r>
                          <a:rPr lang="en-US" sz="900" dirty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900" dirty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900" dirty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900" dirty="0"/>
                  <a:t> 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9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9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900" i="1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n-US" sz="900" b="0" i="1" smtClean="0">
                        <a:latin typeface="Cambria Math" panose="02040503050406030204" pitchFamily="18" charset="0"/>
                      </a:rPr>
                      <m:t>=−</m:t>
                    </m:r>
                    <m:nary>
                      <m:naryPr>
                        <m:chr m:val="∑"/>
                        <m:supHide m:val="on"/>
                        <m:ctrlPr>
                          <a:rPr lang="en-US" sz="9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90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US" sz="9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̃"/>
                                <m:ctrlPr>
                                  <a:rPr lang="en-US" sz="9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90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acc>
                          </m:e>
                          <m:sub>
                            <m:r>
                              <a:rPr lang="en-US" sz="900" dirty="0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sz="900" dirty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900" dirty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sub>
                        </m:sSub>
                      </m:e>
                    </m:nary>
                  </m:oMath>
                </a14:m>
                <a:endParaRPr lang="en-US" sz="900" dirty="0"/>
              </a:p>
              <a:p>
                <a:r>
                  <a:rPr lang="en-US" sz="900" dirty="0"/>
                  <a:t>Then we know that</a:t>
                </a:r>
              </a:p>
              <a:p>
                <a:pPr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9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900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900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d>
                      <m:dPr>
                        <m:ctrlPr>
                          <a:rPr lang="en-US" sz="9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9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9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9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9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9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sup>
                    </m:sSup>
                    <m:r>
                      <a:rPr lang="en-US" sz="900" b="0" i="1" smtClean="0">
                        <a:latin typeface="Cambria Math" panose="02040503050406030204" pitchFamily="18" charset="0"/>
                      </a:rPr>
                      <m:t>𝐵𝑥</m:t>
                    </m:r>
                  </m:oMath>
                </a14:m>
                <a:r>
                  <a:rPr lang="en-US" sz="900" dirty="0"/>
                  <a:t>  (page 84 Property 6.1)</a:t>
                </a:r>
              </a:p>
              <a:p>
                <a:r>
                  <a:rPr lang="en-US" sz="900" dirty="0"/>
                  <a:t>There we have that </a:t>
                </a:r>
              </a:p>
              <a:p>
                <a:pPr marL="2289175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9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f>
                            <m:fPr>
                              <m:ctrlPr>
                                <a:rPr lang="en-US" sz="9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num>
                            <m:den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den>
                          </m:f>
                          <m:r>
                            <a:rPr lang="en-US" sz="900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90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d>
                        <m:dPr>
                          <m:ctrlPr>
                            <a:rPr lang="en-US" sz="9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𝛼</m:t>
                          </m:r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</m:d>
                      <m:r>
                        <a:rPr lang="en-US" sz="90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9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f>
                            <m:fPr>
                              <m:ctrlPr>
                                <a:rPr lang="en-US" sz="9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num>
                            <m:den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den>
                          </m:f>
                        </m:e>
                        <m:sub>
                          <m:r>
                            <a:rPr lang="en-US" sz="90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sSup>
                        <m:sSupPr>
                          <m:ctrlPr>
                            <a:rPr lang="en-US" sz="9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9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</m:d>
                        </m:e>
                        <m:sup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n-US" sz="900" i="1">
                          <a:latin typeface="Cambria Math" panose="02040503050406030204" pitchFamily="18" charset="0"/>
                        </a:rPr>
                        <m:t>𝐵</m:t>
                      </m:r>
                      <m:d>
                        <m:dPr>
                          <m:ctrlPr>
                            <a:rPr lang="en-US" sz="9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𝛼</m:t>
                          </m:r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</m:d>
                    </m:oMath>
                  </m:oMathPara>
                </a14:m>
                <a:endParaRPr lang="en-US" sz="900" dirty="0"/>
              </a:p>
              <a:p>
                <a:pPr marL="3259138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9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900" i="1" smtClean="0">
                          <a:latin typeface="Cambria Math" panose="020405030504060302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US" sz="9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9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</m:d>
                        </m:e>
                        <m:sup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n-US" sz="900" i="1"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900" b="0" i="1" smtClean="0">
                          <a:latin typeface="Cambria Math" panose="02040503050406030204" pitchFamily="18" charset="0"/>
                        </a:rPr>
                        <m:t>𝑑</m:t>
                      </m:r>
                    </m:oMath>
                  </m:oMathPara>
                </a14:m>
                <a:endParaRPr lang="en-US" sz="900" i="1" dirty="0">
                  <a:latin typeface="Cambria Math" panose="02040503050406030204" pitchFamily="18" charset="0"/>
                </a:endParaRPr>
              </a:p>
              <a:p>
                <a:pPr marL="2289175" indent="-2289175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9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f>
                            <m:fPr>
                              <m:ctrlPr>
                                <a:rPr lang="en-US" sz="9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9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900" i="1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p>
                                  <m:r>
                                    <a:rPr lang="en-US" sz="9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sSup>
                                <m:sSupPr>
                                  <m:ctrlPr>
                                    <a:rPr lang="en-US" sz="9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900" i="1"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  <m:sup>
                                  <m:r>
                                    <a:rPr lang="en-US" sz="9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  <m:r>
                            <a:rPr lang="en-US" sz="900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90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d>
                        <m:dPr>
                          <m:ctrlPr>
                            <a:rPr lang="en-US" sz="9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𝛼</m:t>
                          </m:r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</m:d>
                      <m:r>
                        <a:rPr lang="en-US" sz="90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9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9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num>
                        <m:den>
                          <m:r>
                            <a:rPr lang="en-US" sz="9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900" b="0" i="1" smtClean="0">
                              <a:latin typeface="Cambria Math" panose="02040503050406030204" pitchFamily="18" charset="0"/>
                            </a:rPr>
                            <m:t>𝛼</m:t>
                          </m:r>
                        </m:den>
                      </m:f>
                      <m:r>
                        <a:rPr lang="en-US" sz="900" b="0" i="1" smtClean="0">
                          <a:latin typeface="Cambria Math" panose="020405030504060302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US" sz="9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9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  <m:r>
                                <a:rPr lang="en-US" sz="9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</m:d>
                        </m:e>
                        <m:sup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n-US" sz="900" i="1">
                          <a:latin typeface="Cambria Math" panose="02040503050406030204" pitchFamily="18" charset="0"/>
                        </a:rPr>
                        <m:t>𝐵𝑑</m:t>
                      </m:r>
                    </m:oMath>
                  </m:oMathPara>
                </a14:m>
                <a:endParaRPr lang="en-US" sz="900" dirty="0"/>
              </a:p>
              <a:p>
                <a:pPr marL="337185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9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900" b="0" i="1" smtClean="0">
                          <a:latin typeface="Cambria Math" panose="020405030504060302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US" sz="9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9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p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n-US" sz="900" i="1">
                          <a:latin typeface="Cambria Math" panose="02040503050406030204" pitchFamily="18" charset="0"/>
                        </a:rPr>
                        <m:t>𝐵𝑑</m:t>
                      </m:r>
                    </m:oMath>
                  </m:oMathPara>
                </a14:m>
                <a:endParaRPr lang="en-US" sz="900" i="1" dirty="0">
                  <a:latin typeface="Cambria Math" panose="02040503050406030204" pitchFamily="18" charset="0"/>
                </a:endParaRPr>
              </a:p>
              <a:p>
                <a:r>
                  <a:rPr lang="en-US" sz="900" dirty="0"/>
                  <a:t>Which means that</a:t>
                </a:r>
              </a:p>
              <a:p>
                <a:pPr marL="2289175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9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begChr m:val=""/>
                              <m:endChr m:val="|"/>
                              <m:ctrlPr>
                                <a:rPr lang="en-US" sz="9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9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f>
                                    <m:fPr>
                                      <m:ctrlPr>
                                        <a:rPr lang="en-US" sz="9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900" i="1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num>
                                    <m:den>
                                      <m:r>
                                        <a:rPr lang="en-US" sz="900" i="1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  <m:r>
                                        <a:rPr lang="en-US" sz="900" i="1">
                                          <a:latin typeface="Cambria Math" panose="02040503050406030204" pitchFamily="18" charset="0"/>
                                        </a:rPr>
                                        <m:t>𝛼</m:t>
                                      </m:r>
                                    </m:den>
                                  </m:f>
                                  <m:r>
                                    <a:rPr lang="en-US" sz="900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en-US" sz="90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sz="9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9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US" sz="900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sz="900" i="1"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  <m:r>
                                    <a:rPr lang="en-US" sz="900" i="1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</m:d>
                            </m:e>
                          </m:d>
                        </m:e>
                        <m:sub>
                          <m:r>
                            <a:rPr lang="en-US" sz="900" b="0" i="1" smtClean="0">
                              <a:latin typeface="Cambria Math" panose="02040503050406030204" pitchFamily="18" charset="0"/>
                            </a:rPr>
                            <m:t>𝛼</m:t>
                          </m:r>
                          <m:r>
                            <a:rPr lang="en-US" sz="900" b="0" i="1" smtClean="0"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</m:sSub>
                      <m:r>
                        <a:rPr lang="en-US" sz="9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900" b="0" i="1" smtClean="0">
                          <a:latin typeface="Cambria Math" panose="020405030504060302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US" sz="9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9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n-US" sz="900" i="1">
                          <a:latin typeface="Cambria Math" panose="02040503050406030204" pitchFamily="18" charset="0"/>
                        </a:rPr>
                        <m:t>𝐵𝑑</m:t>
                      </m:r>
                    </m:oMath>
                  </m:oMathPara>
                </a14:m>
                <a:endParaRPr lang="en-US" sz="900" i="1" dirty="0">
                  <a:latin typeface="Cambria Math" panose="02040503050406030204" pitchFamily="18" charset="0"/>
                </a:endParaRPr>
              </a:p>
              <a:p>
                <a:pPr marL="2289175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9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begChr m:val=""/>
                              <m:endChr m:val="|"/>
                              <m:ctrlPr>
                                <a:rPr lang="en-US" sz="9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9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f>
                                    <m:fPr>
                                      <m:ctrlPr>
                                        <a:rPr lang="en-US" sz="9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sSup>
                                        <m:sSupPr>
                                          <m:ctrlPr>
                                            <a:rPr lang="en-US" sz="9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sz="900" i="1">
                                              <a:latin typeface="Cambria Math" panose="02040503050406030204" pitchFamily="18" charset="0"/>
                                            </a:rPr>
                                            <m:t>𝑑</m:t>
                                          </m:r>
                                        </m:e>
                                        <m:sup>
                                          <m:r>
                                            <a:rPr lang="en-US" sz="900" b="0" i="1" smtClean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num>
                                    <m:den>
                                      <m:r>
                                        <a:rPr lang="en-US" sz="900" i="1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  <m:sSup>
                                        <m:sSupPr>
                                          <m:ctrlPr>
                                            <a:rPr lang="en-US" sz="9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sz="900" i="1">
                                              <a:latin typeface="Cambria Math" panose="02040503050406030204" pitchFamily="18" charset="0"/>
                                            </a:rPr>
                                            <m:t>𝛼</m:t>
                                          </m:r>
                                        </m:e>
                                        <m:sup>
                                          <m:r>
                                            <a:rPr lang="en-US" sz="900" b="0" i="1" smtClean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den>
                                  </m:f>
                                  <m:r>
                                    <a:rPr lang="en-US" sz="900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en-US" sz="90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sz="9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9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US" sz="900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sz="900" i="1"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  <m:r>
                                    <a:rPr lang="en-US" sz="900" i="1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</m:d>
                            </m:e>
                          </m:d>
                        </m:e>
                        <m:sub>
                          <m:r>
                            <a:rPr lang="en-US" sz="900" b="0" i="1" smtClean="0">
                              <a:latin typeface="Cambria Math" panose="02040503050406030204" pitchFamily="18" charset="0"/>
                            </a:rPr>
                            <m:t>𝛼</m:t>
                          </m:r>
                          <m:r>
                            <a:rPr lang="en-US" sz="900" b="0" i="1" smtClean="0"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</m:sSub>
                      <m:r>
                        <a:rPr lang="en-US" sz="9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900" b="0" i="1" smtClean="0">
                          <a:latin typeface="Cambria Math" panose="020405030504060302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US" sz="9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9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p>
                          <m:r>
                            <a:rPr lang="en-US" sz="900" i="1"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n-US" sz="900" i="1">
                          <a:latin typeface="Cambria Math" panose="02040503050406030204" pitchFamily="18" charset="0"/>
                        </a:rPr>
                        <m:t>𝐵𝑑</m:t>
                      </m:r>
                      <m:r>
                        <a:rPr lang="en-US" sz="900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sz="9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en-US" sz="90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sz="90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900"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n-US" sz="900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̃"/>
                                  <m:ctrlPr>
                                    <a:rPr lang="en-US" sz="9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90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sz="900" dirty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sz="900" dirty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900" dirty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sub>
                          </m:sSub>
                          <m:r>
                            <a:rPr lang="en-US" sz="900" dirty="0">
                              <a:latin typeface="Cambria Math" panose="02040503050406030204" pitchFamily="18" charset="0"/>
                            </a:rPr>
                            <m:t> </m:t>
                          </m:r>
                          <m:sSup>
                            <m:sSupPr>
                              <m:ctrlPr>
                                <a:rPr lang="en-US" sz="900" i="1" dirty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9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900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900" i="1" dirty="0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en-US" sz="900" dirty="0">
                                          <a:latin typeface="Cambria Math" panose="02040503050406030204" pitchFamily="18" charset="0"/>
                                        </a:rPr>
                                        <m:t>𝑠</m:t>
                                      </m:r>
                                    </m:sub>
                                  </m:sSub>
                                  <m:r>
                                    <a:rPr lang="en-US" sz="900" dirty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sz="900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900" i="1" dirty="0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en-US" sz="900" dirty="0"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sz="900" dirty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sz="900" dirty="0"/>
              </a:p>
              <a:p>
                <a:pPr marL="3316288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900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sz="9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en-US" sz="90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sz="90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900"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n-US" sz="900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̃"/>
                                  <m:ctrlPr>
                                    <a:rPr lang="en-US" sz="9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90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sz="900" dirty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sz="900" dirty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900" dirty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sub>
                          </m:sSub>
                          <m:r>
                            <a:rPr lang="en-US" sz="900" dirty="0">
                              <a:latin typeface="Cambria Math" panose="02040503050406030204" pitchFamily="18" charset="0"/>
                            </a:rPr>
                            <m:t> </m:t>
                          </m:r>
                          <m:sSup>
                            <m:sSupPr>
                              <m:ctrlPr>
                                <a:rPr lang="en-US" sz="900" i="1" dirty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9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en-US" sz="900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900" i="1" dirty="0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en-US" sz="900" i="1" dirty="0">
                                          <a:latin typeface="Cambria Math" panose="02040503050406030204" pitchFamily="18" charset="0"/>
                                        </a:rPr>
                                        <m:t>𝑠</m:t>
                                      </m:r>
                                    </m:sub>
                                    <m:sup>
                                      <m:r>
                                        <a:rPr lang="en-US" sz="900" i="1" dirty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bSup>
                                  <m:r>
                                    <a:rPr lang="en-US" sz="900" dirty="0">
                                      <a:latin typeface="Cambria Math" panose="02040503050406030204" pitchFamily="18" charset="0"/>
                                    </a:rPr>
                                    <m:t>−2</m:t>
                                  </m:r>
                                  <m:sSub>
                                    <m:sSubPr>
                                      <m:ctrlPr>
                                        <a:rPr lang="en-US" sz="900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900" i="1" dirty="0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en-US" sz="900" i="1" dirty="0">
                                          <a:latin typeface="Cambria Math" panose="02040503050406030204" pitchFamily="18" charset="0"/>
                                        </a:rPr>
                                        <m:t>𝑠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sz="900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900" i="1" dirty="0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en-US" sz="900" dirty="0"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sub>
                                  </m:sSub>
                                  <m:r>
                                    <a:rPr lang="en-US" sz="900" i="1" dirty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bSup>
                                    <m:sSubSupPr>
                                      <m:ctrlPr>
                                        <a:rPr lang="en-US" sz="900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900" i="1" dirty="0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en-US" sz="900" b="0" i="1" dirty="0" smtClean="0"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sub>
                                    <m:sup>
                                      <m:r>
                                        <a:rPr lang="en-US" sz="900" i="1" dirty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bSup>
                                </m:e>
                              </m:d>
                            </m:e>
                            <m:sup>
                              <m:r>
                                <a:rPr lang="en-US" sz="900" dirty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sz="900" i="1" dirty="0">
                  <a:latin typeface="Cambria Math" panose="02040503050406030204" pitchFamily="18" charset="0"/>
                </a:endParaRPr>
              </a:p>
              <a:p>
                <a:pPr marL="3316288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900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sz="9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en-US" sz="90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sz="90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900"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n-US" sz="900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̃"/>
                                  <m:ctrlPr>
                                    <a:rPr lang="en-US" sz="9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90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sz="900" dirty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sz="900" dirty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900" dirty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sub>
                          </m:sSub>
                          <m:r>
                            <a:rPr lang="en-US" sz="900" b="0" i="0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900" dirty="0">
                              <a:latin typeface="Cambria Math" panose="02040503050406030204" pitchFamily="18" charset="0"/>
                            </a:rPr>
                            <m:t> </m:t>
                          </m:r>
                          <m:sSup>
                            <m:sSupPr>
                              <m:ctrlPr>
                                <a:rPr lang="en-US" sz="900" i="1" dirty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9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en-US" sz="900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900" i="1" dirty="0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en-US" sz="900" i="1" dirty="0">
                                          <a:latin typeface="Cambria Math" panose="02040503050406030204" pitchFamily="18" charset="0"/>
                                        </a:rPr>
                                        <m:t>𝑠</m:t>
                                      </m:r>
                                    </m:sub>
                                    <m:sup>
                                      <m:r>
                                        <a:rPr lang="en-US" sz="900" i="1" dirty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bSup>
                                  <m:r>
                                    <a:rPr lang="en-US" sz="900" dirty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sz="900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900" i="1" dirty="0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en-US" sz="900" i="1" dirty="0">
                                          <a:latin typeface="Cambria Math" panose="02040503050406030204" pitchFamily="18" charset="0"/>
                                        </a:rPr>
                                        <m:t>𝑠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sz="900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900" i="1" dirty="0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en-US" sz="900" dirty="0"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sz="900" dirty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sz="900" dirty="0"/>
              </a:p>
              <a:p>
                <a:pPr>
                  <a:buNone/>
                </a:pPr>
                <a:endParaRPr lang="en-US" sz="900" dirty="0"/>
              </a:p>
              <a:p>
                <a:endParaRPr lang="en-US" sz="9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D283B23-B32C-3ADA-81EB-84788BE177C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66700" y="518320"/>
                <a:ext cx="8610600" cy="5032405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5B4158-C637-A9A6-5AE0-8F4883323B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94854" y="5349875"/>
            <a:ext cx="649146" cy="365125"/>
          </a:xfrm>
        </p:spPr>
        <p:txBody>
          <a:bodyPr/>
          <a:lstStyle/>
          <a:p>
            <a:fld id="{E2661D55-915B-9148-8609-5AEDA0F27130}" type="slidenum">
              <a:rPr lang="en-US" smtClean="0"/>
              <a:pPr/>
              <a:t>26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85BF3DC-0F44-C298-3C60-05FB6116C3ED}"/>
                  </a:ext>
                </a:extLst>
              </p:cNvPr>
              <p:cNvSpPr txBox="1"/>
              <p:nvPr/>
            </p:nvSpPr>
            <p:spPr>
              <a:xfrm>
                <a:off x="5420591" y="3522527"/>
                <a:ext cx="3456709" cy="13542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From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9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9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9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</m:sup>
                    </m:sSup>
                    <m:r>
                      <a:rPr lang="en-US" sz="9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𝐵𝑥</m:t>
                    </m:r>
                    <m:r>
                      <a:rPr lang="en-US" sz="9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en-US" sz="9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9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9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  <m:d>
                      <m:dPr>
                        <m:ctrlPr>
                          <a:rPr lang="en-US" sz="9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9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d>
                  </m:oMath>
                </a14:m>
                <a:endParaRPr lang="en-US" sz="9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9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9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9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9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Expanding the square.</a:t>
                </a:r>
              </a:p>
              <a:p>
                <a:endParaRPr lang="en-US" sz="9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9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9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9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Since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9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̃"/>
                            <m:ctrlPr>
                              <a:rPr lang="en-US" sz="9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90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</m:e>
                      <m:sub>
                        <m:r>
                          <a:rPr lang="en-US" sz="900" dirty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900" dirty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900" dirty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r>
                      <a:rPr lang="en-US" sz="900" b="0" i="0" dirty="0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9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̃"/>
                            <m:ctrlPr>
                              <a:rPr lang="en-US" sz="9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90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</m:e>
                      <m:sub>
                        <m:r>
                          <a:rPr lang="en-US" sz="9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sz="900" dirty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900" b="0" i="1" dirty="0" smtClea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endParaRPr lang="en-US" sz="9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85BF3DC-0F44-C298-3C60-05FB6116C3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0591" y="3522527"/>
                <a:ext cx="3456709" cy="1354282"/>
              </a:xfrm>
              <a:prstGeom prst="rect">
                <a:avLst/>
              </a:prstGeom>
              <a:blipFill>
                <a:blip r:embed="rId3"/>
                <a:stretch>
                  <a:fillRect b="-9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36B356B-BFF8-D065-FC9A-1F75B23EDD47}"/>
                  </a:ext>
                </a:extLst>
              </p:cNvPr>
              <p:cNvSpPr txBox="1"/>
              <p:nvPr/>
            </p:nvSpPr>
            <p:spPr>
              <a:xfrm>
                <a:off x="6767946" y="3848100"/>
                <a:ext cx="2376054" cy="1411348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9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Assuming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9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9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e>
                      <m:sub>
                        <m:r>
                          <a:rPr lang="en-US" sz="9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𝑠</m:t>
                        </m:r>
                      </m:sub>
                    </m:sSub>
                    <m:sSub>
                      <m:sSubPr>
                        <m:ctrlPr>
                          <a:rPr lang="en-US" sz="9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9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e>
                      <m:sub>
                        <m:r>
                          <a:rPr lang="en-US" sz="9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9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is typically positive, the first term gives an upper bound.  If we assume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9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9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e>
                      <m:sub>
                        <m:r>
                          <a:rPr lang="en-US" sz="9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𝑠</m:t>
                        </m:r>
                      </m:sub>
                    </m:sSub>
                    <m:r>
                      <a:rPr lang="en-US" sz="9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 </m:t>
                    </m:r>
                    <m:sSub>
                      <m:sSubPr>
                        <m:ctrlPr>
                          <a:rPr lang="en-US" sz="9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9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e>
                      <m:sub>
                        <m:r>
                          <a:rPr lang="en-US" sz="9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9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are uncorrelated (not true!), we could replace the second term with </a:t>
                </a:r>
                <a14:m>
                  <m:oMath xmlns:m="http://schemas.openxmlformats.org/officeDocument/2006/math">
                    <m:r>
                      <a:rPr lang="en-US" sz="9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𝐸</m:t>
                    </m:r>
                    <m:sSup>
                      <m:sSupPr>
                        <m:ctrlPr>
                          <a:rPr lang="en-US" sz="9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sz="9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9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𝑑</m:t>
                            </m:r>
                          </m:e>
                        </m:d>
                      </m:e>
                      <m:sup>
                        <m:r>
                          <a:rPr lang="en-US" sz="9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900" dirty="0"/>
                  <a:t>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supHide m:val="on"/>
                        <m:ctrlPr>
                          <a:rPr lang="en-US" sz="9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900" i="1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9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900" i="1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  <m:sup/>
                      <m:e>
                        <m:r>
                          <a:rPr lang="en-US" sz="900" i="1">
                            <a:latin typeface="Cambria Math" panose="02040503050406030204" pitchFamily="18" charset="0"/>
                          </a:rPr>
                          <m:t>2 </m:t>
                        </m:r>
                        <m:sSub>
                          <m:sSubPr>
                            <m:ctrlPr>
                              <a:rPr lang="en-US" sz="9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̃"/>
                                <m:ctrlPr>
                                  <a:rPr lang="en-US" sz="9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90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acc>
                          </m:e>
                          <m:sub>
                            <m:r>
                              <a:rPr lang="en-US" sz="900" i="1" dirty="0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sz="900" dirty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900" dirty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US" sz="9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 In limited experiments, this is an upper bound that isn’t horrible but slows convergence. </a:t>
                </a:r>
              </a:p>
              <a:p>
                <a:endParaRPr lang="en-US" sz="9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9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code currently uses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9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9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9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900" dirty="0"/>
                  <a:t>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supHide m:val="on"/>
                        <m:ctrlPr>
                          <a:rPr lang="en-US" sz="9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7"/>
                          </m:rPr>
                          <a:rPr lang="en-US" sz="90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90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90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  <m:sup/>
                      <m:e>
                        <m:r>
                          <a:rPr lang="en-US" sz="9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sSub>
                          <m:sSubPr>
                            <m:ctrlPr>
                              <a:rPr lang="en-US" sz="9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̃"/>
                                <m:ctrlPr>
                                  <a:rPr lang="en-US" sz="9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90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acc>
                          </m:e>
                          <m:sub>
                            <m:r>
                              <a:rPr lang="en-US" sz="900" dirty="0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sz="900" dirty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900" dirty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sub>
                        </m:sSub>
                        <m:r>
                          <a:rPr lang="en-US" sz="900" dirty="0">
                            <a:latin typeface="Cambria Math" panose="02040503050406030204" pitchFamily="18" charset="0"/>
                          </a:rPr>
                          <m:t> </m:t>
                        </m:r>
                        <m:sSup>
                          <m:sSupPr>
                            <m:ctrlPr>
                              <a:rPr lang="en-US" sz="900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sSubSup>
                              <m:sSubSupPr>
                                <m:ctrlPr>
                                  <a:rPr lang="en-US" sz="900" i="1" dirty="0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900" i="1" dirty="0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lang="en-US" sz="900" i="1" dirty="0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sub>
                              <m:sup>
                                <m:r>
                                  <a:rPr lang="en-US" sz="900" i="1" dirty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</m:e>
                          <m:sup>
                            <m:r>
                              <a:rPr lang="en-US" sz="900" dirty="0">
                                <a:latin typeface="Cambria Math" panose="02040503050406030204" pitchFamily="18" charset="0"/>
                              </a:rPr>
                              <m:t> </m:t>
                            </m:r>
                          </m:sup>
                        </m:sSup>
                      </m:e>
                    </m:nary>
                  </m:oMath>
                </a14:m>
                <a:r>
                  <a:rPr lang="en-US" sz="9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clipped to [0, 1.5]. 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36B356B-BFF8-D065-FC9A-1F75B23EDD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67946" y="3848100"/>
                <a:ext cx="2376054" cy="1411348"/>
              </a:xfrm>
              <a:prstGeom prst="rect">
                <a:avLst/>
              </a:prstGeom>
              <a:blipFill>
                <a:blip r:embed="rId4"/>
                <a:stretch>
                  <a:fillRect b="-8850"/>
                </a:stretch>
              </a:blipFill>
              <a:ln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E3882289-058F-D7DD-C1F0-610BEE942487}"/>
              </a:ext>
            </a:extLst>
          </p:cNvPr>
          <p:cNvCxnSpPr>
            <a:cxnSpLocks/>
            <a:stCxn id="6" idx="1"/>
          </p:cNvCxnSpPr>
          <p:nvPr/>
        </p:nvCxnSpPr>
        <p:spPr bwMode="auto">
          <a:xfrm flipH="1">
            <a:off x="4876800" y="4553774"/>
            <a:ext cx="1891146" cy="5632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3715404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AB53A8-2ADE-4A9E-8F1D-910E9A17C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General linear inverse with quadratic surrogate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6DD768A-519E-C45B-3811-BAAD0D41BCB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04800" y="419100"/>
                <a:ext cx="8839200" cy="5219700"/>
              </a:xfrm>
            </p:spPr>
            <p:txBody>
              <a:bodyPr/>
              <a:lstStyle/>
              <a:p>
                <a:r>
                  <a:rPr lang="en-US" sz="1600" dirty="0"/>
                  <a:t> Given the current recon,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</m:oMath>
                </a14:m>
                <a:r>
                  <a:rPr lang="en-US" sz="1600" dirty="0"/>
                  <a:t>, and sinogram,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sz="1600" dirty="0"/>
                  <a:t>, the total loss is 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𝐿</m:t>
                      </m:r>
                      <m:d>
                        <m:d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̂"/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</m:d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sSubSup>
                            <m:sSubSupPr>
                              <m:ctrlP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sub>
                            <m:sup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den>
                      </m:f>
                      <m:sSubSup>
                        <m:sSubSup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acc>
                                <m:accPr>
                                  <m:chr m:val="̂"/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acc>
                            </m:e>
                          </m:d>
                        </m:e>
                        <m:sub>
                          <m:r>
                            <m:rPr>
                              <m:sty m:val="p"/>
                            </m:rPr>
                            <a:rPr lang="en-US" sz="1600" b="0" i="0" smtClean="0">
                              <a:latin typeface="Cambria Math" panose="02040503050406030204" pitchFamily="18" charset="0"/>
                            </a:rPr>
                            <m:t>Λ</m:t>
                          </m:r>
                        </m:sub>
                        <m:sup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1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1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nary>
                        <m:naryPr>
                          <m:chr m:val="∑"/>
                          <m:limLoc m:val="subSup"/>
                          <m:supHide m:val="on"/>
                          <m:ctrlPr>
                            <a:rPr lang="en-US" sz="16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d>
                            <m:dPr>
                              <m:ctrlPr>
                                <a:rPr lang="en-US" sz="16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brk m:alnAt="7"/>
                                </m:rPr>
                                <a:rPr lang="en-US" sz="16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sz="16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16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</m:d>
                          <m:r>
                            <a:rPr lang="en-US" sz="1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n-US" sz="1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℘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n-US" sz="16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sz="16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sz="16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16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sub>
                          </m:sSub>
                          <m:r>
                            <a:rPr lang="en-US" sz="1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𝜌</m:t>
                          </m:r>
                          <m:d>
                            <m:dPr>
                              <m:ctrlPr>
                                <a:rPr lang="en-US" sz="16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16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sz="16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  <m:r>
                                <a:rPr lang="en-US" sz="16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sz="16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sz="16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</m:oMath>
                  </m:oMathPara>
                </a14:m>
                <a:endParaRPr lang="en-US" sz="1600" dirty="0"/>
              </a:p>
              <a:p>
                <a:r>
                  <a:rPr lang="en-US" sz="1600" dirty="0"/>
                  <a:t> We use a surrogate for the prior: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𝑄</m:t>
                    </m:r>
                    <m:d>
                      <m:d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;</m:t>
                        </m:r>
                        <m:sSup>
                          <m:sSupPr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acc>
                          <m:accPr>
                            <m:chr m:val="̂"/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e>
                    </m:d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nary>
                      <m:naryPr>
                        <m:chr m:val="∑"/>
                        <m:supHide m:val="on"/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d>
                          <m:d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brk m:alnAt="7"/>
                              </m:rPr>
                              <a:rPr lang="en-US" sz="1600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</m:d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∈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℘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US" sz="16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̃"/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acc>
                          </m:e>
                          <m:sub>
                            <m:r>
                              <a:rPr lang="en-US" sz="1600" i="1" dirty="0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sz="1600" i="1" dirty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600" i="1" dirty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sub>
                        </m:sSub>
                        <m:r>
                          <a:rPr lang="en-US" sz="1600" i="1" dirty="0">
                            <a:latin typeface="Cambria Math" panose="02040503050406030204" pitchFamily="18" charset="0"/>
                          </a:rPr>
                          <m:t> </m:t>
                        </m:r>
                        <m:sSup>
                          <m:sSupPr>
                            <m:ctrlPr>
                              <a:rPr lang="en-US" sz="1600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1600" i="1" dirty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1600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 dirty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1600" i="1" dirty="0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sub>
                                </m:sSub>
                                <m:r>
                                  <a:rPr lang="en-US" sz="1600" i="1" dirty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1600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 dirty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1600" i="1" dirty="0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sub>
                                </m:sSub>
                              </m:e>
                            </m:d>
                          </m:e>
                          <m:sup>
                            <m:r>
                              <a:rPr lang="en-US" sz="1600" i="1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nary>
                  </m:oMath>
                </a14:m>
                <a:r>
                  <a:rPr lang="en-US" sz="1600" dirty="0"/>
                  <a:t>, where the coefficients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̃"/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</m:e>
                      <m:sub>
                        <m:r>
                          <a:rPr lang="en-US" sz="1600" i="1" dirty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1600" i="1" dirty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600" i="1" dirty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1600" dirty="0"/>
                  <a:t> are obtained u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 b="0" i="0" smtClean="0">
                        <a:latin typeface="Cambria Math" panose="02040503050406030204" pitchFamily="18" charset="0"/>
                      </a:rPr>
                      <m:t>sing</m:t>
                    </m:r>
                    <m:r>
                      <a:rPr lang="en-US" sz="1600" b="0" i="0" smtClean="0"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</m:oMath>
                </a14:m>
                <a:r>
                  <a:rPr lang="en-US" sz="1600" dirty="0"/>
                  <a:t> 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̃"/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</m:e>
                      <m:sub>
                        <m:r>
                          <a:rPr lang="en-US" sz="1600" i="1" dirty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1600" i="1" dirty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600" i="1" dirty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r>
                      <a:rPr lang="en-US" sz="1600" i="1" dirty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6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 dirty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sz="1600" i="1" dirty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1600" i="1" dirty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600" i="1" dirty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f>
                      <m:fPr>
                        <m:ctrlPr>
                          <a:rPr lang="en-US" sz="16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1600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 i="1" dirty="0">
                                <a:latin typeface="Cambria Math" panose="02040503050406030204" pitchFamily="18" charset="0"/>
                              </a:rPr>
                              <m:t>𝜌</m:t>
                            </m:r>
                          </m:e>
                          <m:sup>
                            <m:r>
                              <a:rPr lang="en-US" sz="1600" i="1" dirty="0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  <m:d>
                          <m:dPr>
                            <m:ctrlPr>
                              <a:rPr lang="en-US" sz="1600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sz="1600" i="1" dirty="0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600" i="1" dirty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1600" i="1" dirty="0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sub>
                              <m:sup>
                                <m:r>
                                  <a:rPr lang="en-US" sz="1600" i="1" dirty="0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bSup>
                            <m:r>
                              <a:rPr lang="en-US" sz="1600" i="1" dirty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Sup>
                              <m:sSubSupPr>
                                <m:ctrlPr>
                                  <a:rPr lang="en-US" sz="1600" i="1" dirty="0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600" i="1" dirty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1600" i="1" dirty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sub>
                              <m:sup>
                                <m:r>
                                  <a:rPr lang="en-US" sz="1600" i="1" dirty="0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bSup>
                          </m:e>
                        </m:d>
                      </m:num>
                      <m:den>
                        <m:r>
                          <a:rPr lang="en-US" sz="1600" i="1" dirty="0">
                            <a:latin typeface="Cambria Math" panose="02040503050406030204" pitchFamily="18" charset="0"/>
                          </a:rPr>
                          <m:t>2</m:t>
                        </m:r>
                        <m:d>
                          <m:dPr>
                            <m:ctrlPr>
                              <a:rPr lang="en-US" sz="1600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sz="1600" i="1" dirty="0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600" i="1" dirty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1600" i="1" dirty="0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sub>
                              <m:sup>
                                <m:r>
                                  <a:rPr lang="en-US" sz="1600" i="1" dirty="0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bSup>
                            <m:r>
                              <a:rPr lang="en-US" sz="1600" i="1" dirty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Sup>
                              <m:sSubSupPr>
                                <m:ctrlPr>
                                  <a:rPr lang="en-US" sz="1600" i="1" dirty="0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600" i="1" dirty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1600" i="1" dirty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sub>
                              <m:sup>
                                <m:r>
                                  <a:rPr lang="en-US" sz="1600" i="1" dirty="0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bSup>
                          </m:e>
                        </m:d>
                      </m:den>
                    </m:f>
                  </m:oMath>
                </a14:m>
                <a:r>
                  <a:rPr lang="en-US" sz="1600" dirty="0"/>
                  <a:t>.  </a:t>
                </a:r>
              </a:p>
              <a:p>
                <a:r>
                  <a:rPr lang="en-US" sz="1600" dirty="0"/>
                  <a:t> The full surrogate is 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𝑄</m:t>
                          </m:r>
                        </m:sub>
                      </m:sSub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16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2</m:t>
                          </m:r>
                          <m:sSubSup>
                            <m:sSubSup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sub>
                            <m:sup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den>
                      </m:f>
                      <m:sSubSup>
                        <m:sSubSup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𝐴𝑥</m:t>
                              </m:r>
                            </m:e>
                          </m:d>
                        </m:e>
                        <m:sub>
                          <m:r>
                            <m:rPr>
                              <m:sty m:val="p"/>
                            </m:rPr>
                            <a:rPr lang="en-US" sz="1600">
                              <a:latin typeface="Cambria Math" panose="02040503050406030204" pitchFamily="18" charset="0"/>
                            </a:rPr>
                            <m:t>Λ</m:t>
                          </m:r>
                        </m:sub>
                        <m:sup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r>
                        <a:rPr lang="en-US" sz="16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16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𝑄</m:t>
                      </m:r>
                      <m:d>
                        <m:dPr>
                          <m:ctrlPr>
                            <a:rPr lang="en-US" sz="16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16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sSup>
                            <m:sSupPr>
                              <m:ctrlPr>
                                <a:rPr lang="en-US" sz="16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6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16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r>
                            <a:rPr lang="en-US" sz="16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acc>
                            <m:accPr>
                              <m:chr m:val="̂"/>
                              <m:ctrlPr>
                                <a:rPr lang="en-US" sz="16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6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</m:d>
                      <m:r>
                        <a:rPr lang="en-US" sz="1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sz="1600" dirty="0"/>
              </a:p>
              <a:p>
                <a:r>
                  <a:rPr lang="en-US" sz="1600" dirty="0"/>
                  <a:t> Note that 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𝜕</m:t>
                          </m:r>
                        </m:num>
                        <m:den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𝜕</m:t>
                          </m:r>
                          <m:sSub>
                            <m:sSubPr>
                              <m:ctrlP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en-US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0" i="1" smtClean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a:rPr lang="en-US" sz="1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sub>
                          </m:sSub>
                        </m:den>
                      </m:f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𝑄</m:t>
                      </m:r>
                      <m:d>
                        <m:d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;</m:t>
                          </m:r>
                          <m:sSup>
                            <m:sSupPr>
                              <m:ctrlP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acc>
                            <m:accPr>
                              <m:chr m:val="̂"/>
                              <m:ctrlP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</m:d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d>
                            <m:d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m:rPr>
                                      <m:brk m:alnAt="7"/>
                                    </m:rPr>
                                    <a:rPr lang="en-US" sz="1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</m:d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℘</m:t>
                          </m:r>
                        </m:sub>
                        <m:sup/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sSub>
                            <m:sSubPr>
                              <m:ctrlPr>
                                <a:rPr lang="en-US" sz="1600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̃"/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acc>
                            </m:e>
                            <m:sub>
                              <m:sSub>
                                <m:sSubPr>
                                  <m:ctrlPr>
                                    <a:rPr lang="en-US" sz="1600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 dirty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a:rPr lang="en-US" sz="1600" b="0" i="1" dirty="0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1600" i="1" dirty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1600" i="1" dirty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sub>
                          </m:sSub>
                          <m:r>
                            <a:rPr lang="en-US" sz="1600" i="1" dirty="0">
                              <a:latin typeface="Cambria Math" panose="02040503050406030204" pitchFamily="18" charset="0"/>
                            </a:rPr>
                            <m:t> </m:t>
                          </m:r>
                          <m:sSup>
                            <m:sSupPr>
                              <m:ctrlPr>
                                <a:rPr lang="en-US" sz="1600" i="1" dirty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16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1600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i="1" dirty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sSub>
                                        <m:sSubPr>
                                          <m:ctrlPr>
                                            <a:rPr lang="en-US" sz="1600" b="0" i="1" dirty="0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600" i="1" dirty="0">
                                              <a:latin typeface="Cambria Math" panose="02040503050406030204" pitchFamily="18" charset="0"/>
                                            </a:rPr>
                                            <m:t>𝑠</m:t>
                                          </m:r>
                                        </m:e>
                                        <m:sub>
                                          <m:r>
                                            <a:rPr lang="en-US" sz="1600" b="0" i="1" dirty="0" smtClean="0"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sub>
                                      </m:sSub>
                                    </m:sub>
                                  </m:sSub>
                                  <m:r>
                                    <a:rPr lang="en-US" sz="1600" i="1" dirty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sz="1600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i="1" dirty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1600" i="1" dirty="0"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sz="1600" b="0" i="1" dirty="0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sz="1600" dirty="0"/>
              </a:p>
              <a:p>
                <a:r>
                  <a:rPr lang="en-US" sz="1600" dirty="0"/>
                  <a:t> Defining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acc>
                          <m:accPr>
                            <m:chr m:val="̃"/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</m:sub>
                    </m:sSub>
                  </m:oMath>
                </a14:m>
                <a:r>
                  <a:rPr lang="en-US" sz="1600" dirty="0"/>
                  <a:t> to be diagonal with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supHide m:val="on"/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d>
                          <m:d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brk m:alnAt="7"/>
                                  </m:r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m:rPr>
                                    <m:brk m:alnAt="7"/>
                                  </m:r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</m:d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∈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℘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US" sz="16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̃"/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acc>
                          </m:e>
                          <m:sub>
                            <m:sSub>
                              <m:sSubPr>
                                <m:ctrlPr>
                                  <a:rPr lang="en-US" sz="1600" i="1" dirty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600" i="1" dirty="0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lang="en-US" sz="1600" i="1" dirty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sz="1600" i="1" dirty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600" i="1" dirty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US" sz="1600" dirty="0"/>
                  <a:t> in the entry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1600" dirty="0"/>
                  <a:t>, we have </a:t>
                </a:r>
              </a:p>
              <a:p>
                <a:pPr>
                  <a:buNone/>
                </a:pPr>
                <a:endParaRPr lang="en-US" sz="1600" dirty="0"/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1600" b="0" i="0" smtClean="0">
                              <a:latin typeface="Cambria Math" panose="02040503050406030204" pitchFamily="18" charset="0"/>
                            </a:rPr>
                            <m:t>∇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  <m:r>
                        <a:rPr lang="en-US" sz="1600" i="1">
                          <a:latin typeface="Cambria Math" panose="02040503050406030204" pitchFamily="18" charset="0"/>
                        </a:rPr>
                        <m:t>𝑄</m:t>
                      </m:r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;</m:t>
                          </m:r>
                          <m:sSup>
                            <m:sSup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=</m:t>
                          </m:r>
                          <m:acc>
                            <m:accPr>
                              <m:chr m:val="̂"/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</m:d>
                      <m:r>
                        <a:rPr lang="en-US" sz="16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2</m:t>
                      </m:r>
                      <m:sSub>
                        <m:sSub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acc>
                            <m:accPr>
                              <m:chr m:val="̃"/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acc>
                        </m:sub>
                      </m:sSub>
                      <m:d>
                        <m:d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 −</m:t>
                          </m:r>
                          <m:sSub>
                            <m:sSubPr>
                              <m:ctrlP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̅"/>
                                  <m:ctrlPr>
                                    <a:rPr lang="en-US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6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acc>
                            </m:e>
                            <m:sub>
                              <m:acc>
                                <m:accPr>
                                  <m:chr m:val="̃"/>
                                  <m:ctrlPr>
                                    <a:rPr lang="en-US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600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acc>
                            </m:sub>
                          </m:sSub>
                        </m:e>
                      </m:d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en-US" sz="1600" dirty="0"/>
              </a:p>
              <a:p>
                <a:pPr>
                  <a:buNone/>
                </a:pPr>
                <a:r>
                  <a:rPr lang="en-US" sz="1600" dirty="0"/>
                  <a:t>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e>
                      <m:sub>
                        <m:acc>
                          <m:accPr>
                            <m:chr m:val="̃"/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</m:sub>
                    </m:sSub>
                  </m:oMath>
                </a14:m>
                <a:r>
                  <a:rPr lang="en-US" sz="1600" dirty="0"/>
                  <a:t> is the weighted average whose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1600" dirty="0"/>
                  <a:t> entry is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600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supHide m:val="on"/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d>
                              <m:d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e>
                                  <m:sub>
                                    <m:r>
                                      <m:rPr>
                                        <m:brk m:alnAt="7"/>
                                      </m:r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</m:d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∈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℘</m:t>
                            </m:r>
                          </m:sub>
                          <m:sup/>
                          <m:e>
                            <m:sSub>
                              <m:sSubPr>
                                <m:ctrlPr>
                                  <a:rPr lang="en-US" sz="1600" i="1" dirty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acc>
                                  <m:accPr>
                                    <m:chr m:val="̃"/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</m:acc>
                              </m:e>
                              <m:sub>
                                <m:sSub>
                                  <m:sSubPr>
                                    <m:ctrlPr>
                                      <a:rPr lang="en-US" sz="1600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 dirty="0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e>
                                  <m:sub>
                                    <m:r>
                                      <a:rPr lang="en-US" sz="1600" i="1" dirty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  <m:r>
                                  <a:rPr lang="en-US" sz="1600" i="1" dirty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600" i="1" dirty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sz="1600" i="1" dirty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600" i="1" dirty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1600" i="1" dirty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sub>
                            </m:sSub>
                          </m:e>
                        </m:nary>
                      </m:num>
                      <m:den>
                        <m:nary>
                          <m:naryPr>
                            <m:chr m:val="∑"/>
                            <m:supHide m:val="on"/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d>
                              <m:d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e>
                                  <m:sub>
                                    <m:r>
                                      <m:rPr>
                                        <m:brk m:alnAt="7"/>
                                      </m:r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</m:d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∈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℘</m:t>
                            </m:r>
                          </m:sub>
                          <m:sup/>
                          <m:e>
                            <m:sSub>
                              <m:sSubPr>
                                <m:ctrlPr>
                                  <a:rPr lang="en-US" sz="1600" i="1" dirty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acc>
                                  <m:accPr>
                                    <m:chr m:val="̃"/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</m:acc>
                              </m:e>
                              <m:sub>
                                <m:sSub>
                                  <m:sSubPr>
                                    <m:ctrlPr>
                                      <a:rPr lang="en-US" sz="1600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 dirty="0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e>
                                  <m:sub>
                                    <m:r>
                                      <a:rPr lang="en-US" sz="1600" i="1" dirty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  <m:r>
                                  <a:rPr lang="en-US" sz="1600" i="1" dirty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600" i="1" dirty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sub>
                            </m:sSub>
                          </m:e>
                        </m:nary>
                      </m:den>
                    </m:f>
                  </m:oMath>
                </a14:m>
                <a:r>
                  <a:rPr lang="en-US" sz="1600" dirty="0"/>
                  <a:t>. 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6DD768A-519E-C45B-3811-BAAD0D41BCB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419100"/>
                <a:ext cx="8839200" cy="5219700"/>
              </a:xfrm>
              <a:blipFill>
                <a:blip r:embed="rId2"/>
                <a:stretch>
                  <a:fillRect l="-431" t="-12621" b="-89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8DB605-9CAE-DDA7-B607-943F326EA7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2661D55-915B-9148-8609-5AEDA0F27130}" type="slidenum">
              <a:rPr lang="en-US" smtClean="0"/>
              <a:t>27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8CE94047-2474-5EA8-05EA-14C17D916CC9}"/>
                  </a:ext>
                </a:extLst>
              </p:cNvPr>
              <p:cNvSpPr txBox="1"/>
              <p:nvPr/>
            </p:nvSpPr>
            <p:spPr>
              <a:xfrm>
                <a:off x="6705600" y="3390900"/>
                <a:ext cx="2376054" cy="426399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9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extra factor of 2 comes from the fact that the sum is really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9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9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9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lang="en-US" sz="9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nary>
                          <m:naryPr>
                            <m:chr m:val="∑"/>
                            <m:supHide m:val="on"/>
                            <m:ctrlPr>
                              <a:rPr lang="en-US" sz="9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d>
                              <m:dPr>
                                <m:ctrlPr>
                                  <a:rPr lang="en-US" sz="9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9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sz="900" i="1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e>
                                  <m:sub>
                                    <m:r>
                                      <m:rPr>
                                        <m:brk m:alnAt="7"/>
                                      </m:rPr>
                                      <a:rPr lang="en-US" sz="900" i="1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  <m:r>
                                  <a:rPr lang="en-US" sz="9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900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</m:d>
                            <m:r>
                              <a:rPr lang="en-US" sz="900" i="1">
                                <a:latin typeface="Cambria Math" panose="02040503050406030204" pitchFamily="18" charset="0"/>
                              </a:rPr>
                              <m:t>∈</m:t>
                            </m:r>
                            <m:r>
                              <a:rPr lang="en-US" sz="9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℘</m:t>
                            </m:r>
                          </m:sub>
                          <m:sup/>
                          <m:e>
                            <m:r>
                              <a:rPr lang="en-US" sz="900" i="1">
                                <a:latin typeface="Cambria Math" panose="02040503050406030204" pitchFamily="18" charset="0"/>
                              </a:rPr>
                              <m:t>+</m:t>
                            </m:r>
                          </m:e>
                        </m:nary>
                        <m:nary>
                          <m:naryPr>
                            <m:chr m:val="∑"/>
                            <m:supHide m:val="on"/>
                            <m:ctrlPr>
                              <a:rPr lang="en-US" sz="900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d>
                              <m:dPr>
                                <m:ctrlPr>
                                  <a:rPr lang="en-US" sz="9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9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900" b="0" i="1" smtClean="0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  <m:r>
                                      <a:rPr lang="en-US" sz="900" b="0" i="1" smtClean="0">
                                        <a:latin typeface="Cambria Math" panose="02040503050406030204" pitchFamily="18" charset="0"/>
                                      </a:rPr>
                                      <m:t>, </m:t>
                                    </m:r>
                                    <m:r>
                                      <m:rPr>
                                        <m:brk m:alnAt="7"/>
                                      </m:rPr>
                                      <a:rPr lang="en-US" sz="900" i="1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e>
                                  <m:sub>
                                    <m:r>
                                      <m:rPr>
                                        <m:brk m:alnAt="7"/>
                                      </m:rPr>
                                      <a:rPr lang="en-US" sz="900" i="1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US" sz="900" i="1">
                                <a:latin typeface="Cambria Math" panose="02040503050406030204" pitchFamily="18" charset="0"/>
                              </a:rPr>
                              <m:t>∈</m:t>
                            </m:r>
                            <m:r>
                              <a:rPr lang="en-US" sz="9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℘</m:t>
                            </m:r>
                          </m:sub>
                          <m:sup/>
                          <m:e>
                            <m:r>
                              <a:rPr lang="en-US" sz="9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</m:e>
                        </m:nary>
                      </m:e>
                    </m:d>
                  </m:oMath>
                </a14:m>
                <a:r>
                  <a:rPr lang="en-US" sz="9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8CE94047-2474-5EA8-05EA-14C17D916C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5600" y="3390900"/>
                <a:ext cx="2376054" cy="426399"/>
              </a:xfrm>
              <a:prstGeom prst="rect">
                <a:avLst/>
              </a:prstGeom>
              <a:blipFill>
                <a:blip r:embed="rId3"/>
                <a:stretch>
                  <a:fillRect t="-2857" b="-62857"/>
                </a:stretch>
              </a:blipFill>
              <a:ln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360769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AB53A8-2ADE-4A9E-8F1D-910E9A17C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Surrogate properties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6DD768A-519E-C45B-3811-BAAD0D41BCB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04800" y="495300"/>
                <a:ext cx="8839200" cy="5219700"/>
              </a:xfrm>
            </p:spPr>
            <p:txBody>
              <a:bodyPr/>
              <a:lstStyle/>
              <a:p>
                <a:r>
                  <a:rPr lang="en-US" sz="1800" dirty="0"/>
                  <a:t> Expanding the quadratic surrogate,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𝑄</m:t>
                    </m:r>
                    <m:d>
                      <m:d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nary>
                      <m:naryPr>
                        <m:chr m:val="∑"/>
                        <m:supHide m:val="on"/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d>
                          <m:d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brk m:alnAt="7"/>
                              </m:rPr>
                              <a:rPr lang="en-US" sz="1800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</m:d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∈</m:t>
                        </m:r>
                        <m:r>
                          <a:rPr lang="en-US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℘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US" sz="18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̃"/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acc>
                          </m:e>
                          <m:sub>
                            <m:r>
                              <a:rPr lang="en-US" sz="1800" i="1" dirty="0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sz="1800" i="1" dirty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800" i="1" dirty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sub>
                        </m:sSub>
                        <m:r>
                          <a:rPr lang="en-US" sz="1800" i="1" dirty="0">
                            <a:latin typeface="Cambria Math" panose="02040503050406030204" pitchFamily="18" charset="0"/>
                          </a:rPr>
                          <m:t> </m:t>
                        </m:r>
                        <m:sSup>
                          <m:sSupPr>
                            <m:ctrlPr>
                              <a:rPr lang="en-US" sz="1800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1800" i="1" dirty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1800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 dirty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1800" i="1" dirty="0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sub>
                                </m:sSub>
                                <m:r>
                                  <a:rPr lang="en-US" sz="1800" i="1" dirty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1800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 dirty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1800" i="1" dirty="0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sub>
                                </m:sSub>
                              </m:e>
                            </m:d>
                          </m:e>
                          <m:sup>
                            <m:r>
                              <a:rPr lang="en-US" sz="1800" i="1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nary>
                  </m:oMath>
                </a14:m>
                <a:r>
                  <a:rPr lang="en-US" sz="1800" dirty="0"/>
                  <a:t>, gives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𝑄</m:t>
                      </m:r>
                      <m:d>
                        <m:d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  <m:sup/>
                        <m:e>
                          <m:nary>
                            <m:naryPr>
                              <m:chr m:val="∑"/>
                              <m:supHide m:val="on"/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sub>
                            <m:sup/>
                            <m:e>
                              <m:sSub>
                                <m:sSubPr>
                                  <m:ctrlPr>
                                    <a:rPr lang="en-US" sz="18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̃"/>
                                      <m:ctrlP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sz="1800" i="1" dirty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  <m:r>
                                    <a:rPr lang="en-US" sz="1800" i="1" dirty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800" i="1" dirty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sub>
                              </m:sSub>
                              <m:r>
                                <a:rPr lang="en-US" sz="1800" i="1" dirty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sSubSup>
                                <m:sSubSupPr>
                                  <m:ctrlPr>
                                    <a:rPr lang="en-US" sz="1800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800" b="0" i="1" dirty="0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1800" b="0" i="1" dirty="0" smtClean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  <m:sup>
                                  <m:r>
                                    <a:rPr lang="en-US" sz="1800" i="1" dirty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e>
                          </m:nary>
                        </m:e>
                      </m:nary>
                      <m:r>
                        <a:rPr lang="en-US" sz="1800" b="0" i="1" dirty="0" smtClean="0">
                          <a:latin typeface="Cambria Math" panose="02040503050406030204" pitchFamily="18" charset="0"/>
                        </a:rPr>
                        <m:t>−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  <m:sup/>
                        <m:e>
                          <m:nary>
                            <m:naryPr>
                              <m:chr m:val="∑"/>
                              <m:supHide m:val="on"/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sub>
                            <m:sup/>
                            <m:e>
                              <m:sSub>
                                <m:sSubPr>
                                  <m:ctrlPr>
                                    <a:rPr lang="en-US" sz="18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̃"/>
                                      <m:ctrlP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sz="1800" i="1" dirty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  <m:r>
                                    <a:rPr lang="en-US" sz="1800" i="1" dirty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800" i="1" dirty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sub>
                              </m:sSub>
                              <m:r>
                                <a:rPr lang="en-US" sz="1800" i="1" dirty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sz="1800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b="0" i="1" dirty="0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1800" b="0" i="1" dirty="0" smtClean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1800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b="0" i="1" dirty="0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1800" b="0" i="1" dirty="0" smtClean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sub>
                              </m:sSub>
                            </m:e>
                          </m:nary>
                        </m:e>
                      </m:nary>
                    </m:oMath>
                  </m:oMathPara>
                </a14:m>
                <a:endParaRPr lang="en-US" sz="1800" dirty="0"/>
              </a:p>
              <a:p>
                <a:pPr marL="2974975">
                  <a:buNone/>
                </a:pP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supHide m:val="on"/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  <m:sup/>
                      <m:e>
                        <m:sSubSup>
                          <m:sSubSupPr>
                            <m:ctrlPr>
                              <a:rPr lang="en-US" sz="1800" i="1" dirty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800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800" i="1" dirty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  <m:sup>
                            <m:r>
                              <a:rPr lang="en-US" sz="1800" i="1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nary>
                          <m:naryPr>
                            <m:chr m:val="∑"/>
                            <m:supHide m:val="on"/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sub>
                          <m:sup/>
                          <m:e>
                            <m:sSub>
                              <m:sSubPr>
                                <m:ctrlPr>
                                  <a:rPr lang="en-US" sz="1800" i="1" dirty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acc>
                                  <m:accPr>
                                    <m:chr m:val="̃"/>
                                    <m:ctrlP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</m:acc>
                              </m:e>
                              <m:sub>
                                <m:r>
                                  <a:rPr lang="en-US" sz="1800" i="1" dirty="0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  <m:r>
                                  <a:rPr lang="en-US" sz="1800" i="1" dirty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800" i="1" dirty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sub>
                            </m:sSub>
                            <m:r>
                              <a:rPr lang="en-US" sz="1800" i="1" dirty="0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nary>
                      </m:e>
                    </m:nary>
                    <m:r>
                      <a:rPr lang="en-US" sz="1800" i="1" dirty="0">
                        <a:latin typeface="Cambria Math" panose="02040503050406030204" pitchFamily="18" charset="0"/>
                      </a:rPr>
                      <m:t>−</m:t>
                    </m:r>
                    <m:nary>
                      <m:naryPr>
                        <m:chr m:val="∑"/>
                        <m:supHide m:val="on"/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  <m:sup/>
                      <m:e>
                        <m:nary>
                          <m:naryPr>
                            <m:chr m:val="∑"/>
                            <m:supHide m:val="on"/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sub>
                          <m:sup/>
                          <m:e>
                            <m:sSub>
                              <m:sSubPr>
                                <m:ctrlPr>
                                  <a:rPr lang="en-US" sz="1800" i="1" dirty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acc>
                                  <m:accPr>
                                    <m:chr m:val="̃"/>
                                    <m:ctrlP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</m:acc>
                              </m:e>
                              <m:sub>
                                <m:r>
                                  <a:rPr lang="en-US" sz="1800" i="1" dirty="0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  <m:r>
                                  <a:rPr lang="en-US" sz="1800" i="1" dirty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800" i="1" dirty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sub>
                            </m:sSub>
                            <m:r>
                              <a:rPr lang="en-US" sz="1800" i="1" dirty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sz="1800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i="1" dirty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1800" i="1" dirty="0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sz="1800" i="1" dirty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i="1" dirty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1800" i="1" dirty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sub>
                            </m:sSub>
                          </m:e>
                        </m:nary>
                      </m:e>
                    </m:nary>
                  </m:oMath>
                </a14:m>
                <a:r>
                  <a:rPr lang="en-US" sz="1800" dirty="0"/>
                  <a:t> </a:t>
                </a:r>
              </a:p>
              <a:p>
                <a:pPr marL="2974975">
                  <a:buNone/>
                </a:pP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acc>
                          <m:accPr>
                            <m:chr m:val="̃"/>
                            <m:ctrlP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</m:sub>
                    </m:sSub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acc>
                      <m:accPr>
                        <m:chr m:val="̃"/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1800" b="0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1800" b="0" dirty="0"/>
                  <a:t> </a:t>
                </a:r>
              </a:p>
              <a:p>
                <a:pPr marL="2974975">
                  <a:buNone/>
                </a:pP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d>
                      <m:d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8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acc>
                              <m:accPr>
                                <m:chr m:val="̃"/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acc>
                          </m:sub>
                        </m:s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acc>
                          <m:accPr>
                            <m:chr m:val="̃"/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𝐵</m:t>
                            </m:r>
                          </m:e>
                        </m:acc>
                      </m:e>
                    </m:d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sz="1800" dirty="0"/>
                  <a:t> </a:t>
                </a:r>
              </a:p>
              <a:p>
                <a:pPr>
                  <a:buNone/>
                </a:pPr>
                <a:r>
                  <a:rPr lang="en-US" sz="1800" dirty="0"/>
                  <a:t>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acc>
                          <m:accPr>
                            <m:chr m:val="̃"/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</m:sub>
                    </m:sSub>
                  </m:oMath>
                </a14:m>
                <a:r>
                  <a:rPr lang="en-US" sz="1800" dirty="0"/>
                  <a:t> is the diagonal matrix with entries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supHide m:val="on"/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d>
                          <m:d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brk m:alnAt="7"/>
                                  </m:r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m:rPr>
                                    <m:brk m:alnAt="7"/>
                                  </m:r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</m:d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∈</m:t>
                        </m:r>
                        <m:r>
                          <a:rPr lang="en-US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℘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US" sz="18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̃"/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acc>
                          </m:e>
                          <m:sub>
                            <m:sSub>
                              <m:sSubPr>
                                <m:ctrlPr>
                                  <a:rPr lang="en-US" sz="1800" i="1" dirty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i="1" dirty="0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lang="en-US" sz="1800" i="1" dirty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sz="1800" i="1" dirty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800" i="1" dirty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US" sz="1800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̃"/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𝐵</m:t>
                            </m:r>
                          </m:e>
                        </m:acc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=−</m:t>
                    </m:r>
                    <m:sSub>
                      <m:sSubPr>
                        <m:ctrlPr>
                          <a:rPr lang="en-US" sz="18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̃"/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</m:e>
                      <m:sub>
                        <m:r>
                          <a:rPr lang="en-US" sz="1800" i="1" dirty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1800" i="1" dirty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800" i="1" dirty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1800" dirty="0"/>
                  <a:t>. (This is also Property 6.1 in FCI.)  Note that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̃"/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</m:e>
                      <m:sub>
                        <m:r>
                          <a:rPr lang="en-US" sz="1800" i="1" dirty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1800" i="1" dirty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800" i="1" dirty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r>
                      <a:rPr lang="en-US" sz="1800" b="0" i="1" dirty="0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1800" dirty="0"/>
                  <a:t> if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brk m:alnAt="7"/>
                          </m:rPr>
                          <a:rPr lang="en-US" sz="1800" i="1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</m:d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∉</m:t>
                    </m:r>
                    <m:r>
                      <a:rPr lang="en-US" sz="1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℘</m:t>
                    </m:r>
                  </m:oMath>
                </a14:m>
                <a:r>
                  <a:rPr lang="en-US" sz="1800" dirty="0"/>
                  <a:t> and that </a:t>
                </a:r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</m:oMath>
                </a14:m>
                <a:r>
                  <a:rPr lang="en-US" sz="1800" dirty="0"/>
                  <a:t> is symmetric.</a:t>
                </a:r>
              </a:p>
              <a:p>
                <a:r>
                  <a:rPr lang="en-US" sz="1800" dirty="0"/>
                  <a:t> Note that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e>
                              <m:sub>
                                <m:acc>
                                  <m:accPr>
                                    <m:chr m:val="̃"/>
                                    <m:ctrlP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</m:acc>
                              </m:sub>
                              <m:sup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sup>
                            </m:sSubSup>
                            <m:acc>
                              <m:accPr>
                                <m:chr m:val="̃"/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𝐵</m:t>
                                </m:r>
                              </m:e>
                            </m:acc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  <m:sub>
                        <m:sSub>
                          <m:sSubPr>
                            <m:ctrlP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sub>
                    </m:sSub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US" sz="1800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supHide m:val="on"/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d>
                              <m:d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e>
                                  <m:sub>
                                    <m:r>
                                      <m:rPr>
                                        <m:brk m:alnAt="7"/>
                                      </m:rP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</m:d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∈</m:t>
                            </m:r>
                            <m:r>
                              <a:rPr lang="en-US" sz="1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℘</m:t>
                            </m:r>
                          </m:sub>
                          <m:sup/>
                          <m:e>
                            <m:sSub>
                              <m:sSubPr>
                                <m:ctrlPr>
                                  <a:rPr lang="en-US" sz="1800" i="1" dirty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acc>
                                  <m:accPr>
                                    <m:chr m:val="̃"/>
                                    <m:ctrlP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</m:acc>
                              </m:e>
                              <m:sub>
                                <m:sSub>
                                  <m:sSubPr>
                                    <m:ctrlPr>
                                      <a:rPr lang="en-US" sz="1800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 dirty="0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e>
                                  <m:sub>
                                    <m:r>
                                      <a:rPr lang="en-US" sz="1800" i="1" dirty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  <m:r>
                                  <a:rPr lang="en-US" sz="1800" i="1" dirty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800" i="1" dirty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sz="1800" i="1" dirty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i="1" dirty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1800" i="1" dirty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sub>
                            </m:sSub>
                          </m:e>
                        </m:nary>
                      </m:num>
                      <m:den>
                        <m:nary>
                          <m:naryPr>
                            <m:chr m:val="∑"/>
                            <m:supHide m:val="on"/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d>
                              <m:d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e>
                                  <m:sub>
                                    <m:r>
                                      <m:rPr>
                                        <m:brk m:alnAt="7"/>
                                      </m:rP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</m:d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∈</m:t>
                            </m:r>
                            <m:r>
                              <a:rPr lang="en-US" sz="1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℘</m:t>
                            </m:r>
                          </m:sub>
                          <m:sup/>
                          <m:e>
                            <m:sSub>
                              <m:sSubPr>
                                <m:ctrlPr>
                                  <a:rPr lang="en-US" sz="1800" i="1" dirty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acc>
                                  <m:accPr>
                                    <m:chr m:val="̃"/>
                                    <m:ctrlP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</m:acc>
                              </m:e>
                              <m:sub>
                                <m:sSub>
                                  <m:sSubPr>
                                    <m:ctrlPr>
                                      <a:rPr lang="en-US" sz="1800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 dirty="0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e>
                                  <m:sub>
                                    <m:r>
                                      <a:rPr lang="en-US" sz="1800" i="1" dirty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  <m:r>
                                  <a:rPr lang="en-US" sz="1800" i="1" dirty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800" i="1" dirty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sub>
                            </m:sSub>
                          </m:e>
                        </m:nary>
                      </m:den>
                    </m:f>
                  </m:oMath>
                </a14:m>
                <a:r>
                  <a:rPr lang="en-US" sz="1800" dirty="0"/>
                  <a:t> , so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𝐼</m:t>
                        </m:r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+</m:t>
                        </m:r>
                        <m:sSubSup>
                          <m:sSubSup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acc>
                              <m:accPr>
                                <m:chr m:val="̃"/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acc>
                          </m:sub>
                          <m:sup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bSup>
                        <m:acc>
                          <m:accPr>
                            <m:chr m:val="̃"/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𝐵</m:t>
                            </m:r>
                          </m:e>
                        </m:acc>
                      </m:e>
                    </m:d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8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1800" i="1">
                        <a:latin typeface="Cambria Math" panose="02040503050406030204" pitchFamily="18" charset="0"/>
                      </a:rPr>
                      <m:t> −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e>
                      <m:sub>
                        <m:acc>
                          <m:accPr>
                            <m:chr m:val="̃"/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</m:sub>
                    </m:sSub>
                  </m:oMath>
                </a14:m>
                <a:r>
                  <a:rPr lang="en-US" sz="1800" dirty="0"/>
                  <a:t>.</a:t>
                </a:r>
              </a:p>
              <a:p>
                <a:r>
                  <a:rPr lang="en-US" sz="1800" dirty="0"/>
                  <a:t> With this and the previous slide, we have 2 equivalent expressions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800">
                            <a:latin typeface="Cambria Math" panose="02040503050406030204" pitchFamily="18" charset="0"/>
                          </a:rPr>
                          <m:t>∇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  <m:r>
                      <a:rPr lang="en-US" sz="1800" i="1">
                        <a:latin typeface="Cambria Math" panose="02040503050406030204" pitchFamily="18" charset="0"/>
                      </a:rPr>
                      <m:t>𝑄</m:t>
                    </m:r>
                  </m:oMath>
                </a14:m>
                <a:r>
                  <a:rPr lang="en-US" sz="1800" dirty="0"/>
                  <a:t>: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1800">
                              <a:latin typeface="Cambria Math" panose="02040503050406030204" pitchFamily="18" charset="0"/>
                            </a:rPr>
                            <m:t>∇</m:t>
                          </m:r>
                        </m:e>
                        <m:sub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  <m:r>
                        <a:rPr lang="en-US" sz="1800" i="1">
                          <a:latin typeface="Cambria Math" panose="02040503050406030204" pitchFamily="18" charset="0"/>
                        </a:rPr>
                        <m:t>𝑄</m:t>
                      </m:r>
                      <m:d>
                        <m:d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=2</m:t>
                      </m:r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acc>
                            <m:accPr>
                              <m:chr m:val="̃"/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acc>
                        </m:sub>
                      </m:sSub>
                      <m:d>
                        <m:d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Sup>
                            <m:sSubSup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e>
                            <m:sub>
                              <m:acc>
                                <m:accPr>
                                  <m:chr m:val="̃"/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acc>
                            </m:sub>
                            <m:sup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bSup>
                          <m:acc>
                            <m:accPr>
                              <m:chr m:val="̃"/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acc>
                        </m:e>
                      </m:d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sz="1800" b="0" i="1" dirty="0">
                  <a:latin typeface="Cambria Math" panose="02040503050406030204" pitchFamily="18" charset="0"/>
                </a:endParaRPr>
              </a:p>
              <a:p>
                <a:pPr marL="3771900">
                  <a:buNone/>
                </a:pPr>
                <a14:m>
                  <m:oMath xmlns:m="http://schemas.openxmlformats.org/officeDocument/2006/math">
                    <m:r>
                      <a:rPr lang="en-US" sz="18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2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acc>
                          <m:accPr>
                            <m:chr m:val="̃"/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</m:sub>
                    </m:sSub>
                    <m:d>
                      <m:d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 −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̅"/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acc>
                          </m:e>
                          <m:sub>
                            <m:acc>
                              <m:accPr>
                                <m:chr m:val="̃"/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acc>
                          </m:sub>
                        </m:sSub>
                      </m:e>
                    </m:d>
                  </m:oMath>
                </a14:m>
                <a:r>
                  <a:rPr lang="en-US" sz="1800" dirty="0"/>
                  <a:t> </a:t>
                </a:r>
              </a:p>
              <a:p>
                <a:pPr>
                  <a:buNone/>
                </a:pPr>
                <a:endParaRPr lang="en-US" sz="18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6DD768A-519E-C45B-3811-BAAD0D41BCB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495300"/>
                <a:ext cx="8839200" cy="5219700"/>
              </a:xfrm>
              <a:blipFill>
                <a:blip r:embed="rId2"/>
                <a:stretch>
                  <a:fillRect l="-575" t="-113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8DB605-9CAE-DDA7-B607-943F326EA7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2661D55-915B-9148-8609-5AEDA0F27130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5187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597B18-5A95-3D4B-B2E6-26505425E0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1500"/>
          </a:xfrm>
        </p:spPr>
        <p:txBody>
          <a:bodyPr/>
          <a:lstStyle/>
          <a:p>
            <a:r>
              <a:rPr lang="en-US" dirty="0"/>
              <a:t>Parallel Beam Geometry – top view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3BE5FDE7-668E-9A45-9435-CDD1290EED1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72549" y="1584079"/>
                <a:ext cx="5274916" cy="3755981"/>
              </a:xfrm>
            </p:spPr>
            <p:txBody>
              <a:bodyPr/>
              <a:lstStyle/>
              <a:p>
                <a:r>
                  <a:rPr lang="en-US" sz="900" dirty="0"/>
                  <a:t>  Voxel: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sz="800" b="0" i="1" dirty="0" smtClean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sz="800" b="0" i="1" dirty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800" i="1" dirty="0" smtClean="0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sz="800" b="0" i="1" dirty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800" b="0" i="1" dirty="0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sz="800" dirty="0"/>
                  <a:t>: index 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 b="0" i="0" smtClea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800" b="0" i="1" smtClean="0">
                            <a:latin typeface="Cambria Math" panose="02040503050406030204" pitchFamily="18" charset="0"/>
                          </a:rPr>
                          <m:t>𝑥𝑦</m:t>
                        </m:r>
                      </m:sub>
                    </m:sSub>
                    <m:r>
                      <a:rPr lang="en-US" sz="800" i="1">
                        <a:latin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𝑥𝑦</m:t>
                        </m:r>
                      </m:sub>
                    </m:sSub>
                  </m:oMath>
                </a14:m>
                <a:r>
                  <a:rPr lang="en-US" sz="800" dirty="0"/>
                  <a:t> </a:t>
                </a:r>
                <a14:m>
                  <m:oMath xmlns:m="http://schemas.openxmlformats.org/officeDocument/2006/math">
                    <m:r>
                      <a:rPr lang="en-US" sz="800" i="1">
                        <a:latin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𝑧</m:t>
                        </m:r>
                      </m:sub>
                    </m:sSub>
                  </m:oMath>
                </a14:m>
                <a:r>
                  <a:rPr lang="en-US" sz="800" dirty="0"/>
                  <a:t>: physical size</a:t>
                </a:r>
              </a:p>
              <a:p>
                <a:pPr eaLnBrk="1" hangingPunct="1"/>
                <a:r>
                  <a:rPr lang="en-US" sz="900" dirty="0"/>
                  <a:t> Detector:</a:t>
                </a:r>
              </a:p>
              <a:p>
                <a:pPr lvl="1" eaLnBrk="1" hangingPunct="1"/>
                <a14:m>
                  <m:oMath xmlns:m="http://schemas.openxmlformats.org/officeDocument/2006/math">
                    <m:r>
                      <a:rPr lang="en-US" sz="800" i="1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800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800" i="1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sz="800" dirty="0"/>
                  <a:t>: index </a:t>
                </a:r>
              </a:p>
              <a:p>
                <a:pPr lvl="1" eaLnBrk="1" hangingPunct="1"/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8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r>
                      <a:rPr lang="en-US" sz="800" i="1" dirty="0" smtClean="0">
                        <a:latin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𝑑𝑐</m:t>
                        </m:r>
                      </m:sub>
                    </m:sSub>
                    <m:r>
                      <a:rPr lang="en-US" sz="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800" dirty="0"/>
                  <a:t>: physical size</a:t>
                </a:r>
              </a:p>
              <a:p>
                <a:r>
                  <a:rPr lang="en-US" sz="900" dirty="0"/>
                  <a:t> Forward map entry: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9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9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d>
                          <m:dPr>
                            <m:ctrlPr>
                              <a:rPr lang="en-US" sz="9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900" b="0" i="1" smtClean="0">
                                <a:latin typeface="Cambria Math" panose="02040503050406030204" pitchFamily="18" charset="0"/>
                              </a:rPr>
                              <m:t>𝑚𝑛</m:t>
                            </m:r>
                          </m:e>
                        </m:d>
                        <m:r>
                          <a:rPr lang="en-US" sz="9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d>
                          <m:dPr>
                            <m:ctrlPr>
                              <a:rPr lang="en-US" sz="9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900" b="0" i="1" smtClean="0">
                                <a:latin typeface="Cambria Math" panose="02040503050406030204" pitchFamily="18" charset="0"/>
                              </a:rPr>
                              <m:t>𝑖𝑗𝑘</m:t>
                            </m:r>
                          </m:e>
                        </m:d>
                      </m:sub>
                    </m:sSub>
                  </m:oMath>
                </a14:m>
                <a:endParaRPr lang="en-US" sz="900" dirty="0"/>
              </a:p>
              <a:p>
                <a:r>
                  <a:rPr lang="en-US" sz="900" dirty="0"/>
                  <a:t> Top view parameters: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sz="800" b="0" i="1" smtClean="0">
                        <a:latin typeface="Cambria Math" panose="02040503050406030204" pitchFamily="18" charset="0"/>
                      </a:rPr>
                      <m:t>𝛽</m:t>
                    </m:r>
                  </m:oMath>
                </a14:m>
                <a:r>
                  <a:rPr lang="en-US" sz="800" b="0" dirty="0">
                    <a:latin typeface="Cambria Math" panose="02040503050406030204" pitchFamily="18" charset="0"/>
                  </a:rPr>
                  <a:t> : </a:t>
                </a:r>
                <a:r>
                  <a:rPr lang="en-US" sz="8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angle between parallel source line and voxel edge in top view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sz="800" b="0" i="1" smtClean="0">
                            <a:latin typeface="Cambria Math" panose="02040503050406030204" pitchFamily="18" charset="0"/>
                          </a:rPr>
                          <m:t>𝑥𝑦</m:t>
                        </m:r>
                      </m:sub>
                    </m:sSub>
                    <m:r>
                      <a:rPr lang="en-US" sz="800" b="0" i="0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sz="8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800" b="0" i="1" smtClean="0">
                                <a:latin typeface="Cambria Math" panose="02040503050406030204" pitchFamily="18" charset="0"/>
                              </a:rPr>
                              <m:t>𝛽</m:t>
                            </m:r>
                          </m:e>
                        </m:d>
                      </m:e>
                      <m:sub>
                        <m:f>
                          <m:fPr>
                            <m:ctrlPr>
                              <a:rPr lang="en-US" sz="8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800" b="0" i="1" smtClean="0">
                                <a:latin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en-US" sz="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sub>
                    </m:sSub>
                  </m:oMath>
                </a14:m>
                <a:r>
                  <a:rPr lang="en-US" sz="800" b="0" dirty="0">
                    <a:latin typeface="Cambria Math" panose="02040503050406030204" pitchFamily="18" charset="0"/>
                  </a:rPr>
                  <a:t> : </a:t>
                </a:r>
                <a:r>
                  <a:rPr lang="en-US" sz="8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smallest angle between source-voxel line and voxel edge.  </a:t>
                </a:r>
                <a:r>
                  <a:rPr lang="en-US" sz="800" b="1" dirty="0"/>
                  <a:t>NOTE: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80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sSub>
                          <m:sSubPr>
                            <m:ctrlPr>
                              <a:rPr lang="en-US" sz="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>
                                <a:latin typeface="Cambria Math" panose="02040503050406030204" pitchFamily="18" charset="0"/>
                              </a:rPr>
                              <m:t>𝛼</m:t>
                            </m:r>
                          </m:e>
                          <m:sub>
                            <m:r>
                              <a:rPr lang="en-US" sz="800" b="0" i="1" smtClean="0">
                                <a:latin typeface="Cambria Math" panose="02040503050406030204" pitchFamily="18" charset="0"/>
                              </a:rPr>
                              <m:t>𝑥𝑦</m:t>
                            </m:r>
                          </m:sub>
                        </m:sSub>
                      </m:e>
                    </m:func>
                    <m:r>
                      <a:rPr lang="en-US" sz="800" i="1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800">
                            <a:latin typeface="Cambria Math" panose="02040503050406030204" pitchFamily="18" charset="0"/>
                          </a:rPr>
                          <m:t>max</m:t>
                        </m:r>
                      </m:fName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sz="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sz="8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unc>
                                  <m:funcPr>
                                    <m:ctrlPr>
                                      <a:rPr lang="en-US" sz="8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80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8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800" i="1">
                                            <a:latin typeface="Cambria Math" panose="02040503050406030204" pitchFamily="18" charset="0"/>
                                          </a:rPr>
                                          <m:t>𝛽</m:t>
                                        </m:r>
                                      </m:e>
                                    </m:d>
                                  </m:e>
                                </m:func>
                              </m:e>
                            </m:d>
                            <m:r>
                              <a:rPr lang="en-US" sz="800" i="1">
                                <a:latin typeface="Cambria Math" panose="02040503050406030204" pitchFamily="18" charset="0"/>
                              </a:rPr>
                              <m:t>, </m:t>
                            </m:r>
                            <m:d>
                              <m:dPr>
                                <m:begChr m:val="|"/>
                                <m:endChr m:val="|"/>
                                <m:ctrlPr>
                                  <a:rPr lang="en-US" sz="8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unc>
                                  <m:funcPr>
                                    <m:ctrlPr>
                                      <a:rPr lang="en-US" sz="8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80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8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800" i="1">
                                            <a:latin typeface="Cambria Math" panose="02040503050406030204" pitchFamily="18" charset="0"/>
                                          </a:rPr>
                                          <m:t>𝛽</m:t>
                                        </m:r>
                                      </m:e>
                                    </m:d>
                                  </m:e>
                                </m:func>
                              </m:e>
                            </m:d>
                          </m:e>
                        </m:d>
                      </m:e>
                    </m:func>
                  </m:oMath>
                </a14:m>
                <a:endParaRPr lang="en-US" sz="800" dirty="0"/>
              </a:p>
              <a:p>
                <a:pPr lvl="1"/>
                <a14:m>
                  <m:oMath xmlns:m="http://schemas.openxmlformats.org/officeDocument/2006/math">
                    <m:f>
                      <m:fPr>
                        <m:ctrlPr>
                          <a:rPr lang="en-US" sz="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800" b="0" i="0" smtClean="0">
                                <a:latin typeface="Cambria Math" panose="02040503050406030204" pitchFamily="18" charset="0"/>
                              </a:rPr>
                              <m:t>Δ</m:t>
                            </m:r>
                          </m:e>
                          <m:sub>
                            <m:r>
                              <a:rPr lang="en-US" sz="800" b="0" i="1" smtClean="0">
                                <a:latin typeface="Cambria Math" panose="02040503050406030204" pitchFamily="18" charset="0"/>
                              </a:rPr>
                              <m:t>𝑥𝑦</m:t>
                            </m:r>
                          </m:sub>
                        </m:sSub>
                      </m:num>
                      <m:den>
                        <m:func>
                          <m:funcPr>
                            <m:ctrlPr>
                              <a:rPr lang="en-US" sz="8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80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sSub>
                              <m:sSubPr>
                                <m:ctrlPr>
                                  <a:rPr lang="en-US" sz="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800" i="1"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</m:e>
                              <m:sub>
                                <m:r>
                                  <a:rPr lang="en-US" sz="800" b="0" i="1" smtClean="0">
                                    <a:latin typeface="Cambria Math" panose="02040503050406030204" pitchFamily="18" charset="0"/>
                                  </a:rPr>
                                  <m:t>𝑥𝑦</m:t>
                                </m:r>
                              </m:sub>
                            </m:sSub>
                          </m:e>
                        </m:func>
                      </m:den>
                    </m:f>
                  </m:oMath>
                </a14:m>
                <a:r>
                  <a:rPr lang="en-US" sz="800" dirty="0"/>
                  <a:t> : length of path through center of voxel 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b="0" i="1" smtClean="0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sz="8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sz="800" dirty="0"/>
                  <a:t> : length of projection of flattened voxel on detector,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sz="8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r>
                      <a:rPr lang="en-US" sz="8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800" b="0" i="0" smtClean="0">
                                <a:latin typeface="Cambria Math" panose="02040503050406030204" pitchFamily="18" charset="0"/>
                              </a:rPr>
                              <m:t>Δ</m:t>
                            </m:r>
                          </m:e>
                          <m:sub>
                            <m:r>
                              <a:rPr lang="en-US" sz="800" b="0" i="1" smtClean="0">
                                <a:latin typeface="Cambria Math" panose="02040503050406030204" pitchFamily="18" charset="0"/>
                              </a:rPr>
                              <m:t>𝑥𝑦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800" b="0" i="0" smtClean="0">
                                <a:latin typeface="Cambria Math" panose="02040503050406030204" pitchFamily="18" charset="0"/>
                              </a:rPr>
                              <m:t>Δ</m:t>
                            </m:r>
                          </m:e>
                          <m:sub>
                            <m:r>
                              <a:rPr lang="en-US" sz="800" b="0" i="1" smtClean="0">
                                <a:latin typeface="Cambria Math" panose="02040503050406030204" pitchFamily="18" charset="0"/>
                              </a:rPr>
                              <m:t>𝑑𝑐</m:t>
                            </m:r>
                          </m:sub>
                        </m:sSub>
                      </m:den>
                    </m:f>
                    <m:func>
                      <m:funcPr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80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sSub>
                          <m:sSubPr>
                            <m:ctrlPr>
                              <a:rPr lang="en-US" sz="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800" i="1">
                                <a:latin typeface="Cambria Math" panose="02040503050406030204" pitchFamily="18" charset="0"/>
                              </a:rPr>
                              <m:t>𝛼</m:t>
                            </m:r>
                          </m:e>
                          <m:sub>
                            <m:r>
                              <a:rPr lang="en-US" sz="800" b="0" i="1" smtClean="0">
                                <a:latin typeface="Cambria Math" panose="02040503050406030204" pitchFamily="18" charset="0"/>
                              </a:rPr>
                              <m:t>𝑥𝑦</m:t>
                            </m:r>
                          </m:sub>
                        </m:sSub>
                      </m:e>
                    </m:func>
                  </m:oMath>
                </a14:m>
                <a:r>
                  <a:rPr lang="en-US" sz="800" dirty="0"/>
                  <a:t> (in fraction of detector size;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b="0" i="1" smtClean="0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sz="8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sz="800" dirty="0"/>
                  <a:t> is between 0 and 1 when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 b="0" i="0" smtClea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800" b="0" i="1" smtClean="0">
                            <a:latin typeface="Cambria Math" panose="02040503050406030204" pitchFamily="18" charset="0"/>
                          </a:rPr>
                          <m:t>𝑥𝑦</m:t>
                        </m:r>
                      </m:sub>
                    </m:sSub>
                    <m:r>
                      <a:rPr lang="en-US" sz="8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 b="0" i="0" smtClea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800" b="0" i="1" smtClean="0">
                            <a:latin typeface="Cambria Math" panose="02040503050406030204" pitchFamily="18" charset="0"/>
                          </a:rPr>
                          <m:t>𝑑𝑐</m:t>
                        </m:r>
                      </m:sub>
                    </m:sSub>
                  </m:oMath>
                </a14:m>
                <a:r>
                  <a:rPr lang="en-US" sz="800" dirty="0"/>
                  <a:t>)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b="0" i="1" smtClean="0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8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r>
                      <a:rPr lang="en-US" sz="8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sz="8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sz="8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800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sz="800" dirty="0"/>
                  <a:t> : index difference (float) between detector element center and projection of voxel center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8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r>
                      <a:rPr lang="en-US" sz="800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800">
                        <a:latin typeface="Cambria Math" panose="02040503050406030204" pitchFamily="18" charset="0"/>
                      </a:rPr>
                      <m:t>clip</m:t>
                    </m:r>
                    <m:d>
                      <m:dPr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800" i="1">
                                    <a:latin typeface="Cambria Math" panose="02040503050406030204" pitchFamily="18" charset="0"/>
                                  </a:rPr>
                                  <m:t>𝑊</m:t>
                                </m:r>
                              </m:e>
                              <m:sub>
                                <m:r>
                                  <a:rPr lang="en-US" sz="800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sub>
                            </m:sSub>
                            <m:r>
                              <a:rPr lang="en-US" sz="800" i="1">
                                <a:latin typeface="Cambria Math" panose="02040503050406030204" pitchFamily="18" charset="0"/>
                              </a:rPr>
                              <m:t>+1</m:t>
                            </m:r>
                          </m:num>
                          <m:den>
                            <m:r>
                              <a:rPr lang="en-US" sz="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−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sz="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800" i="1">
                                    <a:latin typeface="Cambria Math" panose="02040503050406030204" pitchFamily="18" charset="0"/>
                                  </a:rPr>
                                  <m:t>𝛿</m:t>
                                </m:r>
                              </m:e>
                              <m:sub>
                                <m:r>
                                  <a:rPr lang="en-US" sz="800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sub>
                            </m:sSub>
                          </m:e>
                        </m:d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,  0, </m:t>
                        </m:r>
                        <m:func>
                          <m:funcPr>
                            <m:ctrlPr>
                              <a:rPr lang="en-US" sz="8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sz="8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800">
                                <a:latin typeface="Cambria Math" panose="02040503050406030204" pitchFamily="18" charset="0"/>
                              </a:rPr>
                              <m:t>min</m:t>
                            </m:r>
                          </m:fName>
                          <m:e>
                            <m:d>
                              <m:dPr>
                                <m:begChr m:val="{"/>
                                <m:endChr m:val="}"/>
                                <m:ctrlPr>
                                  <a:rPr lang="en-US" sz="8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800" i="1">
                                    <a:latin typeface="Cambria Math" panose="02040503050406030204" pitchFamily="18" charset="0"/>
                                  </a:rPr>
                                  <m:t>1, </m:t>
                                </m:r>
                                <m:sSub>
                                  <m:sSubPr>
                                    <m:ctrlPr>
                                      <a:rPr lang="en-US" sz="8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800" i="1">
                                        <a:latin typeface="Cambria Math" panose="02040503050406030204" pitchFamily="18" charset="0"/>
                                      </a:rPr>
                                      <m:t>𝑊</m:t>
                                    </m:r>
                                  </m:e>
                                  <m:sub>
                                    <m:r>
                                      <a:rPr lang="en-US" sz="800" i="1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sub>
                                </m:sSub>
                              </m:e>
                            </m:d>
                          </m:e>
                        </m:func>
                      </m:e>
                    </m:d>
                  </m:oMath>
                </a14:m>
                <a:r>
                  <a:rPr lang="en-US" sz="800" b="0" dirty="0">
                    <a:latin typeface="Cambria Math" panose="02040503050406030204" pitchFamily="18" charset="0"/>
                  </a:rPr>
                  <a:t>: </a:t>
                </a:r>
                <a:r>
                  <a:rPr lang="en-US" sz="800" dirty="0"/>
                  <a:t>fractional overlap of projected flattened voxel on detector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d>
                          <m:dPr>
                            <m:ctrlPr>
                              <a:rPr lang="en-US" sz="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800" i="1">
                                <a:latin typeface="Cambria Math" panose="02040503050406030204" pitchFamily="18" charset="0"/>
                              </a:rPr>
                              <m:t>𝑚𝑛</m:t>
                            </m:r>
                          </m:e>
                        </m:d>
                        <m:r>
                          <a:rPr lang="en-US" sz="800" i="1">
                            <a:latin typeface="Cambria Math" panose="02040503050406030204" pitchFamily="18" charset="0"/>
                          </a:rPr>
                          <m:t>,</m:t>
                        </m:r>
                        <m:d>
                          <m:dPr>
                            <m:ctrlPr>
                              <a:rPr lang="en-US" sz="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800" i="1">
                                <a:latin typeface="Cambria Math" panose="02040503050406030204" pitchFamily="18" charset="0"/>
                              </a:rPr>
                              <m:t>𝑖𝑗𝑘</m:t>
                            </m:r>
                          </m:e>
                        </m:d>
                      </m:sub>
                    </m:sSub>
                    <m:r>
                      <a:rPr lang="en-US" sz="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800" b="0" i="0" smtClean="0">
                                <a:latin typeface="Cambria Math" panose="02040503050406030204" pitchFamily="18" charset="0"/>
                              </a:rPr>
                              <m:t>Δ</m:t>
                            </m:r>
                          </m:e>
                          <m:sub>
                            <m:r>
                              <a:rPr lang="en-US" sz="800" b="0" i="1" smtClean="0">
                                <a:latin typeface="Cambria Math" panose="02040503050406030204" pitchFamily="18" charset="0"/>
                              </a:rPr>
                              <m:t>𝑧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800" b="0" i="0" smtClean="0">
                                <a:latin typeface="Cambria Math" panose="02040503050406030204" pitchFamily="18" charset="0"/>
                              </a:rPr>
                              <m:t>Δ</m:t>
                            </m:r>
                          </m:e>
                          <m:sub>
                            <m:r>
                              <a:rPr lang="en-US" sz="800" b="0" i="1" smtClean="0">
                                <a:latin typeface="Cambria Math" panose="02040503050406030204" pitchFamily="18" charset="0"/>
                              </a:rPr>
                              <m:t>𝑑𝑟</m:t>
                            </m:r>
                          </m:sub>
                        </m:sSub>
                      </m:den>
                    </m:f>
                    <m:f>
                      <m:fPr>
                        <m:ctrlPr>
                          <a:rPr lang="en-US" sz="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800">
                                <a:latin typeface="Cambria Math" panose="02040503050406030204" pitchFamily="18" charset="0"/>
                              </a:rPr>
                              <m:t>Δ</m:t>
                            </m:r>
                          </m:e>
                          <m:sub>
                            <m:r>
                              <a:rPr lang="en-US" sz="800" i="1">
                                <a:latin typeface="Cambria Math" panose="02040503050406030204" pitchFamily="18" charset="0"/>
                              </a:rPr>
                              <m:t>𝑥𝑦</m:t>
                            </m:r>
                          </m:sub>
                        </m:sSub>
                        <m:r>
                          <a:rPr lang="en-US" sz="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func>
                          <m:funcPr>
                            <m:ctrlPr>
                              <a:rPr lang="en-US" sz="8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80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sSub>
                              <m:sSubPr>
                                <m:ctrlPr>
                                  <a:rPr lang="en-US" sz="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800" i="1"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</m:e>
                              <m:sub>
                                <m:r>
                                  <a:rPr lang="en-US" sz="800" i="1">
                                    <a:latin typeface="Cambria Math" panose="02040503050406030204" pitchFamily="18" charset="0"/>
                                  </a:rPr>
                                  <m:t>𝑥𝑦</m:t>
                                </m:r>
                              </m:sub>
                            </m:sSub>
                          </m:e>
                        </m:func>
                      </m:den>
                    </m:f>
                    <m:r>
                      <a:rPr lang="en-US" sz="800" b="0" i="1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sz="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8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8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sz="800" dirty="0"/>
                  <a:t> (in mm or ALUs)</a:t>
                </a:r>
                <a:endParaRPr lang="en-US" sz="800" b="0" i="1" dirty="0">
                  <a:latin typeface="Cambria Math" panose="02040503050406030204" pitchFamily="18" charset="0"/>
                </a:endParaRPr>
              </a:p>
              <a:p>
                <a:pPr lvl="1"/>
                <a:r>
                  <a:rPr lang="en-US" sz="800" dirty="0"/>
                  <a:t>Note:  when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 b="0" i="0" smtClea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800" b="0" i="1" smtClean="0">
                            <a:latin typeface="Cambria Math" panose="02040503050406030204" pitchFamily="18" charset="0"/>
                          </a:rPr>
                          <m:t>𝑥𝑦</m:t>
                        </m:r>
                      </m:sub>
                    </m:sSub>
                    <m:r>
                      <a:rPr lang="en-US" sz="8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 b="0" i="0" smtClea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800" b="0" i="1" smtClean="0">
                            <a:latin typeface="Cambria Math" panose="02040503050406030204" pitchFamily="18" charset="0"/>
                          </a:rPr>
                          <m:t>𝑑𝑐</m:t>
                        </m:r>
                      </m:sub>
                    </m:sSub>
                    <m:r>
                      <a:rPr lang="en-US" sz="800" b="0" i="1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US" sz="800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 b="0" i="0" smtClea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800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sub>
                    </m:sSub>
                    <m:r>
                      <a:rPr lang="en-US" sz="8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800" b="0" i="0" smtClea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800" b="0" i="1" smtClean="0">
                            <a:latin typeface="Cambria Math" panose="02040503050406030204" pitchFamily="18" charset="0"/>
                          </a:rPr>
                          <m:t>𝑑𝑟</m:t>
                        </m:r>
                      </m:sub>
                    </m:sSub>
                  </m:oMath>
                </a14:m>
                <a:r>
                  <a:rPr lang="en-US" sz="800" dirty="0"/>
                  <a:t>, then the total projection is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800">
                                    <a:latin typeface="Cambria Math" panose="02040503050406030204" pitchFamily="18" charset="0"/>
                                  </a:rPr>
                                  <m:t>Δ</m:t>
                                </m:r>
                              </m:e>
                              <m:sub>
                                <m:r>
                                  <a:rPr lang="en-US" sz="800" i="1"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sz="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800">
                                    <a:latin typeface="Cambria Math" panose="02040503050406030204" pitchFamily="18" charset="0"/>
                                  </a:rPr>
                                  <m:t>Δ</m:t>
                                </m:r>
                              </m:e>
                              <m:sub>
                                <m:r>
                                  <a:rPr lang="en-US" sz="800" b="0" i="1" smtClean="0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  <m:r>
                                  <a:rPr lang="en-US" sz="800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sub>
                            </m:sSub>
                          </m:den>
                        </m:f>
                        <m:f>
                          <m:fPr>
                            <m:ctrlPr>
                              <a:rPr lang="en-US" sz="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800">
                                    <a:latin typeface="Cambria Math" panose="02040503050406030204" pitchFamily="18" charset="0"/>
                                  </a:rPr>
                                  <m:t>Δ</m:t>
                                </m:r>
                              </m:e>
                              <m:sub>
                                <m:r>
                                  <a:rPr lang="en-US" sz="800" i="1">
                                    <a:latin typeface="Cambria Math" panose="02040503050406030204" pitchFamily="18" charset="0"/>
                                  </a:rPr>
                                  <m:t>𝑥𝑦</m:t>
                                </m:r>
                              </m:sub>
                            </m:sSub>
                          </m:num>
                          <m:den>
                            <m:func>
                              <m:funcPr>
                                <m:ctrlPr>
                                  <a:rPr lang="en-US" sz="800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800">
                                    <a:latin typeface="Cambria Math" panose="02040503050406030204" pitchFamily="18" charset="0"/>
                                  </a:rPr>
                                  <m:t>cos</m:t>
                                </m:r>
                              </m:fName>
                              <m:e>
                                <m:sSub>
                                  <m:sSubPr>
                                    <m:ctrlPr>
                                      <a:rPr lang="en-US" sz="8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800" i="1">
                                        <a:latin typeface="Cambria Math" panose="02040503050406030204" pitchFamily="18" charset="0"/>
                                      </a:rPr>
                                      <m:t>𝛼</m:t>
                                    </m:r>
                                  </m:e>
                                  <m:sub>
                                    <m:r>
                                      <a:rPr lang="en-US" sz="800" b="0" i="1" smtClean="0">
                                        <a:latin typeface="Cambria Math" panose="02040503050406030204" pitchFamily="18" charset="0"/>
                                      </a:rPr>
                                      <m:t>𝑥𝑦</m:t>
                                    </m:r>
                                  </m:sub>
                                </m:sSub>
                              </m:e>
                            </m:func>
                          </m:den>
                        </m:f>
                      </m:e>
                    </m:d>
                    <m:d>
                      <m:dPr>
                        <m:ctrlPr>
                          <a:rPr lang="en-US" sz="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800">
                                    <a:latin typeface="Cambria Math" panose="02040503050406030204" pitchFamily="18" charset="0"/>
                                  </a:rPr>
                                  <m:t>Δ</m:t>
                                </m:r>
                              </m:e>
                              <m:sub>
                                <m:r>
                                  <a:rPr lang="en-US" sz="800" i="1">
                                    <a:latin typeface="Cambria Math" panose="02040503050406030204" pitchFamily="18" charset="0"/>
                                  </a:rPr>
                                  <m:t>𝑥𝑦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sz="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800">
                                    <a:latin typeface="Cambria Math" panose="02040503050406030204" pitchFamily="18" charset="0"/>
                                  </a:rPr>
                                  <m:t>Δ</m:t>
                                </m:r>
                              </m:e>
                              <m:sub>
                                <m:r>
                                  <a:rPr lang="en-US" sz="800" i="1">
                                    <a:latin typeface="Cambria Math" panose="02040503050406030204" pitchFamily="18" charset="0"/>
                                  </a:rPr>
                                  <m:t>𝑑𝑐</m:t>
                                </m:r>
                              </m:sub>
                            </m:sSub>
                          </m:den>
                        </m:f>
                        <m:func>
                          <m:funcPr>
                            <m:ctrlPr>
                              <a:rPr lang="en-US" sz="8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80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sSub>
                              <m:sSubPr>
                                <m:ctrlPr>
                                  <a:rPr lang="en-US" sz="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800" i="1"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</m:e>
                              <m:sub>
                                <m:r>
                                  <a:rPr lang="en-US" sz="800" b="0" i="1" smtClean="0">
                                    <a:latin typeface="Cambria Math" panose="02040503050406030204" pitchFamily="18" charset="0"/>
                                  </a:rPr>
                                  <m:t>𝑥𝑦</m:t>
                                </m:r>
                              </m:sub>
                            </m:sSub>
                          </m:e>
                        </m:func>
                      </m:e>
                    </m:d>
                    <m:r>
                      <a:rPr lang="en-US" sz="800" b="0" i="1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US" sz="800" dirty="0"/>
                  <a:t>, and the fractional projected length is between 0 and 1, so the total projection of 1 is split between two detectors depending on the overlap.  </a:t>
                </a:r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3BE5FDE7-668E-9A45-9435-CDD1290EED1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2549" y="1584079"/>
                <a:ext cx="5274916" cy="3755981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6E439920-F704-B433-1487-4DEC5B0922FA}"/>
              </a:ext>
            </a:extLst>
          </p:cNvPr>
          <p:cNvSpPr txBox="1"/>
          <p:nvPr/>
        </p:nvSpPr>
        <p:spPr>
          <a:xfrm>
            <a:off x="0" y="5477784"/>
            <a:ext cx="657325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hlinkClick r:id="rId3"/>
              </a:rPr>
              <a:t>Separable Models for cone-beam MBIR Reconstruction, Balke, et al, 2018.</a:t>
            </a:r>
            <a:r>
              <a:rPr lang="en-US" sz="1000" dirty="0">
                <a:hlinkClick r:id="rId4"/>
              </a:rPr>
              <a:t> </a:t>
            </a:r>
            <a:endParaRPr lang="en-US" sz="10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31EDEDA-CB4E-AA3C-5B62-D52DD4053A24}"/>
              </a:ext>
            </a:extLst>
          </p:cNvPr>
          <p:cNvGrpSpPr/>
          <p:nvPr/>
        </p:nvGrpSpPr>
        <p:grpSpPr>
          <a:xfrm>
            <a:off x="2162674" y="74417"/>
            <a:ext cx="6600326" cy="3014292"/>
            <a:chOff x="508771" y="62576"/>
            <a:chExt cx="8649468" cy="3935202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ECC80AFA-C98C-30C4-2A42-E9FAF950B07F}"/>
                </a:ext>
              </a:extLst>
            </p:cNvPr>
            <p:cNvGrpSpPr/>
            <p:nvPr/>
          </p:nvGrpSpPr>
          <p:grpSpPr>
            <a:xfrm>
              <a:off x="508771" y="1108908"/>
              <a:ext cx="6646292" cy="2495458"/>
              <a:chOff x="511773" y="1082443"/>
              <a:chExt cx="6646292" cy="2495458"/>
            </a:xfrm>
          </p:grpSpPr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25C433C2-E06E-9754-E5A8-17F4927D961F}"/>
                  </a:ext>
                </a:extLst>
              </p:cNvPr>
              <p:cNvGrpSpPr/>
              <p:nvPr/>
            </p:nvGrpSpPr>
            <p:grpSpPr>
              <a:xfrm>
                <a:off x="3817580" y="2102569"/>
                <a:ext cx="1347816" cy="1017925"/>
                <a:chOff x="3817143" y="2194894"/>
                <a:chExt cx="1347816" cy="1017925"/>
              </a:xfrm>
            </p:grpSpPr>
            <p:grpSp>
              <p:nvGrpSpPr>
                <p:cNvPr id="81" name="Group 80">
                  <a:extLst>
                    <a:ext uri="{FF2B5EF4-FFF2-40B4-BE49-F238E27FC236}">
                      <a16:creationId xmlns:a16="http://schemas.microsoft.com/office/drawing/2014/main" id="{D1282FC7-90A4-256A-94A6-CAC13615F7C4}"/>
                    </a:ext>
                  </a:extLst>
                </p:cNvPr>
                <p:cNvGrpSpPr/>
                <p:nvPr/>
              </p:nvGrpSpPr>
              <p:grpSpPr>
                <a:xfrm>
                  <a:off x="3935687" y="2310873"/>
                  <a:ext cx="1229272" cy="901946"/>
                  <a:chOff x="2391141" y="2627335"/>
                  <a:chExt cx="1229272" cy="901946"/>
                </a:xfrm>
              </p:grpSpPr>
              <p:cxnSp>
                <p:nvCxnSpPr>
                  <p:cNvPr id="85" name="Straight Arrow Connector 84">
                    <a:extLst>
                      <a:ext uri="{FF2B5EF4-FFF2-40B4-BE49-F238E27FC236}">
                        <a16:creationId xmlns:a16="http://schemas.microsoft.com/office/drawing/2014/main" id="{4F8034B8-6D18-4C52-E4B7-8FD0E4C5E79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H="1" flipV="1">
                    <a:off x="2391141" y="2627335"/>
                    <a:ext cx="828108" cy="684899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arrow" w="sm" len="lg"/>
                  </a:ln>
                  <a:effectLst/>
                </p:spPr>
              </p:cxnSp>
              <p:sp>
                <p:nvSpPr>
                  <p:cNvPr id="86" name="TextBox 85">
                    <a:extLst>
                      <a:ext uri="{FF2B5EF4-FFF2-40B4-BE49-F238E27FC236}">
                        <a16:creationId xmlns:a16="http://schemas.microsoft.com/office/drawing/2014/main" id="{A19322C8-C657-F0B1-D95D-7AE45F0D796B}"/>
                      </a:ext>
                    </a:extLst>
                  </p:cNvPr>
                  <p:cNvSpPr txBox="1"/>
                  <p:nvPr/>
                </p:nvSpPr>
                <p:spPr>
                  <a:xfrm>
                    <a:off x="3095216" y="3187745"/>
                    <a:ext cx="525197" cy="34153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iso</a:t>
                    </a:r>
                  </a:p>
                </p:txBody>
              </p:sp>
            </p:grpSp>
            <p:grpSp>
              <p:nvGrpSpPr>
                <p:cNvPr id="82" name="Group 81">
                  <a:extLst>
                    <a:ext uri="{FF2B5EF4-FFF2-40B4-BE49-F238E27FC236}">
                      <a16:creationId xmlns:a16="http://schemas.microsoft.com/office/drawing/2014/main" id="{72BA1D47-1F53-207E-31E6-EEA484D2B7C3}"/>
                    </a:ext>
                  </a:extLst>
                </p:cNvPr>
                <p:cNvGrpSpPr/>
                <p:nvPr/>
              </p:nvGrpSpPr>
              <p:grpSpPr>
                <a:xfrm>
                  <a:off x="3817143" y="2194894"/>
                  <a:ext cx="91440" cy="91440"/>
                  <a:chOff x="3276600" y="838053"/>
                  <a:chExt cx="91440" cy="91440"/>
                </a:xfrm>
              </p:grpSpPr>
              <p:cxnSp>
                <p:nvCxnSpPr>
                  <p:cNvPr id="83" name="Straight Connector 82">
                    <a:extLst>
                      <a:ext uri="{FF2B5EF4-FFF2-40B4-BE49-F238E27FC236}">
                        <a16:creationId xmlns:a16="http://schemas.microsoft.com/office/drawing/2014/main" id="{C6D93401-BCCB-6B0F-2251-8E3D8D2F7F5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3276600" y="838053"/>
                    <a:ext cx="0" cy="91440"/>
                  </a:xfrm>
                  <a:prstGeom prst="line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84" name="Straight Connector 83">
                    <a:extLst>
                      <a:ext uri="{FF2B5EF4-FFF2-40B4-BE49-F238E27FC236}">
                        <a16:creationId xmlns:a16="http://schemas.microsoft.com/office/drawing/2014/main" id="{7B23EAAD-F3F5-007C-521F-A3E637F4ADE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3276600" y="838053"/>
                    <a:ext cx="91440" cy="1524"/>
                  </a:xfrm>
                  <a:prstGeom prst="line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327D5FE1-A2EE-DA02-BDE7-36576DEB9874}"/>
                  </a:ext>
                </a:extLst>
              </p:cNvPr>
              <p:cNvGrpSpPr/>
              <p:nvPr/>
            </p:nvGrpSpPr>
            <p:grpSpPr>
              <a:xfrm>
                <a:off x="3241960" y="1082443"/>
                <a:ext cx="1595205" cy="2495458"/>
                <a:chOff x="1595143" y="1028700"/>
                <a:chExt cx="1595205" cy="2495458"/>
              </a:xfrm>
            </p:grpSpPr>
            <p:sp>
              <p:nvSpPr>
                <p:cNvPr id="69" name="Freeform 68">
                  <a:extLst>
                    <a:ext uri="{FF2B5EF4-FFF2-40B4-BE49-F238E27FC236}">
                      <a16:creationId xmlns:a16="http://schemas.microsoft.com/office/drawing/2014/main" id="{7E90B1A2-1BBB-1730-E318-4F0307DA2106}"/>
                    </a:ext>
                  </a:extLst>
                </p:cNvPr>
                <p:cNvSpPr/>
                <p:nvPr/>
              </p:nvSpPr>
              <p:spPr bwMode="auto">
                <a:xfrm>
                  <a:off x="1596084" y="2526546"/>
                  <a:ext cx="1370659" cy="336550"/>
                </a:xfrm>
                <a:custGeom>
                  <a:avLst/>
                  <a:gdLst>
                    <a:gd name="connsiteX0" fmla="*/ 0 w 358775"/>
                    <a:gd name="connsiteY0" fmla="*/ 168299 h 168299"/>
                    <a:gd name="connsiteX1" fmla="*/ 63500 w 358775"/>
                    <a:gd name="connsiteY1" fmla="*/ 142899 h 168299"/>
                    <a:gd name="connsiteX2" fmla="*/ 111125 w 358775"/>
                    <a:gd name="connsiteY2" fmla="*/ 117499 h 168299"/>
                    <a:gd name="connsiteX3" fmla="*/ 161925 w 358775"/>
                    <a:gd name="connsiteY3" fmla="*/ 98449 h 168299"/>
                    <a:gd name="connsiteX4" fmla="*/ 184150 w 358775"/>
                    <a:gd name="connsiteY4" fmla="*/ 85749 h 168299"/>
                    <a:gd name="connsiteX5" fmla="*/ 215900 w 358775"/>
                    <a:gd name="connsiteY5" fmla="*/ 73049 h 168299"/>
                    <a:gd name="connsiteX6" fmla="*/ 234950 w 358775"/>
                    <a:gd name="connsiteY6" fmla="*/ 60349 h 168299"/>
                    <a:gd name="connsiteX7" fmla="*/ 260350 w 358775"/>
                    <a:gd name="connsiteY7" fmla="*/ 47649 h 168299"/>
                    <a:gd name="connsiteX8" fmla="*/ 285750 w 358775"/>
                    <a:gd name="connsiteY8" fmla="*/ 28599 h 168299"/>
                    <a:gd name="connsiteX9" fmla="*/ 304800 w 358775"/>
                    <a:gd name="connsiteY9" fmla="*/ 19074 h 168299"/>
                    <a:gd name="connsiteX10" fmla="*/ 323850 w 358775"/>
                    <a:gd name="connsiteY10" fmla="*/ 6374 h 168299"/>
                    <a:gd name="connsiteX11" fmla="*/ 358775 w 358775"/>
                    <a:gd name="connsiteY11" fmla="*/ 24 h 168299"/>
                    <a:gd name="connsiteX0" fmla="*/ 0 w 358775"/>
                    <a:gd name="connsiteY0" fmla="*/ 168275 h 168275"/>
                    <a:gd name="connsiteX1" fmla="*/ 63500 w 358775"/>
                    <a:gd name="connsiteY1" fmla="*/ 142875 h 168275"/>
                    <a:gd name="connsiteX2" fmla="*/ 111125 w 358775"/>
                    <a:gd name="connsiteY2" fmla="*/ 117475 h 168275"/>
                    <a:gd name="connsiteX3" fmla="*/ 161925 w 358775"/>
                    <a:gd name="connsiteY3" fmla="*/ 98425 h 168275"/>
                    <a:gd name="connsiteX4" fmla="*/ 184150 w 358775"/>
                    <a:gd name="connsiteY4" fmla="*/ 85725 h 168275"/>
                    <a:gd name="connsiteX5" fmla="*/ 215900 w 358775"/>
                    <a:gd name="connsiteY5" fmla="*/ 73025 h 168275"/>
                    <a:gd name="connsiteX6" fmla="*/ 234950 w 358775"/>
                    <a:gd name="connsiteY6" fmla="*/ 60325 h 168275"/>
                    <a:gd name="connsiteX7" fmla="*/ 260350 w 358775"/>
                    <a:gd name="connsiteY7" fmla="*/ 47625 h 168275"/>
                    <a:gd name="connsiteX8" fmla="*/ 285750 w 358775"/>
                    <a:gd name="connsiteY8" fmla="*/ 28575 h 168275"/>
                    <a:gd name="connsiteX9" fmla="*/ 304800 w 358775"/>
                    <a:gd name="connsiteY9" fmla="*/ 19050 h 168275"/>
                    <a:gd name="connsiteX10" fmla="*/ 358775 w 358775"/>
                    <a:gd name="connsiteY10" fmla="*/ 0 h 168275"/>
                    <a:gd name="connsiteX0" fmla="*/ 0 w 358775"/>
                    <a:gd name="connsiteY0" fmla="*/ 168275 h 168275"/>
                    <a:gd name="connsiteX1" fmla="*/ 63500 w 358775"/>
                    <a:gd name="connsiteY1" fmla="*/ 142875 h 168275"/>
                    <a:gd name="connsiteX2" fmla="*/ 111125 w 358775"/>
                    <a:gd name="connsiteY2" fmla="*/ 117475 h 168275"/>
                    <a:gd name="connsiteX3" fmla="*/ 161925 w 358775"/>
                    <a:gd name="connsiteY3" fmla="*/ 98425 h 168275"/>
                    <a:gd name="connsiteX4" fmla="*/ 184150 w 358775"/>
                    <a:gd name="connsiteY4" fmla="*/ 85725 h 168275"/>
                    <a:gd name="connsiteX5" fmla="*/ 215900 w 358775"/>
                    <a:gd name="connsiteY5" fmla="*/ 73025 h 168275"/>
                    <a:gd name="connsiteX6" fmla="*/ 234950 w 358775"/>
                    <a:gd name="connsiteY6" fmla="*/ 60325 h 168275"/>
                    <a:gd name="connsiteX7" fmla="*/ 260350 w 358775"/>
                    <a:gd name="connsiteY7" fmla="*/ 47625 h 168275"/>
                    <a:gd name="connsiteX8" fmla="*/ 285750 w 358775"/>
                    <a:gd name="connsiteY8" fmla="*/ 28575 h 168275"/>
                    <a:gd name="connsiteX9" fmla="*/ 358775 w 358775"/>
                    <a:gd name="connsiteY9" fmla="*/ 0 h 168275"/>
                    <a:gd name="connsiteX0" fmla="*/ 0 w 358775"/>
                    <a:gd name="connsiteY0" fmla="*/ 168275 h 168275"/>
                    <a:gd name="connsiteX1" fmla="*/ 63500 w 358775"/>
                    <a:gd name="connsiteY1" fmla="*/ 142875 h 168275"/>
                    <a:gd name="connsiteX2" fmla="*/ 111125 w 358775"/>
                    <a:gd name="connsiteY2" fmla="*/ 117475 h 168275"/>
                    <a:gd name="connsiteX3" fmla="*/ 161925 w 358775"/>
                    <a:gd name="connsiteY3" fmla="*/ 98425 h 168275"/>
                    <a:gd name="connsiteX4" fmla="*/ 184150 w 358775"/>
                    <a:gd name="connsiteY4" fmla="*/ 85725 h 168275"/>
                    <a:gd name="connsiteX5" fmla="*/ 215900 w 358775"/>
                    <a:gd name="connsiteY5" fmla="*/ 73025 h 168275"/>
                    <a:gd name="connsiteX6" fmla="*/ 234950 w 358775"/>
                    <a:gd name="connsiteY6" fmla="*/ 60325 h 168275"/>
                    <a:gd name="connsiteX7" fmla="*/ 285750 w 358775"/>
                    <a:gd name="connsiteY7" fmla="*/ 28575 h 168275"/>
                    <a:gd name="connsiteX8" fmla="*/ 358775 w 358775"/>
                    <a:gd name="connsiteY8" fmla="*/ 0 h 168275"/>
                    <a:gd name="connsiteX0" fmla="*/ 0 w 358775"/>
                    <a:gd name="connsiteY0" fmla="*/ 168275 h 168275"/>
                    <a:gd name="connsiteX1" fmla="*/ 63500 w 358775"/>
                    <a:gd name="connsiteY1" fmla="*/ 142875 h 168275"/>
                    <a:gd name="connsiteX2" fmla="*/ 111125 w 358775"/>
                    <a:gd name="connsiteY2" fmla="*/ 117475 h 168275"/>
                    <a:gd name="connsiteX3" fmla="*/ 161925 w 358775"/>
                    <a:gd name="connsiteY3" fmla="*/ 98425 h 168275"/>
                    <a:gd name="connsiteX4" fmla="*/ 184150 w 358775"/>
                    <a:gd name="connsiteY4" fmla="*/ 85725 h 168275"/>
                    <a:gd name="connsiteX5" fmla="*/ 234950 w 358775"/>
                    <a:gd name="connsiteY5" fmla="*/ 60325 h 168275"/>
                    <a:gd name="connsiteX6" fmla="*/ 285750 w 358775"/>
                    <a:gd name="connsiteY6" fmla="*/ 28575 h 168275"/>
                    <a:gd name="connsiteX7" fmla="*/ 358775 w 358775"/>
                    <a:gd name="connsiteY7" fmla="*/ 0 h 168275"/>
                    <a:gd name="connsiteX0" fmla="*/ 0 w 358775"/>
                    <a:gd name="connsiteY0" fmla="*/ 168275 h 168275"/>
                    <a:gd name="connsiteX1" fmla="*/ 63500 w 358775"/>
                    <a:gd name="connsiteY1" fmla="*/ 142875 h 168275"/>
                    <a:gd name="connsiteX2" fmla="*/ 111125 w 358775"/>
                    <a:gd name="connsiteY2" fmla="*/ 117475 h 168275"/>
                    <a:gd name="connsiteX3" fmla="*/ 161925 w 358775"/>
                    <a:gd name="connsiteY3" fmla="*/ 98425 h 168275"/>
                    <a:gd name="connsiteX4" fmla="*/ 234950 w 358775"/>
                    <a:gd name="connsiteY4" fmla="*/ 60325 h 168275"/>
                    <a:gd name="connsiteX5" fmla="*/ 285750 w 358775"/>
                    <a:gd name="connsiteY5" fmla="*/ 28575 h 168275"/>
                    <a:gd name="connsiteX6" fmla="*/ 358775 w 358775"/>
                    <a:gd name="connsiteY6" fmla="*/ 0 h 168275"/>
                    <a:gd name="connsiteX0" fmla="*/ 0 w 358775"/>
                    <a:gd name="connsiteY0" fmla="*/ 168275 h 168275"/>
                    <a:gd name="connsiteX1" fmla="*/ 63500 w 358775"/>
                    <a:gd name="connsiteY1" fmla="*/ 142875 h 168275"/>
                    <a:gd name="connsiteX2" fmla="*/ 111125 w 358775"/>
                    <a:gd name="connsiteY2" fmla="*/ 117475 h 168275"/>
                    <a:gd name="connsiteX3" fmla="*/ 234950 w 358775"/>
                    <a:gd name="connsiteY3" fmla="*/ 60325 h 168275"/>
                    <a:gd name="connsiteX4" fmla="*/ 285750 w 358775"/>
                    <a:gd name="connsiteY4" fmla="*/ 28575 h 168275"/>
                    <a:gd name="connsiteX5" fmla="*/ 358775 w 358775"/>
                    <a:gd name="connsiteY5" fmla="*/ 0 h 168275"/>
                    <a:gd name="connsiteX0" fmla="*/ 0 w 358775"/>
                    <a:gd name="connsiteY0" fmla="*/ 168275 h 168275"/>
                    <a:gd name="connsiteX1" fmla="*/ 63500 w 358775"/>
                    <a:gd name="connsiteY1" fmla="*/ 142875 h 168275"/>
                    <a:gd name="connsiteX2" fmla="*/ 234950 w 358775"/>
                    <a:gd name="connsiteY2" fmla="*/ 60325 h 168275"/>
                    <a:gd name="connsiteX3" fmla="*/ 285750 w 358775"/>
                    <a:gd name="connsiteY3" fmla="*/ 28575 h 168275"/>
                    <a:gd name="connsiteX4" fmla="*/ 358775 w 358775"/>
                    <a:gd name="connsiteY4" fmla="*/ 0 h 168275"/>
                    <a:gd name="connsiteX0" fmla="*/ 0 w 358775"/>
                    <a:gd name="connsiteY0" fmla="*/ 168275 h 168275"/>
                    <a:gd name="connsiteX1" fmla="*/ 234950 w 358775"/>
                    <a:gd name="connsiteY1" fmla="*/ 60325 h 168275"/>
                    <a:gd name="connsiteX2" fmla="*/ 285750 w 358775"/>
                    <a:gd name="connsiteY2" fmla="*/ 28575 h 168275"/>
                    <a:gd name="connsiteX3" fmla="*/ 358775 w 358775"/>
                    <a:gd name="connsiteY3" fmla="*/ 0 h 168275"/>
                    <a:gd name="connsiteX0" fmla="*/ 0 w 358775"/>
                    <a:gd name="connsiteY0" fmla="*/ 168275 h 168275"/>
                    <a:gd name="connsiteX1" fmla="*/ 285750 w 358775"/>
                    <a:gd name="connsiteY1" fmla="*/ 28575 h 168275"/>
                    <a:gd name="connsiteX2" fmla="*/ 358775 w 358775"/>
                    <a:gd name="connsiteY2" fmla="*/ 0 h 168275"/>
                    <a:gd name="connsiteX0" fmla="*/ 0 w 358775"/>
                    <a:gd name="connsiteY0" fmla="*/ 327442 h 327442"/>
                    <a:gd name="connsiteX1" fmla="*/ 101600 w 358775"/>
                    <a:gd name="connsiteY1" fmla="*/ 417 h 327442"/>
                    <a:gd name="connsiteX2" fmla="*/ 358775 w 358775"/>
                    <a:gd name="connsiteY2" fmla="*/ 159167 h 327442"/>
                    <a:gd name="connsiteX0" fmla="*/ 6934 w 1130884"/>
                    <a:gd name="connsiteY0" fmla="*/ 349019 h 349019"/>
                    <a:gd name="connsiteX1" fmla="*/ 108534 w 1130884"/>
                    <a:gd name="connsiteY1" fmla="*/ 21994 h 349019"/>
                    <a:gd name="connsiteX2" fmla="*/ 1130884 w 1130884"/>
                    <a:gd name="connsiteY2" fmla="*/ 25169 h 349019"/>
                    <a:gd name="connsiteX0" fmla="*/ 0 w 1384300"/>
                    <a:gd name="connsiteY0" fmla="*/ 359246 h 359246"/>
                    <a:gd name="connsiteX1" fmla="*/ 361950 w 1384300"/>
                    <a:gd name="connsiteY1" fmla="*/ 22696 h 359246"/>
                    <a:gd name="connsiteX2" fmla="*/ 1384300 w 1384300"/>
                    <a:gd name="connsiteY2" fmla="*/ 25871 h 359246"/>
                    <a:gd name="connsiteX0" fmla="*/ 0 w 1384300"/>
                    <a:gd name="connsiteY0" fmla="*/ 359246 h 359246"/>
                    <a:gd name="connsiteX1" fmla="*/ 361950 w 1384300"/>
                    <a:gd name="connsiteY1" fmla="*/ 22696 h 359246"/>
                    <a:gd name="connsiteX2" fmla="*/ 1384300 w 1384300"/>
                    <a:gd name="connsiteY2" fmla="*/ 25871 h 359246"/>
                    <a:gd name="connsiteX0" fmla="*/ 0 w 1384300"/>
                    <a:gd name="connsiteY0" fmla="*/ 359246 h 359246"/>
                    <a:gd name="connsiteX1" fmla="*/ 361950 w 1384300"/>
                    <a:gd name="connsiteY1" fmla="*/ 22696 h 359246"/>
                    <a:gd name="connsiteX2" fmla="*/ 1384300 w 1384300"/>
                    <a:gd name="connsiteY2" fmla="*/ 25871 h 359246"/>
                    <a:gd name="connsiteX0" fmla="*/ 0 w 1384300"/>
                    <a:gd name="connsiteY0" fmla="*/ 336550 h 336550"/>
                    <a:gd name="connsiteX1" fmla="*/ 361950 w 1384300"/>
                    <a:gd name="connsiteY1" fmla="*/ 0 h 336550"/>
                    <a:gd name="connsiteX2" fmla="*/ 1384300 w 1384300"/>
                    <a:gd name="connsiteY2" fmla="*/ 3175 h 336550"/>
                    <a:gd name="connsiteX0" fmla="*/ 0 w 1384300"/>
                    <a:gd name="connsiteY0" fmla="*/ 336550 h 336550"/>
                    <a:gd name="connsiteX1" fmla="*/ 361950 w 1384300"/>
                    <a:gd name="connsiteY1" fmla="*/ 0 h 336550"/>
                    <a:gd name="connsiteX2" fmla="*/ 1384300 w 1384300"/>
                    <a:gd name="connsiteY2" fmla="*/ 3175 h 336550"/>
                    <a:gd name="connsiteX0" fmla="*/ 0 w 1384300"/>
                    <a:gd name="connsiteY0" fmla="*/ 336550 h 336550"/>
                    <a:gd name="connsiteX1" fmla="*/ 361950 w 1384300"/>
                    <a:gd name="connsiteY1" fmla="*/ 0 h 336550"/>
                    <a:gd name="connsiteX2" fmla="*/ 1384300 w 1384300"/>
                    <a:gd name="connsiteY2" fmla="*/ 3175 h 336550"/>
                    <a:gd name="connsiteX0" fmla="*/ 0 w 1384300"/>
                    <a:gd name="connsiteY0" fmla="*/ 336550 h 336550"/>
                    <a:gd name="connsiteX1" fmla="*/ 361950 w 1384300"/>
                    <a:gd name="connsiteY1" fmla="*/ 0 h 336550"/>
                    <a:gd name="connsiteX2" fmla="*/ 1384300 w 1384300"/>
                    <a:gd name="connsiteY2" fmla="*/ 3175 h 336550"/>
                    <a:gd name="connsiteX0" fmla="*/ 0 w 1384300"/>
                    <a:gd name="connsiteY0" fmla="*/ 336550 h 336550"/>
                    <a:gd name="connsiteX1" fmla="*/ 361950 w 1384300"/>
                    <a:gd name="connsiteY1" fmla="*/ 0 h 336550"/>
                    <a:gd name="connsiteX2" fmla="*/ 1384300 w 1384300"/>
                    <a:gd name="connsiteY2" fmla="*/ 3175 h 336550"/>
                    <a:gd name="connsiteX0" fmla="*/ 0 w 1384300"/>
                    <a:gd name="connsiteY0" fmla="*/ 336550 h 336550"/>
                    <a:gd name="connsiteX1" fmla="*/ 361950 w 1384300"/>
                    <a:gd name="connsiteY1" fmla="*/ 0 h 336550"/>
                    <a:gd name="connsiteX2" fmla="*/ 1384300 w 1384300"/>
                    <a:gd name="connsiteY2" fmla="*/ 3175 h 336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84300" h="336550">
                      <a:moveTo>
                        <a:pt x="0" y="336550"/>
                      </a:moveTo>
                      <a:cubicBezTo>
                        <a:pt x="370417" y="-10583"/>
                        <a:pt x="80433" y="268287"/>
                        <a:pt x="361950" y="0"/>
                      </a:cubicBezTo>
                      <a:cubicBezTo>
                        <a:pt x="702733" y="1058"/>
                        <a:pt x="367242" y="5292"/>
                        <a:pt x="1384300" y="3175"/>
                      </a:cubicBezTo>
                    </a:path>
                  </a:pathLst>
                </a:cu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grpSp>
              <p:nvGrpSpPr>
                <p:cNvPr id="70" name="Group 69">
                  <a:extLst>
                    <a:ext uri="{FF2B5EF4-FFF2-40B4-BE49-F238E27FC236}">
                      <a16:creationId xmlns:a16="http://schemas.microsoft.com/office/drawing/2014/main" id="{235B3E55-ECDD-2C30-3C73-366CC790EC93}"/>
                    </a:ext>
                  </a:extLst>
                </p:cNvPr>
                <p:cNvGrpSpPr/>
                <p:nvPr/>
              </p:nvGrpSpPr>
              <p:grpSpPr>
                <a:xfrm>
                  <a:off x="1595143" y="1028700"/>
                  <a:ext cx="1595205" cy="2495458"/>
                  <a:chOff x="1823743" y="1936434"/>
                  <a:chExt cx="1595205" cy="2495458"/>
                </a:xfrm>
              </p:grpSpPr>
              <p:cxnSp>
                <p:nvCxnSpPr>
                  <p:cNvPr id="74" name="Straight Arrow Connector 73">
                    <a:extLst>
                      <a:ext uri="{FF2B5EF4-FFF2-40B4-BE49-F238E27FC236}">
                        <a16:creationId xmlns:a16="http://schemas.microsoft.com/office/drawing/2014/main" id="{703B4B23-D43A-50D6-2671-5D90C880B96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H="1">
                    <a:off x="2496323" y="2503356"/>
                    <a:ext cx="2552" cy="1279657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19050" cap="flat" cmpd="sng" algn="ctr">
                    <a:solidFill>
                      <a:srgbClr val="32A859"/>
                    </a:solidFill>
                    <a:prstDash val="solid"/>
                    <a:round/>
                    <a:headEnd type="none" w="med" len="med"/>
                    <a:tailEnd type="none"/>
                  </a:ln>
                  <a:effectLst/>
                </p:spPr>
              </p:cxnSp>
              <p:sp>
                <p:nvSpPr>
                  <p:cNvPr id="75" name="U-Turn Arrow 74">
                    <a:extLst>
                      <a:ext uri="{FF2B5EF4-FFF2-40B4-BE49-F238E27FC236}">
                        <a16:creationId xmlns:a16="http://schemas.microsoft.com/office/drawing/2014/main" id="{BCE4909C-7945-C165-B32B-A2C4669DCBA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46475" y="3949393"/>
                    <a:ext cx="381000" cy="284418"/>
                  </a:xfrm>
                  <a:prstGeom prst="uturnArrow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scene3d>
                    <a:camera prst="orthographicFront">
                      <a:rot lat="3600000" lon="0" rev="0"/>
                    </a:camera>
                    <a:lightRig rig="threePt" dir="t"/>
                  </a:scene3d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0" charset="0"/>
                      <a:ea typeface="ＭＳ Ｐゴシック" pitchFamily="-110" charset="-128"/>
                      <a:cs typeface="ＭＳ Ｐゴシック" pitchFamily="-110" charset="-128"/>
                    </a:endParaRPr>
                  </a:p>
                </p:txBody>
              </p:sp>
              <p:sp>
                <p:nvSpPr>
                  <p:cNvPr id="76" name="Cube 75">
                    <a:extLst>
                      <a:ext uri="{FF2B5EF4-FFF2-40B4-BE49-F238E27FC236}">
                        <a16:creationId xmlns:a16="http://schemas.microsoft.com/office/drawing/2014/main" id="{2FAAC6EB-8695-E0C5-77E0-822F08478C8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23743" y="2324100"/>
                    <a:ext cx="1371600" cy="1447800"/>
                  </a:xfrm>
                  <a:prstGeom prst="cube">
                    <a:avLst/>
                  </a:prstGeom>
                  <a:solidFill>
                    <a:schemeClr val="accent1">
                      <a:alpha val="70026"/>
                    </a:schemeClr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0" charset="0"/>
                      <a:ea typeface="ＭＳ Ｐゴシック" pitchFamily="-110" charset="-128"/>
                      <a:cs typeface="ＭＳ Ｐゴシック" pitchFamily="-110" charset="-128"/>
                    </a:endParaRPr>
                  </a:p>
                </p:txBody>
              </p:sp>
              <p:sp>
                <p:nvSpPr>
                  <p:cNvPr id="77" name="TextBox 76">
                    <a:extLst>
                      <a:ext uri="{FF2B5EF4-FFF2-40B4-BE49-F238E27FC236}">
                        <a16:creationId xmlns:a16="http://schemas.microsoft.com/office/drawing/2014/main" id="{57791DFC-B446-2336-4CDD-8BC59A046B2A}"/>
                      </a:ext>
                    </a:extLst>
                  </p:cNvPr>
                  <p:cNvSpPr txBox="1"/>
                  <p:nvPr/>
                </p:nvSpPr>
                <p:spPr>
                  <a:xfrm>
                    <a:off x="2536975" y="4170282"/>
                    <a:ext cx="881973" cy="2616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rotation axis</a:t>
                    </a:r>
                  </a:p>
                </p:txBody>
              </p:sp>
              <p:grpSp>
                <p:nvGrpSpPr>
                  <p:cNvPr id="78" name="Group 77">
                    <a:extLst>
                      <a:ext uri="{FF2B5EF4-FFF2-40B4-BE49-F238E27FC236}">
                        <a16:creationId xmlns:a16="http://schemas.microsoft.com/office/drawing/2014/main" id="{B3F286B3-6FF3-3F46-EC06-A0E9C2EB8D56}"/>
                      </a:ext>
                    </a:extLst>
                  </p:cNvPr>
                  <p:cNvGrpSpPr/>
                  <p:nvPr/>
                </p:nvGrpSpPr>
                <p:grpSpPr>
                  <a:xfrm>
                    <a:off x="2492884" y="1936434"/>
                    <a:ext cx="2233" cy="2438400"/>
                    <a:chOff x="4402941" y="1936434"/>
                    <a:chExt cx="2233" cy="2438400"/>
                  </a:xfrm>
                </p:grpSpPr>
                <p:cxnSp>
                  <p:nvCxnSpPr>
                    <p:cNvPr id="79" name="Straight Arrow Connector 78">
                      <a:extLst>
                        <a:ext uri="{FF2B5EF4-FFF2-40B4-BE49-F238E27FC236}">
                          <a16:creationId xmlns:a16="http://schemas.microsoft.com/office/drawing/2014/main" id="{CF7EE7B4-2D36-3562-5F50-2103795DD9A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 flipH="1">
                      <a:off x="4402941" y="3771900"/>
                      <a:ext cx="2233" cy="602934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19050" cap="flat" cmpd="sng" algn="ctr">
                      <a:solidFill>
                        <a:srgbClr val="32A859"/>
                      </a:solidFill>
                      <a:prstDash val="solid"/>
                      <a:round/>
                      <a:headEnd type="none" w="med" len="med"/>
                      <a:tailEnd type="arrow"/>
                    </a:ln>
                    <a:effectLst/>
                  </p:spPr>
                </p:cxnSp>
                <p:cxnSp>
                  <p:nvCxnSpPr>
                    <p:cNvPr id="80" name="Straight Arrow Connector 79">
                      <a:extLst>
                        <a:ext uri="{FF2B5EF4-FFF2-40B4-BE49-F238E27FC236}">
                          <a16:creationId xmlns:a16="http://schemas.microsoft.com/office/drawing/2014/main" id="{1FE1DD0D-F91B-E99A-DB7E-D35AD95F51C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402941" y="1936434"/>
                      <a:ext cx="2233" cy="540066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19050" cap="flat" cmpd="sng" algn="ctr">
                      <a:solidFill>
                        <a:srgbClr val="32A859"/>
                      </a:solidFill>
                      <a:prstDash val="solid"/>
                      <a:round/>
                      <a:headEnd type="none" w="med" len="med"/>
                      <a:tailEnd type="none"/>
                    </a:ln>
                    <a:effectLst/>
                  </p:spPr>
                </p:cxnSp>
              </p:grpSp>
            </p:grpSp>
            <p:sp>
              <p:nvSpPr>
                <p:cNvPr id="71" name="Oval 70">
                  <a:extLst>
                    <a:ext uri="{FF2B5EF4-FFF2-40B4-BE49-F238E27FC236}">
                      <a16:creationId xmlns:a16="http://schemas.microsoft.com/office/drawing/2014/main" id="{DB9E6122-3D88-C3E6-284C-156F48F3A3C7}"/>
                    </a:ext>
                  </a:extLst>
                </p:cNvPr>
                <p:cNvSpPr/>
                <p:nvPr/>
              </p:nvSpPr>
              <p:spPr bwMode="auto">
                <a:xfrm>
                  <a:off x="2237376" y="1564352"/>
                  <a:ext cx="76200" cy="762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>
                    <a:rot lat="3000000" lon="0" rev="0"/>
                  </a:camera>
                  <a:lightRig rig="threePt" dir="t"/>
                </a:scene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sp>
              <p:nvSpPr>
                <p:cNvPr id="72" name="Oval 71">
                  <a:extLst>
                    <a:ext uri="{FF2B5EF4-FFF2-40B4-BE49-F238E27FC236}">
                      <a16:creationId xmlns:a16="http://schemas.microsoft.com/office/drawing/2014/main" id="{18BA667D-0C73-A7B8-E9EE-C57FCBC1736F}"/>
                    </a:ext>
                  </a:extLst>
                </p:cNvPr>
                <p:cNvSpPr/>
                <p:nvPr/>
              </p:nvSpPr>
              <p:spPr bwMode="auto">
                <a:xfrm>
                  <a:off x="2234351" y="2656533"/>
                  <a:ext cx="76200" cy="762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>
                    <a:rot lat="3000000" lon="0" rev="0"/>
                  </a:camera>
                  <a:lightRig rig="threePt" dir="t"/>
                </a:scene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sp>
              <p:nvSpPr>
                <p:cNvPr id="73" name="Oval 72">
                  <a:extLst>
                    <a:ext uri="{FF2B5EF4-FFF2-40B4-BE49-F238E27FC236}">
                      <a16:creationId xmlns:a16="http://schemas.microsoft.com/office/drawing/2014/main" id="{5960AB83-F85F-659E-B369-4DB504391CED}"/>
                    </a:ext>
                  </a:extLst>
                </p:cNvPr>
                <p:cNvSpPr/>
                <p:nvPr/>
              </p:nvSpPr>
              <p:spPr bwMode="auto">
                <a:xfrm>
                  <a:off x="2232175" y="2111905"/>
                  <a:ext cx="76200" cy="762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>
                    <a:rot lat="3000000" lon="0" rev="0"/>
                  </a:camera>
                  <a:lightRig rig="threePt" dir="t"/>
                </a:scene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</p:grpSp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37EF6791-816B-8CB7-7DC3-65C7DFE9C55B}"/>
                  </a:ext>
                </a:extLst>
              </p:cNvPr>
              <p:cNvGrpSpPr/>
              <p:nvPr/>
            </p:nvGrpSpPr>
            <p:grpSpPr>
              <a:xfrm>
                <a:off x="511773" y="1318609"/>
                <a:ext cx="6646292" cy="968560"/>
                <a:chOff x="511336" y="1410934"/>
                <a:chExt cx="6646292" cy="968560"/>
              </a:xfrm>
            </p:grpSpPr>
            <p:sp>
              <p:nvSpPr>
                <p:cNvPr id="61" name="TextBox 60">
                  <a:extLst>
                    <a:ext uri="{FF2B5EF4-FFF2-40B4-BE49-F238E27FC236}">
                      <a16:creationId xmlns:a16="http://schemas.microsoft.com/office/drawing/2014/main" id="{2571ABF7-DAE6-F6C6-E3DD-93420DF03888}"/>
                    </a:ext>
                  </a:extLst>
                </p:cNvPr>
                <p:cNvSpPr txBox="1"/>
                <p:nvPr/>
              </p:nvSpPr>
              <p:spPr>
                <a:xfrm>
                  <a:off x="511336" y="1410934"/>
                  <a:ext cx="654344" cy="30777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source</a:t>
                  </a:r>
                </a:p>
              </p:txBody>
            </p:sp>
            <p:grpSp>
              <p:nvGrpSpPr>
                <p:cNvPr id="62" name="Group 61">
                  <a:extLst>
                    <a:ext uri="{FF2B5EF4-FFF2-40B4-BE49-F238E27FC236}">
                      <a16:creationId xmlns:a16="http://schemas.microsoft.com/office/drawing/2014/main" id="{35156FAD-5877-CA3C-A173-44DB3360B3BD}"/>
                    </a:ext>
                  </a:extLst>
                </p:cNvPr>
                <p:cNvGrpSpPr/>
                <p:nvPr/>
              </p:nvGrpSpPr>
              <p:grpSpPr>
                <a:xfrm>
                  <a:off x="762309" y="2255437"/>
                  <a:ext cx="6395319" cy="76200"/>
                  <a:chOff x="762310" y="2302742"/>
                  <a:chExt cx="6395319" cy="76200"/>
                </a:xfrm>
              </p:grpSpPr>
              <p:sp>
                <p:nvSpPr>
                  <p:cNvPr id="67" name="Oval 66">
                    <a:extLst>
                      <a:ext uri="{FF2B5EF4-FFF2-40B4-BE49-F238E27FC236}">
                        <a16:creationId xmlns:a16="http://schemas.microsoft.com/office/drawing/2014/main" id="{A2F60A81-8C28-C935-7ADD-5A0FC815E4A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2310" y="2302742"/>
                    <a:ext cx="76200" cy="76200"/>
                  </a:xfrm>
                  <a:prstGeom prst="ellipse">
                    <a:avLst/>
                  </a:prstGeom>
                  <a:solidFill>
                    <a:srgbClr val="FF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0" charset="0"/>
                      <a:ea typeface="ＭＳ Ｐゴシック" pitchFamily="-110" charset="-128"/>
                      <a:cs typeface="ＭＳ Ｐゴシック" pitchFamily="-110" charset="-128"/>
                    </a:endParaRPr>
                  </a:p>
                </p:txBody>
              </p:sp>
              <p:cxnSp>
                <p:nvCxnSpPr>
                  <p:cNvPr id="68" name="Straight Arrow Connector 67">
                    <a:extLst>
                      <a:ext uri="{FF2B5EF4-FFF2-40B4-BE49-F238E27FC236}">
                        <a16:creationId xmlns:a16="http://schemas.microsoft.com/office/drawing/2014/main" id="{7D0600C4-5E6D-0744-9EF1-68554E113CD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838510" y="2337859"/>
                    <a:ext cx="6319119" cy="0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triangle" w="med" len="lg"/>
                  </a:ln>
                  <a:effectLst/>
                </p:spPr>
              </p:cxnSp>
            </p:grpSp>
            <p:sp>
              <p:nvSpPr>
                <p:cNvPr id="66" name="TextBox 65">
                  <a:extLst>
                    <a:ext uri="{FF2B5EF4-FFF2-40B4-BE49-F238E27FC236}">
                      <a16:creationId xmlns:a16="http://schemas.microsoft.com/office/drawing/2014/main" id="{BC5D8BE4-FE1A-59C2-19F1-8D485915732A}"/>
                    </a:ext>
                  </a:extLst>
                </p:cNvPr>
                <p:cNvSpPr txBox="1"/>
                <p:nvPr/>
              </p:nvSpPr>
              <p:spPr>
                <a:xfrm>
                  <a:off x="1464762" y="1816966"/>
                  <a:ext cx="1418504" cy="5625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1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source to detector line</a:t>
                  </a:r>
                </a:p>
              </p:txBody>
            </p:sp>
          </p:grpSp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DCB663E5-A77A-6A34-9B4C-E21385BA583D}"/>
                  </a:ext>
                </a:extLst>
              </p:cNvPr>
              <p:cNvGrpSpPr/>
              <p:nvPr/>
            </p:nvGrpSpPr>
            <p:grpSpPr>
              <a:xfrm>
                <a:off x="3674558" y="1176400"/>
                <a:ext cx="1258621" cy="1410035"/>
                <a:chOff x="3674121" y="1171162"/>
                <a:chExt cx="1258621" cy="1410035"/>
              </a:xfrm>
            </p:grpSpPr>
            <p:grpSp>
              <p:nvGrpSpPr>
                <p:cNvPr id="53" name="Group 52">
                  <a:extLst>
                    <a:ext uri="{FF2B5EF4-FFF2-40B4-BE49-F238E27FC236}">
                      <a16:creationId xmlns:a16="http://schemas.microsoft.com/office/drawing/2014/main" id="{CF75FAB7-6C10-4052-9EFA-C033D004D3BD}"/>
                    </a:ext>
                  </a:extLst>
                </p:cNvPr>
                <p:cNvGrpSpPr/>
                <p:nvPr/>
              </p:nvGrpSpPr>
              <p:grpSpPr>
                <a:xfrm>
                  <a:off x="3674121" y="1171162"/>
                  <a:ext cx="1258621" cy="1410035"/>
                  <a:chOff x="4481432" y="109859"/>
                  <a:chExt cx="1258621" cy="1410035"/>
                </a:xfrm>
              </p:grpSpPr>
              <p:cxnSp>
                <p:nvCxnSpPr>
                  <p:cNvPr id="55" name="Straight Arrow Connector 54">
                    <a:extLst>
                      <a:ext uri="{FF2B5EF4-FFF2-40B4-BE49-F238E27FC236}">
                        <a16:creationId xmlns:a16="http://schemas.microsoft.com/office/drawing/2014/main" id="{EDBA1BE6-12B6-F0AD-CA52-F24D63C6C50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H="1">
                    <a:off x="5135385" y="412708"/>
                    <a:ext cx="364959" cy="363721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arrow"/>
                  </a:ln>
                  <a:effectLst/>
                </p:spPr>
              </p:cxnSp>
              <p:sp>
                <p:nvSpPr>
                  <p:cNvPr id="56" name="TextBox 55">
                    <a:extLst>
                      <a:ext uri="{FF2B5EF4-FFF2-40B4-BE49-F238E27FC236}">
                        <a16:creationId xmlns:a16="http://schemas.microsoft.com/office/drawing/2014/main" id="{305B660F-E183-AA3D-013A-C781662FCD9C}"/>
                      </a:ext>
                    </a:extLst>
                  </p:cNvPr>
                  <p:cNvSpPr txBox="1"/>
                  <p:nvPr/>
                </p:nvSpPr>
                <p:spPr>
                  <a:xfrm rot="18851932">
                    <a:off x="4972324" y="396164"/>
                    <a:ext cx="522900" cy="2616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1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col (j)</a:t>
                    </a:r>
                  </a:p>
                </p:txBody>
              </p:sp>
              <p:cxnSp>
                <p:nvCxnSpPr>
                  <p:cNvPr id="57" name="Straight Arrow Connector 56">
                    <a:extLst>
                      <a:ext uri="{FF2B5EF4-FFF2-40B4-BE49-F238E27FC236}">
                        <a16:creationId xmlns:a16="http://schemas.microsoft.com/office/drawing/2014/main" id="{8B10C733-A040-71B0-4110-D0363DBE189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H="1">
                    <a:off x="4481432" y="331756"/>
                    <a:ext cx="940237" cy="2960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arrow"/>
                  </a:ln>
                  <a:effectLst/>
                </p:spPr>
              </p:cxnSp>
              <p:sp>
                <p:nvSpPr>
                  <p:cNvPr id="58" name="TextBox 57">
                    <a:extLst>
                      <a:ext uri="{FF2B5EF4-FFF2-40B4-BE49-F238E27FC236}">
                        <a16:creationId xmlns:a16="http://schemas.microsoft.com/office/drawing/2014/main" id="{53CF94C6-5C41-FC6D-83C4-7862E00D7F00}"/>
                      </a:ext>
                    </a:extLst>
                  </p:cNvPr>
                  <p:cNvSpPr txBox="1"/>
                  <p:nvPr/>
                </p:nvSpPr>
                <p:spPr>
                  <a:xfrm>
                    <a:off x="4855016" y="109859"/>
                    <a:ext cx="570990" cy="2616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1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row (</a:t>
                    </a:r>
                    <a:r>
                      <a:rPr lang="en-US" sz="1100" dirty="0" err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i</a:t>
                    </a:r>
                    <a:r>
                      <a:rPr lang="en-US" sz="11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)</a:t>
                    </a:r>
                  </a:p>
                </p:txBody>
              </p:sp>
              <p:cxnSp>
                <p:nvCxnSpPr>
                  <p:cNvPr id="59" name="Straight Arrow Connector 58">
                    <a:extLst>
                      <a:ext uri="{FF2B5EF4-FFF2-40B4-BE49-F238E27FC236}">
                        <a16:creationId xmlns:a16="http://schemas.microsoft.com/office/drawing/2014/main" id="{7E052AEA-F58C-A6FF-E2BF-ED1E78B627E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5500344" y="412708"/>
                    <a:ext cx="0" cy="1107186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arrow"/>
                  </a:ln>
                  <a:effectLst/>
                </p:spPr>
              </p:cxnSp>
              <p:sp>
                <p:nvSpPr>
                  <p:cNvPr id="60" name="TextBox 59">
                    <a:extLst>
                      <a:ext uri="{FF2B5EF4-FFF2-40B4-BE49-F238E27FC236}">
                        <a16:creationId xmlns:a16="http://schemas.microsoft.com/office/drawing/2014/main" id="{63E144A5-9FD4-8358-1E47-C5F9B758ABD8}"/>
                      </a:ext>
                    </a:extLst>
                  </p:cNvPr>
                  <p:cNvSpPr txBox="1"/>
                  <p:nvPr/>
                </p:nvSpPr>
                <p:spPr>
                  <a:xfrm rot="5400000">
                    <a:off x="5289288" y="587463"/>
                    <a:ext cx="639919" cy="2616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1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slice (k)</a:t>
                    </a:r>
                  </a:p>
                </p:txBody>
              </p:sp>
            </p:grpSp>
            <p:sp>
              <p:nvSpPr>
                <p:cNvPr id="54" name="Oval 53">
                  <a:extLst>
                    <a:ext uri="{FF2B5EF4-FFF2-40B4-BE49-F238E27FC236}">
                      <a16:creationId xmlns:a16="http://schemas.microsoft.com/office/drawing/2014/main" id="{B503F54D-C31E-4C86-F8DC-FDD8CCF30470}"/>
                    </a:ext>
                  </a:extLst>
                </p:cNvPr>
                <p:cNvSpPr/>
                <p:nvPr/>
              </p:nvSpPr>
              <p:spPr bwMode="auto">
                <a:xfrm>
                  <a:off x="4570974" y="1426771"/>
                  <a:ext cx="76200" cy="762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</p:grpSp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id="{6D4465F4-9380-3FC1-ABA6-585D7451B4BF}"/>
                  </a:ext>
                </a:extLst>
              </p:cNvPr>
              <p:cNvGrpSpPr/>
              <p:nvPr/>
            </p:nvGrpSpPr>
            <p:grpSpPr>
              <a:xfrm>
                <a:off x="3481014" y="1959037"/>
                <a:ext cx="615272" cy="783924"/>
                <a:chOff x="5067123" y="179641"/>
                <a:chExt cx="615272" cy="783924"/>
              </a:xfrm>
            </p:grpSpPr>
            <p:cxnSp>
              <p:nvCxnSpPr>
                <p:cNvPr id="47" name="Straight Arrow Connector 46">
                  <a:extLst>
                    <a:ext uri="{FF2B5EF4-FFF2-40B4-BE49-F238E27FC236}">
                      <a16:creationId xmlns:a16="http://schemas.microsoft.com/office/drawing/2014/main" id="{911ABAC9-5258-B49E-5FBF-99A1860888A6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>
                  <a:off x="5135385" y="412708"/>
                  <a:ext cx="364959" cy="363721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FF00"/>
                  </a:solidFill>
                  <a:prstDash val="solid"/>
                  <a:round/>
                  <a:headEnd type="none" w="med" len="med"/>
                  <a:tailEnd type="arrow"/>
                </a:ln>
                <a:effectLst/>
              </p:spPr>
            </p:cxnSp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82D50365-02F8-ABB6-BE69-F4A078FBC4A0}"/>
                    </a:ext>
                  </a:extLst>
                </p:cNvPr>
                <p:cNvSpPr txBox="1"/>
                <p:nvPr/>
              </p:nvSpPr>
              <p:spPr>
                <a:xfrm>
                  <a:off x="5123424" y="425954"/>
                  <a:ext cx="255198" cy="26161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100" dirty="0">
                      <a:solidFill>
                        <a:srgbClr val="FFFF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x</a:t>
                  </a:r>
                </a:p>
              </p:txBody>
            </p:sp>
            <p:cxnSp>
              <p:nvCxnSpPr>
                <p:cNvPr id="49" name="Straight Arrow Connector 48">
                  <a:extLst>
                    <a:ext uri="{FF2B5EF4-FFF2-40B4-BE49-F238E27FC236}">
                      <a16:creationId xmlns:a16="http://schemas.microsoft.com/office/drawing/2014/main" id="{F2D87E12-FB6E-E728-6815-68E217D8AB5D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 flipV="1">
                  <a:off x="5067123" y="412708"/>
                  <a:ext cx="429285" cy="3315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FF00"/>
                  </a:solidFill>
                  <a:prstDash val="solid"/>
                  <a:round/>
                  <a:headEnd type="none" w="med" len="med"/>
                  <a:tailEnd type="arrow"/>
                </a:ln>
                <a:effectLst/>
              </p:spPr>
            </p:cxnSp>
            <p:sp>
              <p:nvSpPr>
                <p:cNvPr id="50" name="TextBox 49">
                  <a:extLst>
                    <a:ext uri="{FF2B5EF4-FFF2-40B4-BE49-F238E27FC236}">
                      <a16:creationId xmlns:a16="http://schemas.microsoft.com/office/drawing/2014/main" id="{71B121A6-60C7-8261-D3CC-EA0CFA6FBBF2}"/>
                    </a:ext>
                  </a:extLst>
                </p:cNvPr>
                <p:cNvSpPr txBox="1"/>
                <p:nvPr/>
              </p:nvSpPr>
              <p:spPr>
                <a:xfrm>
                  <a:off x="5194896" y="179641"/>
                  <a:ext cx="255198" cy="26161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100" dirty="0">
                      <a:solidFill>
                        <a:srgbClr val="FFFF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y</a:t>
                  </a:r>
                </a:p>
              </p:txBody>
            </p:sp>
            <p:cxnSp>
              <p:nvCxnSpPr>
                <p:cNvPr id="51" name="Straight Arrow Connector 50">
                  <a:extLst>
                    <a:ext uri="{FF2B5EF4-FFF2-40B4-BE49-F238E27FC236}">
                      <a16:creationId xmlns:a16="http://schemas.microsoft.com/office/drawing/2014/main" id="{E490DB34-994D-1B78-7306-E6E5D5A6C2FF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5500344" y="412708"/>
                  <a:ext cx="0" cy="550857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FF00"/>
                  </a:solidFill>
                  <a:prstDash val="solid"/>
                  <a:round/>
                  <a:headEnd type="none" w="med" len="med"/>
                  <a:tailEnd type="arrow"/>
                </a:ln>
                <a:effectLst/>
              </p:spPr>
            </p:cxnSp>
            <p:sp>
              <p:nvSpPr>
                <p:cNvPr id="52" name="TextBox 51">
                  <a:extLst>
                    <a:ext uri="{FF2B5EF4-FFF2-40B4-BE49-F238E27FC236}">
                      <a16:creationId xmlns:a16="http://schemas.microsoft.com/office/drawing/2014/main" id="{2467A070-52B5-D8C8-70B4-28C130EE5FB4}"/>
                    </a:ext>
                  </a:extLst>
                </p:cNvPr>
                <p:cNvSpPr txBox="1"/>
                <p:nvPr/>
              </p:nvSpPr>
              <p:spPr>
                <a:xfrm>
                  <a:off x="5435211" y="541469"/>
                  <a:ext cx="247184" cy="26161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100" dirty="0">
                      <a:solidFill>
                        <a:srgbClr val="FFFF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z</a:t>
                  </a:r>
                </a:p>
              </p:txBody>
            </p:sp>
          </p:grp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AA7AEA17-5ACA-F807-7FCE-9C5BC233062B}"/>
                </a:ext>
              </a:extLst>
            </p:cNvPr>
            <p:cNvGrpSpPr/>
            <p:nvPr/>
          </p:nvGrpSpPr>
          <p:grpSpPr>
            <a:xfrm>
              <a:off x="6422396" y="62576"/>
              <a:ext cx="2735843" cy="3935202"/>
              <a:chOff x="4543755" y="786046"/>
              <a:chExt cx="2735843" cy="3935202"/>
            </a:xfrm>
          </p:grpSpPr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2E01AA01-750B-FE37-97F4-1D68A5B0D79F}"/>
                  </a:ext>
                </a:extLst>
              </p:cNvPr>
              <p:cNvGrpSpPr/>
              <p:nvPr/>
            </p:nvGrpSpPr>
            <p:grpSpPr>
              <a:xfrm>
                <a:off x="5261524" y="2910281"/>
                <a:ext cx="1981385" cy="716930"/>
                <a:chOff x="5239496" y="2899378"/>
                <a:chExt cx="1981385" cy="716930"/>
              </a:xfrm>
            </p:grpSpPr>
            <p:grpSp>
              <p:nvGrpSpPr>
                <p:cNvPr id="38" name="Group 37">
                  <a:extLst>
                    <a:ext uri="{FF2B5EF4-FFF2-40B4-BE49-F238E27FC236}">
                      <a16:creationId xmlns:a16="http://schemas.microsoft.com/office/drawing/2014/main" id="{11B86FE8-3213-DFFA-D923-F2A0C7A033FF}"/>
                    </a:ext>
                  </a:extLst>
                </p:cNvPr>
                <p:cNvGrpSpPr/>
                <p:nvPr/>
              </p:nvGrpSpPr>
              <p:grpSpPr>
                <a:xfrm>
                  <a:off x="5302255" y="2951001"/>
                  <a:ext cx="1918626" cy="665307"/>
                  <a:chOff x="7200300" y="2201061"/>
                  <a:chExt cx="1918626" cy="665307"/>
                </a:xfrm>
              </p:grpSpPr>
              <p:cxnSp>
                <p:nvCxnSpPr>
                  <p:cNvPr id="40" name="Straight Arrow Connector 39">
                    <a:extLst>
                      <a:ext uri="{FF2B5EF4-FFF2-40B4-BE49-F238E27FC236}">
                        <a16:creationId xmlns:a16="http://schemas.microsoft.com/office/drawing/2014/main" id="{D150CD01-994D-9E20-5907-C13DB90D5A3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H="1" flipV="1">
                    <a:off x="7200300" y="2201061"/>
                    <a:ext cx="1027197" cy="299836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6350" cap="flat" cmpd="sng" algn="ctr">
                    <a:solidFill>
                      <a:schemeClr val="accent4"/>
                    </a:solidFill>
                    <a:prstDash val="solid"/>
                    <a:round/>
                    <a:headEnd type="none" w="med" len="med"/>
                    <a:tailEnd type="stealth" w="sm" len="lg"/>
                  </a:ln>
                  <a:effectLst/>
                </p:spPr>
              </p:cxnSp>
              <p:sp>
                <p:nvSpPr>
                  <p:cNvPr id="41" name="TextBox 40">
                    <a:extLst>
                      <a:ext uri="{FF2B5EF4-FFF2-40B4-BE49-F238E27FC236}">
                        <a16:creationId xmlns:a16="http://schemas.microsoft.com/office/drawing/2014/main" id="{53438562-5C91-03B8-43E7-C29F71EA2971}"/>
                      </a:ext>
                    </a:extLst>
                  </p:cNvPr>
                  <p:cNvSpPr txBox="1"/>
                  <p:nvPr/>
                </p:nvSpPr>
                <p:spPr>
                  <a:xfrm>
                    <a:off x="8053065" y="2445559"/>
                    <a:ext cx="1065861" cy="42080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>
                      <a:lnSpc>
                        <a:spcPct val="60000"/>
                      </a:lnSpc>
                    </a:pPr>
                    <a:r>
                      <a:rPr lang="en-US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detector iso</a:t>
                    </a:r>
                  </a:p>
                </p:txBody>
              </p:sp>
            </p:grpSp>
            <p:sp>
              <p:nvSpPr>
                <p:cNvPr id="39" name="Oval 38">
                  <a:extLst>
                    <a:ext uri="{FF2B5EF4-FFF2-40B4-BE49-F238E27FC236}">
                      <a16:creationId xmlns:a16="http://schemas.microsoft.com/office/drawing/2014/main" id="{ADEAD434-BBD0-636A-FB68-16A2E2A6AA1F}"/>
                    </a:ext>
                  </a:extLst>
                </p:cNvPr>
                <p:cNvSpPr/>
                <p:nvPr/>
              </p:nvSpPr>
              <p:spPr bwMode="auto">
                <a:xfrm rot="5400000">
                  <a:off x="5239496" y="2899378"/>
                  <a:ext cx="76200" cy="762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>
                    <a:rot lat="3000000" lon="0" rev="0"/>
                  </a:camera>
                  <a:lightRig rig="threePt" dir="t"/>
                </a:scene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</p:grp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7A760677-331E-E713-4A5C-CB567552F72D}"/>
                  </a:ext>
                </a:extLst>
              </p:cNvPr>
              <p:cNvGrpSpPr/>
              <p:nvPr/>
            </p:nvGrpSpPr>
            <p:grpSpPr>
              <a:xfrm rot="21319204">
                <a:off x="4543755" y="786046"/>
                <a:ext cx="1699176" cy="3935202"/>
                <a:chOff x="4489558" y="806144"/>
                <a:chExt cx="1699176" cy="3935202"/>
              </a:xfrm>
            </p:grpSpPr>
            <p:sp>
              <p:nvSpPr>
                <p:cNvPr id="31" name="Cube 30">
                  <a:extLst>
                    <a:ext uri="{FF2B5EF4-FFF2-40B4-BE49-F238E27FC236}">
                      <a16:creationId xmlns:a16="http://schemas.microsoft.com/office/drawing/2014/main" id="{0742F26F-88D6-2C5B-50B5-DFBE3C3F0B6D}"/>
                    </a:ext>
                  </a:extLst>
                </p:cNvPr>
                <p:cNvSpPr/>
                <p:nvPr/>
              </p:nvSpPr>
              <p:spPr bwMode="auto">
                <a:xfrm rot="280796">
                  <a:off x="4636694" y="863030"/>
                  <a:ext cx="1205606" cy="3878316"/>
                </a:xfrm>
                <a:prstGeom prst="cube">
                  <a:avLst>
                    <a:gd name="adj" fmla="val 96784"/>
                  </a:avLst>
                </a:prstGeom>
                <a:solidFill>
                  <a:schemeClr val="bg1">
                    <a:lumMod val="95000"/>
                    <a:alpha val="56000"/>
                  </a:schemeClr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>
                    <a:rot lat="0" lon="0" rev="0"/>
                  </a:camera>
                  <a:lightRig rig="threePt" dir="t"/>
                </a:scene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cxnSp>
              <p:nvCxnSpPr>
                <p:cNvPr id="32" name="Straight Arrow Connector 31">
                  <a:extLst>
                    <a:ext uri="{FF2B5EF4-FFF2-40B4-BE49-F238E27FC236}">
                      <a16:creationId xmlns:a16="http://schemas.microsoft.com/office/drawing/2014/main" id="{B2539EEA-ECC2-9AB9-49AE-A545C3CC6D7B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280796">
                  <a:off x="5321928" y="1381917"/>
                  <a:ext cx="0" cy="2702868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/>
                </a:ln>
                <a:effectLst/>
              </p:spPr>
            </p:cxnSp>
            <p:cxnSp>
              <p:nvCxnSpPr>
                <p:cNvPr id="33" name="Straight Arrow Connector 32">
                  <a:extLst>
                    <a:ext uri="{FF2B5EF4-FFF2-40B4-BE49-F238E27FC236}">
                      <a16:creationId xmlns:a16="http://schemas.microsoft.com/office/drawing/2014/main" id="{F5685C86-FE73-E7FC-E3C9-3F47CC55CA76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280796" flipH="1">
                  <a:off x="4653641" y="2108314"/>
                  <a:ext cx="1202055" cy="1441484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/>
                </a:ln>
                <a:effectLst/>
              </p:spPr>
            </p:cxnSp>
            <p:cxnSp>
              <p:nvCxnSpPr>
                <p:cNvPr id="34" name="Straight Arrow Connector 33">
                  <a:extLst>
                    <a:ext uri="{FF2B5EF4-FFF2-40B4-BE49-F238E27FC236}">
                      <a16:creationId xmlns:a16="http://schemas.microsoft.com/office/drawing/2014/main" id="{BF83A1E9-8AD6-FB66-B557-798D68BDC47D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280796">
                  <a:off x="5959631" y="919986"/>
                  <a:ext cx="0" cy="2685441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arrow"/>
                </a:ln>
                <a:effectLst/>
              </p:spPr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35" name="TextBox 34">
                      <a:extLst>
                        <a:ext uri="{FF2B5EF4-FFF2-40B4-BE49-F238E27FC236}">
                          <a16:creationId xmlns:a16="http://schemas.microsoft.com/office/drawing/2014/main" id="{0CACE2B8-603E-6B20-A132-262061CEE9AE}"/>
                        </a:ext>
                      </a:extLst>
                    </p:cNvPr>
                    <p:cNvSpPr txBox="1"/>
                    <p:nvPr/>
                  </p:nvSpPr>
                  <p:spPr>
                    <a:xfrm rot="5680796">
                      <a:off x="5421761" y="2322969"/>
                      <a:ext cx="1272336" cy="261610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11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rows indexed by </a:t>
                      </a:r>
                      <a14:m>
                        <m:oMath xmlns:m="http://schemas.openxmlformats.org/officeDocument/2006/math">
                          <m:r>
                            <a:rPr lang="en-US" sz="11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oMath>
                      </a14:m>
                      <a:endParaRPr lang="en-US" sz="1100" dirty="0">
                        <a:solidFill>
                          <a:srgbClr val="FF0000"/>
                        </a:solidFill>
                        <a:latin typeface="Consolas" panose="020B0609020204030204" pitchFamily="49" charset="0"/>
                        <a:cs typeface="Consolas" panose="020B0609020204030204" pitchFamily="49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35" name="TextBox 34">
                      <a:extLst>
                        <a:ext uri="{FF2B5EF4-FFF2-40B4-BE49-F238E27FC236}">
                          <a16:creationId xmlns:a16="http://schemas.microsoft.com/office/drawing/2014/main" id="{0CACE2B8-603E-6B20-A132-262061CEE9AE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 rot="5680796">
                      <a:off x="5421761" y="2322969"/>
                      <a:ext cx="1272336" cy="261610"/>
                    </a:xfrm>
                    <a:prstGeom prst="rect">
                      <a:avLst/>
                    </a:prstGeom>
                    <a:blipFill>
                      <a:blip r:embed="rId5"/>
                      <a:stretch>
                        <a:fillRect l="-50000" r="-6250" b="-21795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36" name="TextBox 35">
                      <a:extLst>
                        <a:ext uri="{FF2B5EF4-FFF2-40B4-BE49-F238E27FC236}">
                          <a16:creationId xmlns:a16="http://schemas.microsoft.com/office/drawing/2014/main" id="{11033271-F204-0771-234B-A62A1062A89F}"/>
                        </a:ext>
                      </a:extLst>
                    </p:cNvPr>
                    <p:cNvSpPr txBox="1"/>
                    <p:nvPr/>
                  </p:nvSpPr>
                  <p:spPr>
                    <a:xfrm rot="19261974">
                      <a:off x="4489558" y="1195715"/>
                      <a:ext cx="1354089" cy="261610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11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channels index by </a:t>
                      </a:r>
                      <a14:m>
                        <m:oMath xmlns:m="http://schemas.openxmlformats.org/officeDocument/2006/math">
                          <m:r>
                            <a:rPr lang="en-US" sz="11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oMath>
                      </a14:m>
                      <a:r>
                        <a:rPr lang="en-US" sz="11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100" dirty="0">
                        <a:solidFill>
                          <a:srgbClr val="FF0000"/>
                        </a:solidFill>
                        <a:latin typeface="Consolas" panose="020B0609020204030204" pitchFamily="49" charset="0"/>
                        <a:cs typeface="Consolas" panose="020B0609020204030204" pitchFamily="49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36" name="TextBox 35">
                      <a:extLst>
                        <a:ext uri="{FF2B5EF4-FFF2-40B4-BE49-F238E27FC236}">
                          <a16:creationId xmlns:a16="http://schemas.microsoft.com/office/drawing/2014/main" id="{11033271-F204-0771-234B-A62A1062A89F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 rot="19261974">
                      <a:off x="4489558" y="1195715"/>
                      <a:ext cx="1354089" cy="261610"/>
                    </a:xfrm>
                    <a:prstGeom prst="rect">
                      <a:avLst/>
                    </a:prstGeom>
                    <a:blipFill>
                      <a:blip r:embed="rId6"/>
                      <a:stretch>
                        <a:fillRect t="-15942" r="-21127" b="-7246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37" name="Straight Arrow Connector 36">
                  <a:extLst>
                    <a:ext uri="{FF2B5EF4-FFF2-40B4-BE49-F238E27FC236}">
                      <a16:creationId xmlns:a16="http://schemas.microsoft.com/office/drawing/2014/main" id="{547DEE8A-2F8C-781E-9007-2F526E38F2BA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280796" flipH="1">
                  <a:off x="4719274" y="806144"/>
                  <a:ext cx="1190550" cy="1164729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arrow"/>
                </a:ln>
                <a:effectLst/>
              </p:spPr>
            </p:cxnSp>
          </p:grp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052E7143-D4C8-D596-3BA4-E8E181D36909}"/>
                  </a:ext>
                </a:extLst>
              </p:cNvPr>
              <p:cNvGrpSpPr/>
              <p:nvPr/>
            </p:nvGrpSpPr>
            <p:grpSpPr>
              <a:xfrm>
                <a:off x="4565225" y="2929451"/>
                <a:ext cx="1085803" cy="1467452"/>
                <a:chOff x="4541890" y="2922955"/>
                <a:chExt cx="1085803" cy="1467452"/>
              </a:xfrm>
            </p:grpSpPr>
            <p:cxnSp>
              <p:nvCxnSpPr>
                <p:cNvPr id="27" name="Straight Arrow Connector 26">
                  <a:extLst>
                    <a:ext uri="{FF2B5EF4-FFF2-40B4-BE49-F238E27FC236}">
                      <a16:creationId xmlns:a16="http://schemas.microsoft.com/office/drawing/2014/main" id="{1F76CB74-6C96-B774-7E5A-18F5ADD455F1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 flipV="1">
                  <a:off x="5280744" y="2926799"/>
                  <a:ext cx="5355" cy="1463608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stealth" w="sm" len="lg"/>
                  <a:tailEnd type="none" w="sm" len="sm"/>
                </a:ln>
                <a:effectLst/>
              </p:spPr>
            </p:cxnSp>
            <p:cxnSp>
              <p:nvCxnSpPr>
                <p:cNvPr id="28" name="Straight Arrow Connector 27">
                  <a:extLst>
                    <a:ext uri="{FF2B5EF4-FFF2-40B4-BE49-F238E27FC236}">
                      <a16:creationId xmlns:a16="http://schemas.microsoft.com/office/drawing/2014/main" id="{A51DF512-98BD-4CF9-F9E8-EE7CEAE98560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V="1">
                  <a:off x="4541890" y="2922955"/>
                  <a:ext cx="734881" cy="915886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stealth" w="sm" len="lg"/>
                  <a:tailEnd type="none" w="sm" len="sm"/>
                </a:ln>
                <a:effectLst/>
              </p:spPr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9" name="TextBox 28">
                      <a:extLst>
                        <a:ext uri="{FF2B5EF4-FFF2-40B4-BE49-F238E27FC236}">
                          <a16:creationId xmlns:a16="http://schemas.microsoft.com/office/drawing/2014/main" id="{4054CEB1-54AD-035C-EB73-D9ECEC49B5A2}"/>
                        </a:ext>
                      </a:extLst>
                    </p:cNvPr>
                    <p:cNvSpPr txBox="1"/>
                    <p:nvPr/>
                  </p:nvSpPr>
                  <p:spPr>
                    <a:xfrm rot="18694461">
                      <a:off x="4723279" y="3020163"/>
                      <a:ext cx="361701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sz="1200" b="0" i="1" dirty="0" smtClean="0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  <m:t>𝑢</m:t>
                            </m:r>
                          </m:oMath>
                        </m:oMathPara>
                      </a14:m>
                      <a:endParaRPr lang="en-US" sz="1200" dirty="0">
                        <a:latin typeface="Consolas" panose="020B0609020204030204" pitchFamily="49" charset="0"/>
                        <a:cs typeface="Consolas" panose="020B0609020204030204" pitchFamily="49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29" name="TextBox 28">
                      <a:extLst>
                        <a:ext uri="{FF2B5EF4-FFF2-40B4-BE49-F238E27FC236}">
                          <a16:creationId xmlns:a16="http://schemas.microsoft.com/office/drawing/2014/main" id="{4054CEB1-54AD-035C-EB73-D9ECEC49B5A2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 rot="18694461">
                      <a:off x="4723279" y="3020163"/>
                      <a:ext cx="361701" cy="276999"/>
                    </a:xfrm>
                    <a:prstGeom prst="rect">
                      <a:avLst/>
                    </a:prstGeom>
                    <a:blipFill>
                      <a:blip r:embed="rId7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30" name="TextBox 29">
                      <a:extLst>
                        <a:ext uri="{FF2B5EF4-FFF2-40B4-BE49-F238E27FC236}">
                          <a16:creationId xmlns:a16="http://schemas.microsoft.com/office/drawing/2014/main" id="{F53E0B88-8EA9-4800-CADE-6786CAAB847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270224" y="3322969"/>
                      <a:ext cx="357469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sz="1200" b="0" i="1" dirty="0" smtClean="0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  <m:t>𝑣</m:t>
                            </m:r>
                          </m:oMath>
                        </m:oMathPara>
                      </a14:m>
                      <a:endParaRPr lang="en-US" sz="1200" dirty="0">
                        <a:latin typeface="Consolas" panose="020B0609020204030204" pitchFamily="49" charset="0"/>
                        <a:cs typeface="Consolas" panose="020B0609020204030204" pitchFamily="49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30" name="TextBox 29">
                      <a:extLst>
                        <a:ext uri="{FF2B5EF4-FFF2-40B4-BE49-F238E27FC236}">
                          <a16:creationId xmlns:a16="http://schemas.microsoft.com/office/drawing/2014/main" id="{F53E0B88-8EA9-4800-CADE-6786CAAB8476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5270224" y="3322969"/>
                      <a:ext cx="357469" cy="276999"/>
                    </a:xfrm>
                    <a:prstGeom prst="rect">
                      <a:avLst/>
                    </a:prstGeom>
                    <a:blipFill>
                      <a:blip r:embed="rId8"/>
                      <a:stretch>
                        <a:fillRect b="-5556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cxnSp>
            <p:nvCxnSpPr>
              <p:cNvPr id="16" name="Straight Arrow Connector 15">
                <a:extLst>
                  <a:ext uri="{FF2B5EF4-FFF2-40B4-BE49-F238E27FC236}">
                    <a16:creationId xmlns:a16="http://schemas.microsoft.com/office/drawing/2014/main" id="{23EAB33B-0819-E55D-2BB7-2FFF1A28A63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5296348" y="2700266"/>
                <a:ext cx="79201" cy="238446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B05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7" name="TextBox 16">
                    <a:extLst>
                      <a:ext uri="{FF2B5EF4-FFF2-40B4-BE49-F238E27FC236}">
                        <a16:creationId xmlns:a16="http://schemas.microsoft.com/office/drawing/2014/main" id="{97A84BF5-610E-2DAB-B611-099B73355F5F}"/>
                      </a:ext>
                    </a:extLst>
                  </p:cNvPr>
                  <p:cNvSpPr txBox="1"/>
                  <p:nvPr/>
                </p:nvSpPr>
                <p:spPr>
                  <a:xfrm>
                    <a:off x="4736015" y="2488253"/>
                    <a:ext cx="826893" cy="27699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d>
                            <m:dPr>
                              <m:ctrlPr>
                                <a:rPr lang="en-US" sz="12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cs typeface="Consolas" panose="020B0609020204030204" pitchFamily="49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1200" i="1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cs typeface="Consolas" panose="020B0609020204030204" pitchFamily="49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120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cs typeface="Consolas" panose="020B0609020204030204" pitchFamily="49" charset="0"/>
                                    </a:rPr>
                                    <m:t>Δ</m:t>
                                  </m:r>
                                </m:e>
                                <m:sub>
                                  <m:r>
                                    <a:rPr lang="en-US" sz="1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cs typeface="Consolas" panose="020B0609020204030204" pitchFamily="49" charset="0"/>
                                    </a:rPr>
                                    <m:t>𝑢</m:t>
                                  </m:r>
                                </m:sub>
                              </m:sSub>
                              <m:r>
                                <a:rPr lang="en-US" sz="120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cs typeface="Consolas" panose="020B0609020204030204" pitchFamily="49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sz="1200" i="1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cs typeface="Consolas" panose="020B0609020204030204" pitchFamily="49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120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cs typeface="Consolas" panose="020B0609020204030204" pitchFamily="49" charset="0"/>
                                    </a:rPr>
                                    <m:t>Δ</m:t>
                                  </m:r>
                                </m:e>
                                <m:sub>
                                  <m:r>
                                    <a:rPr lang="en-US" sz="1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cs typeface="Consolas" panose="020B0609020204030204" pitchFamily="49" charset="0"/>
                                    </a:rPr>
                                    <m:t>𝑣</m:t>
                                  </m:r>
                                </m:sub>
                              </m:sSub>
                            </m:e>
                          </m:d>
                          <m:r>
                            <a:rPr lang="en-US" sz="1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cs typeface="Consolas" panose="020B0609020204030204" pitchFamily="49" charset="0"/>
                            </a:rPr>
                            <m:t> </m:t>
                          </m:r>
                        </m:oMath>
                      </m:oMathPara>
                    </a14:m>
                    <a:endParaRPr lang="en-US" sz="1200" dirty="0">
                      <a:solidFill>
                        <a:srgbClr val="00B050"/>
                      </a:solidFill>
                      <a:latin typeface="Consolas" panose="020B0609020204030204" pitchFamily="49" charset="0"/>
                      <a:cs typeface="Consolas" panose="020B0609020204030204" pitchFamily="49" charset="0"/>
                    </a:endParaRPr>
                  </a:p>
                </p:txBody>
              </p:sp>
            </mc:Choice>
            <mc:Fallback xmlns="">
              <p:sp>
                <p:nvSpPr>
                  <p:cNvPr id="17" name="TextBox 16">
                    <a:extLst>
                      <a:ext uri="{FF2B5EF4-FFF2-40B4-BE49-F238E27FC236}">
                        <a16:creationId xmlns:a16="http://schemas.microsoft.com/office/drawing/2014/main" id="{97A84BF5-610E-2DAB-B611-099B73355F5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736015" y="2488253"/>
                    <a:ext cx="826893" cy="276999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b="-33333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B5F26526-FA21-B2A1-EA33-22145FC4E627}"/>
                  </a:ext>
                </a:extLst>
              </p:cNvPr>
              <p:cNvGrpSpPr/>
              <p:nvPr/>
            </p:nvGrpSpPr>
            <p:grpSpPr>
              <a:xfrm>
                <a:off x="5334787" y="2660409"/>
                <a:ext cx="1910378" cy="420809"/>
                <a:chOff x="7126279" y="2146735"/>
                <a:chExt cx="1910378" cy="420809"/>
              </a:xfrm>
            </p:grpSpPr>
            <p:sp>
              <p:nvSpPr>
                <p:cNvPr id="24" name="Oval 23">
                  <a:extLst>
                    <a:ext uri="{FF2B5EF4-FFF2-40B4-BE49-F238E27FC236}">
                      <a16:creationId xmlns:a16="http://schemas.microsoft.com/office/drawing/2014/main" id="{11192C3E-B86D-3AF7-624B-70C2BACE7B28}"/>
                    </a:ext>
                  </a:extLst>
                </p:cNvPr>
                <p:cNvSpPr/>
                <p:nvPr/>
              </p:nvSpPr>
              <p:spPr bwMode="auto">
                <a:xfrm rot="5400000">
                  <a:off x="7126279" y="2156398"/>
                  <a:ext cx="76200" cy="762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>
                    <a:rot lat="3000000" lon="0" rev="0"/>
                  </a:camera>
                  <a:lightRig rig="threePt" dir="t"/>
                </a:scene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cxnSp>
              <p:nvCxnSpPr>
                <p:cNvPr id="25" name="Straight Arrow Connector 24">
                  <a:extLst>
                    <a:ext uri="{FF2B5EF4-FFF2-40B4-BE49-F238E27FC236}">
                      <a16:creationId xmlns:a16="http://schemas.microsoft.com/office/drawing/2014/main" id="{5E5FAFF4-C240-0090-0297-B2CF8F70AD3A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 flipV="1">
                  <a:off x="7177533" y="2202252"/>
                  <a:ext cx="965439" cy="60684"/>
                </a:xfrm>
                <a:prstGeom prst="straightConnector1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stealth" w="sm" len="lg"/>
                </a:ln>
                <a:effectLst/>
              </p:spPr>
            </p:cxnSp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5D324E4C-C2B9-DB55-5B37-38823B1469C5}"/>
                    </a:ext>
                  </a:extLst>
                </p:cNvPr>
                <p:cNvSpPr txBox="1"/>
                <p:nvPr/>
              </p:nvSpPr>
              <p:spPr>
                <a:xfrm>
                  <a:off x="7970796" y="2146735"/>
                  <a:ext cx="1065861" cy="42080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60000"/>
                    </a:lnSpc>
                  </a:pPr>
                  <a:r>
                    <a:rPr lang="en-US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detector center</a:t>
                  </a:r>
                </a:p>
              </p:txBody>
            </p:sp>
          </p:grpSp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D73FE642-B64C-A436-7F24-68E21F6FC329}"/>
                  </a:ext>
                </a:extLst>
              </p:cNvPr>
              <p:cNvGrpSpPr/>
              <p:nvPr/>
            </p:nvGrpSpPr>
            <p:grpSpPr>
              <a:xfrm>
                <a:off x="5754822" y="917679"/>
                <a:ext cx="1524776" cy="695938"/>
                <a:chOff x="5854302" y="956793"/>
                <a:chExt cx="1524776" cy="695938"/>
              </a:xfrm>
            </p:grpSpPr>
            <p:grpSp>
              <p:nvGrpSpPr>
                <p:cNvPr id="20" name="Group 19">
                  <a:extLst>
                    <a:ext uri="{FF2B5EF4-FFF2-40B4-BE49-F238E27FC236}">
                      <a16:creationId xmlns:a16="http://schemas.microsoft.com/office/drawing/2014/main" id="{92FAF69D-B5EE-AC82-64B9-AF6C1A28E692}"/>
                    </a:ext>
                  </a:extLst>
                </p:cNvPr>
                <p:cNvGrpSpPr/>
                <p:nvPr/>
              </p:nvGrpSpPr>
              <p:grpSpPr>
                <a:xfrm>
                  <a:off x="5854302" y="1012986"/>
                  <a:ext cx="1524776" cy="639745"/>
                  <a:chOff x="659781" y="1004956"/>
                  <a:chExt cx="1524776" cy="639745"/>
                </a:xfrm>
              </p:grpSpPr>
              <p:sp>
                <p:nvSpPr>
                  <p:cNvPr id="22" name="TextBox 21">
                    <a:extLst>
                      <a:ext uri="{FF2B5EF4-FFF2-40B4-BE49-F238E27FC236}">
                        <a16:creationId xmlns:a16="http://schemas.microsoft.com/office/drawing/2014/main" id="{D5D439E6-ABC9-1307-F256-2E6EDABFE3D0}"/>
                      </a:ext>
                    </a:extLst>
                  </p:cNvPr>
                  <p:cNvSpPr txBox="1"/>
                  <p:nvPr/>
                </p:nvSpPr>
                <p:spPr>
                  <a:xfrm>
                    <a:off x="659781" y="1244591"/>
                    <a:ext cx="1524776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000" dirty="0" err="1">
                        <a:latin typeface="Consolas" panose="020B0609020204030204" pitchFamily="49" charset="0"/>
                        <a:cs typeface="Consolas" panose="020B0609020204030204" pitchFamily="49" charset="0"/>
                      </a:rPr>
                      <a:t>sino</a:t>
                    </a:r>
                    <a:r>
                      <a:rPr lang="en-US" sz="1000" dirty="0">
                        <a:latin typeface="Consolas" panose="020B0609020204030204" pitchFamily="49" charset="0"/>
                        <a:cs typeface="Consolas" panose="020B0609020204030204" pitchFamily="49" charset="0"/>
                      </a:rPr>
                      <a:t>[0,0,0]: center</a:t>
                    </a:r>
                  </a:p>
                  <a:p>
                    <a:r>
                      <a:rPr lang="en-US" sz="1000" dirty="0">
                        <a:latin typeface="Consolas" panose="020B0609020204030204" pitchFamily="49" charset="0"/>
                        <a:cs typeface="Consolas" panose="020B0609020204030204" pitchFamily="49" charset="0"/>
                      </a:rPr>
                      <a:t>of corner pixel</a:t>
                    </a:r>
                    <a:endParaRPr lang="en-US" sz="10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23" name="Straight Arrow Connector 22">
                    <a:extLst>
                      <a:ext uri="{FF2B5EF4-FFF2-40B4-BE49-F238E27FC236}">
                        <a16:creationId xmlns:a16="http://schemas.microsoft.com/office/drawing/2014/main" id="{3E548FD5-CB49-F615-1B4E-5696E5E2129A}"/>
                      </a:ext>
                    </a:extLst>
                  </p:cNvPr>
                  <p:cNvCxnSpPr>
                    <a:cxnSpLocks/>
                    <a:endCxn id="21" idx="5"/>
                  </p:cNvCxnSpPr>
                  <p:nvPr/>
                </p:nvCxnSpPr>
                <p:spPr bwMode="auto">
                  <a:xfrm flipH="1" flipV="1">
                    <a:off x="812212" y="1004956"/>
                    <a:ext cx="532757" cy="418075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arrow" w="sm" len="lg"/>
                  </a:ln>
                  <a:effectLst/>
                </p:spPr>
              </p:cxnSp>
            </p:grpSp>
            <p:sp>
              <p:nvSpPr>
                <p:cNvPr id="21" name="Oval 20">
                  <a:extLst>
                    <a:ext uri="{FF2B5EF4-FFF2-40B4-BE49-F238E27FC236}">
                      <a16:creationId xmlns:a16="http://schemas.microsoft.com/office/drawing/2014/main" id="{A8B35DBF-DA18-2FD3-DA64-6F999FF42576}"/>
                    </a:ext>
                  </a:extLst>
                </p:cNvPr>
                <p:cNvSpPr/>
                <p:nvPr/>
              </p:nvSpPr>
              <p:spPr bwMode="auto">
                <a:xfrm rot="21333849">
                  <a:off x="5927701" y="956793"/>
                  <a:ext cx="76200" cy="762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</p:grpSp>
        </p:grp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344B58A6-5626-8D45-F4A1-53886AD68C93}"/>
              </a:ext>
            </a:extLst>
          </p:cNvPr>
          <p:cNvGrpSpPr/>
          <p:nvPr/>
        </p:nvGrpSpPr>
        <p:grpSpPr>
          <a:xfrm>
            <a:off x="5463339" y="2852294"/>
            <a:ext cx="3638784" cy="2768253"/>
            <a:chOff x="5953145" y="324161"/>
            <a:chExt cx="3840193" cy="2484786"/>
          </a:xfrm>
        </p:grpSpPr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B40E4ED7-AF9A-E11B-0DAD-424C944B003D}"/>
                </a:ext>
              </a:extLst>
            </p:cNvPr>
            <p:cNvGrpSpPr/>
            <p:nvPr/>
          </p:nvGrpSpPr>
          <p:grpSpPr>
            <a:xfrm>
              <a:off x="5953145" y="324161"/>
              <a:ext cx="3840193" cy="2484786"/>
              <a:chOff x="5953145" y="324161"/>
              <a:chExt cx="3840193" cy="2484786"/>
            </a:xfrm>
          </p:grpSpPr>
          <p:grpSp>
            <p:nvGrpSpPr>
              <p:cNvPr id="92" name="Group 91">
                <a:extLst>
                  <a:ext uri="{FF2B5EF4-FFF2-40B4-BE49-F238E27FC236}">
                    <a16:creationId xmlns:a16="http://schemas.microsoft.com/office/drawing/2014/main" id="{FDEBC607-9411-9227-8428-D031A8407B46}"/>
                  </a:ext>
                </a:extLst>
              </p:cNvPr>
              <p:cNvGrpSpPr/>
              <p:nvPr/>
            </p:nvGrpSpPr>
            <p:grpSpPr>
              <a:xfrm>
                <a:off x="5953145" y="324161"/>
                <a:ext cx="3840193" cy="2484786"/>
                <a:chOff x="5953145" y="324161"/>
                <a:chExt cx="3840193" cy="2484786"/>
              </a:xfrm>
            </p:grpSpPr>
            <p:cxnSp>
              <p:nvCxnSpPr>
                <p:cNvPr id="96" name="Straight Arrow Connector 95">
                  <a:extLst>
                    <a:ext uri="{FF2B5EF4-FFF2-40B4-BE49-F238E27FC236}">
                      <a16:creationId xmlns:a16="http://schemas.microsoft.com/office/drawing/2014/main" id="{C28FAA19-2E33-991B-94EB-EB2C4C033B75}"/>
                    </a:ext>
                  </a:extLst>
                </p:cNvPr>
                <p:cNvCxnSpPr>
                  <a:cxnSpLocks/>
                  <a:endCxn id="95" idx="0"/>
                </p:cNvCxnSpPr>
                <p:nvPr/>
              </p:nvCxnSpPr>
              <p:spPr bwMode="auto">
                <a:xfrm flipV="1">
                  <a:off x="6039491" y="1467161"/>
                  <a:ext cx="2509033" cy="1"/>
                </a:xfrm>
                <a:prstGeom prst="straightConnector1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stealth" w="sm" len="lg"/>
                </a:ln>
                <a:effectLst/>
              </p:spPr>
            </p:cxnSp>
            <p:sp>
              <p:nvSpPr>
                <p:cNvPr id="97" name="Rectangle 96">
                  <a:extLst>
                    <a:ext uri="{FF2B5EF4-FFF2-40B4-BE49-F238E27FC236}">
                      <a16:creationId xmlns:a16="http://schemas.microsoft.com/office/drawing/2014/main" id="{DBB9F563-1747-3B45-1AA8-44648EE63980}"/>
                    </a:ext>
                  </a:extLst>
                </p:cNvPr>
                <p:cNvSpPr/>
                <p:nvPr/>
              </p:nvSpPr>
              <p:spPr bwMode="auto">
                <a:xfrm>
                  <a:off x="8549521" y="324161"/>
                  <a:ext cx="18288" cy="2133992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sp>
              <p:nvSpPr>
                <p:cNvPr id="98" name="TextBox 97">
                  <a:extLst>
                    <a:ext uri="{FF2B5EF4-FFF2-40B4-BE49-F238E27FC236}">
                      <a16:creationId xmlns:a16="http://schemas.microsoft.com/office/drawing/2014/main" id="{3EBF3CFF-1BE8-34BD-629B-6BB6CEE43583}"/>
                    </a:ext>
                  </a:extLst>
                </p:cNvPr>
                <p:cNvSpPr txBox="1"/>
                <p:nvPr/>
              </p:nvSpPr>
              <p:spPr>
                <a:xfrm>
                  <a:off x="7227214" y="984178"/>
                  <a:ext cx="673582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1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top view</a:t>
                  </a:r>
                </a:p>
              </p:txBody>
            </p:sp>
            <p:grpSp>
              <p:nvGrpSpPr>
                <p:cNvPr id="99" name="Group 98">
                  <a:extLst>
                    <a:ext uri="{FF2B5EF4-FFF2-40B4-BE49-F238E27FC236}">
                      <a16:creationId xmlns:a16="http://schemas.microsoft.com/office/drawing/2014/main" id="{663CBE02-0DAA-FAB4-5F5F-83E502D423B4}"/>
                    </a:ext>
                  </a:extLst>
                </p:cNvPr>
                <p:cNvGrpSpPr/>
                <p:nvPr/>
              </p:nvGrpSpPr>
              <p:grpSpPr>
                <a:xfrm>
                  <a:off x="8287953" y="1291033"/>
                  <a:ext cx="266140" cy="177218"/>
                  <a:chOff x="8237221" y="4087149"/>
                  <a:chExt cx="144779" cy="177218"/>
                </a:xfrm>
              </p:grpSpPr>
              <p:cxnSp>
                <p:nvCxnSpPr>
                  <p:cNvPr id="142" name="Straight Connector 141">
                    <a:extLst>
                      <a:ext uri="{FF2B5EF4-FFF2-40B4-BE49-F238E27FC236}">
                        <a16:creationId xmlns:a16="http://schemas.microsoft.com/office/drawing/2014/main" id="{4D9D8D40-0F69-CA09-42A8-467EDE92380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8237221" y="4087149"/>
                    <a:ext cx="0" cy="177218"/>
                  </a:xfrm>
                  <a:prstGeom prst="line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43" name="Straight Connector 142">
                    <a:extLst>
                      <a:ext uri="{FF2B5EF4-FFF2-40B4-BE49-F238E27FC236}">
                        <a16:creationId xmlns:a16="http://schemas.microsoft.com/office/drawing/2014/main" id="{86ACFEC8-0D4F-4413-3F49-882D41BFD91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8237221" y="4087149"/>
                    <a:ext cx="144779" cy="0"/>
                  </a:xfrm>
                  <a:prstGeom prst="line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sp>
              <p:nvSpPr>
                <p:cNvPr id="100" name="Rectangle 99">
                  <a:extLst>
                    <a:ext uri="{FF2B5EF4-FFF2-40B4-BE49-F238E27FC236}">
                      <a16:creationId xmlns:a16="http://schemas.microsoft.com/office/drawing/2014/main" id="{B4B95A36-26E6-6524-0B89-4BC46675450F}"/>
                    </a:ext>
                  </a:extLst>
                </p:cNvPr>
                <p:cNvSpPr/>
                <p:nvPr/>
              </p:nvSpPr>
              <p:spPr bwMode="auto">
                <a:xfrm>
                  <a:off x="8565621" y="1941227"/>
                  <a:ext cx="48250" cy="261610"/>
                </a:xfrm>
                <a:prstGeom prst="rect">
                  <a:avLst/>
                </a:prstGeom>
                <a:solidFill>
                  <a:srgbClr val="92D05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grpSp>
              <p:nvGrpSpPr>
                <p:cNvPr id="101" name="Group 100">
                  <a:extLst>
                    <a:ext uri="{FF2B5EF4-FFF2-40B4-BE49-F238E27FC236}">
                      <a16:creationId xmlns:a16="http://schemas.microsoft.com/office/drawing/2014/main" id="{ECD22F12-5427-7E50-C30D-2530FEDDD4A4}"/>
                    </a:ext>
                  </a:extLst>
                </p:cNvPr>
                <p:cNvGrpSpPr/>
                <p:nvPr/>
              </p:nvGrpSpPr>
              <p:grpSpPr>
                <a:xfrm>
                  <a:off x="6854832" y="1234665"/>
                  <a:ext cx="522167" cy="574084"/>
                  <a:chOff x="6854832" y="1234665"/>
                  <a:chExt cx="522167" cy="574084"/>
                </a:xfrm>
              </p:grpSpPr>
              <p:sp>
                <p:nvSpPr>
                  <p:cNvPr id="136" name="Oval 135">
                    <a:extLst>
                      <a:ext uri="{FF2B5EF4-FFF2-40B4-BE49-F238E27FC236}">
                        <a16:creationId xmlns:a16="http://schemas.microsoft.com/office/drawing/2014/main" id="{8DC2C550-B9D3-4800-B679-C4ACB8CCBD9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13913" y="1442344"/>
                    <a:ext cx="45719" cy="45719"/>
                  </a:xfrm>
                  <a:prstGeom prst="ellipse">
                    <a:avLst/>
                  </a:prstGeom>
                  <a:solidFill>
                    <a:srgbClr val="FF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0" charset="0"/>
                      <a:ea typeface="ＭＳ Ｐゴシック" pitchFamily="-110" charset="-128"/>
                      <a:cs typeface="ＭＳ Ｐゴシック" pitchFamily="-110" charset="-128"/>
                    </a:endParaRPr>
                  </a:p>
                </p:txBody>
              </p:sp>
              <p:sp>
                <p:nvSpPr>
                  <p:cNvPr id="137" name="U-Turn Arrow 136">
                    <a:extLst>
                      <a:ext uri="{FF2B5EF4-FFF2-40B4-BE49-F238E27FC236}">
                        <a16:creationId xmlns:a16="http://schemas.microsoft.com/office/drawing/2014/main" id="{213AFA7D-E2AD-DF95-72F2-86935BE9EEA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50412" y="1389002"/>
                    <a:ext cx="228600" cy="152400"/>
                  </a:xfrm>
                  <a:prstGeom prst="uturnArrow">
                    <a:avLst>
                      <a:gd name="adj1" fmla="val 0"/>
                      <a:gd name="adj2" fmla="val 25000"/>
                      <a:gd name="adj3" fmla="val 29167"/>
                      <a:gd name="adj4" fmla="val 43750"/>
                      <a:gd name="adj5" fmla="val 72917"/>
                    </a:avLst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0" charset="0"/>
                      <a:ea typeface="ＭＳ Ｐゴシック" pitchFamily="-110" charset="-128"/>
                      <a:cs typeface="ＭＳ Ｐゴシック" pitchFamily="-110" charset="-128"/>
                    </a:endParaRPr>
                  </a:p>
                </p:txBody>
              </p:sp>
              <p:cxnSp>
                <p:nvCxnSpPr>
                  <p:cNvPr id="138" name="Straight Arrow Connector 137">
                    <a:extLst>
                      <a:ext uri="{FF2B5EF4-FFF2-40B4-BE49-F238E27FC236}">
                        <a16:creationId xmlns:a16="http://schemas.microsoft.com/office/drawing/2014/main" id="{4EE55B38-E0B3-0002-60C0-49EC2AFE522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H="1">
                    <a:off x="6854832" y="1465202"/>
                    <a:ext cx="259081" cy="1960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6350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stealth"/>
                  </a:ln>
                  <a:effectLst/>
                </p:spPr>
              </p:cxn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139" name="TextBox 138">
                        <a:extLst>
                          <a:ext uri="{FF2B5EF4-FFF2-40B4-BE49-F238E27FC236}">
                            <a16:creationId xmlns:a16="http://schemas.microsoft.com/office/drawing/2014/main" id="{9F713B04-EEEF-1F9C-B381-A4750EA7B34B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7077430" y="1478160"/>
                        <a:ext cx="299569" cy="26161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pPr algn="ctr"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lang="en-US" sz="1100" i="1" dirty="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oMath>
                          </m:oMathPara>
                        </a14:m>
                        <a:endPara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p:txBody>
                  </p:sp>
                </mc:Choice>
                <mc:Fallback xmlns="">
                  <p:sp>
                    <p:nvSpPr>
                      <p:cNvPr id="103" name="TextBox 102">
                        <a:extLst>
                          <a:ext uri="{FF2B5EF4-FFF2-40B4-BE49-F238E27FC236}">
                            <a16:creationId xmlns:a16="http://schemas.microsoft.com/office/drawing/2014/main" id="{D3D2BF5D-DD7C-60F3-CD66-5EC46BE897C4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7077430" y="1478160"/>
                        <a:ext cx="299569" cy="261610"/>
                      </a:xfrm>
                      <a:prstGeom prst="rect">
                        <a:avLst/>
                      </a:prstGeom>
                      <a:blipFill>
                        <a:blip r:embed="rId10"/>
                        <a:stretch>
                          <a:fillRect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p:cxnSp>
                <p:nvCxnSpPr>
                  <p:cNvPr id="140" name="Straight Arrow Connector 139">
                    <a:extLst>
                      <a:ext uri="{FF2B5EF4-FFF2-40B4-BE49-F238E27FC236}">
                        <a16:creationId xmlns:a16="http://schemas.microsoft.com/office/drawing/2014/main" id="{77F270D4-A2D6-EE55-C074-A612ADCDD8F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7136772" y="1488063"/>
                    <a:ext cx="0" cy="320686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6350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stealth"/>
                  </a:ln>
                  <a:effectLst/>
                </p:spPr>
              </p:cxn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141" name="TextBox 140">
                        <a:extLst>
                          <a:ext uri="{FF2B5EF4-FFF2-40B4-BE49-F238E27FC236}">
                            <a16:creationId xmlns:a16="http://schemas.microsoft.com/office/drawing/2014/main" id="{91A36A72-E4B3-2628-D471-F1A4B5B7269B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6854832" y="1234665"/>
                        <a:ext cx="300915" cy="26161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pPr algn="ctr"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lang="en-US" sz="11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oMath>
                          </m:oMathPara>
                        </a14:m>
                        <a:endPara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p:txBody>
                  </p:sp>
                </mc:Choice>
                <mc:Fallback xmlns="">
                  <p:sp>
                    <p:nvSpPr>
                      <p:cNvPr id="105" name="TextBox 104">
                        <a:extLst>
                          <a:ext uri="{FF2B5EF4-FFF2-40B4-BE49-F238E27FC236}">
                            <a16:creationId xmlns:a16="http://schemas.microsoft.com/office/drawing/2014/main" id="{62EBE47B-BDAA-86BB-6825-894BAD1E38DD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6854832" y="1234665"/>
                        <a:ext cx="300915" cy="261610"/>
                      </a:xfrm>
                      <a:prstGeom prst="rect">
                        <a:avLst/>
                      </a:prstGeom>
                      <a:blipFill>
                        <a:blip r:embed="rId11"/>
                        <a:stretch>
                          <a:fillRect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</p:grpSp>
            <p:grpSp>
              <p:nvGrpSpPr>
                <p:cNvPr id="102" name="Group 101">
                  <a:extLst>
                    <a:ext uri="{FF2B5EF4-FFF2-40B4-BE49-F238E27FC236}">
                      <a16:creationId xmlns:a16="http://schemas.microsoft.com/office/drawing/2014/main" id="{01C76DF1-67ED-C60E-302A-FE5F09AFE972}"/>
                    </a:ext>
                  </a:extLst>
                </p:cNvPr>
                <p:cNvGrpSpPr/>
                <p:nvPr/>
              </p:nvGrpSpPr>
              <p:grpSpPr>
                <a:xfrm>
                  <a:off x="7471592" y="1904368"/>
                  <a:ext cx="193634" cy="193634"/>
                  <a:chOff x="6619141" y="3104500"/>
                  <a:chExt cx="193634" cy="193634"/>
                </a:xfrm>
              </p:grpSpPr>
              <p:sp>
                <p:nvSpPr>
                  <p:cNvPr id="134" name="Rectangle 133">
                    <a:extLst>
                      <a:ext uri="{FF2B5EF4-FFF2-40B4-BE49-F238E27FC236}">
                        <a16:creationId xmlns:a16="http://schemas.microsoft.com/office/drawing/2014/main" id="{636A1B63-4FE2-8237-ADB0-44F633EC869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rot="2155586">
                    <a:off x="6619141" y="3104500"/>
                    <a:ext cx="193634" cy="193634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0" charset="0"/>
                      <a:ea typeface="ＭＳ Ｐゴシック" pitchFamily="-110" charset="-128"/>
                      <a:cs typeface="ＭＳ Ｐゴシック" pitchFamily="-110" charset="-128"/>
                    </a:endParaRPr>
                  </a:p>
                </p:txBody>
              </p:sp>
              <p:cxnSp>
                <p:nvCxnSpPr>
                  <p:cNvPr id="135" name="Straight Connector 134">
                    <a:extLst>
                      <a:ext uri="{FF2B5EF4-FFF2-40B4-BE49-F238E27FC236}">
                        <a16:creationId xmlns:a16="http://schemas.microsoft.com/office/drawing/2014/main" id="{E4E1772D-83ED-97FE-DC90-D508A595D61A}"/>
                      </a:ext>
                    </a:extLst>
                  </p:cNvPr>
                  <p:cNvCxnSpPr>
                    <a:cxnSpLocks/>
                    <a:stCxn id="134" idx="0"/>
                    <a:endCxn id="134" idx="2"/>
                  </p:cNvCxnSpPr>
                  <p:nvPr/>
                </p:nvCxnSpPr>
                <p:spPr bwMode="auto">
                  <a:xfrm flipH="1">
                    <a:off x="6659151" y="3122917"/>
                    <a:ext cx="113614" cy="156800"/>
                  </a:xfrm>
                  <a:prstGeom prst="line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sp>
              <p:nvSpPr>
                <p:cNvPr id="103" name="Rectangle 102">
                  <a:extLst>
                    <a:ext uri="{FF2B5EF4-FFF2-40B4-BE49-F238E27FC236}">
                      <a16:creationId xmlns:a16="http://schemas.microsoft.com/office/drawing/2014/main" id="{13D17878-C626-2F5B-4305-048E1AA0F747}"/>
                    </a:ext>
                  </a:extLst>
                </p:cNvPr>
                <p:cNvSpPr/>
                <p:nvPr/>
              </p:nvSpPr>
              <p:spPr bwMode="auto">
                <a:xfrm>
                  <a:off x="8505843" y="1915615"/>
                  <a:ext cx="48250" cy="168656"/>
                </a:xfrm>
                <a:prstGeom prst="rect">
                  <a:avLst/>
                </a:prstGeom>
                <a:solidFill>
                  <a:srgbClr val="FFFF0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grpSp>
              <p:nvGrpSpPr>
                <p:cNvPr id="104" name="Group 103">
                  <a:extLst>
                    <a:ext uri="{FF2B5EF4-FFF2-40B4-BE49-F238E27FC236}">
                      <a16:creationId xmlns:a16="http://schemas.microsoft.com/office/drawing/2014/main" id="{EAA7DB00-B83A-3C94-2B03-91C663BD7C19}"/>
                    </a:ext>
                  </a:extLst>
                </p:cNvPr>
                <p:cNvGrpSpPr/>
                <p:nvPr/>
              </p:nvGrpSpPr>
              <p:grpSpPr>
                <a:xfrm>
                  <a:off x="5953145" y="1184603"/>
                  <a:ext cx="2605519" cy="899399"/>
                  <a:chOff x="5953145" y="1184603"/>
                  <a:chExt cx="2605519" cy="899399"/>
                </a:xfrm>
              </p:grpSpPr>
              <p:sp>
                <p:nvSpPr>
                  <p:cNvPr id="129" name="Oval 128">
                    <a:extLst>
                      <a:ext uri="{FF2B5EF4-FFF2-40B4-BE49-F238E27FC236}">
                        <a16:creationId xmlns:a16="http://schemas.microsoft.com/office/drawing/2014/main" id="{14064316-010A-7D09-637B-9C968808C48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16632" y="1440181"/>
                    <a:ext cx="45719" cy="45719"/>
                  </a:xfrm>
                  <a:prstGeom prst="ellipse">
                    <a:avLst/>
                  </a:prstGeom>
                  <a:solidFill>
                    <a:srgbClr val="FF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0" charset="0"/>
                      <a:ea typeface="ＭＳ Ｐゴシック" pitchFamily="-110" charset="-128"/>
                      <a:cs typeface="ＭＳ Ｐゴシック" pitchFamily="-110" charset="-128"/>
                    </a:endParaRPr>
                  </a:p>
                </p:txBody>
              </p:sp>
              <p:sp>
                <p:nvSpPr>
                  <p:cNvPr id="130" name="TextBox 129">
                    <a:extLst>
                      <a:ext uri="{FF2B5EF4-FFF2-40B4-BE49-F238E27FC236}">
                        <a16:creationId xmlns:a16="http://schemas.microsoft.com/office/drawing/2014/main" id="{DEDAE213-DDB9-BC0A-F43B-D45C3442F369}"/>
                      </a:ext>
                    </a:extLst>
                  </p:cNvPr>
                  <p:cNvSpPr txBox="1"/>
                  <p:nvPr/>
                </p:nvSpPr>
                <p:spPr>
                  <a:xfrm>
                    <a:off x="5953145" y="1184603"/>
                    <a:ext cx="551754" cy="2616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source</a:t>
                    </a:r>
                  </a:p>
                </p:txBody>
              </p:sp>
              <p:cxnSp>
                <p:nvCxnSpPr>
                  <p:cNvPr id="131" name="Straight Arrow Connector 130">
                    <a:extLst>
                      <a:ext uri="{FF2B5EF4-FFF2-40B4-BE49-F238E27FC236}">
                        <a16:creationId xmlns:a16="http://schemas.microsoft.com/office/drawing/2014/main" id="{90B84CC5-6198-E9A7-1ACF-57318B823AD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6051765" y="2079378"/>
                    <a:ext cx="2506899" cy="4624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6350" cap="flat" cmpd="sng" algn="ctr">
                    <a:solidFill>
                      <a:srgbClr val="FF0000"/>
                    </a:solidFill>
                    <a:prstDash val="solid"/>
                    <a:round/>
                    <a:headEnd type="none" w="sm" len="lg"/>
                    <a:tailEnd type="none" w="sm" len="lg"/>
                  </a:ln>
                  <a:effectLst/>
                </p:spPr>
              </p:cxnSp>
            </p:grp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26" name="TextBox 125">
                      <a:extLst>
                        <a:ext uri="{FF2B5EF4-FFF2-40B4-BE49-F238E27FC236}">
                          <a16:creationId xmlns:a16="http://schemas.microsoft.com/office/drawing/2014/main" id="{B630F06C-8F60-5C1B-EAF8-085AFB89419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862532" y="2505061"/>
                      <a:ext cx="1930806" cy="303886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14:m>
                        <m:oMath xmlns:m="http://schemas.openxmlformats.org/officeDocument/2006/math">
                          <m:sSub>
                            <m:sSubPr>
                              <m:ctrlPr>
                                <a:rPr lang="en-US" sz="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800" b="0" i="1" smtClean="0">
                                  <a:latin typeface="Cambria Math" panose="02040503050406030204" pitchFamily="18" charset="0"/>
                                </a:rPr>
                                <m:t>𝑊</m:t>
                              </m:r>
                            </m:e>
                            <m:sub>
                              <m:r>
                                <a:rPr lang="en-US" sz="800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800">
                                  <a:latin typeface="Cambria Math" panose="02040503050406030204" pitchFamily="18" charset="0"/>
                                </a:rPr>
                                <m:t>Δ</m:t>
                              </m:r>
                            </m:e>
                            <m:sub>
                              <m:r>
                                <a:rPr lang="en-US" sz="800" i="1">
                                  <a:latin typeface="Cambria Math" panose="02040503050406030204" pitchFamily="18" charset="0"/>
                                </a:rPr>
                                <m:t>𝑑𝑐</m:t>
                              </m:r>
                            </m:sub>
                          </m:sSub>
                          <m:r>
                            <a:rPr lang="en-US" sz="800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</m:oMath>
                      </a14:m>
                      <a:r>
                        <a:rPr lang="en-US" sz="800" dirty="0"/>
                        <a:t> 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length of yellow</a:t>
                      </a:r>
                    </a:p>
                    <a:p>
                      <a14:m>
                        <m:oMath xmlns:m="http://schemas.openxmlformats.org/officeDocument/2006/math">
                          <m:sSub>
                            <m:sSubPr>
                              <m:ctrlPr>
                                <a:rPr lang="en-US" sz="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800" b="0" i="1" smtClean="0">
                                  <a:latin typeface="Cambria Math" panose="02040503050406030204" pitchFamily="18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en-US" sz="800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800">
                                  <a:latin typeface="Cambria Math" panose="02040503050406030204" pitchFamily="18" charset="0"/>
                                </a:rPr>
                                <m:t>Δ</m:t>
                              </m:r>
                            </m:e>
                            <m:sub>
                              <m:r>
                                <a:rPr lang="en-US" sz="800" i="1">
                                  <a:latin typeface="Cambria Math" panose="02040503050406030204" pitchFamily="18" charset="0"/>
                                </a:rPr>
                                <m:t>𝑑𝑐</m:t>
                              </m:r>
                            </m:sub>
                          </m:sSub>
                          <m:r>
                            <a:rPr lang="en-US" sz="800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</m:oMath>
                      </a14:m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distance ctr yellow to ctr green</a:t>
                      </a:r>
                    </a:p>
                  </p:txBody>
                </p:sp>
              </mc:Choice>
              <mc:Fallback xmlns="">
                <p:sp>
                  <p:nvSpPr>
                    <p:cNvPr id="126" name="TextBox 125">
                      <a:extLst>
                        <a:ext uri="{FF2B5EF4-FFF2-40B4-BE49-F238E27FC236}">
                          <a16:creationId xmlns:a16="http://schemas.microsoft.com/office/drawing/2014/main" id="{B630F06C-8F60-5C1B-EAF8-085AFB89419C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7862532" y="2505061"/>
                      <a:ext cx="1930806" cy="303886"/>
                    </a:xfrm>
                    <a:prstGeom prst="rect">
                      <a:avLst/>
                    </a:prstGeom>
                    <a:blipFill>
                      <a:blip r:embed="rId12"/>
                      <a:stretch>
                        <a:fillRect b="-3571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grpSp>
              <p:nvGrpSpPr>
                <p:cNvPr id="107" name="Group 106">
                  <a:extLst>
                    <a:ext uri="{FF2B5EF4-FFF2-40B4-BE49-F238E27FC236}">
                      <a16:creationId xmlns:a16="http://schemas.microsoft.com/office/drawing/2014/main" id="{32CC3986-48BD-17D3-F439-2DF6B6597855}"/>
                    </a:ext>
                  </a:extLst>
                </p:cNvPr>
                <p:cNvGrpSpPr/>
                <p:nvPr/>
              </p:nvGrpSpPr>
              <p:grpSpPr>
                <a:xfrm>
                  <a:off x="8743224" y="1941227"/>
                  <a:ext cx="410946" cy="261610"/>
                  <a:chOff x="8477703" y="5046286"/>
                  <a:chExt cx="410946" cy="261610"/>
                </a:xfrm>
              </p:grpSpPr>
              <p:cxnSp>
                <p:nvCxnSpPr>
                  <p:cNvPr id="123" name="Straight Arrow Connector 122">
                    <a:extLst>
                      <a:ext uri="{FF2B5EF4-FFF2-40B4-BE49-F238E27FC236}">
                        <a16:creationId xmlns:a16="http://schemas.microsoft.com/office/drawing/2014/main" id="{C2AA71E5-3E85-B72B-5ECE-3CED3CCDCA9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8534399" y="5046286"/>
                    <a:ext cx="0" cy="261610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6350" cap="flat" cmpd="sng" algn="ctr">
                    <a:solidFill>
                      <a:srgbClr val="FF0000"/>
                    </a:solidFill>
                    <a:prstDash val="solid"/>
                    <a:round/>
                    <a:headEnd type="stealth" w="sm" len="lg"/>
                    <a:tailEnd type="stealth" w="sm" len="lg"/>
                  </a:ln>
                  <a:effectLst/>
                </p:spPr>
              </p:cxn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124" name="TextBox 123">
                        <a:extLst>
                          <a:ext uri="{FF2B5EF4-FFF2-40B4-BE49-F238E27FC236}">
                            <a16:creationId xmlns:a16="http://schemas.microsoft.com/office/drawing/2014/main" id="{59C45201-6CCB-BC28-91E4-631269A33C4F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8477703" y="5053981"/>
                        <a:ext cx="410946" cy="24622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1000" b="0" i="0" smtClean="0">
                                      <a:latin typeface="Cambria Math" panose="02040503050406030204" pitchFamily="18" charset="0"/>
                                    </a:rPr>
                                    <m:t>Δ</m:t>
                                  </m:r>
                                </m:e>
                                <m:sub>
                                  <m:r>
                                    <a:rPr lang="en-US" sz="1000" b="0" i="1" smtClean="0">
                                      <a:latin typeface="Cambria Math" panose="02040503050406030204" pitchFamily="18" charset="0"/>
                                    </a:rPr>
                                    <m:t>𝑑𝑐</m:t>
                                  </m:r>
                                </m:sub>
                              </m:sSub>
                            </m:oMath>
                          </m:oMathPara>
                        </a14:m>
                        <a:endParaRPr lang="en-US" sz="1000" dirty="0"/>
                      </a:p>
                    </p:txBody>
                  </p:sp>
                </mc:Choice>
                <mc:Fallback xmlns="">
                  <p:sp>
                    <p:nvSpPr>
                      <p:cNvPr id="124" name="TextBox 123">
                        <a:extLst>
                          <a:ext uri="{FF2B5EF4-FFF2-40B4-BE49-F238E27FC236}">
                            <a16:creationId xmlns:a16="http://schemas.microsoft.com/office/drawing/2014/main" id="{59C45201-6CCB-BC28-91E4-631269A33C4F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8477703" y="5053981"/>
                        <a:ext cx="410946" cy="246221"/>
                      </a:xfrm>
                      <a:prstGeom prst="rect">
                        <a:avLst/>
                      </a:prstGeom>
                      <a:blipFill>
                        <a:blip r:embed="rId13"/>
                        <a:stretch>
                          <a:fillRect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</p:grpSp>
            <p:grpSp>
              <p:nvGrpSpPr>
                <p:cNvPr id="110" name="Group 109">
                  <a:extLst>
                    <a:ext uri="{FF2B5EF4-FFF2-40B4-BE49-F238E27FC236}">
                      <a16:creationId xmlns:a16="http://schemas.microsoft.com/office/drawing/2014/main" id="{6916450D-1C90-20C0-4B3A-F2035BA5297E}"/>
                    </a:ext>
                  </a:extLst>
                </p:cNvPr>
                <p:cNvGrpSpPr/>
                <p:nvPr/>
              </p:nvGrpSpPr>
              <p:grpSpPr>
                <a:xfrm>
                  <a:off x="7341309" y="1980099"/>
                  <a:ext cx="365923" cy="758269"/>
                  <a:chOff x="7341309" y="1980099"/>
                  <a:chExt cx="365923" cy="758269"/>
                </a:xfrm>
              </p:grpSpPr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112" name="TextBox 111">
                        <a:extLst>
                          <a:ext uri="{FF2B5EF4-FFF2-40B4-BE49-F238E27FC236}">
                            <a16:creationId xmlns:a16="http://schemas.microsoft.com/office/drawing/2014/main" id="{A4937E6C-1DFB-324E-3D5A-4791A285B452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7347552" y="2492147"/>
                        <a:ext cx="300788" cy="24622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lang="en-US" sz="1000" b="0" i="1" smtClean="0"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oMath>
                          </m:oMathPara>
                        </a14:m>
                        <a:endParaRPr lang="en-US" sz="1000" dirty="0"/>
                      </a:p>
                    </p:txBody>
                  </p:sp>
                </mc:Choice>
                <mc:Fallback xmlns="">
                  <p:sp>
                    <p:nvSpPr>
                      <p:cNvPr id="66" name="TextBox 65">
                        <a:extLst>
                          <a:ext uri="{FF2B5EF4-FFF2-40B4-BE49-F238E27FC236}">
                            <a16:creationId xmlns:a16="http://schemas.microsoft.com/office/drawing/2014/main" id="{650FFAF1-9AA3-26C8-EE1A-7A2F5972238D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7347552" y="2492147"/>
                        <a:ext cx="300788" cy="246221"/>
                      </a:xfrm>
                      <a:prstGeom prst="rect">
                        <a:avLst/>
                      </a:prstGeom>
                      <a:blipFill>
                        <a:blip r:embed="rId15"/>
                        <a:stretch>
                          <a:fillRect b="-5000"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p:cxnSp>
                <p:nvCxnSpPr>
                  <p:cNvPr id="113" name="Straight Connector 112">
                    <a:extLst>
                      <a:ext uri="{FF2B5EF4-FFF2-40B4-BE49-F238E27FC236}">
                        <a16:creationId xmlns:a16="http://schemas.microsoft.com/office/drawing/2014/main" id="{85728B84-AB49-B09E-0B17-6D97A1DF172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H="1">
                    <a:off x="7341309" y="1980099"/>
                    <a:ext cx="365923" cy="524963"/>
                  </a:xfrm>
                  <a:prstGeom prst="line">
                    <a:avLst/>
                  </a:prstGeom>
                  <a:solidFill>
                    <a:schemeClr val="accent1"/>
                  </a:solidFill>
                  <a:ln w="317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sp>
                <p:nvSpPr>
                  <p:cNvPr id="114" name="Freeform 113">
                    <a:extLst>
                      <a:ext uri="{FF2B5EF4-FFF2-40B4-BE49-F238E27FC236}">
                        <a16:creationId xmlns:a16="http://schemas.microsoft.com/office/drawing/2014/main" id="{D94DB99A-C827-DE17-6815-FED96E5A65F5}"/>
                      </a:ext>
                    </a:extLst>
                  </p:cNvPr>
                  <p:cNvSpPr/>
                  <p:nvPr/>
                </p:nvSpPr>
                <p:spPr bwMode="auto">
                  <a:xfrm rot="5355580">
                    <a:off x="7499765" y="2332954"/>
                    <a:ext cx="85760" cy="323128"/>
                  </a:xfrm>
                  <a:custGeom>
                    <a:avLst/>
                    <a:gdLst>
                      <a:gd name="connsiteX0" fmla="*/ 76200 w 76200"/>
                      <a:gd name="connsiteY0" fmla="*/ 0 h 171450"/>
                      <a:gd name="connsiteX1" fmla="*/ 73025 w 76200"/>
                      <a:gd name="connsiteY1" fmla="*/ 22225 h 171450"/>
                      <a:gd name="connsiteX2" fmla="*/ 69850 w 76200"/>
                      <a:gd name="connsiteY2" fmla="*/ 41275 h 171450"/>
                      <a:gd name="connsiteX3" fmla="*/ 60325 w 76200"/>
                      <a:gd name="connsiteY3" fmla="*/ 82550 h 171450"/>
                      <a:gd name="connsiteX4" fmla="*/ 57150 w 76200"/>
                      <a:gd name="connsiteY4" fmla="*/ 95250 h 171450"/>
                      <a:gd name="connsiteX5" fmla="*/ 44450 w 76200"/>
                      <a:gd name="connsiteY5" fmla="*/ 123825 h 171450"/>
                      <a:gd name="connsiteX6" fmla="*/ 34925 w 76200"/>
                      <a:gd name="connsiteY6" fmla="*/ 127000 h 171450"/>
                      <a:gd name="connsiteX7" fmla="*/ 19050 w 76200"/>
                      <a:gd name="connsiteY7" fmla="*/ 146050 h 171450"/>
                      <a:gd name="connsiteX8" fmla="*/ 0 w 76200"/>
                      <a:gd name="connsiteY8" fmla="*/ 171450 h 171450"/>
                      <a:gd name="connsiteX0" fmla="*/ 76200 w 76200"/>
                      <a:gd name="connsiteY0" fmla="*/ 0 h 171450"/>
                      <a:gd name="connsiteX1" fmla="*/ 73025 w 76200"/>
                      <a:gd name="connsiteY1" fmla="*/ 22225 h 171450"/>
                      <a:gd name="connsiteX2" fmla="*/ 69850 w 76200"/>
                      <a:gd name="connsiteY2" fmla="*/ 41275 h 171450"/>
                      <a:gd name="connsiteX3" fmla="*/ 60325 w 76200"/>
                      <a:gd name="connsiteY3" fmla="*/ 82550 h 171450"/>
                      <a:gd name="connsiteX4" fmla="*/ 44450 w 76200"/>
                      <a:gd name="connsiteY4" fmla="*/ 123825 h 171450"/>
                      <a:gd name="connsiteX5" fmla="*/ 34925 w 76200"/>
                      <a:gd name="connsiteY5" fmla="*/ 127000 h 171450"/>
                      <a:gd name="connsiteX6" fmla="*/ 19050 w 76200"/>
                      <a:gd name="connsiteY6" fmla="*/ 146050 h 171450"/>
                      <a:gd name="connsiteX7" fmla="*/ 0 w 76200"/>
                      <a:gd name="connsiteY7" fmla="*/ 171450 h 171450"/>
                      <a:gd name="connsiteX0" fmla="*/ 76200 w 76200"/>
                      <a:gd name="connsiteY0" fmla="*/ 0 h 171450"/>
                      <a:gd name="connsiteX1" fmla="*/ 73025 w 76200"/>
                      <a:gd name="connsiteY1" fmla="*/ 22225 h 171450"/>
                      <a:gd name="connsiteX2" fmla="*/ 69850 w 76200"/>
                      <a:gd name="connsiteY2" fmla="*/ 41275 h 171450"/>
                      <a:gd name="connsiteX3" fmla="*/ 44450 w 76200"/>
                      <a:gd name="connsiteY3" fmla="*/ 123825 h 171450"/>
                      <a:gd name="connsiteX4" fmla="*/ 34925 w 76200"/>
                      <a:gd name="connsiteY4" fmla="*/ 127000 h 171450"/>
                      <a:gd name="connsiteX5" fmla="*/ 19050 w 76200"/>
                      <a:gd name="connsiteY5" fmla="*/ 146050 h 171450"/>
                      <a:gd name="connsiteX6" fmla="*/ 0 w 76200"/>
                      <a:gd name="connsiteY6" fmla="*/ 171450 h 171450"/>
                      <a:gd name="connsiteX0" fmla="*/ 76200 w 76200"/>
                      <a:gd name="connsiteY0" fmla="*/ 0 h 171450"/>
                      <a:gd name="connsiteX1" fmla="*/ 73025 w 76200"/>
                      <a:gd name="connsiteY1" fmla="*/ 22225 h 171450"/>
                      <a:gd name="connsiteX2" fmla="*/ 69850 w 76200"/>
                      <a:gd name="connsiteY2" fmla="*/ 41275 h 171450"/>
                      <a:gd name="connsiteX3" fmla="*/ 44450 w 76200"/>
                      <a:gd name="connsiteY3" fmla="*/ 123825 h 171450"/>
                      <a:gd name="connsiteX4" fmla="*/ 19050 w 76200"/>
                      <a:gd name="connsiteY4" fmla="*/ 146050 h 171450"/>
                      <a:gd name="connsiteX5" fmla="*/ 0 w 76200"/>
                      <a:gd name="connsiteY5" fmla="*/ 171450 h 171450"/>
                      <a:gd name="connsiteX0" fmla="*/ 76200 w 76200"/>
                      <a:gd name="connsiteY0" fmla="*/ 0 h 171450"/>
                      <a:gd name="connsiteX1" fmla="*/ 73025 w 76200"/>
                      <a:gd name="connsiteY1" fmla="*/ 22225 h 171450"/>
                      <a:gd name="connsiteX2" fmla="*/ 69850 w 76200"/>
                      <a:gd name="connsiteY2" fmla="*/ 41275 h 171450"/>
                      <a:gd name="connsiteX3" fmla="*/ 44450 w 76200"/>
                      <a:gd name="connsiteY3" fmla="*/ 123825 h 171450"/>
                      <a:gd name="connsiteX4" fmla="*/ 0 w 76200"/>
                      <a:gd name="connsiteY4" fmla="*/ 171450 h 171450"/>
                      <a:gd name="connsiteX0" fmla="*/ 76200 w 76200"/>
                      <a:gd name="connsiteY0" fmla="*/ 0 h 171450"/>
                      <a:gd name="connsiteX1" fmla="*/ 73025 w 76200"/>
                      <a:gd name="connsiteY1" fmla="*/ 22225 h 171450"/>
                      <a:gd name="connsiteX2" fmla="*/ 44450 w 76200"/>
                      <a:gd name="connsiteY2" fmla="*/ 123825 h 171450"/>
                      <a:gd name="connsiteX3" fmla="*/ 0 w 76200"/>
                      <a:gd name="connsiteY3" fmla="*/ 171450 h 171450"/>
                      <a:gd name="connsiteX0" fmla="*/ 76200 w 76200"/>
                      <a:gd name="connsiteY0" fmla="*/ 0 h 171450"/>
                      <a:gd name="connsiteX1" fmla="*/ 44450 w 76200"/>
                      <a:gd name="connsiteY1" fmla="*/ 123825 h 171450"/>
                      <a:gd name="connsiteX2" fmla="*/ 0 w 76200"/>
                      <a:gd name="connsiteY2" fmla="*/ 171450 h 171450"/>
                      <a:gd name="connsiteX0" fmla="*/ 76200 w 76200"/>
                      <a:gd name="connsiteY0" fmla="*/ 0 h 171450"/>
                      <a:gd name="connsiteX1" fmla="*/ 0 w 76200"/>
                      <a:gd name="connsiteY1" fmla="*/ 171450 h 171450"/>
                      <a:gd name="connsiteX0" fmla="*/ 76200 w 76200"/>
                      <a:gd name="connsiteY0" fmla="*/ 0 h 171450"/>
                      <a:gd name="connsiteX1" fmla="*/ 0 w 76200"/>
                      <a:gd name="connsiteY1" fmla="*/ 171450 h 171450"/>
                      <a:gd name="connsiteX0" fmla="*/ 76200 w 76200"/>
                      <a:gd name="connsiteY0" fmla="*/ 0 h 171450"/>
                      <a:gd name="connsiteX1" fmla="*/ 0 w 76200"/>
                      <a:gd name="connsiteY1" fmla="*/ 171450 h 171450"/>
                      <a:gd name="connsiteX0" fmla="*/ 76200 w 76200"/>
                      <a:gd name="connsiteY0" fmla="*/ 0 h 171450"/>
                      <a:gd name="connsiteX1" fmla="*/ 0 w 76200"/>
                      <a:gd name="connsiteY1" fmla="*/ 171450 h 171450"/>
                      <a:gd name="connsiteX0" fmla="*/ 76200 w 76200"/>
                      <a:gd name="connsiteY0" fmla="*/ 0 h 171450"/>
                      <a:gd name="connsiteX1" fmla="*/ 0 w 76200"/>
                      <a:gd name="connsiteY1" fmla="*/ 171450 h 171450"/>
                      <a:gd name="connsiteX0" fmla="*/ 76200 w 76200"/>
                      <a:gd name="connsiteY0" fmla="*/ 0 h 171450"/>
                      <a:gd name="connsiteX1" fmla="*/ 0 w 76200"/>
                      <a:gd name="connsiteY1" fmla="*/ 171450 h 171450"/>
                      <a:gd name="connsiteX0" fmla="*/ 76200 w 76894"/>
                      <a:gd name="connsiteY0" fmla="*/ 0 h 171450"/>
                      <a:gd name="connsiteX1" fmla="*/ 0 w 76894"/>
                      <a:gd name="connsiteY1" fmla="*/ 171450 h 171450"/>
                      <a:gd name="connsiteX0" fmla="*/ 76200 w 77087"/>
                      <a:gd name="connsiteY0" fmla="*/ 0 h 171450"/>
                      <a:gd name="connsiteX1" fmla="*/ 0 w 77087"/>
                      <a:gd name="connsiteY1" fmla="*/ 171450 h 171450"/>
                      <a:gd name="connsiteX0" fmla="*/ 76200 w 76200"/>
                      <a:gd name="connsiteY0" fmla="*/ 0 h 171450"/>
                      <a:gd name="connsiteX1" fmla="*/ 0 w 76200"/>
                      <a:gd name="connsiteY1" fmla="*/ 171450 h 171450"/>
                      <a:gd name="connsiteX0" fmla="*/ 76200 w 76200"/>
                      <a:gd name="connsiteY0" fmla="*/ 0 h 171450"/>
                      <a:gd name="connsiteX1" fmla="*/ 0 w 76200"/>
                      <a:gd name="connsiteY1" fmla="*/ 171450 h 1714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76200" h="171450">
                        <a:moveTo>
                          <a:pt x="76200" y="0"/>
                        </a:moveTo>
                        <a:cubicBezTo>
                          <a:pt x="75792" y="94156"/>
                          <a:pt x="61346" y="113744"/>
                          <a:pt x="0" y="171450"/>
                        </a:cubicBezTo>
                      </a:path>
                    </a:pathLst>
                  </a:custGeom>
                  <a:noFill/>
                  <a:ln w="9525" cap="flat" cmpd="sng" algn="ctr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triangle" w="sm" len="sm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0" charset="0"/>
                      <a:ea typeface="ＭＳ Ｐゴシック" pitchFamily="-110" charset="-128"/>
                      <a:cs typeface="ＭＳ Ｐゴシック" pitchFamily="-110" charset="-128"/>
                    </a:endParaRPr>
                  </a:p>
                </p:txBody>
              </p:sp>
              <p:cxnSp>
                <p:nvCxnSpPr>
                  <p:cNvPr id="115" name="Straight Connector 114">
                    <a:extLst>
                      <a:ext uri="{FF2B5EF4-FFF2-40B4-BE49-F238E27FC236}">
                        <a16:creationId xmlns:a16="http://schemas.microsoft.com/office/drawing/2014/main" id="{2697AF59-21DF-AA74-1A18-4140482004F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V="1">
                    <a:off x="7705455" y="1985228"/>
                    <a:ext cx="0" cy="624934"/>
                  </a:xfrm>
                  <a:prstGeom prst="line">
                    <a:avLst/>
                  </a:prstGeom>
                  <a:solidFill>
                    <a:schemeClr val="accent1"/>
                  </a:solidFill>
                  <a:ln w="317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grpSp>
            <p:nvGrpSpPr>
              <p:cNvPr id="93" name="Group 92">
                <a:extLst>
                  <a:ext uri="{FF2B5EF4-FFF2-40B4-BE49-F238E27FC236}">
                    <a16:creationId xmlns:a16="http://schemas.microsoft.com/office/drawing/2014/main" id="{037BB664-D979-866C-5C89-EBCA2BFE1B84}"/>
                  </a:ext>
                </a:extLst>
              </p:cNvPr>
              <p:cNvGrpSpPr/>
              <p:nvPr/>
            </p:nvGrpSpPr>
            <p:grpSpPr>
              <a:xfrm>
                <a:off x="8340485" y="1467161"/>
                <a:ext cx="303673" cy="329680"/>
                <a:chOff x="8340485" y="1467161"/>
                <a:chExt cx="303673" cy="329680"/>
              </a:xfrm>
            </p:grpSpPr>
            <p:cxnSp>
              <p:nvCxnSpPr>
                <p:cNvPr id="94" name="Straight Arrow Connector 93">
                  <a:extLst>
                    <a:ext uri="{FF2B5EF4-FFF2-40B4-BE49-F238E27FC236}">
                      <a16:creationId xmlns:a16="http://schemas.microsoft.com/office/drawing/2014/main" id="{6E4C1AD4-5942-81F1-3589-8BCAE08A82C2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8526281" y="1476155"/>
                  <a:ext cx="0" cy="320686"/>
                </a:xfrm>
                <a:prstGeom prst="straightConnector1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stealth"/>
                </a:ln>
                <a:effectLst/>
              </p:spPr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95" name="TextBox 94">
                      <a:extLst>
                        <a:ext uri="{FF2B5EF4-FFF2-40B4-BE49-F238E27FC236}">
                          <a16:creationId xmlns:a16="http://schemas.microsoft.com/office/drawing/2014/main" id="{6E0EEBB6-7113-26CB-A5C1-98486511472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340485" y="1467161"/>
                      <a:ext cx="303673" cy="261610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sz="11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𝑢</m:t>
                            </m:r>
                          </m:oMath>
                        </m:oMathPara>
                      </a14:m>
                      <a:endParaRPr lang="en-US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23" name="TextBox 22">
                      <a:extLst>
                        <a:ext uri="{FF2B5EF4-FFF2-40B4-BE49-F238E27FC236}">
                          <a16:creationId xmlns:a16="http://schemas.microsoft.com/office/drawing/2014/main" id="{B5EA7006-FB40-CC57-BC60-3C9B0DA0D494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8340485" y="1467161"/>
                      <a:ext cx="303673" cy="261610"/>
                    </a:xfrm>
                    <a:prstGeom prst="rect">
                      <a:avLst/>
                    </a:prstGeom>
                    <a:blipFill>
                      <a:blip r:embed="rId17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</p:grpSp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C2CC36A5-B8A1-706C-020C-8452E668AA01}"/>
                </a:ext>
              </a:extLst>
            </p:cNvPr>
            <p:cNvGrpSpPr/>
            <p:nvPr/>
          </p:nvGrpSpPr>
          <p:grpSpPr>
            <a:xfrm>
              <a:off x="8613871" y="2072032"/>
              <a:ext cx="1170771" cy="455551"/>
              <a:chOff x="8501896" y="2065057"/>
              <a:chExt cx="1170771" cy="455551"/>
            </a:xfrm>
          </p:grpSpPr>
          <p:cxnSp>
            <p:nvCxnSpPr>
              <p:cNvPr id="90" name="Straight Arrow Connector 89">
                <a:extLst>
                  <a:ext uri="{FF2B5EF4-FFF2-40B4-BE49-F238E27FC236}">
                    <a16:creationId xmlns:a16="http://schemas.microsoft.com/office/drawing/2014/main" id="{02457531-7584-619F-DB96-D649133B1965}"/>
                  </a:ext>
                </a:extLst>
              </p:cNvPr>
              <p:cNvCxnSpPr>
                <a:cxnSpLocks/>
                <a:endCxn id="100" idx="3"/>
              </p:cNvCxnSpPr>
              <p:nvPr/>
            </p:nvCxnSpPr>
            <p:spPr bwMode="auto">
              <a:xfrm flipH="1" flipV="1">
                <a:off x="8501896" y="2065057"/>
                <a:ext cx="493501" cy="231519"/>
              </a:xfrm>
              <a:prstGeom prst="straightConnector1">
                <a:avLst/>
              </a:prstGeom>
              <a:solidFill>
                <a:schemeClr val="accent1"/>
              </a:solidFill>
              <a:ln w="6350" cap="flat" cmpd="sng" algn="ctr">
                <a:solidFill>
                  <a:srgbClr val="FF0000"/>
                </a:solidFill>
                <a:prstDash val="solid"/>
                <a:round/>
                <a:headEnd type="none" w="sm" len="lg"/>
                <a:tailEnd type="stealth" w="sm" len="lg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1" name="TextBox 90">
                    <a:extLst>
                      <a:ext uri="{FF2B5EF4-FFF2-40B4-BE49-F238E27FC236}">
                        <a16:creationId xmlns:a16="http://schemas.microsoft.com/office/drawing/2014/main" id="{429D61FC-37B0-8110-E24C-8826642FA884}"/>
                      </a:ext>
                    </a:extLst>
                  </p:cNvPr>
                  <p:cNvSpPr txBox="1"/>
                  <p:nvPr/>
                </p:nvSpPr>
                <p:spPr>
                  <a:xfrm>
                    <a:off x="8910839" y="2216722"/>
                    <a:ext cx="761828" cy="30388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14:m>
                      <m:oMath xmlns:m="http://schemas.openxmlformats.org/officeDocument/2006/math">
                        <m:r>
                          <a:rPr lang="en-US" sz="80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  <m:r>
                          <a:rPr lang="en-US" sz="8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</m:oMath>
                    </a14:m>
                    <a:r>
                      <a:rPr lang="en-US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center of channel</a:t>
                    </a:r>
                  </a:p>
                </p:txBody>
              </p:sp>
            </mc:Choice>
            <mc:Fallback xmlns="">
              <p:sp>
                <p:nvSpPr>
                  <p:cNvPr id="91" name="TextBox 90">
                    <a:extLst>
                      <a:ext uri="{FF2B5EF4-FFF2-40B4-BE49-F238E27FC236}">
                        <a16:creationId xmlns:a16="http://schemas.microsoft.com/office/drawing/2014/main" id="{429D61FC-37B0-8110-E24C-8826642FA884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910839" y="2216722"/>
                    <a:ext cx="761828" cy="303886"/>
                  </a:xfrm>
                  <a:prstGeom prst="rect">
                    <a:avLst/>
                  </a:prstGeom>
                  <a:blipFill>
                    <a:blip r:embed="rId18"/>
                    <a:stretch>
                      <a:fillRect b="-3571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cxnSp>
        <p:nvCxnSpPr>
          <p:cNvPr id="156" name="Straight Arrow Connector 155">
            <a:extLst>
              <a:ext uri="{FF2B5EF4-FFF2-40B4-BE49-F238E27FC236}">
                <a16:creationId xmlns:a16="http://schemas.microsoft.com/office/drawing/2014/main" id="{FE1C9B7C-FE70-8D42-4F74-9BECDBA55113}"/>
              </a:ext>
            </a:extLst>
          </p:cNvPr>
          <p:cNvCxnSpPr>
            <a:cxnSpLocks/>
          </p:cNvCxnSpPr>
          <p:nvPr/>
        </p:nvCxnSpPr>
        <p:spPr bwMode="auto">
          <a:xfrm>
            <a:off x="5556787" y="4621572"/>
            <a:ext cx="2375417" cy="5152"/>
          </a:xfrm>
          <a:prstGeom prst="straightConnector1">
            <a:avLst/>
          </a:prstGeom>
          <a:solidFill>
            <a:schemeClr val="accent1"/>
          </a:solidFill>
          <a:ln w="6350" cap="flat" cmpd="sng" algn="ctr">
            <a:solidFill>
              <a:srgbClr val="FF0000"/>
            </a:solidFill>
            <a:prstDash val="solid"/>
            <a:round/>
            <a:headEnd type="none" w="sm" len="lg"/>
            <a:tailEnd type="none" w="sm" len="lg"/>
          </a:ln>
          <a:effectLst/>
        </p:spPr>
      </p:cxnSp>
      <p:cxnSp>
        <p:nvCxnSpPr>
          <p:cNvPr id="159" name="Straight Arrow Connector 158">
            <a:extLst>
              <a:ext uri="{FF2B5EF4-FFF2-40B4-BE49-F238E27FC236}">
                <a16:creationId xmlns:a16="http://schemas.microsoft.com/office/drawing/2014/main" id="{FACD3709-CC90-DD28-A770-62FFBECDA21B}"/>
              </a:ext>
            </a:extLst>
          </p:cNvPr>
          <p:cNvCxnSpPr>
            <a:cxnSpLocks/>
          </p:cNvCxnSpPr>
          <p:nvPr/>
        </p:nvCxnSpPr>
        <p:spPr bwMode="auto">
          <a:xfrm>
            <a:off x="5556787" y="4710514"/>
            <a:ext cx="2375417" cy="5152"/>
          </a:xfrm>
          <a:prstGeom prst="straightConnector1">
            <a:avLst/>
          </a:prstGeom>
          <a:solidFill>
            <a:schemeClr val="accent1"/>
          </a:solidFill>
          <a:ln w="6350" cap="flat" cmpd="sng" algn="ctr">
            <a:solidFill>
              <a:srgbClr val="FF0000"/>
            </a:solidFill>
            <a:prstDash val="solid"/>
            <a:round/>
            <a:headEnd type="none" w="sm" len="lg"/>
            <a:tailEnd type="none" w="sm" len="lg"/>
          </a:ln>
          <a:effectLst/>
        </p:spPr>
      </p:cxnSp>
      <p:cxnSp>
        <p:nvCxnSpPr>
          <p:cNvPr id="213" name="Straight Arrow Connector 212">
            <a:extLst>
              <a:ext uri="{FF2B5EF4-FFF2-40B4-BE49-F238E27FC236}">
                <a16:creationId xmlns:a16="http://schemas.microsoft.com/office/drawing/2014/main" id="{BD6E7659-A0F6-EE2D-67F6-0A1C5C4EC8E2}"/>
              </a:ext>
            </a:extLst>
          </p:cNvPr>
          <p:cNvCxnSpPr>
            <a:cxnSpLocks/>
            <a:endCxn id="103" idx="3"/>
          </p:cNvCxnSpPr>
          <p:nvPr/>
        </p:nvCxnSpPr>
        <p:spPr bwMode="auto">
          <a:xfrm flipH="1">
            <a:off x="7927873" y="4563255"/>
            <a:ext cx="396828" cy="155996"/>
          </a:xfrm>
          <a:prstGeom prst="straightConnector1">
            <a:avLst/>
          </a:prstGeom>
          <a:solidFill>
            <a:schemeClr val="accent1"/>
          </a:solidFill>
          <a:ln w="6350" cap="flat" cmpd="sng" algn="ctr">
            <a:solidFill>
              <a:srgbClr val="FF0000"/>
            </a:solidFill>
            <a:prstDash val="solid"/>
            <a:round/>
            <a:headEnd type="none" w="sm" len="lg"/>
            <a:tailEnd type="stealth" w="sm" len="lg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6" name="TextBox 215">
                <a:extLst>
                  <a:ext uri="{FF2B5EF4-FFF2-40B4-BE49-F238E27FC236}">
                    <a16:creationId xmlns:a16="http://schemas.microsoft.com/office/drawing/2014/main" id="{AAC4D666-4AC9-3B55-4C1A-42D7BB8C8AC2}"/>
                  </a:ext>
                </a:extLst>
              </p:cNvPr>
              <p:cNvSpPr txBox="1"/>
              <p:nvPr/>
            </p:nvSpPr>
            <p:spPr>
              <a:xfrm>
                <a:off x="8210939" y="4425415"/>
                <a:ext cx="907105" cy="3481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sz="8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8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  <m:sub>
                        <m:r>
                          <a:rPr lang="en-US" sz="8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</m:sub>
                    </m:sSub>
                    <m:r>
                      <a:rPr lang="en-US" sz="8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en-US" sz="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projection of voxel center</a:t>
                </a:r>
              </a:p>
            </p:txBody>
          </p:sp>
        </mc:Choice>
        <mc:Fallback xmlns="">
          <p:sp>
            <p:nvSpPr>
              <p:cNvPr id="216" name="TextBox 215">
                <a:extLst>
                  <a:ext uri="{FF2B5EF4-FFF2-40B4-BE49-F238E27FC236}">
                    <a16:creationId xmlns:a16="http://schemas.microsoft.com/office/drawing/2014/main" id="{AAC4D666-4AC9-3B55-4C1A-42D7BB8C8A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10939" y="4425415"/>
                <a:ext cx="907105" cy="348172"/>
              </a:xfrm>
              <a:prstGeom prst="rect">
                <a:avLst/>
              </a:prstGeom>
              <a:blipFill>
                <a:blip r:embed="rId19"/>
                <a:stretch>
                  <a:fillRect b="-71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4" name="Cube 223">
            <a:extLst>
              <a:ext uri="{FF2B5EF4-FFF2-40B4-BE49-F238E27FC236}">
                <a16:creationId xmlns:a16="http://schemas.microsoft.com/office/drawing/2014/main" id="{B674BEBD-FE02-8352-3A91-9F807AD7FF2A}"/>
              </a:ext>
            </a:extLst>
          </p:cNvPr>
          <p:cNvSpPr/>
          <p:nvPr/>
        </p:nvSpPr>
        <p:spPr bwMode="auto">
          <a:xfrm>
            <a:off x="2240336" y="1310139"/>
            <a:ext cx="279922" cy="833139"/>
          </a:xfrm>
          <a:prstGeom prst="cube">
            <a:avLst>
              <a:gd name="adj" fmla="val 96784"/>
            </a:avLst>
          </a:prstGeom>
          <a:solidFill>
            <a:srgbClr val="FF0000">
              <a:alpha val="29445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cxnSp>
        <p:nvCxnSpPr>
          <p:cNvPr id="228" name="Straight Arrow Connector 227">
            <a:extLst>
              <a:ext uri="{FF2B5EF4-FFF2-40B4-BE49-F238E27FC236}">
                <a16:creationId xmlns:a16="http://schemas.microsoft.com/office/drawing/2014/main" id="{404A3A20-AB3C-FDA6-4697-0735638D947C}"/>
              </a:ext>
            </a:extLst>
          </p:cNvPr>
          <p:cNvCxnSpPr>
            <a:cxnSpLocks/>
          </p:cNvCxnSpPr>
          <p:nvPr/>
        </p:nvCxnSpPr>
        <p:spPr bwMode="auto">
          <a:xfrm flipV="1">
            <a:off x="7709599" y="4945292"/>
            <a:ext cx="139001" cy="361793"/>
          </a:xfrm>
          <a:prstGeom prst="straightConnector1">
            <a:avLst/>
          </a:prstGeom>
          <a:solidFill>
            <a:schemeClr val="accent1"/>
          </a:solidFill>
          <a:ln w="6350" cap="flat" cmpd="sng" algn="ctr">
            <a:solidFill>
              <a:srgbClr val="FF0000"/>
            </a:solidFill>
            <a:prstDash val="solid"/>
            <a:round/>
            <a:headEnd type="none" w="sm" len="lg"/>
            <a:tailEnd type="stealth" w="sm" len="lg"/>
          </a:ln>
          <a:effectLst/>
        </p:spPr>
      </p:cxnSp>
    </p:spTree>
    <p:extLst>
      <p:ext uri="{BB962C8B-B14F-4D97-AF65-F5344CB8AC3E}">
        <p14:creationId xmlns:p14="http://schemas.microsoft.com/office/powerpoint/2010/main" val="2047516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AB53A8-2ADE-4A9E-8F1D-910E9A17C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VCD definitions and surrogate properties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6DD768A-519E-C45B-3811-BAAD0D41BCB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28600" y="495300"/>
                <a:ext cx="8839200" cy="5219700"/>
              </a:xfrm>
            </p:spPr>
            <p:txBody>
              <a:bodyPr/>
              <a:lstStyle/>
              <a:p>
                <a:r>
                  <a:rPr lang="en-US" sz="1400" dirty="0"/>
                  <a:t> We define a subset of pixels, </a:t>
                </a:r>
                <a14:m>
                  <m:oMath xmlns:m="http://schemas.openxmlformats.org/officeDocument/2006/math"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en-US" sz="1400" dirty="0"/>
                  <a:t>, and let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</m:oMath>
                </a14:m>
                <a:r>
                  <a:rPr lang="en-US" sz="1400" dirty="0"/>
                  <a:t> denote projection from the full vector </a:t>
                </a:r>
                <a14:m>
                  <m:oMath xmlns:m="http://schemas.openxmlformats.org/officeDocument/2006/math"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∈</m:t>
                    </m:r>
                    <m:sSup>
                      <m:sSup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sup>
                    </m:sSup>
                  </m:oMath>
                </a14:m>
                <a:r>
                  <a:rPr lang="en-US" sz="1400" dirty="0"/>
                  <a:t>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∈</m:t>
                    </m:r>
                    <m:sSup>
                      <m:sSup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ℝ</m:t>
                        </m:r>
                      </m:e>
                      <m:sup>
                        <m:sSub>
                          <m:sSubPr>
                            <m:ctrlP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</m:sSub>
                      </m:sup>
                    </m:sSup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sz="1400" dirty="0"/>
                  <a:t> 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</m:oMath>
                </a14:m>
                <a:r>
                  <a:rPr lang="en-US" sz="1400" dirty="0"/>
                  <a:t> is the number of elements in </a:t>
                </a:r>
                <a14:m>
                  <m:oMath xmlns:m="http://schemas.openxmlformats.org/officeDocument/2006/math"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en-US" sz="1400" dirty="0"/>
                  <a:t>  Let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p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sup>
                    </m:sSup>
                  </m:oMath>
                </a14:m>
                <a:r>
                  <a:rPr lang="en-US" sz="1400" dirty="0"/>
                  <a:t> denote the complement of </a:t>
                </a:r>
                <a14:m>
                  <m:oMath xmlns:m="http://schemas.openxmlformats.org/officeDocument/2006/math"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en-US" sz="1400" dirty="0"/>
                  <a:t>, with corresponding projection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sSup>
                          <m:sSupPr>
                            <m:ctrlP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p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sup>
                        </m:sSup>
                      </m:sub>
                    </m:sSub>
                  </m:oMath>
                </a14:m>
                <a:r>
                  <a:rPr lang="en-US" sz="1400" dirty="0"/>
                  <a:t>.  Note that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  <m:sup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bSup>
                    <m:sSub>
                      <m:sSub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</m:oMath>
                </a14:m>
                <a:r>
                  <a:rPr lang="en-US" sz="1400" dirty="0"/>
                  <a:t> inserts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</m:oMath>
                </a14:m>
                <a:r>
                  <a:rPr lang="en-US" sz="1400" dirty="0"/>
                  <a:t> into the full image. Also, 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  <m:sup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bSup>
                      <m:sSub>
                        <m:sSubPr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+</m:t>
                      </m:r>
                      <m:sSubSup>
                        <m:sSubSupPr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sSup>
                            <m:sSupPr>
                              <m:ctrlP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p>
                              <m: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p>
                          </m:sSup>
                        </m:sub>
                        <m:sup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bSup>
                      <m:sSub>
                        <m:sSubPr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sSup>
                            <m:sSupPr>
                              <m:ctrlP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p>
                              <m: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p>
                          </m:sSup>
                        </m:sub>
                      </m:sSub>
                    </m:oMath>
                  </m:oMathPara>
                </a14:m>
                <a:endParaRPr lang="en-US" sz="1400" dirty="0"/>
              </a:p>
              <a:p>
                <a:pPr>
                  <a:buNone/>
                </a:pPr>
                <a:r>
                  <a:rPr lang="en-US" sz="1400" dirty="0"/>
                  <a:t>and if </a:t>
                </a:r>
                <a14:m>
                  <m:oMath xmlns:m="http://schemas.openxmlformats.org/officeDocument/2006/math"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𝐷</m:t>
                    </m:r>
                  </m:oMath>
                </a14:m>
                <a:r>
                  <a:rPr lang="en-US" sz="1400" dirty="0"/>
                  <a:t> is diagonal, then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𝐷</m:t>
                      </m:r>
                      <m:sSubSup>
                        <m:sSubSup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sSup>
                            <m:sSup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p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p>
                          </m:sSup>
                        </m:sub>
                        <m:sup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bSup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=0</m:t>
                      </m:r>
                      <m:r>
                        <a:rPr lang="en-US" sz="14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1400" b="0" i="0" smtClean="0">
                          <a:latin typeface="Cambria Math" panose="02040503050406030204" pitchFamily="18" charset="0"/>
                        </a:rPr>
                        <m:t>and</m:t>
                      </m:r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 </m:t>
                      </m:r>
                      <m:sSubSup>
                        <m:sSubSup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sSup>
                            <m:sSup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p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p>
                          </m:sSup>
                        </m:sub>
                        <m:sup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bSup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𝐷</m:t>
                      </m:r>
                      <m:sSub>
                        <m:sSubPr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=0.</m:t>
                      </m:r>
                    </m:oMath>
                  </m:oMathPara>
                </a14:m>
                <a:endParaRPr lang="en-US" sz="1400" dirty="0"/>
              </a:p>
              <a:p>
                <a:r>
                  <a:rPr lang="en-US" sz="1400" dirty="0"/>
                  <a:t> Recall that </a:t>
                </a:r>
                <a14:m>
                  <m:oMath xmlns:m="http://schemas.openxmlformats.org/officeDocument/2006/math"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𝑄</m:t>
                    </m:r>
                    <m:d>
                      <m:d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d>
                      <m:d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acc>
                              <m:accPr>
                                <m:chr m:val="̃"/>
                                <m:ctrlP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acc>
                          </m:sub>
                        </m:s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+</m:t>
                        </m:r>
                        <m:acc>
                          <m:accPr>
                            <m:chr m:val="̃"/>
                            <m:ctrlP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𝐵</m:t>
                            </m:r>
                          </m:e>
                        </m:acc>
                      </m:e>
                    </m:d>
                    <m:r>
                      <a:rPr lang="en-US" sz="1400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1400" dirty="0"/>
                  <a:t>.  Taking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400" b="0" i="0" smtClean="0">
                            <a:latin typeface="Cambria Math" panose="02040503050406030204" pitchFamily="18" charset="0"/>
                          </a:rPr>
                          <m:t>∇</m:t>
                        </m:r>
                      </m:e>
                      <m:sub>
                        <m:sSub>
                          <m:sSubPr>
                            <m:ctrlP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US" sz="1400" dirty="0"/>
                  <a:t> gives 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1400" b="0" i="0" smtClean="0">
                              <a:latin typeface="Cambria Math" panose="02040503050406030204" pitchFamily="18" charset="0"/>
                            </a:rPr>
                            <m:t>∇</m:t>
                          </m:r>
                        </m:e>
                        <m:sub>
                          <m:sSub>
                            <m:sSubPr>
                              <m:ctrlP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</m:sub>
                      </m:sSub>
                      <m:r>
                        <a:rPr lang="en-US" sz="1400" i="1">
                          <a:latin typeface="Cambria Math" panose="02040503050406030204" pitchFamily="18" charset="0"/>
                        </a:rPr>
                        <m:t>𝑄</m:t>
                      </m:r>
                      <m:d>
                        <m:d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;</m:t>
                          </m:r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sSup>
                                <m:sSupPr>
                                  <m:ctrlP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p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sup>
                              </m:sSup>
                            </m:sub>
                          </m:sSub>
                        </m:e>
                      </m:d>
                      <m:r>
                        <a:rPr lang="en-US" sz="14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2</m:t>
                      </m:r>
                      <m:sSub>
                        <m:sSub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d>
                        <m:d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e>
                            <m:sub>
                              <m:acc>
                                <m:accPr>
                                  <m:chr m:val="̃"/>
                                  <m:ctrlP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acc>
                            </m:sub>
                          </m:s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+</m:t>
                          </m:r>
                          <m:acc>
                            <m:accPr>
                              <m:chr m:val="̃"/>
                              <m:ctrlP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acc>
                        </m:e>
                      </m:d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sz="1400" dirty="0"/>
              </a:p>
              <a:p>
                <a:r>
                  <a:rPr lang="en-US" sz="1400" dirty="0"/>
                  <a:t> In terms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sSup>
                          <m:sSupPr>
                            <m:ctrlP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p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sup>
                        </m:sSup>
                      </m:sub>
                    </m:sSub>
                  </m:oMath>
                </a14:m>
                <a:r>
                  <a:rPr lang="en-US" sz="1400" dirty="0"/>
                  <a:t>, 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1400">
                              <a:latin typeface="Cambria Math" panose="02040503050406030204" pitchFamily="18" charset="0"/>
                            </a:rPr>
                            <m:t>∇</m:t>
                          </m:r>
                        </m:e>
                        <m:sub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</m:sub>
                      </m:sSub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𝑄</m:t>
                      </m:r>
                      <m:d>
                        <m:dPr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;</m:t>
                          </m:r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sSup>
                                <m:sSupPr>
                                  <m:ctrlP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p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sup>
                              </m:sSup>
                            </m:sub>
                          </m:sSub>
                        </m:e>
                      </m:d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=2</m:t>
                      </m:r>
                      <m:sSub>
                        <m:sSubPr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d>
                        <m:d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e>
                            <m:sub>
                              <m:acc>
                                <m:accPr>
                                  <m:chr m:val="̃"/>
                                  <m:ctrlP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acc>
                            </m:sub>
                          </m:s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+</m:t>
                          </m:r>
                          <m:acc>
                            <m:accPr>
                              <m:chr m:val="̃"/>
                              <m:ctrlP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acc>
                        </m:e>
                      </m:d>
                      <m:sSubSup>
                        <m:sSubSupPr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  <m:sup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bSup>
                      <m:sSub>
                        <m:sSubPr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r>
                        <a:rPr lang="en-US" sz="1400" i="1">
                          <a:latin typeface="Cambria Math" panose="02040503050406030204" pitchFamily="18" charset="0"/>
                        </a:rPr>
                        <m:t>+2</m:t>
                      </m:r>
                      <m:sSub>
                        <m:sSub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d>
                        <m:d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e>
                            <m:sub>
                              <m:acc>
                                <m:accPr>
                                  <m:chr m:val="̃"/>
                                  <m:ctrlP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acc>
                            </m:sub>
                          </m:s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+</m:t>
                          </m:r>
                          <m:acc>
                            <m:accPr>
                              <m:chr m:val="̃"/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acc>
                        </m:e>
                      </m:d>
                      <m:sSubSup>
                        <m:sSubSup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sSup>
                            <m:sSup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p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p>
                          </m:sSup>
                        </m:sub>
                        <m:sup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bSup>
                      <m:sSub>
                        <m:sSub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sSup>
                            <m:sSup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p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p>
                          </m:sSup>
                        </m:sub>
                      </m:sSub>
                    </m:oMath>
                  </m:oMathPara>
                </a14:m>
                <a:endParaRPr lang="en-US" sz="1400" dirty="0"/>
              </a:p>
              <a:p>
                <a:r>
                  <a:rPr lang="en-US" sz="1400" dirty="0"/>
                  <a:t> If no two points of </a:t>
                </a:r>
                <a14:m>
                  <m:oMath xmlns:m="http://schemas.openxmlformats.org/officeDocument/2006/math"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en-US" sz="1400" dirty="0"/>
                  <a:t> are neighbors, then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acc>
                      <m:accPr>
                        <m:chr m:val="̃"/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sSubSup>
                      <m:sSubSup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  <m:sup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bSup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1400" dirty="0"/>
                  <a:t>,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e>
                      <m:sub>
                        <m:acc>
                          <m:accPr>
                            <m:chr m:val="̃"/>
                            <m:ctrlP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e>
                      <m:sub>
                        <m:acc>
                          <m:accPr>
                            <m:chr m:val="̃"/>
                            <m:ctrlP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</m:sub>
                    </m:sSub>
                  </m:oMath>
                </a14:m>
                <a:r>
                  <a:rPr lang="en-US" sz="1400" dirty="0"/>
                  <a:t> is independent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</m:oMath>
                </a14:m>
                <a:r>
                  <a:rPr lang="en-US" sz="1400" dirty="0"/>
                  <a:t>, so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acc>
                          <m:accPr>
                            <m:chr m:val="̃"/>
                            <m:ctrlP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r>
                      <a:rPr lang="en-US" sz="1400" b="0" i="0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sSub>
                      <m:sSub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acc>
                          <m:accPr>
                            <m:chr m:val="̃"/>
                            <m:ctrlP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</m:sub>
                    </m:sSub>
                    <m:sSubSup>
                      <m:sSubSup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  <m:sup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bSup>
                  </m:oMath>
                </a14:m>
                <a:r>
                  <a:rPr lang="en-US" sz="1400" dirty="0"/>
                  <a:t>, this gives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1400">
                              <a:latin typeface="Cambria Math" panose="02040503050406030204" pitchFamily="18" charset="0"/>
                            </a:rPr>
                            <m:t>∇</m:t>
                          </m:r>
                        </m:e>
                        <m:sub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</m:sub>
                      </m:sSub>
                      <m:r>
                        <a:rPr lang="en-US" sz="1400" i="1">
                          <a:latin typeface="Cambria Math" panose="02040503050406030204" pitchFamily="18" charset="0"/>
                        </a:rPr>
                        <m:t>𝑄</m:t>
                      </m:r>
                      <m:d>
                        <m:d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;</m:t>
                          </m:r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sSup>
                                <m:sSupPr>
                                  <m:ctrlP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p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sup>
                              </m:sSup>
                            </m:sub>
                          </m:sSub>
                        </m:e>
                      </m:d>
                      <m:r>
                        <a:rPr lang="en-US" sz="1400" i="1">
                          <a:latin typeface="Cambria Math" panose="02040503050406030204" pitchFamily="18" charset="0"/>
                        </a:rPr>
                        <m:t>=2</m:t>
                      </m:r>
                      <m:sSub>
                        <m:sSub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acc>
                            <m:accPr>
                              <m:chr m:val="̃"/>
                              <m:ctrlP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acc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d>
                        <m:d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̅"/>
                                  <m:ctrlP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acc>
                            </m:e>
                            <m:sub>
                              <m:acc>
                                <m:accPr>
                                  <m:chr m:val="̃"/>
                                  <m:ctrlP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acc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</m:e>
                      </m:d>
                      <m:r>
                        <a:rPr lang="en-US" sz="1400" i="1">
                          <a:latin typeface="Cambria Math" panose="02040503050406030204" pitchFamily="18" charset="0"/>
                        </a:rPr>
                        <m:t>=2</m:t>
                      </m:r>
                      <m:sSub>
                        <m:sSub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acc>
                            <m:accPr>
                              <m:chr m:val="̃"/>
                              <m:ctrlP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acc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sSub>
                        <m:sSub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r>
                        <a:rPr lang="en-US" sz="140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𝑐𝑜𝑛𝑠𝑡</m:t>
                      </m:r>
                      <m:d>
                        <m:d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sSup>
                                <m:sSupPr>
                                  <m:ctrlP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p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sup>
                              </m:sSup>
                            </m:sub>
                          </m:sSub>
                        </m:e>
                      </m:d>
                    </m:oMath>
                  </m:oMathPara>
                </a14:m>
                <a:endParaRPr lang="en-US" sz="1400" i="1" dirty="0">
                  <a:latin typeface="Cambria Math" panose="02040503050406030204" pitchFamily="18" charset="0"/>
                </a:endParaRPr>
              </a:p>
              <a:p>
                <a:r>
                  <a:rPr lang="en-US" sz="1400" dirty="0"/>
                  <a:t> Since </a:t>
                </a:r>
                <a14:m>
                  <m:oMath xmlns:m="http://schemas.openxmlformats.org/officeDocument/2006/math"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𝑄</m:t>
                    </m:r>
                  </m:oMath>
                </a14:m>
                <a:r>
                  <a:rPr lang="en-US" sz="1400" dirty="0"/>
                  <a:t> is quadratic, it’s determined up to a constant by its gradient.   Since 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1400">
                              <a:latin typeface="Cambria Math" panose="02040503050406030204" pitchFamily="18" charset="0"/>
                            </a:rPr>
                            <m:t>∇</m:t>
                          </m:r>
                        </m:e>
                        <m:sub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</m:sub>
                      </m:sSub>
                      <m:sSubSup>
                        <m:sSubSupPr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sub>
                              </m:sSub>
                              <m: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̅"/>
                                      <m:ctrlPr>
                                        <a:rPr lang="en-US" sz="1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1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</m:acc>
                                </m:e>
                                <m:sub>
                                  <m:acc>
                                    <m:accPr>
                                      <m:chr m:val="̃"/>
                                      <m:ctrlPr>
                                        <a:rPr lang="en-US" sz="1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1400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e>
                                  </m:acc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sub>
                              </m:sSub>
                            </m:e>
                          </m:d>
                        </m:e>
                        <m:sub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e>
                            <m:sub>
                              <m:acc>
                                <m:accPr>
                                  <m:chr m:val="̃"/>
                                  <m:ctrlP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acc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</m:sub>
                        <m:sup>
                          <m:r>
                            <a:rPr lang="en-US" sz="1400" b="0" i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2</m:t>
                      </m:r>
                      <m:sSub>
                        <m:sSub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acc>
                            <m:accPr>
                              <m:chr m:val="̃"/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acc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d>
                        <m:d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̅"/>
                                  <m:ctrlP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acc>
                            </m:e>
                            <m:sub>
                              <m:acc>
                                <m:accPr>
                                  <m:chr m:val="̃"/>
                                  <m:ctrlP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acc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sz="1400" dirty="0"/>
              </a:p>
              <a:p>
                <a:pPr>
                  <a:buNone/>
                </a:pPr>
                <a:r>
                  <a:rPr lang="en-US" sz="1400" dirty="0"/>
                  <a:t>we have in the case that no two points of </a:t>
                </a:r>
                <a14:m>
                  <m:oMath xmlns:m="http://schemas.openxmlformats.org/officeDocument/2006/math"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en-US" sz="1400" dirty="0"/>
                  <a:t> are neighbors (then we say that </a:t>
                </a:r>
                <a14:m>
                  <m:oMath xmlns:m="http://schemas.openxmlformats.org/officeDocument/2006/math">
                    <m:r>
                      <a:rPr lang="en-US" sz="1400" b="1" i="1" smtClean="0">
                        <a:latin typeface="Cambria Math" panose="02040503050406030204" pitchFamily="18" charset="0"/>
                      </a:rPr>
                      <m:t>𝑺</m:t>
                    </m:r>
                  </m:oMath>
                </a14:m>
                <a:r>
                  <a:rPr lang="en-US" sz="1400" b="1" dirty="0"/>
                  <a:t> is sparse</a:t>
                </a:r>
                <a:r>
                  <a:rPr lang="en-US" sz="1400" dirty="0"/>
                  <a:t>) that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i="1">
                          <a:latin typeface="Cambria Math" panose="02040503050406030204" pitchFamily="18" charset="0"/>
                        </a:rPr>
                        <m:t>𝑄</m:t>
                      </m:r>
                      <m:d>
                        <m:d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;</m:t>
                          </m:r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sSup>
                                <m:sSupPr>
                                  <m:ctrlP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p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sup>
                              </m:sSup>
                            </m:sub>
                          </m:sSub>
                        </m:e>
                      </m:d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sub>
                              </m:sSub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̅"/>
                                      <m:ctrlPr>
                                        <a:rPr lang="en-US" sz="1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1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</m:acc>
                                </m:e>
                                <m:sub>
                                  <m:acc>
                                    <m:accPr>
                                      <m:chr m:val="̃"/>
                                      <m:ctrlPr>
                                        <a:rPr lang="en-US" sz="1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1400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e>
                                  </m:acc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sub>
                              </m:sSub>
                            </m:e>
                          </m:d>
                        </m:e>
                        <m:sub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e>
                            <m:sub>
                              <m:acc>
                                <m:accPr>
                                  <m:chr m:val="̃"/>
                                  <m:ctrlP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acc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</m:sub>
                        <m:sup>
                          <m:r>
                            <a:rPr lang="en-US" sz="140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𝑐𝑜𝑛𝑠𝑡</m:t>
                      </m:r>
                      <m:d>
                        <m:d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sSup>
                                <m:sSupPr>
                                  <m:ctrlP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p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sup>
                              </m:sSup>
                            </m:sub>
                          </m:sSub>
                        </m:e>
                      </m:d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6DD768A-519E-C45B-3811-BAAD0D41BCB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495300"/>
                <a:ext cx="8839200" cy="5219700"/>
              </a:xfrm>
              <a:blipFill>
                <a:blip r:embed="rId2"/>
                <a:stretch>
                  <a:fillRect l="-287" t="-484" r="-2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8DB605-9CAE-DDA7-B607-943F326EA7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2661D55-915B-9148-8609-5AEDA0F27130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9289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AB53A8-2ADE-4A9E-8F1D-910E9A17C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VCD definitions and surrogate properties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6DD768A-519E-C45B-3811-BAAD0D41BCB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04800" y="495300"/>
                <a:ext cx="8839200" cy="5219700"/>
              </a:xfrm>
            </p:spPr>
            <p:txBody>
              <a:bodyPr/>
              <a:lstStyle/>
              <a:p>
                <a:r>
                  <a:rPr lang="en-US" sz="1800" dirty="0"/>
                  <a:t> Restricting to optimization over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</m:oMath>
                </a14:m>
                <a:r>
                  <a:rPr lang="en-US" sz="1800" dirty="0"/>
                  <a:t> and taking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𝑒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</m:oMath>
                </a14:m>
                <a:r>
                  <a:rPr lang="en-US" sz="1800" dirty="0"/>
                  <a:t>, we have the subset loss 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d>
                        <m:d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</m:e>
                      </m:d>
                      <m:r>
                        <a:rPr lang="en-US" sz="18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2</m:t>
                          </m:r>
                          <m:sSubSup>
                            <m:sSubSup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sub>
                            <m:sup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den>
                      </m:f>
                      <m:sSubSup>
                        <m:sSubSup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sSubSup>
                                <m:sSubSupPr>
                                  <m:ctrlP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  <m:sup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sup>
                              </m:sSubSup>
                              <m:sSub>
                                <m:sSubPr>
                                  <m:ctrlP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sub>
                              </m:sSub>
                            </m:e>
                          </m:d>
                        </m:e>
                        <m:sub>
                          <m:r>
                            <m:rPr>
                              <m:sty m:val="p"/>
                            </m:rPr>
                            <a:rPr lang="en-US" sz="1800">
                              <a:latin typeface="Cambria Math" panose="02040503050406030204" pitchFamily="18" charset="0"/>
                            </a:rPr>
                            <m:t>Λ</m:t>
                          </m:r>
                        </m:sub>
                        <m:sup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r>
                        <a:rPr lang="en-US" sz="18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1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𝑄</m:t>
                      </m:r>
                      <m:d>
                        <m:dPr>
                          <m:ctrlPr>
                            <a:rPr lang="en-US" sz="1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  <m:r>
                            <a:rPr lang="en-US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sSub>
                            <m:sSubPr>
                              <m:ctrlPr>
                                <a:rPr lang="en-US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sSup>
                                <m:sSupPr>
                                  <m:ctrlPr>
                                    <a:rPr lang="en-US" sz="18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p>
                                  <m:r>
                                    <a:rPr lang="en-US" sz="18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sup>
                              </m:sSup>
                            </m:sub>
                          </m:sSub>
                        </m:e>
                      </m:d>
                      <m:r>
                        <a:rPr lang="en-US" sz="1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sz="1800" dirty="0"/>
              </a:p>
              <a:p>
                <a:r>
                  <a:rPr lang="en-US" sz="1800" dirty="0"/>
                  <a:t> Side note: In the sparse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en-US" sz="1800" dirty="0"/>
                  <a:t> case, this is really a proximal map using the norm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d>
                          <m:dPr>
                            <m:begChr m:val="‖"/>
                            <m:endChr m:val="‖"/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⋅</m:t>
                            </m:r>
                          </m:e>
                        </m:d>
                      </m:e>
                      <m:sub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acc>
                              <m:accPr>
                                <m:chr m:val="̃"/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acc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</m:sSub>
                      </m:sub>
                      <m:sup>
                        <m:r>
                          <a:rPr lang="en-US" sz="180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sz="1800" dirty="0"/>
                  <a:t>: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d>
                        <m:d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</m:e>
                      </m:d>
                      <m:r>
                        <a:rPr lang="en-US" sz="18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2</m:t>
                          </m:r>
                          <m:sSubSup>
                            <m:sSubSup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sub>
                            <m:sup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den>
                      </m:f>
                      <m:sSubSup>
                        <m:sSubSup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sSubSup>
                                <m:sSubSup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  <m:sup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sup>
                              </m:sSubSup>
                              <m:sSub>
                                <m:sSub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sub>
                              </m:sSub>
                            </m:e>
                          </m:d>
                        </m:e>
                        <m:sub>
                          <m:r>
                            <m:rPr>
                              <m:sty m:val="p"/>
                            </m:rPr>
                            <a:rPr lang="en-US" sz="1800">
                              <a:latin typeface="Cambria Math" panose="02040503050406030204" pitchFamily="18" charset="0"/>
                            </a:rPr>
                            <m:t>Λ</m:t>
                          </m:r>
                        </m:sub>
                        <m:sup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r>
                        <a:rPr lang="en-US" sz="1800" i="1">
                          <a:latin typeface="Cambria Math" panose="02040503050406030204" pitchFamily="18" charset="0"/>
                        </a:rPr>
                        <m:t>+</m:t>
                      </m:r>
                      <m:sSubSup>
                        <m:sSubSup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sub>
                              </m:sSub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̅"/>
                                      <m:ctrlP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</m:acc>
                                </m:e>
                                <m:sub>
                                  <m:acc>
                                    <m:accPr>
                                      <m:chr m:val="̃"/>
                                      <m:ctrlP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e>
                                  </m:acc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sub>
                              </m:sSub>
                            </m:e>
                          </m:d>
                        </m:e>
                        <m:sub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e>
                            <m:sub>
                              <m:acc>
                                <m:accPr>
                                  <m:chr m:val="̃"/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acc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</m:sub>
                        <m:sup>
                          <m:r>
                            <a:rPr lang="en-US" sz="180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r>
                        <a:rPr lang="en-US" sz="18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1800" i="1">
                          <a:latin typeface="Cambria Math" panose="02040503050406030204" pitchFamily="18" charset="0"/>
                        </a:rPr>
                        <m:t>𝑐𝑜𝑛𝑠𝑡</m:t>
                      </m:r>
                      <m:d>
                        <m:d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sSup>
                                <m:sSup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p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sup>
                              </m:sSup>
                            </m:sub>
                          </m:sSub>
                        </m:e>
                      </m:d>
                      <m:r>
                        <a:rPr lang="en-US" sz="1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sz="1800" dirty="0"/>
              </a:p>
              <a:p>
                <a:r>
                  <a:rPr lang="en-US" sz="1800" dirty="0"/>
                  <a:t> For more general </a:t>
                </a:r>
                <a14:m>
                  <m:oMath xmlns:m="http://schemas.openxmlformats.org/officeDocument/2006/math">
                    <m:r>
                      <a:rPr lang="en-US" sz="1800" b="0" i="1" dirty="0" smtClean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en-US" sz="1800" dirty="0"/>
                  <a:t>, we have 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d>
                        <m:d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</m:e>
                      </m:d>
                      <m:r>
                        <a:rPr lang="en-US" sz="18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2</m:t>
                          </m:r>
                          <m:sSubSup>
                            <m:sSubSup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sub>
                            <m:sup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den>
                      </m:f>
                      <m:sSubSup>
                        <m:sSubSup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sSubSup>
                                <m:sSubSup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  <m:sup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sup>
                              </m:sSubSup>
                              <m:sSub>
                                <m:sSub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sub>
                              </m:sSub>
                            </m:e>
                          </m:d>
                        </m:e>
                        <m:sub>
                          <m:r>
                            <m:rPr>
                              <m:sty m:val="p"/>
                            </m:rPr>
                            <a:rPr lang="en-US" sz="1800">
                              <a:latin typeface="Cambria Math" panose="02040503050406030204" pitchFamily="18" charset="0"/>
                            </a:rPr>
                            <m:t>Λ</m:t>
                          </m:r>
                        </m:sub>
                        <m:sup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r>
                        <a:rPr lang="en-US" sz="1800" i="1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d>
                        <m:d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e>
                            <m:sub>
                              <m:acc>
                                <m:accPr>
                                  <m:chr m:val="̃"/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acc>
                            </m:sub>
                          </m:sSub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+</m:t>
                          </m:r>
                          <m:acc>
                            <m:accPr>
                              <m:chr m:val="̃"/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acc>
                        </m:e>
                      </m:d>
                      <m:r>
                        <a:rPr lang="en-US" sz="1800" i="1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sz="1800" dirty="0"/>
              </a:p>
              <a:p>
                <a:pPr marL="2859088">
                  <a:buNone/>
                </a:pP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2</m:t>
                        </m:r>
                        <m:sSubSup>
                          <m:sSubSup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sub>
                          <m:sup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den>
                    </m:f>
                    <m:sSubSup>
                      <m:sSubSup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d>
                          <m:dPr>
                            <m:begChr m:val="‖"/>
                            <m:endChr m:val="‖"/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𝑒</m:t>
                            </m:r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sSubSup>
                              <m:sSubSup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sub>
                              <m:sup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sup>
                            </m:sSubSup>
                            <m:sSub>
                              <m:sSub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sub>
                            </m:sSub>
                          </m:e>
                        </m:d>
                      </m:e>
                      <m:sub>
                        <m:r>
                          <m:rPr>
                            <m:sty m:val="p"/>
                          </m:rPr>
                          <a:rPr lang="en-US" sz="1800">
                            <a:latin typeface="Cambria Math" panose="02040503050406030204" pitchFamily="18" charset="0"/>
                          </a:rPr>
                          <m:t>Λ</m:t>
                        </m:r>
                      </m:sub>
                      <m:sup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sz="1800" i="1">
                        <a:latin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  <m:sup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bSup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d>
                      <m:d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acc>
                              <m:accPr>
                                <m:chr m:val="̃"/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acc>
                          </m:sub>
                        </m:s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+</m:t>
                        </m:r>
                        <m:acc>
                          <m:accPr>
                            <m:chr m:val="̃"/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𝐵</m:t>
                            </m:r>
                          </m:e>
                        </m:acc>
                      </m:e>
                    </m:d>
                    <m:sSubSup>
                      <m:sSubSup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  <m:sup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bSup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+2</m:t>
                    </m:r>
                    <m:sSubSup>
                      <m:sSubSup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sSup>
                          <m:sSupPr>
                            <m:ctrlP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p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sup>
                        </m:sSup>
                      </m:sub>
                      <m:sup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bSup>
                    <m:sSubSup>
                      <m:sSubSup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  <m:sup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bSup>
                    <m:acc>
                      <m:accPr>
                        <m:chr m:val="̃"/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sSubSup>
                      <m:sSubSup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  <m:sup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bSup>
                    <m:sSub>
                      <m:sSubPr>
                        <m:ctrlPr>
                          <a:rPr lang="en-US" sz="18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800" b="0" i="1" dirty="0" smtClean="0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</m:oMath>
                </a14:m>
                <a:r>
                  <a:rPr lang="en-US" sz="1800" dirty="0"/>
                  <a:t> </a:t>
                </a:r>
              </a:p>
              <a:p>
                <a:r>
                  <a:rPr lang="en-US" sz="1800" dirty="0"/>
                  <a:t> In either case, we have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2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acc>
                          <m:accPr>
                            <m:chr m:val="̃"/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</m:sub>
                    </m:sSub>
                    <m:d>
                      <m:d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𝐼</m:t>
                        </m:r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sSubSup>
                          <m:sSubSup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acc>
                              <m:accPr>
                                <m:chr m:val="̃"/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acc>
                          </m:sub>
                          <m:sup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bSup>
                        <m:acc>
                          <m:accPr>
                            <m:chr m:val="̃"/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𝐵</m:t>
                            </m:r>
                          </m:e>
                        </m:acc>
                      </m:e>
                    </m:d>
                  </m:oMath>
                </a14:m>
                <a:endParaRPr lang="en-US" sz="1800" dirty="0"/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1800" b="0" i="0" smtClean="0">
                          <a:latin typeface="Cambria Math" panose="02040503050406030204" pitchFamily="18" charset="0"/>
                        </a:rPr>
                        <m:t>∇</m:t>
                      </m:r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d>
                        <m:d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</m:e>
                      </m:d>
                      <m:r>
                        <a:rPr lang="en-US" sz="18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Sup>
                            <m:sSubSup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sub>
                            <m:sup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den>
                      </m:f>
                      <m:sSub>
                        <m:sSub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sSup>
                        <m:sSup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sz="1800" b="0" i="0" smtClean="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1800" b="0" i="0" smtClean="0">
                          <a:latin typeface="Cambria Math" panose="02040503050406030204" pitchFamily="18" charset="0"/>
                        </a:rPr>
                        <m:t>Λ</m:t>
                      </m:r>
                      <m:d>
                        <m:d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𝑒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𝐴</m:t>
                          </m:r>
                          <m:sSubSup>
                            <m:sSubSup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sub>
                            <m:sup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p>
                          </m:sSubSup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</m:e>
                      </m:d>
                      <m:r>
                        <a:rPr lang="en-US" sz="18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2</m:t>
                      </m:r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acc>
                            <m:accPr>
                              <m:chr m:val="̃"/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acc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d>
                        <m:d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̅"/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acc>
                            </m:e>
                            <m:sub>
                              <m:acc>
                                <m:accPr>
                                  <m:chr m:val="̃"/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acc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sz="1800" dirty="0"/>
              </a:p>
              <a:p>
                <a:pPr>
                  <a:buNone/>
                </a:pPr>
                <a:r>
                  <a:rPr lang="en-US" sz="1800" dirty="0"/>
                  <a:t>but when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en-US" sz="1800" dirty="0"/>
                  <a:t> has points that are neighbors, then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e>
                      <m:sub>
                        <m:acc>
                          <m:accPr>
                            <m:chr m:val="̃"/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=−</m:t>
                    </m:r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sSubSup>
                      <m:sSubSup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acc>
                          <m:accPr>
                            <m:chr m:val="̃"/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</m:sub>
                      <m:sup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bSup>
                    <m:acc>
                      <m:accPr>
                        <m:chr m:val="̃"/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1800" dirty="0"/>
                  <a:t> depends 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</m:oMath>
                </a14:m>
                <a:r>
                  <a:rPr lang="en-US" sz="1800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sSup>
                          <m:sSupPr>
                            <m:ctrlP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p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sup>
                        </m:sSup>
                      </m:sub>
                    </m:sSub>
                  </m:oMath>
                </a14:m>
                <a:r>
                  <a:rPr lang="en-US" sz="1800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6DD768A-519E-C45B-3811-BAAD0D41BCB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495300"/>
                <a:ext cx="8839200" cy="5219700"/>
              </a:xfrm>
              <a:blipFill>
                <a:blip r:embed="rId2"/>
                <a:stretch>
                  <a:fillRect l="-575" t="-4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8DB605-9CAE-DDA7-B607-943F326EA7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2661D55-915B-9148-8609-5AEDA0F27130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52676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AB53A8-2ADE-4A9E-8F1D-910E9A17C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VCD subset minimization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6DD768A-519E-C45B-3811-BAAD0D41BCB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04800" y="419100"/>
                <a:ext cx="8839200" cy="5334000"/>
              </a:xfrm>
            </p:spPr>
            <p:txBody>
              <a:bodyPr/>
              <a:lstStyle/>
              <a:p>
                <a:r>
                  <a:rPr lang="en-US" sz="1400" dirty="0"/>
                  <a:t> Restricting to optimization over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</m:oMath>
                </a14:m>
                <a:r>
                  <a:rPr lang="en-US" sz="1400" dirty="0"/>
                  <a:t> and taking </a:t>
                </a:r>
                <a14:m>
                  <m:oMath xmlns:m="http://schemas.openxmlformats.org/officeDocument/2006/math"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𝑒</m:t>
                    </m:r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𝐴</m:t>
                    </m:r>
                    <m:acc>
                      <m:accPr>
                        <m:chr m:val="̂"/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</m:oMath>
                </a14:m>
                <a:r>
                  <a:rPr lang="en-US" sz="1400" dirty="0"/>
                  <a:t>, we have</a:t>
                </a:r>
              </a:p>
              <a:p>
                <a:pPr marL="1258888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d>
                      <m:d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</m:s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sSup>
                              <m:sSupPr>
                                <m:ctrlP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p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sup>
                            </m:sSup>
                          </m:sub>
                        </m:sSub>
                      </m:e>
                    </m:d>
                    <m:r>
                      <a:rPr lang="en-US" sz="14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2</m:t>
                        </m:r>
                        <m:sSubSup>
                          <m:sSubSup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sub>
                          <m:sup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den>
                    </m:f>
                    <m:sSubSup>
                      <m:sSubSup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d>
                          <m:dPr>
                            <m:begChr m:val="‖"/>
                            <m:endChr m:val="‖"/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𝑒</m:t>
                            </m:r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sSubSup>
                              <m:sSubSupPr>
                                <m:ctrlP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</m:e>
                              <m:sub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sub>
                              <m:sup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sup>
                            </m:sSubSup>
                            <m:sSub>
                              <m:sSubPr>
                                <m:ctrlP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sub>
                            </m:sSub>
                          </m:e>
                        </m:d>
                      </m:e>
                      <m:sub>
                        <m:r>
                          <m:rPr>
                            <m:sty m:val="p"/>
                          </m:rPr>
                          <a:rPr lang="en-US" sz="1400">
                            <a:latin typeface="Cambria Math" panose="02040503050406030204" pitchFamily="18" charset="0"/>
                          </a:rPr>
                          <m:t>Λ</m:t>
                        </m:r>
                      </m:sub>
                      <m:sup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sz="1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1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𝑄</m:t>
                    </m:r>
                    <m:d>
                      <m:dPr>
                        <m:ctrlPr>
                          <a:rPr lang="en-US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</m:sSub>
                        <m:r>
                          <a:rPr lang="en-US" sz="1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en-US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sSup>
                              <m:sSupPr>
                                <m:ctrlPr>
                                  <a:rPr lang="en-US" sz="1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p>
                                <m:r>
                                  <a:rPr lang="en-US" sz="1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sup>
                            </m:sSup>
                          </m:sub>
                        </m:sSub>
                      </m:e>
                    </m:d>
                    <m:r>
                      <a:rPr lang="en-US" sz="1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en-US" sz="1400" dirty="0"/>
                  <a:t> </a:t>
                </a:r>
              </a:p>
              <a:p>
                <a:pPr marL="1489075"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400" b="0" i="0" smtClean="0">
                        <a:latin typeface="Cambria Math" panose="02040503050406030204" pitchFamily="18" charset="0"/>
                      </a:rPr>
                      <m:t>∇</m:t>
                    </m:r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d>
                      <m:d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</m:sSub>
                      </m:e>
                    </m:d>
                    <m:r>
                      <a:rPr lang="en-US" sz="14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Sup>
                          <m:sSubSup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sub>
                          <m:sup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den>
                    </m:f>
                    <m:sSub>
                      <m:sSub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sSup>
                      <m:sSup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sz="1400" b="0" i="0" smtClean="0">
                            <a:latin typeface="Cambria Math" panose="02040503050406030204" pitchFamily="18" charset="0"/>
                          </a:rPr>
                          <m:t>T</m:t>
                        </m:r>
                      </m:sup>
                    </m:sSup>
                    <m:r>
                      <m:rPr>
                        <m:sty m:val="p"/>
                      </m:rPr>
                      <a:rPr lang="en-US" sz="1400" b="0" i="0" smtClean="0">
                        <a:latin typeface="Cambria Math" panose="02040503050406030204" pitchFamily="18" charset="0"/>
                      </a:rPr>
                      <m:t>Λ</m:t>
                    </m:r>
                    <m:d>
                      <m:d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𝑒</m:t>
                        </m:r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𝐴</m:t>
                        </m:r>
                        <m:sSubSup>
                          <m:sSubSup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  <m:sup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sup>
                        </m:sSubSup>
                        <m:sSub>
                          <m:sSub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</m:sSub>
                      </m:e>
                    </m:d>
                    <m:r>
                      <a:rPr lang="en-US" sz="1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2</m:t>
                    </m:r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acc>
                          <m:accPr>
                            <m:chr m:val="̃"/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d>
                      <m:d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</m:s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̅"/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acc>
                          </m:e>
                          <m:sub>
                            <m:acc>
                              <m:accPr>
                                <m:chr m:val="̃"/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acc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1400" dirty="0"/>
                  <a:t> </a:t>
                </a:r>
              </a:p>
              <a:p>
                <a:pPr marL="2228850">
                  <a:buNone/>
                </a:pPr>
                <a14:m>
                  <m:oMath xmlns:m="http://schemas.openxmlformats.org/officeDocument/2006/math">
                    <m:r>
                      <a:rPr lang="en-US" sz="140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−1</m:t>
                        </m:r>
                      </m:num>
                      <m:den>
                        <m:sSubSup>
                          <m:sSubSup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sub>
                          <m:sup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den>
                    </m:f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sSup>
                      <m:sSup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sz="1400">
                            <a:latin typeface="Cambria Math" panose="02040503050406030204" pitchFamily="18" charset="0"/>
                          </a:rPr>
                          <m:t>T</m:t>
                        </m:r>
                      </m:sup>
                    </m:sSup>
                    <m:r>
                      <m:rPr>
                        <m:sty m:val="p"/>
                      </m:rPr>
                      <a:rPr lang="en-US" sz="1400">
                        <a:latin typeface="Cambria Math" panose="02040503050406030204" pitchFamily="18" charset="0"/>
                      </a:rPr>
                      <m:t>Λ</m:t>
                    </m:r>
                    <m:d>
                      <m:d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𝑒</m:t>
                        </m:r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𝐴</m:t>
                        </m:r>
                        <m:sSubSup>
                          <m:sSubSup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  <m:sup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sup>
                        </m:sSubSup>
                        <m:sSub>
                          <m:sSub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</m:sSub>
                      </m:e>
                    </m:d>
                    <m:r>
                      <a:rPr lang="en-US" sz="1400" i="1">
                        <a:latin typeface="Cambria Math" panose="02040503050406030204" pitchFamily="18" charset="0"/>
                      </a:rPr>
                      <m:t>+2</m:t>
                    </m:r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acc>
                          <m:accPr>
                            <m:chr m:val="̃"/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r>
                      <a:rPr lang="en-US" sz="1400" i="1">
                        <a:latin typeface="Cambria Math" panose="02040503050406030204" pitchFamily="18" charset="0"/>
                      </a:rPr>
                      <m:t>+2</m:t>
                    </m:r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acc>
                      <m:accPr>
                        <m:chr m:val="̃"/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1400" i="1">
                        <a:latin typeface="Cambria Math" panose="02040503050406030204" pitchFamily="18" charset="0"/>
                      </a:rPr>
                      <m:t>(</m:t>
                    </m:r>
                    <m:sSubSup>
                      <m:sSubSup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  <m:sup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bSup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r>
                      <a:rPr lang="en-US" sz="1400" i="1">
                        <a:latin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sSup>
                          <m:sSup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p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𝑐</m:t>
                            </m:r>
                          </m:sup>
                        </m:sSup>
                      </m:sub>
                      <m:sup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bSup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sSup>
                          <m:sSup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p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𝑐</m:t>
                            </m:r>
                          </m:sup>
                        </m:sSup>
                      </m:sub>
                    </m:sSub>
                    <m:r>
                      <a:rPr lang="en-US" sz="14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1400" dirty="0"/>
                  <a:t> </a:t>
                </a:r>
              </a:p>
              <a:p>
                <a:pPr marL="222885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sSubSup>
                                <m:sSubSupPr>
                                  <m:ctrlP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sub>
                                <m:sup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den>
                          </m:f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  <m:sSup>
                            <m:sSup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sz="1400">
                                  <a:latin typeface="Cambria Math" panose="02040503050406030204" pitchFamily="18" charset="0"/>
                                </a:rPr>
                                <m:t>T</m:t>
                              </m:r>
                            </m:sup>
                          </m:sSup>
                          <m:r>
                            <m:rPr>
                              <m:sty m:val="p"/>
                            </m:rPr>
                            <a:rPr lang="en-US" sz="1400">
                              <a:latin typeface="Cambria Math" panose="02040503050406030204" pitchFamily="18" charset="0"/>
                            </a:rPr>
                            <m:t>Λ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𝐴</m:t>
                          </m:r>
                          <m:sSubSup>
                            <m:sSubSup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sub>
                            <m:sup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p>
                          </m:sSubSup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+2</m:t>
                          </m:r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e>
                            <m:sub>
                              <m:acc>
                                <m:accPr>
                                  <m:chr m:val="̃"/>
                                  <m:ctrlP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acc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2</m:t>
                          </m:r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  <m:acc>
                            <m:accPr>
                              <m:chr m:val="̃"/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acc>
                          <m:sSubSup>
                            <m:sSubSup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  <m:sup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p>
                          </m:sSubSup>
                        </m:e>
                      </m:d>
                      <m:sSub>
                        <m:sSub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Sup>
                            <m:sSubSup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sub>
                            <m:sup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den>
                      </m:f>
                      <m:sSub>
                        <m:sSub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sSup>
                        <m:sSup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sz="140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1400">
                          <a:latin typeface="Cambria Math" panose="02040503050406030204" pitchFamily="18" charset="0"/>
                        </a:rPr>
                        <m:t>Λ</m:t>
                      </m:r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𝑒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+2</m:t>
                      </m:r>
                      <m:sSub>
                        <m:sSub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acc>
                        <m:accPr>
                          <m:chr m:val="̃"/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acc>
                      <m:sSubSup>
                        <m:sSubSup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sSup>
                            <m:sSup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p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p>
                          </m:sSup>
                        </m:sub>
                        <m:sup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bSup>
                      <m:sSub>
                        <m:sSub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sSup>
                            <m:sSup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p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p>
                          </m:sSup>
                        </m:sub>
                      </m:sSub>
                    </m:oMath>
                  </m:oMathPara>
                </a14:m>
                <a:endParaRPr lang="en-US" sz="1400" dirty="0"/>
              </a:p>
              <a:p>
                <a:pPr>
                  <a:buNone/>
                </a:pPr>
                <a:r>
                  <a:rPr lang="en-US" sz="1400" dirty="0"/>
                  <a:t>The Hessian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</m:oMath>
                </a14:m>
                <a:r>
                  <a:rPr lang="en-US" sz="1400" dirty="0"/>
                  <a:t> is 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r>
                        <a:rPr lang="en-US" sz="1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Sup>
                            <m:sSubSup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sub>
                            <m:sup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den>
                      </m:f>
                      <m:sSub>
                        <m:sSub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sSup>
                        <m:sSup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sz="140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1400">
                          <a:latin typeface="Cambria Math" panose="02040503050406030204" pitchFamily="18" charset="0"/>
                        </a:rPr>
                        <m:t>Λ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𝐴</m:t>
                      </m:r>
                      <m:sSubSup>
                        <m:sSubSup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  <m:sup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bSup>
                      <m:r>
                        <a:rPr lang="en-US" sz="1400" i="1">
                          <a:latin typeface="Cambria Math" panose="02040503050406030204" pitchFamily="18" charset="0"/>
                        </a:rPr>
                        <m:t>+2</m:t>
                      </m:r>
                      <m:sSub>
                        <m:sSub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acc>
                            <m:accPr>
                              <m:chr m:val="̃"/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acc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r>
                        <a:rPr lang="en-US" sz="1400" i="1">
                          <a:latin typeface="Cambria Math" panose="02040503050406030204" pitchFamily="18" charset="0"/>
                        </a:rPr>
                        <m:t>+2</m:t>
                      </m:r>
                      <m:sSub>
                        <m:sSub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acc>
                        <m:accPr>
                          <m:chr m:val="̃"/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acc>
                      <m:sSubSup>
                        <m:sSubSup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  <m:sup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bSup>
                    </m:oMath>
                  </m:oMathPara>
                </a14:m>
                <a:endParaRPr lang="en-US" sz="1400" dirty="0"/>
              </a:p>
              <a:p>
                <a:pPr>
                  <a:buNone/>
                </a:pPr>
                <a:r>
                  <a:rPr lang="en-US" sz="1400" dirty="0"/>
                  <a:t>and when </a:t>
                </a:r>
                <a14:m>
                  <m:oMath xmlns:m="http://schemas.openxmlformats.org/officeDocument/2006/math"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en-US" sz="1400" dirty="0"/>
                  <a:t> is sparse, this simplifies to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r>
                        <a:rPr lang="en-US" sz="1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Sup>
                            <m:sSubSup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sub>
                            <m:sup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den>
                      </m:f>
                      <m:sSub>
                        <m:sSub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sSup>
                        <m:sSup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sz="140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1400">
                          <a:latin typeface="Cambria Math" panose="02040503050406030204" pitchFamily="18" charset="0"/>
                        </a:rPr>
                        <m:t>Λ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𝐴</m:t>
                      </m:r>
                      <m:sSubSup>
                        <m:sSubSup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  <m:sup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bSup>
                      <m:r>
                        <a:rPr lang="en-US" sz="1400" i="1">
                          <a:latin typeface="Cambria Math" panose="02040503050406030204" pitchFamily="18" charset="0"/>
                        </a:rPr>
                        <m:t>+2</m:t>
                      </m:r>
                      <m:sSub>
                        <m:sSub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acc>
                            <m:accPr>
                              <m:chr m:val="̃"/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acc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</m:oMath>
                  </m:oMathPara>
                </a14:m>
                <a:endParaRPr lang="en-US" sz="1400" dirty="0"/>
              </a:p>
              <a:p>
                <a:r>
                  <a:rPr lang="en-US" sz="1400" dirty="0"/>
                  <a:t> Hence 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1400">
                          <a:latin typeface="Cambria Math" panose="02040503050406030204" pitchFamily="18" charset="0"/>
                        </a:rPr>
                        <m:t>∇</m:t>
                      </m:r>
                      <m:sSub>
                        <m:sSub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d>
                        <m:d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</m:e>
                      </m:d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sSub>
                        <m:sSubPr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r>
                        <a:rPr lang="en-US" sz="1400" i="1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Sup>
                            <m:sSubSup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sub>
                            <m:sup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den>
                      </m:f>
                      <m:sSub>
                        <m:sSub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sSup>
                        <m:sSup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sz="140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1400">
                          <a:latin typeface="Cambria Math" panose="02040503050406030204" pitchFamily="18" charset="0"/>
                        </a:rPr>
                        <m:t>Λ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𝑒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+2</m:t>
                      </m:r>
                      <m:sSub>
                        <m:sSub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acc>
                        <m:accPr>
                          <m:chr m:val="̃"/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acc>
                      <m:sSubSup>
                        <m:sSubSup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sSup>
                            <m:sSup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p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p>
                          </m:sSup>
                        </m:sub>
                        <m:sup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bSup>
                      <m:sSub>
                        <m:sSub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sSup>
                            <m:sSup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p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p>
                          </m:sSup>
                        </m:sub>
                      </m:sSub>
                    </m:oMath>
                  </m:oMathPara>
                </a14:m>
                <a:endParaRPr lang="en-US" sz="1400" dirty="0"/>
              </a:p>
              <a:p>
                <a:pPr>
                  <a:buNone/>
                </a:pPr>
                <a:r>
                  <a:rPr lang="en-US" sz="1400" dirty="0"/>
                  <a:t>Or when </a:t>
                </a:r>
                <a14:m>
                  <m:oMath xmlns:m="http://schemas.openxmlformats.org/officeDocument/2006/math"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en-US" sz="1400" dirty="0"/>
                  <a:t> is sparse, 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1400" smtClean="0">
                          <a:latin typeface="Cambria Math" panose="02040503050406030204" pitchFamily="18" charset="0"/>
                        </a:rPr>
                        <m:t>∇</m:t>
                      </m:r>
                      <m:sSub>
                        <m:sSub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d>
                        <m:d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</m:e>
                      </m:d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sSub>
                        <m:sSubPr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r>
                        <a:rPr lang="en-US" sz="1400" i="1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Sup>
                            <m:sSubSup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sub>
                            <m:sup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den>
                      </m:f>
                      <m:sSub>
                        <m:sSub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sSup>
                        <m:sSup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sz="140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1400">
                          <a:latin typeface="Cambria Math" panose="02040503050406030204" pitchFamily="18" charset="0"/>
                        </a:rPr>
                        <m:t>Λ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𝑒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̅"/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acc>
                            <m:accPr>
                              <m:chr m:val="̃"/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acc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6DD768A-519E-C45B-3811-BAAD0D41BCB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419100"/>
                <a:ext cx="8839200" cy="5334000"/>
              </a:xfrm>
              <a:blipFill>
                <a:blip r:embed="rId2"/>
                <a:stretch>
                  <a:fillRect l="-287" t="-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8DB605-9CAE-DDA7-B607-943F326EA7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2661D55-915B-9148-8609-5AEDA0F27130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332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AB53A8-2ADE-4A9E-8F1D-910E9A17C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VCD subset minimization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6DD768A-519E-C45B-3811-BAAD0D41BCB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04800" y="495300"/>
                <a:ext cx="8839200" cy="5219700"/>
              </a:xfrm>
            </p:spPr>
            <p:txBody>
              <a:bodyPr/>
              <a:lstStyle/>
              <a:p>
                <a:r>
                  <a:rPr lang="en-US" sz="1600" dirty="0"/>
                  <a:t>  Since 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1600">
                          <a:latin typeface="Cambria Math" panose="02040503050406030204" pitchFamily="18" charset="0"/>
                        </a:rPr>
                        <m:t>∇</m:t>
                      </m:r>
                      <m:sSub>
                        <m:sSub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</m:e>
                      </m:d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r>
                        <a:rPr lang="en-US" sz="1600" i="1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Sup>
                            <m:sSubSup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sub>
                            <m:sup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den>
                      </m:f>
                      <m:sSub>
                        <m:sSub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sSup>
                        <m:sSup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sz="160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1600">
                          <a:latin typeface="Cambria Math" panose="02040503050406030204" pitchFamily="18" charset="0"/>
                        </a:rPr>
                        <m:t>Λ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𝑒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+2</m:t>
                      </m:r>
                      <m:sSub>
                        <m:sSub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acc>
                        <m:accPr>
                          <m:chr m:val="̃"/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acc>
                      <m:sSubSup>
                        <m:sSubSup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sSup>
                            <m:sSup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p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p>
                          </m:sSup>
                        </m:sub>
                        <m:sup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bSup>
                      <m:sSub>
                        <m:sSub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sSup>
                            <m:sSup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p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p>
                          </m:sSup>
                        </m:sub>
                      </m:sSub>
                    </m:oMath>
                  </m:oMathPara>
                </a14:m>
                <a:endParaRPr lang="en-US" sz="1600" dirty="0"/>
              </a:p>
              <a:p>
                <a:pPr>
                  <a:buNone/>
                </a:pPr>
                <a:r>
                  <a:rPr lang="en-US" sz="1600" dirty="0"/>
                  <a:t>we can find the exact minimizer over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</m:oMath>
                </a14:m>
                <a:r>
                  <a:rPr lang="en-US" sz="1600" dirty="0"/>
                  <a:t> (assuming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</m:oMath>
                </a14:m>
                <a:r>
                  <a:rPr lang="en-US" sz="1600" dirty="0"/>
                  <a:t> is invertible) by solving to get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  <m:sup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bSup>
                      <m:d>
                        <m:d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sSubSup>
                                <m:sSubSu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sub>
                                <m:sup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den>
                          </m:f>
                          <m:sSub>
                            <m:sSub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  <m:sSup>
                            <m:sSup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sz="1600">
                                  <a:latin typeface="Cambria Math" panose="02040503050406030204" pitchFamily="18" charset="0"/>
                                </a:rPr>
                                <m:t>T</m:t>
                              </m:r>
                            </m:sup>
                          </m:sSup>
                          <m:r>
                            <m:rPr>
                              <m:sty m:val="p"/>
                            </m:rPr>
                            <a:rPr lang="en-US" sz="1600">
                              <a:latin typeface="Cambria Math" panose="02040503050406030204" pitchFamily="18" charset="0"/>
                            </a:rPr>
                            <m:t>Λ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𝑒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−2</m:t>
                          </m:r>
                          <m:sSub>
                            <m:sSub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  <m:acc>
                            <m:accPr>
                              <m:chr m:val="̃"/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acc>
                          <m:sSubSup>
                            <m:sSubSup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sSup>
                                <m:sSu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p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sup>
                              </m:sSup>
                            </m:sub>
                            <m:sup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p>
                          </m:sSubSup>
                          <m:sSub>
                            <m:sSub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sSup>
                                <m:sSu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p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sup>
                              </m:sSup>
                            </m:sub>
                          </m:sSub>
                        </m:e>
                      </m:d>
                    </m:oMath>
                  </m:oMathPara>
                </a14:m>
                <a:endParaRPr lang="en-US" sz="1600" dirty="0"/>
              </a:p>
              <a:p>
                <a:r>
                  <a:rPr lang="en-US" sz="1600" dirty="0"/>
                  <a:t>When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en-US" sz="1600" dirty="0"/>
                  <a:t> is sparse, then 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1600" smtClean="0">
                          <a:latin typeface="Cambria Math" panose="02040503050406030204" pitchFamily="18" charset="0"/>
                        </a:rPr>
                        <m:t>∇</m:t>
                      </m:r>
                      <m:sSub>
                        <m:sSub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</m:e>
                      </m:d>
                      <m:r>
                        <a:rPr lang="en-US" sz="16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sSub>
                        <m:sSub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r>
                        <a:rPr lang="en-US" sz="1600" i="1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Sup>
                            <m:sSubSup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sub>
                            <m:sup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den>
                      </m:f>
                      <m:sSub>
                        <m:sSub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sSup>
                        <m:sSup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sz="160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1600">
                          <a:latin typeface="Cambria Math" panose="02040503050406030204" pitchFamily="18" charset="0"/>
                        </a:rPr>
                        <m:t>Λ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𝑒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2</m:t>
                      </m:r>
                      <m:sSub>
                        <m:sSub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̅"/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acc>
                            <m:accPr>
                              <m:chr m:val="̃"/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acc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</m:oMath>
                  </m:oMathPara>
                </a14:m>
                <a:endParaRPr lang="en-US" sz="1600" dirty="0"/>
              </a:p>
              <a:p>
                <a:pPr>
                  <a:buNone/>
                </a:pPr>
                <a:r>
                  <a:rPr lang="en-US" sz="1600" dirty="0"/>
                  <a:t>and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sSubSup>
                                    <m:sSubSupPr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sub>
                                    <m:sup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bSup>
                                </m:den>
                              </m:f>
                              <m:sSub>
                                <m:sSub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sub>
                              </m:sSub>
                              <m:sSup>
                                <m:sSu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  <m:sup>
                                  <m:r>
                                    <m:rPr>
                                      <m:sty m:val="p"/>
                                    </m:rPr>
                                    <a:rPr lang="en-US" sz="1600">
                                      <a:latin typeface="Cambria Math" panose="02040503050406030204" pitchFamily="18" charset="0"/>
                                    </a:rPr>
                                    <m:t>T</m:t>
                                  </m:r>
                                </m:sup>
                              </m:sSup>
                              <m:r>
                                <m:rPr>
                                  <m:sty m:val="p"/>
                                </m:rPr>
                                <a:rPr lang="en-US" sz="1600">
                                  <a:latin typeface="Cambria Math" panose="02040503050406030204" pitchFamily="18" charset="0"/>
                                </a:rPr>
                                <m:t>Λ</m:t>
                              </m:r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sSubSup>
                                <m:sSubSu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  <m:sup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sup>
                              </m:sSubSup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+2</m:t>
                              </m:r>
                              <m:sSub>
                                <m:sSub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e>
                                <m:sub>
                                  <m:acc>
                                    <m:accPr>
                                      <m:chr m:val="̃"/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e>
                                  </m:acc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d>
                        <m:d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sSubSup>
                                <m:sSubSu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sub>
                                <m:sup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den>
                          </m:f>
                          <m:sSub>
                            <m:sSub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  <m:sSup>
                            <m:sSup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sz="1600">
                                  <a:latin typeface="Cambria Math" panose="02040503050406030204" pitchFamily="18" charset="0"/>
                                </a:rPr>
                                <m:t>T</m:t>
                              </m:r>
                            </m:sup>
                          </m:sSup>
                          <m:r>
                            <m:rPr>
                              <m:sty m:val="p"/>
                            </m:rPr>
                            <a:rPr lang="en-US" sz="1600">
                              <a:latin typeface="Cambria Math" panose="02040503050406030204" pitchFamily="18" charset="0"/>
                            </a:rPr>
                            <m:t>Λ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𝑒</m:t>
                          </m:r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2</m:t>
                          </m:r>
                          <m:sSub>
                            <m:sSub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̅"/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acc>
                            </m:e>
                            <m:sub>
                              <m:acc>
                                <m:accPr>
                                  <m:chr m:val="̃"/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acc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6DD768A-519E-C45B-3811-BAAD0D41BCB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495300"/>
                <a:ext cx="8839200" cy="5219700"/>
              </a:xfrm>
              <a:blipFill>
                <a:blip r:embed="rId2"/>
                <a:stretch>
                  <a:fillRect l="-431" t="-4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8DB605-9CAE-DDA7-B607-943F326EA7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2661D55-915B-9148-8609-5AEDA0F27130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33671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AB53A8-2ADE-4A9E-8F1D-910E9A17C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VCD gradient descent – sparse case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6DD768A-519E-C45B-3811-BAAD0D41BCB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04800" y="495300"/>
                <a:ext cx="8839200" cy="5219700"/>
              </a:xfrm>
            </p:spPr>
            <p:txBody>
              <a:bodyPr/>
              <a:lstStyle/>
              <a:p>
                <a:r>
                  <a:rPr lang="en-US" sz="1200" dirty="0"/>
                  <a:t> We take a diagonally preconditioned gradient descent step of size </a:t>
                </a:r>
                <a14:m>
                  <m:oMath xmlns:m="http://schemas.openxmlformats.org/officeDocument/2006/math"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sz="1200" dirty="0"/>
                  <a:t> by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12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𝛼</m:t>
                          </m:r>
                        </m:sub>
                        <m:sup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+1</m:t>
                          </m:r>
                        </m:sup>
                      </m:sSubSup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sz="12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  <m:sup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sup>
                      </m:sSubSup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𝛼</m:t>
                      </m:r>
                      <m:sSubSup>
                        <m:sSubSupPr>
                          <m:ctrlPr>
                            <a:rPr lang="en-US" sz="12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  <m:sup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bSup>
                      <m:r>
                        <m:rPr>
                          <m:sty m:val="p"/>
                        </m:rPr>
                        <a:rPr lang="en-US" sz="1200">
                          <a:latin typeface="Cambria Math" panose="02040503050406030204" pitchFamily="18" charset="0"/>
                        </a:rPr>
                        <m:t>∇</m:t>
                      </m:r>
                      <m:sSub>
                        <m:sSub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d>
                        <m:d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  <m:sup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sup>
                          </m:sSubSup>
                        </m:e>
                      </m:d>
                    </m:oMath>
                  </m:oMathPara>
                </a14:m>
                <a:endParaRPr lang="en-US" sz="1200" dirty="0"/>
              </a:p>
              <a:p>
                <a:r>
                  <a:rPr lang="en-US" sz="1200" dirty="0"/>
                  <a:t> When </a:t>
                </a:r>
                <a14:m>
                  <m:oMath xmlns:m="http://schemas.openxmlformats.org/officeDocument/2006/math"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en-US" sz="1200" dirty="0"/>
                  <a:t> is sparse, then</a:t>
                </a:r>
              </a:p>
              <a:p>
                <a:pPr marL="2228850"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 smtClean="0">
                        <a:latin typeface="Cambria Math" panose="02040503050406030204" pitchFamily="18" charset="0"/>
                      </a:rPr>
                      <m:t>∇</m:t>
                    </m:r>
                    <m:sSub>
                      <m:sSub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𝛼</m:t>
                            </m:r>
                          </m:sub>
                          <m:sup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+1</m:t>
                            </m:r>
                          </m:sup>
                        </m:sSubSup>
                      </m:e>
                    </m:d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sSubSup>
                      <m:sSubSup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𝛼</m:t>
                        </m:r>
                      </m:sub>
                      <m:sup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+1</m:t>
                        </m:r>
                      </m:sup>
                    </m:sSubSup>
                    <m:r>
                      <a:rPr lang="en-US" sz="1200" i="1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Sup>
                          <m:sSubSupPr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sub>
                          <m:sup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den>
                    </m:f>
                    <m:sSub>
                      <m:sSub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sSup>
                      <m:sSup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sz="1200">
                            <a:latin typeface="Cambria Math" panose="02040503050406030204" pitchFamily="18" charset="0"/>
                          </a:rPr>
                          <m:t>T</m:t>
                        </m:r>
                      </m:sup>
                    </m:sSup>
                    <m:r>
                      <m:rPr>
                        <m:sty m:val="p"/>
                      </m:rPr>
                      <a:rPr lang="en-US" sz="1200">
                        <a:latin typeface="Cambria Math" panose="02040503050406030204" pitchFamily="18" charset="0"/>
                      </a:rPr>
                      <m:t>Λ</m:t>
                    </m:r>
                    <m:r>
                      <a:rPr lang="en-US" sz="1200" i="1">
                        <a:latin typeface="Cambria Math" panose="02040503050406030204" pitchFamily="18" charset="0"/>
                      </a:rPr>
                      <m:t>𝑒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1200" i="1">
                        <a:latin typeface="Cambria Math" panose="02040503050406030204" pitchFamily="18" charset="0"/>
                      </a:rPr>
                      <m:t>2</m:t>
                    </m:r>
                    <m:sSub>
                      <m:sSub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e>
                      <m:sub>
                        <m:acc>
                          <m:accPr>
                            <m:chr m:val="̃"/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</m:oMath>
                </a14:m>
                <a:r>
                  <a:rPr lang="en-US" sz="1200" dirty="0"/>
                  <a:t> </a:t>
                </a:r>
              </a:p>
              <a:p>
                <a:pPr marL="2974975">
                  <a:buNone/>
                </a:pPr>
                <a14:m>
                  <m:oMath xmlns:m="http://schemas.openxmlformats.org/officeDocument/2006/math"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d>
                      <m:dPr>
                        <m:ctrlPr>
                          <a:rPr lang="en-US" sz="12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  <m:sup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p>
                        </m:sSubSup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𝛼</m:t>
                        </m:r>
                        <m:sSubSup>
                          <m:sSubSupPr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  <m:sub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  <m:r>
                              <a:rPr lang="en-US" sz="12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200" b="0" i="1" smtClean="0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  <m:sup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bSup>
                        <m:r>
                          <m:rPr>
                            <m:sty m:val="p"/>
                          </m:rPr>
                          <a:rPr lang="en-US" sz="1200">
                            <a:latin typeface="Cambria Math" panose="02040503050406030204" pitchFamily="18" charset="0"/>
                          </a:rPr>
                          <m:t>∇</m:t>
                        </m:r>
                        <m:sSub>
                          <m:sSubPr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</m:e>
                          <m:sub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</m:sSub>
                        <m:d>
                          <m:dPr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sz="120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sub>
                              <m:sup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p>
                            </m:sSubSup>
                          </m:e>
                        </m:d>
                      </m:e>
                    </m:d>
                    <m:r>
                      <a:rPr lang="en-US" sz="1200" i="1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Sup>
                          <m:sSubSupPr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sub>
                          <m:sup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den>
                    </m:f>
                    <m:sSub>
                      <m:sSub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sSup>
                      <m:sSup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sz="1200">
                            <a:latin typeface="Cambria Math" panose="02040503050406030204" pitchFamily="18" charset="0"/>
                          </a:rPr>
                          <m:t>T</m:t>
                        </m:r>
                      </m:sup>
                    </m:sSup>
                    <m:r>
                      <m:rPr>
                        <m:sty m:val="p"/>
                      </m:rPr>
                      <a:rPr lang="en-US" sz="1200">
                        <a:latin typeface="Cambria Math" panose="02040503050406030204" pitchFamily="18" charset="0"/>
                      </a:rPr>
                      <m:t>Λ</m:t>
                    </m:r>
                    <m:r>
                      <a:rPr lang="en-US" sz="1200" i="1">
                        <a:latin typeface="Cambria Math" panose="02040503050406030204" pitchFamily="18" charset="0"/>
                      </a:rPr>
                      <m:t>𝑒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1200" i="1">
                        <a:latin typeface="Cambria Math" panose="02040503050406030204" pitchFamily="18" charset="0"/>
                      </a:rPr>
                      <m:t>2</m:t>
                    </m:r>
                    <m:sSub>
                      <m:sSub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e>
                      <m:sub>
                        <m:acc>
                          <m:accPr>
                            <m:chr m:val="̃"/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</m:oMath>
                </a14:m>
                <a:r>
                  <a:rPr lang="en-US" sz="1200" dirty="0"/>
                  <a:t> </a:t>
                </a:r>
              </a:p>
              <a:p>
                <a:pPr marL="2974975">
                  <a:buNone/>
                </a:pPr>
                <a14:m>
                  <m:oMath xmlns:m="http://schemas.openxmlformats.org/officeDocument/2006/math"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1200">
                        <a:latin typeface="Cambria Math" panose="02040503050406030204" pitchFamily="18" charset="0"/>
                      </a:rPr>
                      <m:t>∇</m:t>
                    </m:r>
                    <m:sSub>
                      <m:sSub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  <m:sup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p>
                        </m:sSubSup>
                      </m:e>
                    </m:d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𝛼</m:t>
                    </m:r>
                    <m:sSub>
                      <m:sSubPr>
                        <m:ctrlPr>
                          <a:rPr lang="en-US" sz="1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sSubSup>
                      <m:sSubSup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  <m:sup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bSup>
                    <m:r>
                      <m:rPr>
                        <m:sty m:val="p"/>
                      </m:rPr>
                      <a:rPr lang="en-US" sz="1200">
                        <a:latin typeface="Cambria Math" panose="02040503050406030204" pitchFamily="18" charset="0"/>
                      </a:rPr>
                      <m:t>∇</m:t>
                    </m:r>
                    <m:sSub>
                      <m:sSub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  <m:sup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p>
                        </m:sSubSup>
                      </m:e>
                    </m:d>
                  </m:oMath>
                </a14:m>
                <a:r>
                  <a:rPr lang="en-US" sz="1200" dirty="0"/>
                  <a:t> </a:t>
                </a:r>
              </a:p>
              <a:p>
                <a:r>
                  <a:rPr lang="en-US" sz="1200" dirty="0"/>
                  <a:t>We choose </a:t>
                </a:r>
                <a14:m>
                  <m:oMath xmlns:m="http://schemas.openxmlformats.org/officeDocument/2006/math"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sz="1200" dirty="0"/>
                  <a:t> to minimize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𝛼</m:t>
                            </m:r>
                          </m:sub>
                          <m:sup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+1</m:t>
                            </m:r>
                          </m:sup>
                        </m:sSubSup>
                      </m:e>
                    </m:d>
                  </m:oMath>
                </a14:m>
                <a:r>
                  <a:rPr lang="en-US" sz="1200" dirty="0"/>
                  <a:t>, hence that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2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num>
                      <m:den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</m:den>
                    </m:f>
                    <m:sSub>
                      <m:sSub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  <m:sup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p>
                        </m:sSubSup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𝛼</m:t>
                        </m:r>
                        <m:sSubSup>
                          <m:sSubSupPr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  <m:sub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  <m:r>
                              <a:rPr lang="en-US" sz="12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200" b="0" i="1" smtClean="0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  <m:sup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bSup>
                        <m:r>
                          <m:rPr>
                            <m:sty m:val="p"/>
                          </m:rPr>
                          <a:rPr lang="en-US" sz="1200">
                            <a:latin typeface="Cambria Math" panose="02040503050406030204" pitchFamily="18" charset="0"/>
                          </a:rPr>
                          <m:t>∇</m:t>
                        </m:r>
                        <m:sSub>
                          <m:sSubPr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</m:e>
                          <m:sub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</m:sSub>
                        <m:d>
                          <m:dPr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sz="120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sub>
                              <m:sup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p>
                            </m:sSubSup>
                          </m:e>
                        </m:d>
                      </m:e>
                    </m:d>
                    <m:r>
                      <a:rPr lang="en-US" sz="1200" b="0" i="0" smtClean="0">
                        <a:latin typeface="Cambria Math" panose="02040503050406030204" pitchFamily="18" charset="0"/>
                      </a:rPr>
                      <m:t>=0.</m:t>
                    </m:r>
                  </m:oMath>
                </a14:m>
                <a:r>
                  <a:rPr lang="en-US" sz="1200" dirty="0"/>
                  <a:t> This gives</a:t>
                </a:r>
              </a:p>
              <a:p>
                <a:pPr marL="2344738">
                  <a:buNone/>
                </a:pPr>
                <a14:m>
                  <m:oMath xmlns:m="http://schemas.openxmlformats.org/officeDocument/2006/math"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0=</m:t>
                    </m:r>
                    <m:r>
                      <a:rPr lang="en-US" sz="1200" b="0" i="0" smtClean="0">
                        <a:latin typeface="Cambria Math" panose="02040503050406030204" pitchFamily="18" charset="0"/>
                      </a:rPr>
                      <m:t>−</m:t>
                    </m:r>
                    <m:r>
                      <m:rPr>
                        <m:sty m:val="p"/>
                      </m:rPr>
                      <a:rPr lang="en-US" sz="1200">
                        <a:latin typeface="Cambria Math" panose="02040503050406030204" pitchFamily="18" charset="0"/>
                      </a:rPr>
                      <m:t>∇</m:t>
                    </m:r>
                    <m:sSub>
                      <m:sSub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sSup>
                      <m:sSupPr>
                        <m:ctrlPr>
                          <a:rPr lang="en-US" sz="12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sz="120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sub>
                              <m:sup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p>
                            </m:sSubSup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𝛼</m:t>
                            </m:r>
                            <m:sSubSup>
                              <m:sSubSupPr>
                                <m:ctrlPr>
                                  <a:rPr lang="en-US" sz="120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</m:e>
                              <m:sub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  <m:r>
                                  <a:rPr lang="en-US" sz="1200" b="0" i="1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200" b="0" i="1" smtClean="0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sub>
                              <m:sup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sup>
                            </m:sSubSup>
                            <m:r>
                              <m:rPr>
                                <m:sty m:val="p"/>
                              </m:rPr>
                              <a:rPr lang="en-US" sz="1200">
                                <a:latin typeface="Cambria Math" panose="02040503050406030204" pitchFamily="18" charset="0"/>
                              </a:rPr>
                              <m:t>∇</m:t>
                            </m:r>
                            <m:sSub>
                              <m:sSubPr>
                                <m:ctrlPr>
                                  <a:rPr lang="en-US" sz="1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</m:e>
                              <m:sub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sz="1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Sup>
                                  <m:sSubSupPr>
                                    <m:ctrlP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  <m:t>𝑆</m:t>
                                    </m:r>
                                  </m:sub>
                                  <m:sup>
                                    <m: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p>
                                </m:sSubSup>
                              </m:e>
                            </m:d>
                          </m:e>
                        </m:d>
                      </m:e>
                      <m:sup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sSubSup>
                      <m:sSubSup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  <m:sup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bSup>
                    <m:r>
                      <m:rPr>
                        <m:sty m:val="p"/>
                      </m:rPr>
                      <a:rPr lang="en-US" sz="1200">
                        <a:latin typeface="Cambria Math" panose="02040503050406030204" pitchFamily="18" charset="0"/>
                      </a:rPr>
                      <m:t>∇</m:t>
                    </m:r>
                    <m:sSub>
                      <m:sSub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  <m:sup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p>
                        </m:sSubSup>
                      </m:e>
                    </m:d>
                  </m:oMath>
                </a14:m>
                <a:r>
                  <a:rPr lang="en-US" sz="1200" dirty="0"/>
                  <a:t> </a:t>
                </a:r>
              </a:p>
              <a:p>
                <a:pPr marL="2460625">
                  <a:buNone/>
                </a:pPr>
                <a14:m>
                  <m:oMath xmlns:m="http://schemas.openxmlformats.org/officeDocument/2006/math"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=−</m:t>
                    </m:r>
                    <m:sSup>
                      <m:sSupPr>
                        <m:ctrlPr>
                          <a:rPr lang="en-US" sz="12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12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sz="1200">
                                <a:latin typeface="Cambria Math" panose="02040503050406030204" pitchFamily="18" charset="0"/>
                              </a:rPr>
                              <m:t>∇</m:t>
                            </m:r>
                            <m:sSub>
                              <m:sSubPr>
                                <m:ctrlPr>
                                  <a:rPr lang="en-US" sz="1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</m:e>
                              <m:sub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sub>
                            </m:sSub>
                            <m:sSup>
                              <m:sSupPr>
                                <m:ctrlPr>
                                  <a:rPr lang="en-US" sz="12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Sup>
                                      <m:sSubSupPr>
                                        <m:ctrlP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  <m:t>𝑆</m:t>
                                        </m:r>
                                      </m:sub>
                                      <m:sup>
                                        <m: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sup>
                                    </m:sSubSup>
                                  </m:e>
                                </m:d>
                              </m:e>
                              <m:sup>
                                <m:r>
                                  <a:rPr lang="en-US" sz="1200" b="0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sup>
                            </m:sSup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𝛼</m:t>
                            </m:r>
                            <m:sSub>
                              <m:sSubPr>
                                <m:ctrlPr>
                                  <a:rPr lang="en-US" sz="1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b="0" i="1" smtClean="0"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</m:e>
                              <m:sub>
                                <m:r>
                                  <a:rPr lang="en-US" sz="1200" b="0" i="1" smtClean="0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sub>
                            </m:sSub>
                            <m:sSubSup>
                              <m:sSubSupPr>
                                <m:ctrlPr>
                                  <a:rPr lang="en-US" sz="120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</m:e>
                              <m:sub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  <m:r>
                                  <a:rPr lang="en-US" sz="1200" b="0" i="1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200" b="0" i="1" smtClean="0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sub>
                              <m:sup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sup>
                            </m:sSubSup>
                            <m:r>
                              <m:rPr>
                                <m:sty m:val="p"/>
                              </m:rPr>
                              <a:rPr lang="en-US" sz="1200">
                                <a:latin typeface="Cambria Math" panose="02040503050406030204" pitchFamily="18" charset="0"/>
                              </a:rPr>
                              <m:t>∇</m:t>
                            </m:r>
                            <m:sSub>
                              <m:sSubPr>
                                <m:ctrlPr>
                                  <a:rPr lang="en-US" sz="1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</m:e>
                              <m:sub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sz="1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Sup>
                                  <m:sSubSupPr>
                                    <m:ctrlP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  <m:t>𝑆</m:t>
                                    </m:r>
                                  </m:sub>
                                  <m:sup>
                                    <m: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p>
                                </m:sSubSup>
                              </m:e>
                            </m:d>
                          </m:e>
                        </m:d>
                      </m:e>
                      <m:sup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sSubSup>
                      <m:sSubSup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  <m:sup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bSup>
                    <m:r>
                      <m:rPr>
                        <m:sty m:val="p"/>
                      </m:rPr>
                      <a:rPr lang="en-US" sz="1200">
                        <a:latin typeface="Cambria Math" panose="02040503050406030204" pitchFamily="18" charset="0"/>
                      </a:rPr>
                      <m:t>∇</m:t>
                    </m:r>
                    <m:sSub>
                      <m:sSub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  <m:sup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p>
                        </m:sSubSup>
                      </m:e>
                    </m:d>
                  </m:oMath>
                </a14:m>
                <a:r>
                  <a:rPr lang="en-US" sz="1200" dirty="0"/>
                  <a:t> </a:t>
                </a:r>
              </a:p>
              <a:p>
                <a:r>
                  <a:rPr lang="en-US" sz="1200" dirty="0"/>
                  <a:t> Hence 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sz="1200">
                              <a:latin typeface="Cambria Math" panose="02040503050406030204" pitchFamily="18" charset="0"/>
                            </a:rPr>
                            <m:t>∇</m:t>
                          </m:r>
                          <m:sSub>
                            <m:sSubPr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  <m:sSup>
                            <m:sSupPr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  <m:t>𝑆</m:t>
                                      </m:r>
                                    </m:sub>
                                    <m:sup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sup>
                                  </m:sSubSup>
                                </m:e>
                              </m:d>
                            </m:e>
                            <m:sup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p>
                          </m:sSup>
                          <m:sSubSup>
                            <m:sSubSupPr>
                              <m:ctrlP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e>
                            <m:sub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  <m:sup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bSup>
                          <m:r>
                            <m:rPr>
                              <m:sty m:val="p"/>
                            </m:rPr>
                            <a:rPr lang="en-US" sz="1200">
                              <a:latin typeface="Cambria Math" panose="02040503050406030204" pitchFamily="18" charset="0"/>
                            </a:rPr>
                            <m:t>∇</m:t>
                          </m:r>
                          <m:sSub>
                            <m:sSubPr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Sup>
                                <m:sSubSupPr>
                                  <m:ctrlP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sub>
                                <m:sup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sup>
                              </m:sSubSup>
                            </m:e>
                          </m:d>
                        </m:num>
                        <m:den>
                          <m:r>
                            <m:rPr>
                              <m:sty m:val="p"/>
                            </m:rPr>
                            <a:rPr lang="en-US" sz="1200">
                              <a:latin typeface="Cambria Math" panose="02040503050406030204" pitchFamily="18" charset="0"/>
                            </a:rPr>
                            <m:t>∇</m:t>
                          </m:r>
                          <m:sSub>
                            <m:sSubPr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  <m:sSup>
                            <m:sSupPr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  <m:t>𝑆</m:t>
                                      </m:r>
                                    </m:sub>
                                    <m:sup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sup>
                                  </m:sSubSup>
                                </m:e>
                              </m:d>
                            </m:e>
                            <m:sup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p>
                          </m:sSup>
                          <m:sSubSup>
                            <m:sSubSupPr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e>
                            <m:sub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  <m:sup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bSup>
                          <m:sSub>
                            <m:sSubPr>
                              <m:ctrlP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e>
                            <m:sub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  <m:sSubSup>
                            <m:sSubSupPr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e>
                            <m:sub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  <m:sup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bSup>
                          <m:r>
                            <m:rPr>
                              <m:sty m:val="p"/>
                            </m:rPr>
                            <a:rPr lang="en-US" sz="1200">
                              <a:latin typeface="Cambria Math" panose="02040503050406030204" pitchFamily="18" charset="0"/>
                            </a:rPr>
                            <m:t>∇</m:t>
                          </m:r>
                          <m:sSub>
                            <m:sSubPr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Sup>
                                <m:sSubSupPr>
                                  <m:ctrlP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sub>
                                <m:sup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sup>
                              </m:sSubSup>
                            </m:e>
                          </m:d>
                        </m:den>
                      </m:f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6DD768A-519E-C45B-3811-BAAD0D41BCB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495300"/>
                <a:ext cx="8839200" cy="5219700"/>
              </a:xfrm>
              <a:blipFill>
                <a:blip r:embed="rId2"/>
                <a:stretch>
                  <a:fillRect t="-2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8DB605-9CAE-DDA7-B607-943F326EA7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2661D55-915B-9148-8609-5AEDA0F27130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7885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AB53A8-2ADE-4A9E-8F1D-910E9A17C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VCD gradient descent – sparse case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6DD768A-519E-C45B-3811-BAAD0D41BCB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04800" y="495300"/>
                <a:ext cx="8839200" cy="5219700"/>
              </a:xfrm>
            </p:spPr>
            <p:txBody>
              <a:bodyPr/>
              <a:lstStyle/>
              <a:p>
                <a:r>
                  <a:rPr lang="en-US" sz="1400" dirty="0"/>
                  <a:t>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  <m:sup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sup>
                    </m:sSubSup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𝜖</m:t>
                    </m:r>
                  </m:oMath>
                </a14:m>
                <a:r>
                  <a:rPr lang="en-US" sz="1400" dirty="0"/>
                  <a:t>, then </a:t>
                </a:r>
              </a:p>
              <a:p>
                <a:pPr marL="2460625">
                  <a:buNone/>
                </a:pPr>
                <a14:m>
                  <m:oMath xmlns:m="http://schemas.openxmlformats.org/officeDocument/2006/math"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𝛼</m:t>
                    </m:r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1400">
                            <a:latin typeface="Cambria Math" panose="02040503050406030204" pitchFamily="18" charset="0"/>
                          </a:rPr>
                          <m:t>∇</m:t>
                        </m:r>
                        <m:sSub>
                          <m:sSub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</m:sSub>
                        <m:sSup>
                          <m:sSup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Sup>
                                  <m:sSubSup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𝑆</m:t>
                                    </m:r>
                                  </m:sub>
                                  <m:sup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p>
                                </m:sSubSup>
                              </m:e>
                            </m:d>
                          </m:e>
                          <m:sup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sup>
                        </m:sSup>
                        <m:sSubSup>
                          <m:sSubSupPr>
                            <m:ctrlP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  <m:sub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  <m:sup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bSup>
                        <m:r>
                          <m:rPr>
                            <m:sty m:val="p"/>
                          </m:rPr>
                          <a:rPr lang="en-US" sz="1400">
                            <a:latin typeface="Cambria Math" panose="02040503050406030204" pitchFamily="18" charset="0"/>
                          </a:rPr>
                          <m:t>∇</m:t>
                        </m:r>
                        <m:sSub>
                          <m:sSub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</m:sSub>
                        <m:d>
                          <m:d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sub>
                              <m:sup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p>
                            </m:sSubSup>
                          </m:e>
                        </m:d>
                      </m:num>
                      <m:den>
                        <m:r>
                          <m:rPr>
                            <m:sty m:val="p"/>
                          </m:rPr>
                          <a:rPr lang="en-US" sz="1400">
                            <a:latin typeface="Cambria Math" panose="02040503050406030204" pitchFamily="18" charset="0"/>
                          </a:rPr>
                          <m:t>∇</m:t>
                        </m:r>
                        <m:sSub>
                          <m:sSub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</m:sSub>
                        <m:sSup>
                          <m:sSup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Sup>
                                  <m:sSubSup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𝑆</m:t>
                                    </m:r>
                                  </m:sub>
                                  <m:sup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p>
                                </m:sSubSup>
                              </m:e>
                            </m:d>
                          </m:e>
                          <m:sup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sup>
                        </m:sSup>
                        <m:sSubSup>
                          <m:sSubSup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  <m:sup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bSup>
                        <m:r>
                          <m:rPr>
                            <m:sty m:val="p"/>
                          </m:rPr>
                          <a:rPr lang="en-US" sz="1400">
                            <a:latin typeface="Cambria Math" panose="02040503050406030204" pitchFamily="18" charset="0"/>
                          </a:rPr>
                          <m:t>∇</m:t>
                        </m:r>
                        <m:sSub>
                          <m:sSub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</m:sSub>
                        <m:d>
                          <m:d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sub>
                              <m:sup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p>
                            </m:sSubSup>
                          </m:e>
                        </m:d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sz="1400">
                            <a:latin typeface="Cambria Math" panose="02040503050406030204" pitchFamily="18" charset="0"/>
                          </a:rPr>
                          <m:t>∇</m:t>
                        </m:r>
                        <m:sSub>
                          <m:sSub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</m:sSub>
                        <m:sSup>
                          <m:sSup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Sup>
                                  <m:sSubSup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𝑆</m:t>
                                    </m:r>
                                  </m:sub>
                                  <m:sup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p>
                                </m:sSubSup>
                              </m:e>
                            </m:d>
                          </m:e>
                          <m:sup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sup>
                        </m:sSup>
                        <m:sSubSup>
                          <m:sSubSup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  <m:sup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bSup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𝜖</m:t>
                        </m:r>
                        <m:sSubSup>
                          <m:sSubSup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  <m:sup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bSup>
                        <m:r>
                          <m:rPr>
                            <m:sty m:val="p"/>
                          </m:rPr>
                          <a:rPr lang="en-US" sz="1400">
                            <a:latin typeface="Cambria Math" panose="02040503050406030204" pitchFamily="18" charset="0"/>
                          </a:rPr>
                          <m:t>∇</m:t>
                        </m:r>
                        <m:sSub>
                          <m:sSub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</m:sSub>
                        <m:d>
                          <m:d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sub>
                              <m:sup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p>
                            </m:sSubSup>
                          </m:e>
                        </m:d>
                      </m:den>
                    </m:f>
                  </m:oMath>
                </a14:m>
                <a:r>
                  <a:rPr lang="en-US" sz="1400" dirty="0"/>
                  <a:t> </a:t>
                </a:r>
              </a:p>
              <a:p>
                <a:pPr marL="2628900">
                  <a:buNone/>
                </a:pPr>
                <a14:m>
                  <m:oMath xmlns:m="http://schemas.openxmlformats.org/officeDocument/2006/math"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≈1−</m:t>
                    </m:r>
                    <m:f>
                      <m:f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1400">
                            <a:latin typeface="Cambria Math" panose="02040503050406030204" pitchFamily="18" charset="0"/>
                          </a:rPr>
                          <m:t>∇</m:t>
                        </m:r>
                        <m:sSub>
                          <m:sSub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</m:sSub>
                        <m:sSup>
                          <m:sSup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Sup>
                                  <m:sSubSup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𝑆</m:t>
                                    </m:r>
                                  </m:sub>
                                  <m:sup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p>
                                </m:sSubSup>
                              </m:e>
                            </m:d>
                          </m:e>
                          <m:sup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sup>
                        </m:sSup>
                        <m:sSubSup>
                          <m:sSubSup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  <m:sup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bSup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𝜖</m:t>
                        </m:r>
                        <m:sSubSup>
                          <m:sSubSup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  <m:sup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bSup>
                        <m:r>
                          <m:rPr>
                            <m:sty m:val="p"/>
                          </m:rPr>
                          <a:rPr lang="en-US" sz="1400">
                            <a:latin typeface="Cambria Math" panose="02040503050406030204" pitchFamily="18" charset="0"/>
                          </a:rPr>
                          <m:t>∇</m:t>
                        </m:r>
                        <m:sSub>
                          <m:sSub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</m:sSub>
                        <m:d>
                          <m:d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sub>
                              <m:sup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p>
                            </m:sSubSup>
                          </m:e>
                        </m:d>
                      </m:num>
                      <m:den>
                        <m:r>
                          <m:rPr>
                            <m:sty m:val="p"/>
                          </m:rPr>
                          <a:rPr lang="en-US" sz="1400">
                            <a:latin typeface="Cambria Math" panose="02040503050406030204" pitchFamily="18" charset="0"/>
                          </a:rPr>
                          <m:t>∇</m:t>
                        </m:r>
                        <m:sSub>
                          <m:sSub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</m:sSub>
                        <m:sSup>
                          <m:sSup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Sup>
                                  <m:sSubSup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𝑆</m:t>
                                    </m:r>
                                  </m:sub>
                                  <m:sup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p>
                                </m:sSubSup>
                              </m:e>
                            </m:d>
                          </m:e>
                          <m:sup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sup>
                        </m:sSup>
                        <m:sSubSup>
                          <m:sSubSup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  <m:sup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bSup>
                        <m:r>
                          <m:rPr>
                            <m:sty m:val="p"/>
                          </m:rPr>
                          <a:rPr lang="en-US" sz="1400">
                            <a:latin typeface="Cambria Math" panose="02040503050406030204" pitchFamily="18" charset="0"/>
                          </a:rPr>
                          <m:t>∇</m:t>
                        </m:r>
                        <m:sSub>
                          <m:sSub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</m:sSub>
                        <m:d>
                          <m:d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sub>
                              <m:sup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p>
                            </m:sSubSup>
                          </m:e>
                        </m:d>
                      </m:den>
                    </m:f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=1−</m:t>
                    </m:r>
                    <m:f>
                      <m:f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begChr m:val="‖"/>
                                <m:endChr m:val="‖"/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𝜖</m:t>
                                    </m:r>
                                  </m:e>
                                  <m:sup>
                                    <m:f>
                                      <m:fPr>
                                        <m:ctrlP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</m:sup>
                                </m:sSup>
                                <m:sSubSup>
                                  <m:sSubSup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𝐻</m:t>
                                    </m:r>
                                  </m:e>
                                  <m:sub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𝑆</m:t>
                                    </m:r>
                                  </m:sub>
                                  <m:sup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p>
                                </m:sSubSup>
                                <m:r>
                                  <m:rPr>
                                    <m:sty m:val="p"/>
                                  </m:rPr>
                                  <a:rPr lang="en-US" sz="1400">
                                    <a:latin typeface="Cambria Math" panose="02040503050406030204" pitchFamily="18" charset="0"/>
                                  </a:rPr>
                                  <m:t>∇</m:t>
                                </m:r>
                                <m:sSub>
                                  <m:sSub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𝐿</m:t>
                                    </m:r>
                                  </m:e>
                                  <m:sub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𝑆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Sup>
                                      <m:sSubSupPr>
                                        <m:ctrlP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𝑆</m:t>
                                        </m:r>
                                      </m:sub>
                                      <m:sup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sup>
                                    </m:sSubSup>
                                  </m:e>
                                </m:d>
                              </m:e>
                            </m:d>
                          </m:e>
                          <m:sup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begChr m:val="‖"/>
                                <m:endChr m:val="‖"/>
                                <m:ctrlP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Sup>
                                  <m:sSubSup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𝐻</m:t>
                                    </m:r>
                                  </m:e>
                                  <m:sub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𝑆</m:t>
                                    </m:r>
                                  </m:sub>
                                  <m:sup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</m:sup>
                                </m:sSubSup>
                                <m:r>
                                  <m:rPr>
                                    <m:sty m:val="p"/>
                                  </m:rPr>
                                  <a:rPr lang="en-US" sz="1400">
                                    <a:latin typeface="Cambria Math" panose="02040503050406030204" pitchFamily="18" charset="0"/>
                                  </a:rPr>
                                  <m:t>∇</m:t>
                                </m:r>
                                <m:sSub>
                                  <m:sSub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𝐿</m:t>
                                    </m:r>
                                  </m:e>
                                  <m:sub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𝑆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Sup>
                                      <m:sSubSupPr>
                                        <m:ctrlP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𝑆</m:t>
                                        </m:r>
                                      </m:sub>
                                      <m:sup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sup>
                                    </m:sSubSup>
                                  </m:e>
                                </m:d>
                              </m:e>
                            </m:d>
                          </m:e>
                          <m:sup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["/>
                        <m:endChr m:val="]"/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1−</m:t>
                        </m:r>
                        <m:sSup>
                          <m:sSupPr>
                            <m:ctrlP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begChr m:val="‖"/>
                                <m:endChr m:val="‖"/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𝜖</m:t>
                                    </m:r>
                                  </m:e>
                                  <m:sup>
                                    <m:f>
                                      <m:fPr>
                                        <m:ctrlP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</m:sup>
                                </m:sSup>
                                <m:sSubSup>
                                  <m:sSubSup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𝐻</m:t>
                                    </m:r>
                                  </m:e>
                                  <m:sub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𝑆</m:t>
                                    </m:r>
                                  </m:sub>
                                  <m:sup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a:rPr lang="en-US" sz="1400" b="0" i="1" smtClean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</m:sup>
                                </m:sSubSup>
                              </m:e>
                            </m:d>
                          </m:e>
                          <m:sup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 1</m:t>
                        </m:r>
                      </m:e>
                    </m:d>
                  </m:oMath>
                </a14:m>
                <a:r>
                  <a:rPr lang="en-US" sz="1400" dirty="0"/>
                  <a:t> </a:t>
                </a:r>
              </a:p>
              <a:p>
                <a:r>
                  <a:rPr lang="en-US" sz="1400" dirty="0"/>
                  <a:t> Assuming </a:t>
                </a:r>
                <a14:m>
                  <m:oMath xmlns:m="http://schemas.openxmlformats.org/officeDocument/2006/math"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en-US" sz="1400" dirty="0"/>
                  <a:t> is sparse and that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r>
                      <a:rPr lang="en-US" sz="1400" b="0" i="0" smtClean="0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sz="1400" dirty="0"/>
                  <a:t> then </a:t>
                </a:r>
                <a14:m>
                  <m:oMath xmlns:m="http://schemas.openxmlformats.org/officeDocument/2006/math"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𝜖</m:t>
                    </m:r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1400" dirty="0"/>
                  <a:t> and </a:t>
                </a:r>
                <a14:m>
                  <m:oMath xmlns:m="http://schemas.openxmlformats.org/officeDocument/2006/math"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𝛼</m:t>
                    </m:r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US" sz="1400" dirty="0"/>
                  <a:t>, so </a:t>
                </a:r>
              </a:p>
              <a:p>
                <a:pPr marL="2232025">
                  <a:buNone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</m:sub>
                      <m:sup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+1</m:t>
                        </m:r>
                      </m:sup>
                    </m:sSubSup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  <m:sup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p>
                    </m:sSubSup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−</m:t>
                    </m:r>
                    <m:sSubSup>
                      <m:sSubSup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  <m:sup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bSup>
                    <m:r>
                      <m:rPr>
                        <m:sty m:val="p"/>
                      </m:rPr>
                      <a:rPr lang="en-US" sz="1400">
                        <a:latin typeface="Cambria Math" panose="02040503050406030204" pitchFamily="18" charset="0"/>
                      </a:rPr>
                      <m:t>∇</m:t>
                    </m:r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d>
                      <m:d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  <m:sup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p>
                        </m:sSubSup>
                      </m:e>
                    </m:d>
                  </m:oMath>
                </a14:m>
                <a:r>
                  <a:rPr lang="en-US" sz="1400" dirty="0"/>
                  <a:t> </a:t>
                </a:r>
              </a:p>
              <a:p>
                <a:pPr marL="2635250">
                  <a:buNone/>
                </a:pP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𝐼</m:t>
                        </m:r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sSubSup>
                          <m:sSubSup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  <m:sup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bSup>
                        <m:sSub>
                          <m:sSub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</m:sSub>
                      </m:e>
                    </m:d>
                    <m:sSubSup>
                      <m:sSubSup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  <m:sup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𝑘</m:t>
                        </m:r>
                      </m:sup>
                    </m:sSubSup>
                    <m:r>
                      <a:rPr lang="en-US" sz="1400" i="1">
                        <a:latin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  <m:sup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bSup>
                    <m:d>
                      <m:d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sSubSup>
                              <m:sSubSupPr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sub>
                              <m:sup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</m:den>
                        </m:f>
                        <m:sSub>
                          <m:sSub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</m:sSub>
                        <m:sSup>
                          <m:sSup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sz="1400">
                                <a:latin typeface="Cambria Math" panose="02040503050406030204" pitchFamily="18" charset="0"/>
                              </a:rPr>
                              <m:t>T</m:t>
                            </m:r>
                          </m:sup>
                        </m:sSup>
                        <m:r>
                          <m:rPr>
                            <m:sty m:val="p"/>
                          </m:rPr>
                          <a:rPr lang="en-US" sz="1400">
                            <a:latin typeface="Cambria Math" panose="02040503050406030204" pitchFamily="18" charset="0"/>
                          </a:rPr>
                          <m:t>Λ</m:t>
                        </m:r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𝑒</m:t>
                        </m:r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+2</m:t>
                        </m:r>
                        <m:sSub>
                          <m:sSub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̅"/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acc>
                          </m:e>
                          <m:sub>
                            <m:acc>
                              <m:accPr>
                                <m:chr m:val="̃"/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acc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1400" dirty="0"/>
                  <a:t> </a:t>
                </a:r>
              </a:p>
              <a:p>
                <a:pPr marL="2635250">
                  <a:buNone/>
                </a:pP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  <m:sup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bSup>
                    <m:d>
                      <m:d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sSubSup>
                              <m:sSubSupPr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sub>
                              <m:sup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</m:den>
                        </m:f>
                        <m:sSub>
                          <m:sSub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</m:sSub>
                        <m:sSup>
                          <m:sSup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sz="1400">
                                <a:latin typeface="Cambria Math" panose="02040503050406030204" pitchFamily="18" charset="0"/>
                              </a:rPr>
                              <m:t>T</m:t>
                            </m:r>
                          </m:sup>
                        </m:sSup>
                        <m:r>
                          <m:rPr>
                            <m:sty m:val="p"/>
                          </m:rPr>
                          <a:rPr lang="en-US" sz="1400">
                            <a:latin typeface="Cambria Math" panose="02040503050406030204" pitchFamily="18" charset="0"/>
                          </a:rPr>
                          <m:t>Λ</m:t>
                        </m:r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𝑒</m:t>
                        </m:r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+2</m:t>
                        </m:r>
                        <m:sSub>
                          <m:sSub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̅"/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acc>
                          </m:e>
                          <m:sub>
                            <m:acc>
                              <m:accPr>
                                <m:chr m:val="̃"/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acc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1400" dirty="0"/>
                  <a:t> </a:t>
                </a:r>
              </a:p>
              <a:p>
                <a:pPr>
                  <a:buNone/>
                </a:pPr>
                <a:r>
                  <a:rPr lang="en-US" sz="1400" dirty="0"/>
                  <a:t>which is exactly the solution for minimization over the subset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</m:oMath>
                </a14:m>
                <a:r>
                  <a:rPr lang="en-US" sz="1400" dirty="0"/>
                  <a:t>.</a:t>
                </a:r>
              </a:p>
              <a:p>
                <a:r>
                  <a:rPr lang="en-US" sz="1400" dirty="0"/>
                  <a:t> The deviation of the gradient descent step from the exact minimization is determined by </a:t>
                </a:r>
                <a14:m>
                  <m:oMath xmlns:m="http://schemas.openxmlformats.org/officeDocument/2006/math">
                    <m:d>
                      <m:dPr>
                        <m:begChr m:val="‖"/>
                        <m:endChr m:val="‖"/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𝐼</m:t>
                        </m:r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sSubSup>
                          <m:sSubSup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  <m:sup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bSup>
                        <m:sSub>
                          <m:sSub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</m:sSub>
                      </m:e>
                    </m:d>
                    <m:r>
                      <a:rPr lang="en-US" sz="1400" b="0" i="0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‖"/>
                        <m:endChr m:val="‖"/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𝜖</m:t>
                        </m:r>
                        <m:sSubSup>
                          <m:sSubSup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  <m:sup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bSup>
                      </m:e>
                    </m:d>
                    <m:r>
                      <a:rPr lang="en-US" sz="1400" b="0" i="0" smtClean="0">
                        <a:latin typeface="Cambria Math" panose="02040503050406030204" pitchFamily="18" charset="0"/>
                      </a:rPr>
                      <m:t>, </m:t>
                    </m:r>
                  </m:oMath>
                </a14:m>
                <a:r>
                  <a:rPr lang="en-US" sz="1400" dirty="0"/>
                  <a:t>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‖"/>
                            <m:endChr m:val="‖"/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𝜖</m:t>
                                </m:r>
                              </m:e>
                              <m:sup>
                                <m:f>
                                  <m:f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sup>
                            </m:sSup>
                            <m:sSubSup>
                              <m:sSubSupPr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</m:e>
                              <m:sub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sub>
                              <m:sup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sup>
                            </m:sSubSup>
                          </m:e>
                        </m:d>
                      </m:e>
                      <m:sup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sz="1400" dirty="0"/>
                  <a:t> and </a:t>
                </a:r>
                <a14:m>
                  <m:oMath xmlns:m="http://schemas.openxmlformats.org/officeDocument/2006/math">
                    <m:d>
                      <m:dPr>
                        <m:begChr m:val="‖"/>
                        <m:endChr m:val="‖"/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  <m:sup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bSup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−</m:t>
                        </m:r>
                        <m:sSubSup>
                          <m:sSubSup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  <m:sup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bSup>
                      </m:e>
                    </m:d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‖"/>
                        <m:endChr m:val="‖"/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𝐼</m:t>
                            </m:r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Sup>
                              <m:sSubSupPr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</m:e>
                              <m:sub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sub>
                              <m:sup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sup>
                            </m:sSubSup>
                            <m:sSub>
                              <m:sSubPr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</m:e>
                              <m:sub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sub>
                            </m:sSub>
                          </m:e>
                        </m:d>
                        <m:sSubSup>
                          <m:sSubSupPr>
                            <m:ctrlP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  <m:sub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  <m:sup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bSup>
                      </m:e>
                    </m:d>
                  </m:oMath>
                </a14:m>
                <a:r>
                  <a:rPr lang="en-US" sz="1400" dirty="0"/>
                  <a:t>, all of which should be near 0 for a good approximation.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6DD768A-519E-C45B-3811-BAAD0D41BCB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495300"/>
                <a:ext cx="8839200" cy="5219700"/>
              </a:xfrm>
              <a:blipFill>
                <a:blip r:embed="rId2"/>
                <a:stretch>
                  <a:fillRect l="-287" t="-4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8DB605-9CAE-DDA7-B607-943F326EA7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2661D55-915B-9148-8609-5AEDA0F27130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63352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AB53A8-2ADE-4A9E-8F1D-910E9A17C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Grid subsampling 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6DD768A-519E-C45B-3811-BAAD0D41BCB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04800" y="495300"/>
                <a:ext cx="8839200" cy="5219700"/>
              </a:xfrm>
            </p:spPr>
            <p:txBody>
              <a:bodyPr/>
              <a:lstStyle/>
              <a:p>
                <a:r>
                  <a:rPr lang="en-US" sz="1800" dirty="0"/>
                  <a:t> Suppose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𝐻</m:t>
                    </m:r>
                    <m:r>
                      <a:rPr lang="en-US" sz="1800" b="0" i="0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p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r>
                      <m:rPr>
                        <m:sty m:val="p"/>
                      </m:rPr>
                      <a:rPr lang="en-US" sz="1800" b="0" i="0" smtClean="0">
                        <a:latin typeface="Cambria Math" panose="02040503050406030204" pitchFamily="18" charset="0"/>
                      </a:rPr>
                      <m:t>Λ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sz="1800" dirty="0"/>
                  <a:t> satisfies a distance-dependent decay of the form 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e>
                            <m:sub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sub>
                          </m:sSub>
                        </m:e>
                      </m:d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≤</m:t>
                      </m:r>
                      <m:f>
                        <m:f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num>
                        <m:den>
                          <m:d>
                            <m:dPr>
                              <m:begChr m:val="‖"/>
                              <m:endChr m:val="‖"/>
                              <m:ctrlP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en-US" sz="1800" dirty="0"/>
              </a:p>
              <a:p>
                <a:pPr>
                  <a:buNone/>
                </a:pPr>
                <a:r>
                  <a:rPr lang="en-US" sz="1800" dirty="0"/>
                  <a:t>where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en-US" sz="1800" dirty="0"/>
                  <a:t> are multi-indices into 2D or 3D space, and the norm is the usual 2-norm. </a:t>
                </a:r>
              </a:p>
              <a:p>
                <a:r>
                  <a:rPr lang="en-US" sz="1800" dirty="0"/>
                  <a:t> Then suppose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en-US" sz="1800" dirty="0"/>
                  <a:t> is obtained by uniform subsampling on a grid with stride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US" sz="1800" dirty="0"/>
                  <a:t> in each axis.  Then 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d>
                                <m:dPr>
                                  <m:ctrlP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18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800" b="0" i="1" smtClean="0">
                                          <a:latin typeface="Cambria Math" panose="02040503050406030204" pitchFamily="18" charset="0"/>
                                        </a:rPr>
                                        <m:t>𝐻</m:t>
                                      </m:r>
                                    </m:e>
                                    <m:sub>
                                      <m:r>
                                        <a:rPr lang="en-US" sz="1800" b="0" i="1" smtClean="0">
                                          <a:latin typeface="Cambria Math" panose="02040503050406030204" pitchFamily="18" charset="0"/>
                                        </a:rPr>
                                        <m:t>𝑆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b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sub>
                          </m:sSub>
                        </m:e>
                      </m:d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e>
                            <m:sub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sub>
                          </m:sSub>
                        </m:e>
                      </m:d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≤</m:t>
                      </m:r>
                      <m:f>
                        <m:f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num>
                        <m:den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  <m:d>
                            <m:dPr>
                              <m:begChr m:val="‖"/>
                              <m:endChr m:val="‖"/>
                              <m:ctrlP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en-US" sz="1800" dirty="0"/>
              </a:p>
              <a:p>
                <a:pPr>
                  <a:buNone/>
                </a:pPr>
                <a:endParaRPr lang="en-US" sz="1800" dirty="0"/>
              </a:p>
              <a:p>
                <a:r>
                  <a:rPr lang="en-US" sz="1800" dirty="0"/>
                  <a:t> Suppose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6DD768A-519E-C45B-3811-BAAD0D41BCB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495300"/>
                <a:ext cx="8839200" cy="5219700"/>
              </a:xfrm>
              <a:blipFill>
                <a:blip r:embed="rId2"/>
                <a:stretch>
                  <a:fillRect l="-575" t="-4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8DB605-9CAE-DDA7-B607-943F326EA7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2661D55-915B-9148-8609-5AEDA0F27130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08237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B2B7B958-5E84-EE4F-AB6C-F940A31CDE25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0" y="0"/>
                <a:ext cx="9144000" cy="571500"/>
              </a:xfrm>
            </p:spPr>
            <p:txBody>
              <a:bodyPr/>
              <a:lstStyle/>
              <a:p>
                <a:r>
                  <a:rPr lang="en-US" dirty="0"/>
                  <a:t>Experiment: Investigate performance </a:t>
                </a:r>
                <a:r>
                  <a:rPr lang="en-US" dirty="0" err="1"/>
                  <a:t>wrt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𝜶</m:t>
                    </m:r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B2B7B958-5E84-EE4F-AB6C-F940A31CDE2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0" y="0"/>
                <a:ext cx="9144000" cy="571500"/>
              </a:xfrm>
              <a:blipFill>
                <a:blip r:embed="rId2"/>
                <a:stretch>
                  <a:fillRect l="-1667" t="-15217" b="-326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A9561924-36AE-5541-80BA-155A33975DE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04800" y="571500"/>
                <a:ext cx="8610600" cy="5143500"/>
              </a:xfrm>
            </p:spPr>
            <p:txBody>
              <a:bodyPr/>
              <a:lstStyle/>
              <a:p>
                <a:r>
                  <a:rPr lang="en-US" altLang="zh-CN" sz="1800" dirty="0"/>
                  <a:t> Goal (what): Investigate convergence with and without correct choice of </a:t>
                </a:r>
                <a14:m>
                  <m:oMath xmlns:m="http://schemas.openxmlformats.org/officeDocument/2006/math">
                    <m:r>
                      <a:rPr lang="en-US" altLang="zh-CN" sz="1800" b="0" i="1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altLang="zh-CN" sz="1800" dirty="0"/>
                  <a:t> (step size for recon update)</a:t>
                </a:r>
              </a:p>
              <a:p>
                <a:r>
                  <a:rPr lang="en-US" altLang="zh-CN" sz="1800" dirty="0"/>
                  <a:t> Motivation (why):</a:t>
                </a:r>
                <a:r>
                  <a:rPr lang="zh-CN" altLang="en-US" sz="1800" dirty="0"/>
                  <a:t> </a:t>
                </a:r>
                <a:r>
                  <a:rPr lang="en-US" altLang="zh-CN" sz="1800" dirty="0"/>
                  <a:t>Need to determine cost/benefit ratio for proper </a:t>
                </a:r>
                <a14:m>
                  <m:oMath xmlns:m="http://schemas.openxmlformats.org/officeDocument/2006/math">
                    <m:r>
                      <a:rPr lang="en-US" altLang="zh-CN" sz="1800" b="0" i="1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endParaRPr lang="en-US" altLang="zh-CN" sz="1800" dirty="0"/>
              </a:p>
              <a:p>
                <a:r>
                  <a:rPr lang="en-US" altLang="zh-CN" sz="1800" dirty="0"/>
                  <a:t> Plan for experiment (how):</a:t>
                </a:r>
              </a:p>
              <a:p>
                <a:pPr lvl="1"/>
                <a:r>
                  <a:rPr lang="en-US" altLang="zh-CN" sz="1600" dirty="0"/>
                  <a:t>Run the </a:t>
                </a:r>
                <a:r>
                  <a:rPr lang="en-US" altLang="zh-CN" sz="1600" dirty="0" err="1"/>
                  <a:t>Shepp</a:t>
                </a:r>
                <a:r>
                  <a:rPr lang="en-US" altLang="zh-CN" sz="1600" dirty="0"/>
                  <a:t>-Logan demo for 15 iterations with </a:t>
                </a:r>
                <a14:m>
                  <m:oMath xmlns:m="http://schemas.openxmlformats.org/officeDocument/2006/math">
                    <m:r>
                      <a:rPr lang="en-US" altLang="zh-CN" sz="1600" b="0" i="1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altLang="zh-CN" sz="1600" dirty="0"/>
                  <a:t> estimated from forward linear and quadratic terms only and then with correct choice of </a:t>
                </a:r>
                <a14:m>
                  <m:oMath xmlns:m="http://schemas.openxmlformats.org/officeDocument/2006/math">
                    <m:r>
                      <a:rPr lang="en-US" altLang="zh-CN" sz="1600" b="0" i="1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endParaRPr lang="en-US" altLang="zh-CN" sz="1400" dirty="0"/>
              </a:p>
              <a:p>
                <a:pPr lvl="1"/>
                <a:r>
                  <a:rPr lang="en-US" altLang="zh-CN" sz="1400" dirty="0"/>
                  <a:t>sharpness = 0, -1</a:t>
                </a:r>
              </a:p>
              <a:p>
                <a:pPr lvl="1"/>
                <a:r>
                  <a:rPr lang="en-US" altLang="zh-CN" sz="1400" dirty="0" err="1"/>
                  <a:t>sinogram_shape</a:t>
                </a:r>
                <a:r>
                  <a:rPr lang="en-US" altLang="zh-CN" sz="1400" dirty="0"/>
                  <a:t> = (64, 40, 128), </a:t>
                </a:r>
                <a:r>
                  <a:rPr lang="en-US" altLang="zh-CN" sz="1400" dirty="0" err="1"/>
                  <a:t>recon_shape</a:t>
                </a:r>
                <a:r>
                  <a:rPr lang="en-US" altLang="zh-CN" sz="1400" dirty="0"/>
                  <a:t> = (128, 128, 40)</a:t>
                </a:r>
              </a:p>
              <a:p>
                <a:r>
                  <a:rPr lang="en-US" altLang="zh-CN" sz="1800" dirty="0"/>
                  <a:t> Experiment</a:t>
                </a:r>
                <a:r>
                  <a:rPr lang="zh-CN" altLang="en-US" sz="1800" dirty="0"/>
                  <a:t> </a:t>
                </a:r>
                <a:r>
                  <a:rPr lang="en-US" altLang="zh-CN" sz="1800" dirty="0"/>
                  <a:t>Results (what you’ll show/what happened):</a:t>
                </a:r>
                <a:r>
                  <a:rPr lang="en-US" altLang="zh-CN" sz="1400" dirty="0"/>
                  <a:t> </a:t>
                </a:r>
                <a:endParaRPr lang="en-US" altLang="zh-CN" sz="1800" dirty="0"/>
              </a:p>
              <a:p>
                <a:pPr lvl="1"/>
                <a:r>
                  <a:rPr lang="en-US" altLang="zh-CN" sz="1400" dirty="0"/>
                  <a:t>Values of total loss function</a:t>
                </a:r>
              </a:p>
              <a:p>
                <a:pPr lvl="1"/>
                <a:r>
                  <a:rPr lang="en-US" altLang="zh-CN" sz="1400" dirty="0"/>
                  <a:t>Recon images</a:t>
                </a:r>
              </a:p>
              <a:p>
                <a:r>
                  <a:rPr lang="en-US" altLang="zh-CN" sz="1800" dirty="0"/>
                  <a:t> Conclusion (what you learned):</a:t>
                </a:r>
              </a:p>
              <a:p>
                <a:pPr lvl="1"/>
                <a:r>
                  <a:rPr lang="en-US" altLang="zh-CN" sz="1600" dirty="0"/>
                  <a:t>Correct </a:t>
                </a:r>
                <a14:m>
                  <m:oMath xmlns:m="http://schemas.openxmlformats.org/officeDocument/2006/math">
                    <m:r>
                      <a:rPr lang="en-US" altLang="zh-CN" sz="1600" b="0" i="1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altLang="zh-CN" sz="1600" dirty="0"/>
                  <a:t> improves convergence. </a:t>
                </a:r>
              </a:p>
              <a:p>
                <a:pPr lvl="2"/>
                <a:r>
                  <a:rPr lang="en-US" altLang="zh-CN" sz="1400" dirty="0"/>
                  <a:t>With correct </a:t>
                </a:r>
                <a14:m>
                  <m:oMath xmlns:m="http://schemas.openxmlformats.org/officeDocument/2006/math">
                    <m:r>
                      <a:rPr lang="en-US" altLang="zh-CN" sz="1400" b="0" i="1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altLang="zh-CN" sz="1400" dirty="0"/>
                  <a:t>, the losses after iteration 12 are very close to the losses after iteration 15 using original form of </a:t>
                </a:r>
                <a14:m>
                  <m:oMath xmlns:m="http://schemas.openxmlformats.org/officeDocument/2006/math">
                    <m:r>
                      <a:rPr lang="en-US" altLang="zh-CN" sz="1400" b="0" i="1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altLang="zh-CN" sz="1400" dirty="0"/>
                  <a:t>.</a:t>
                </a:r>
              </a:p>
              <a:p>
                <a:pPr lvl="1"/>
                <a:r>
                  <a:rPr lang="en-US" altLang="zh-CN" sz="1600" dirty="0"/>
                  <a:t>Naïve implementation is very slow.  </a:t>
                </a:r>
              </a:p>
              <a:p>
                <a:pPr lvl="2"/>
                <a:r>
                  <a:rPr lang="en-US" altLang="zh-CN" sz="1400" dirty="0"/>
                  <a:t>Using correct </a:t>
                </a:r>
                <a14:m>
                  <m:oMath xmlns:m="http://schemas.openxmlformats.org/officeDocument/2006/math">
                    <m:r>
                      <a:rPr lang="en-US" altLang="zh-CN" sz="1400" b="0" i="1" smtClean="0">
                        <a:latin typeface="Cambria Math" panose="02040503050406030204" pitchFamily="18" charset="0"/>
                      </a:rPr>
                      <m:t>𝛼</m:t>
                    </m:r>
                    <m:r>
                      <a:rPr lang="en-US" altLang="zh-CN" sz="14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1400" dirty="0"/>
                  <a:t>increased runtime from 40 sec to 60 sec.</a:t>
                </a:r>
              </a:p>
            </p:txBody>
          </p:sp>
        </mc:Choice>
        <mc:Fallback xmlns="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A9561924-36AE-5541-80BA-155A33975DE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571500"/>
                <a:ext cx="8610600" cy="5143500"/>
              </a:xfrm>
              <a:blipFill>
                <a:blip r:embed="rId3"/>
                <a:stretch>
                  <a:fillRect l="-589" t="-985" b="-4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2AF9BBB-3F7C-7D41-95DC-1C9ECC5E71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94854" y="5349875"/>
            <a:ext cx="649146" cy="365125"/>
          </a:xfrm>
        </p:spPr>
        <p:txBody>
          <a:bodyPr/>
          <a:lstStyle/>
          <a:p>
            <a:fld id="{E2661D55-915B-9148-8609-5AEDA0F27130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30377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D8039465-AB3E-1869-51F0-74EA533F1041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sz="2400" dirty="0"/>
                  <a:t>Results with </a:t>
                </a:r>
                <a:r>
                  <a:rPr lang="en-US" sz="2400" dirty="0">
                    <a:solidFill>
                      <a:srgbClr val="FF0000"/>
                    </a:solidFill>
                  </a:rPr>
                  <a:t>forward-only</a:t>
                </a:r>
                <a:r>
                  <a:rPr lang="en-US" sz="2400" dirty="0"/>
                  <a:t> update to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𝜶</m:t>
                    </m:r>
                  </m:oMath>
                </a14:m>
                <a:r>
                  <a:rPr lang="en-US" sz="2400" dirty="0"/>
                  <a:t>, sharpness = 0</a:t>
                </a:r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D8039465-AB3E-1869-51F0-74EA533F104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1250" b="-173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E0CB30-93BC-F689-DB3B-00FDF05E24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2661D55-915B-9148-8609-5AEDA0F27130}" type="slidenum">
              <a:rPr lang="en-US" smtClean="0"/>
              <a:t>37</a:t>
            </a:fld>
            <a:endParaRPr lang="en-US"/>
          </a:p>
        </p:txBody>
      </p:sp>
      <p:pic>
        <p:nvPicPr>
          <p:cNvPr id="12" name="Content Placeholder 11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305E0068-7B2F-62EC-630D-BEFD75BB65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47368"/>
          <a:stretch/>
        </p:blipFill>
        <p:spPr>
          <a:xfrm>
            <a:off x="493776" y="685800"/>
            <a:ext cx="4201646" cy="4789876"/>
          </a:xfrm>
        </p:spPr>
      </p:pic>
      <p:pic>
        <p:nvPicPr>
          <p:cNvPr id="14" name="Picture 13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8D2E17B0-E1FC-F594-A08E-8491F01E73F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7059"/>
          <a:stretch/>
        </p:blipFill>
        <p:spPr>
          <a:xfrm>
            <a:off x="4704627" y="686434"/>
            <a:ext cx="4201646" cy="476186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3B21F50-9D25-05D5-4A6D-94837F36239F}"/>
              </a:ext>
            </a:extLst>
          </p:cNvPr>
          <p:cNvSpPr txBox="1"/>
          <p:nvPr/>
        </p:nvSpPr>
        <p:spPr>
          <a:xfrm>
            <a:off x="1020723" y="3695700"/>
            <a:ext cx="2590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Full intensity window for this recon.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7B8C3FC-4AA6-E7CA-7233-5FEAEA563D5A}"/>
              </a:ext>
            </a:extLst>
          </p:cNvPr>
          <p:cNvSpPr txBox="1"/>
          <p:nvPr/>
        </p:nvSpPr>
        <p:spPr>
          <a:xfrm>
            <a:off x="5334000" y="3695699"/>
            <a:ext cx="21151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Intensity window 0.15 to 0.25.</a:t>
            </a:r>
          </a:p>
        </p:txBody>
      </p:sp>
    </p:spTree>
    <p:extLst>
      <p:ext uri="{BB962C8B-B14F-4D97-AF65-F5344CB8AC3E}">
        <p14:creationId xmlns:p14="http://schemas.microsoft.com/office/powerpoint/2010/main" val="168996550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D8039465-AB3E-1869-51F0-74EA533F1041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dirty="0"/>
                  <a:t>Results with </a:t>
                </a:r>
                <a:r>
                  <a:rPr lang="en-US" dirty="0">
                    <a:solidFill>
                      <a:srgbClr val="FF0000"/>
                    </a:solidFill>
                  </a:rPr>
                  <a:t>full</a:t>
                </a:r>
                <a:r>
                  <a:rPr lang="en-US" dirty="0"/>
                  <a:t> update to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𝜶</m:t>
                    </m:r>
                  </m:oMath>
                </a14:m>
                <a:r>
                  <a:rPr lang="en-US" dirty="0"/>
                  <a:t>, sharpness = 0</a:t>
                </a:r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D8039465-AB3E-1869-51F0-74EA533F104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1667" t="-15217" b="-326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E0CB30-93BC-F689-DB3B-00FDF05E24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2661D55-915B-9148-8609-5AEDA0F27130}" type="slidenum">
              <a:rPr lang="en-US" smtClean="0"/>
              <a:t>38</a:t>
            </a:fld>
            <a:endParaRPr lang="en-US"/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305E0068-7B2F-62EC-630D-BEFD75BB65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47795" t="-30" r="-427" b="30"/>
          <a:stretch/>
        </p:blipFill>
        <p:spPr>
          <a:xfrm>
            <a:off x="533400" y="685800"/>
            <a:ext cx="4201646" cy="4789876"/>
          </a:xfr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D2E17B0-E1FC-F594-A08E-8491F01E73F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6798" t="-281" r="260" b="281"/>
          <a:stretch/>
        </p:blipFill>
        <p:spPr>
          <a:xfrm>
            <a:off x="4690872" y="676656"/>
            <a:ext cx="4201646" cy="476186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48181BA-B0EB-55C7-46D2-278CAF84C872}"/>
              </a:ext>
            </a:extLst>
          </p:cNvPr>
          <p:cNvSpPr txBox="1"/>
          <p:nvPr/>
        </p:nvSpPr>
        <p:spPr>
          <a:xfrm>
            <a:off x="1020723" y="3695700"/>
            <a:ext cx="2590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Full intensity window for this recon.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42C408-1940-8EC8-7014-52A5249A091C}"/>
              </a:ext>
            </a:extLst>
          </p:cNvPr>
          <p:cNvSpPr txBox="1"/>
          <p:nvPr/>
        </p:nvSpPr>
        <p:spPr>
          <a:xfrm>
            <a:off x="5334000" y="3695699"/>
            <a:ext cx="21151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Intensity window 0.15 to 0.25.</a:t>
            </a:r>
          </a:p>
        </p:txBody>
      </p:sp>
    </p:spTree>
    <p:extLst>
      <p:ext uri="{BB962C8B-B14F-4D97-AF65-F5344CB8AC3E}">
        <p14:creationId xmlns:p14="http://schemas.microsoft.com/office/powerpoint/2010/main" val="36211636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2256F6-2E3D-B6F1-5427-F6AF1976F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1500"/>
          </a:xfrm>
        </p:spPr>
        <p:txBody>
          <a:bodyPr/>
          <a:lstStyle/>
          <a:p>
            <a:r>
              <a:rPr lang="en-US" dirty="0"/>
              <a:t>Cone Beam Geometry Parameters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83ED4B-ED43-7EC1-C33F-0ED58CB2B0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571500"/>
            <a:ext cx="8305800" cy="4953000"/>
          </a:xfrm>
        </p:spPr>
        <p:txBody>
          <a:bodyPr/>
          <a:lstStyle/>
          <a:p>
            <a:r>
              <a:rPr lang="en-US" sz="1800" dirty="0"/>
              <a:t>The base geometry parameters</a:t>
            </a:r>
          </a:p>
          <a:p>
            <a:pPr marL="482844" lvl="2" indent="0">
              <a:buNone/>
            </a:pP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sinogram_shape</a:t>
            </a:r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482844" lvl="2" indent="0">
              <a:buNone/>
            </a:pP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delta_det_channel</a:t>
            </a:r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482844" lvl="2" indent="0">
              <a:buNone/>
            </a:pP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delta_det_row</a:t>
            </a:r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482844" lvl="2" indent="0">
              <a:buNone/>
            </a:pP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det_channel_offset</a:t>
            </a:r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482844" lvl="2" indent="0">
              <a:buNone/>
            </a:pPr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482844" lvl="2" indent="0">
              <a:buNone/>
            </a:pP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recon_shape</a:t>
            </a:r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482844" lvl="2" indent="0"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magnification</a:t>
            </a:r>
          </a:p>
          <a:p>
            <a:pPr marL="482844" lvl="2" indent="0">
              <a:buNone/>
            </a:pP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delta_pixel_recon</a:t>
            </a:r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800" dirty="0"/>
              <a:t>The cone-beam specific parameters</a:t>
            </a:r>
          </a:p>
          <a:p>
            <a:pPr marL="482844" lvl="2" indent="0">
              <a:buNone/>
            </a:pP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source_detector_dist</a:t>
            </a:r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482844" lvl="2" indent="0">
              <a:buNone/>
            </a:pP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det_row_offset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=0.0</a:t>
            </a:r>
          </a:p>
          <a:p>
            <a:pPr marL="482844" lvl="2" indent="0">
              <a:buNone/>
            </a:pP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image_slice_offset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=0.0</a:t>
            </a:r>
          </a:p>
          <a:p>
            <a:pPr marL="482844" lvl="2" indent="0">
              <a:buNone/>
            </a:pP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det_rotation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=0.0		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Detector rotation in rad (clockwise viewed from the source)</a:t>
            </a:r>
          </a:p>
          <a:p>
            <a:pPr marL="482844" lvl="2" indent="0">
              <a:buNone/>
            </a:pPr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482844" lvl="2" indent="0"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angle			O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bject rotation in rad (clockwise viewed from the top)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F0810C-51D5-3E5C-2493-C8DB6B1FF8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94854" y="5349875"/>
            <a:ext cx="649146" cy="365125"/>
          </a:xfrm>
        </p:spPr>
        <p:txBody>
          <a:bodyPr/>
          <a:lstStyle/>
          <a:p>
            <a:fld id="{E2661D55-915B-9148-8609-5AEDA0F27130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59985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6B162A-B797-2870-03EF-6FA19FC49B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Convergence behavior, sharpness = 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9B9E6A-583E-19DB-B330-E1F87D727D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876300"/>
            <a:ext cx="4572000" cy="4800600"/>
          </a:xfrm>
        </p:spPr>
        <p:txBody>
          <a:bodyPr/>
          <a:lstStyle/>
          <a:p>
            <a:pPr>
              <a:buNone/>
            </a:pPr>
            <a:r>
              <a:rPr lang="en-US" sz="1000" dirty="0"/>
              <a:t>Starting VCD iterations</a:t>
            </a:r>
            <a:br>
              <a:rPr lang="en-US" sz="1000" dirty="0"/>
            </a:br>
            <a:r>
              <a:rPr lang="en-US" sz="1000" dirty="0"/>
              <a:t>VCD iteration=0; Forward loss=7.146, Prior loss=0.014, Weighted total loss=4.783</a:t>
            </a:r>
            <a:br>
              <a:rPr lang="en-US" sz="1000" dirty="0"/>
            </a:br>
            <a:r>
              <a:rPr lang="en-US" sz="1000" dirty="0"/>
              <a:t>Error </a:t>
            </a:r>
            <a:r>
              <a:rPr lang="en-US" sz="1000" dirty="0" err="1"/>
              <a:t>sino</a:t>
            </a:r>
            <a:r>
              <a:rPr lang="en-US" sz="1000" dirty="0"/>
              <a:t> RMSE=4.257</a:t>
            </a:r>
            <a:br>
              <a:rPr lang="en-US" sz="1000" dirty="0"/>
            </a:br>
            <a:r>
              <a:rPr lang="en-US" sz="1000" dirty="0"/>
              <a:t>VCD iteration=1; Forward loss=4.511, Prior loss=0.034, Weighted total loss=3.053</a:t>
            </a:r>
            <a:br>
              <a:rPr lang="en-US" sz="1000" dirty="0"/>
            </a:br>
            <a:r>
              <a:rPr lang="en-US" sz="1000" dirty="0"/>
              <a:t>Error </a:t>
            </a:r>
            <a:r>
              <a:rPr lang="en-US" sz="1000" dirty="0" err="1"/>
              <a:t>sino</a:t>
            </a:r>
            <a:r>
              <a:rPr lang="en-US" sz="1000" dirty="0"/>
              <a:t> RMSE=2.688</a:t>
            </a:r>
            <a:br>
              <a:rPr lang="en-US" sz="1000" dirty="0"/>
            </a:br>
            <a:r>
              <a:rPr lang="en-US" sz="1000" dirty="0"/>
              <a:t>VCD iteration=2; Forward loss=2.068, Prior loss=0.405, Weighted total loss=1.918</a:t>
            </a:r>
            <a:br>
              <a:rPr lang="en-US" sz="1000" dirty="0"/>
            </a:br>
            <a:r>
              <a:rPr lang="en-US" sz="1000" dirty="0"/>
              <a:t>Error </a:t>
            </a:r>
            <a:r>
              <a:rPr lang="en-US" sz="1000" dirty="0" err="1"/>
              <a:t>sino</a:t>
            </a:r>
            <a:r>
              <a:rPr lang="en-US" sz="1000" dirty="0"/>
              <a:t> RMSE=1.232</a:t>
            </a:r>
            <a:br>
              <a:rPr lang="en-US" sz="1000" dirty="0"/>
            </a:br>
            <a:r>
              <a:rPr lang="en-US" sz="1000" dirty="0"/>
              <a:t>VCD iteration=3; Forward loss=1.960, Prior loss=0.402, Weighted total loss=1.843</a:t>
            </a:r>
            <a:br>
              <a:rPr lang="en-US" sz="1000" dirty="0"/>
            </a:br>
            <a:r>
              <a:rPr lang="en-US" sz="1000" dirty="0"/>
              <a:t>Error </a:t>
            </a:r>
            <a:r>
              <a:rPr lang="en-US" sz="1000" dirty="0" err="1"/>
              <a:t>sino</a:t>
            </a:r>
            <a:r>
              <a:rPr lang="en-US" sz="1000" dirty="0"/>
              <a:t> RMSE=1.168</a:t>
            </a:r>
            <a:br>
              <a:rPr lang="en-US" sz="1000" dirty="0"/>
            </a:br>
            <a:r>
              <a:rPr lang="en-US" sz="1000" dirty="0"/>
              <a:t>VCD iteration=4; Forward loss=1.394, Prior loss=0.375, Weighted total loss=1.429</a:t>
            </a:r>
            <a:br>
              <a:rPr lang="en-US" sz="1000" dirty="0"/>
            </a:br>
            <a:r>
              <a:rPr lang="en-US" sz="1000" dirty="0"/>
              <a:t>Error </a:t>
            </a:r>
            <a:r>
              <a:rPr lang="en-US" sz="1000" dirty="0" err="1"/>
              <a:t>sino</a:t>
            </a:r>
            <a:r>
              <a:rPr lang="en-US" sz="1000" dirty="0"/>
              <a:t> RMSE=0.831</a:t>
            </a:r>
            <a:br>
              <a:rPr lang="en-US" sz="1000" dirty="0"/>
            </a:br>
            <a:r>
              <a:rPr lang="en-US" sz="1000" dirty="0"/>
              <a:t>VCD iteration=5; Forward loss=0.752, Prior loss=0.331, Weighted total loss=0.943</a:t>
            </a:r>
            <a:br>
              <a:rPr lang="en-US" sz="1000" dirty="0"/>
            </a:br>
            <a:r>
              <a:rPr lang="en-US" sz="1000" dirty="0"/>
              <a:t>Error </a:t>
            </a:r>
            <a:r>
              <a:rPr lang="en-US" sz="1000" dirty="0" err="1"/>
              <a:t>sino</a:t>
            </a:r>
            <a:r>
              <a:rPr lang="en-US" sz="1000" dirty="0"/>
              <a:t> RMSE=0.448</a:t>
            </a:r>
            <a:br>
              <a:rPr lang="en-US" sz="1000" dirty="0"/>
            </a:br>
            <a:r>
              <a:rPr lang="en-US" sz="1000" dirty="0"/>
              <a:t>VCD iteration=6; Forward loss=0.653, Prior loss=0.320, Weighted total loss=0.862</a:t>
            </a:r>
            <a:br>
              <a:rPr lang="en-US" sz="1000" dirty="0"/>
            </a:br>
            <a:r>
              <a:rPr lang="en-US" sz="1000" dirty="0"/>
              <a:t>Error </a:t>
            </a:r>
            <a:r>
              <a:rPr lang="en-US" sz="1000" dirty="0" err="1"/>
              <a:t>sino</a:t>
            </a:r>
            <a:r>
              <a:rPr lang="en-US" sz="1000" dirty="0"/>
              <a:t> RMSE=0.389</a:t>
            </a:r>
            <a:br>
              <a:rPr lang="en-US" sz="1000" dirty="0"/>
            </a:br>
            <a:r>
              <a:rPr lang="en-US" sz="1000" dirty="0"/>
              <a:t>VCD iteration=7; Forward loss=0.517, Prior loss=0.290, Weighted total loss=0.731</a:t>
            </a:r>
            <a:br>
              <a:rPr lang="en-US" sz="1000" dirty="0"/>
            </a:br>
            <a:r>
              <a:rPr lang="en-US" sz="1000" dirty="0"/>
              <a:t>Error </a:t>
            </a:r>
            <a:r>
              <a:rPr lang="en-US" sz="1000" dirty="0" err="1"/>
              <a:t>sino</a:t>
            </a:r>
            <a:r>
              <a:rPr lang="en-US" sz="1000" dirty="0"/>
              <a:t> RMSE=0.308</a:t>
            </a:r>
            <a:br>
              <a:rPr lang="en-US" sz="1000" dirty="0"/>
            </a:br>
            <a:r>
              <a:rPr lang="en-US" sz="1000" dirty="0"/>
              <a:t>VCD iteration=8; Forward loss=0.453, Prior loss=0.275, Weighted total loss=0.669</a:t>
            </a:r>
            <a:br>
              <a:rPr lang="en-US" sz="1000" dirty="0"/>
            </a:br>
            <a:r>
              <a:rPr lang="en-US" sz="1000" dirty="0"/>
              <a:t>Error </a:t>
            </a:r>
            <a:r>
              <a:rPr lang="en-US" sz="1000" dirty="0" err="1"/>
              <a:t>sino</a:t>
            </a:r>
            <a:r>
              <a:rPr lang="en-US" sz="1000" dirty="0"/>
              <a:t> RMSE=0.270</a:t>
            </a:r>
            <a:br>
              <a:rPr lang="en-US" sz="1000" dirty="0"/>
            </a:br>
            <a:r>
              <a:rPr lang="en-US" sz="1000" dirty="0"/>
              <a:t>VCD iteration=9; Forward loss=0.421, Prior loss=0.270, Weighted total loss=0.640</a:t>
            </a:r>
            <a:br>
              <a:rPr lang="en-US" sz="1000" dirty="0"/>
            </a:br>
            <a:r>
              <a:rPr lang="en-US" sz="1000" dirty="0"/>
              <a:t>Error </a:t>
            </a:r>
            <a:r>
              <a:rPr lang="en-US" sz="1000" dirty="0" err="1"/>
              <a:t>sino</a:t>
            </a:r>
            <a:r>
              <a:rPr lang="en-US" sz="1000" dirty="0"/>
              <a:t> RMSE=0.251</a:t>
            </a:r>
            <a:br>
              <a:rPr lang="en-US" sz="1000" dirty="0"/>
            </a:br>
            <a:r>
              <a:rPr lang="en-US" sz="1000" dirty="0"/>
              <a:t>VCD iteration=10; Forward loss=0.402, Prior loss=0.268, Weighted total loss=0.625</a:t>
            </a:r>
            <a:br>
              <a:rPr lang="en-US" sz="1000" dirty="0"/>
            </a:br>
            <a:r>
              <a:rPr lang="en-US" sz="1000" dirty="0"/>
              <a:t>Error </a:t>
            </a:r>
            <a:r>
              <a:rPr lang="en-US" sz="1000" dirty="0" err="1"/>
              <a:t>sino</a:t>
            </a:r>
            <a:r>
              <a:rPr lang="en-US" sz="1000" dirty="0"/>
              <a:t> RMSE=0.239</a:t>
            </a:r>
            <a:br>
              <a:rPr lang="en-US" sz="1000" dirty="0"/>
            </a:br>
            <a:r>
              <a:rPr lang="en-US" sz="1000" dirty="0"/>
              <a:t>VCD iteration=11; Forward loss=0.388, Prior loss=0.268, Weighted total loss=0.616</a:t>
            </a:r>
            <a:br>
              <a:rPr lang="en-US" sz="1000" dirty="0"/>
            </a:br>
            <a:r>
              <a:rPr lang="en-US" sz="1000" dirty="0"/>
              <a:t>Error </a:t>
            </a:r>
            <a:r>
              <a:rPr lang="en-US" sz="1000" dirty="0" err="1"/>
              <a:t>sino</a:t>
            </a:r>
            <a:r>
              <a:rPr lang="en-US" sz="1000" dirty="0"/>
              <a:t> RMSE=0.231</a:t>
            </a:r>
            <a:br>
              <a:rPr lang="en-US" sz="1000" dirty="0"/>
            </a:br>
            <a:r>
              <a:rPr lang="en-US" sz="1000" dirty="0"/>
              <a:t>VCD iteration=12; Forward loss=0.380, Prior loss=0.268, Weighted total loss=0.611</a:t>
            </a:r>
            <a:br>
              <a:rPr lang="en-US" sz="1000" dirty="0"/>
            </a:br>
            <a:r>
              <a:rPr lang="en-US" sz="1000" dirty="0"/>
              <a:t>Error </a:t>
            </a:r>
            <a:r>
              <a:rPr lang="en-US" sz="1000" dirty="0" err="1"/>
              <a:t>sino</a:t>
            </a:r>
            <a:r>
              <a:rPr lang="en-US" sz="1000" dirty="0"/>
              <a:t> RMSE=0.226</a:t>
            </a:r>
            <a:br>
              <a:rPr lang="en-US" sz="1000" dirty="0"/>
            </a:br>
            <a:r>
              <a:rPr lang="en-US" sz="1000" dirty="0"/>
              <a:t>VCD iteration=13; Forward loss=0.374, Prior loss=0.269, Weighted total loss=0.608</a:t>
            </a:r>
            <a:br>
              <a:rPr lang="en-US" sz="1000" dirty="0"/>
            </a:br>
            <a:r>
              <a:rPr lang="en-US" sz="1000" dirty="0"/>
              <a:t>Error </a:t>
            </a:r>
            <a:r>
              <a:rPr lang="en-US" sz="1000" dirty="0" err="1"/>
              <a:t>sino</a:t>
            </a:r>
            <a:r>
              <a:rPr lang="en-US" sz="1000" dirty="0"/>
              <a:t> RMSE=0.223</a:t>
            </a:r>
            <a:br>
              <a:rPr lang="en-US" sz="1000" dirty="0"/>
            </a:br>
            <a:r>
              <a:rPr lang="en-US" sz="1000" dirty="0"/>
              <a:t>VCD iteration=14; Forward loss=0.370, Prior loss=0.269, Weighted total loss=0.606</a:t>
            </a:r>
            <a:br>
              <a:rPr lang="en-US" sz="1000" dirty="0"/>
            </a:br>
            <a:r>
              <a:rPr lang="en-US" sz="1000" dirty="0"/>
              <a:t>Error </a:t>
            </a:r>
            <a:r>
              <a:rPr lang="en-US" sz="1000" dirty="0" err="1"/>
              <a:t>sino</a:t>
            </a:r>
            <a:r>
              <a:rPr lang="en-US" sz="1000" dirty="0"/>
              <a:t> RMSE=0.220</a:t>
            </a:r>
            <a:br>
              <a:rPr lang="en-US" sz="1000" dirty="0"/>
            </a:br>
            <a:r>
              <a:rPr lang="en-US" sz="1000" dirty="0"/>
              <a:t>Elapsed time for recon is 40.791 seconds</a:t>
            </a:r>
          </a:p>
          <a:p>
            <a:pPr>
              <a:buNone/>
            </a:pPr>
            <a:endParaRPr lang="en-US" sz="1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D6F35F-7393-DCAC-0171-F21D0D8F6E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2661D55-915B-9148-8609-5AEDA0F27130}" type="slidenum">
              <a:rPr lang="en-US" smtClean="0"/>
              <a:t>39</a:t>
            </a:fld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D74AA07-230B-CC41-E744-FA60E43C73D9}"/>
              </a:ext>
            </a:extLst>
          </p:cNvPr>
          <p:cNvSpPr txBox="1">
            <a:spLocks/>
          </p:cNvSpPr>
          <p:nvPr/>
        </p:nvSpPr>
        <p:spPr bwMode="auto">
          <a:xfrm>
            <a:off x="4572000" y="876300"/>
            <a:ext cx="4572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§"/>
              <a:defRPr sz="2500">
                <a:solidFill>
                  <a:schemeClr val="tx1"/>
                </a:solidFill>
                <a:latin typeface="Times New Roman"/>
                <a:ea typeface="+mn-ea"/>
                <a:cs typeface="Times New Roman"/>
              </a:defRPr>
            </a:lvl1pPr>
            <a:lvl2pPr marL="336007" indent="-240761" algn="l" rtl="0" fontAlgn="base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rgbClr val="004880"/>
              </a:buClr>
              <a:buChar char="•"/>
              <a:defRPr sz="2167">
                <a:solidFill>
                  <a:schemeClr val="tx1"/>
                </a:solidFill>
                <a:latin typeface="Times New Roman"/>
                <a:ea typeface="ＭＳ Ｐゴシック" pitchFamily="-110" charset="-128"/>
                <a:cs typeface="Times New Roman"/>
              </a:defRPr>
            </a:lvl2pPr>
            <a:lvl3pPr marL="714346" indent="-231502" algn="l" rtl="0" fontAlgn="base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rgbClr val="004880"/>
              </a:buClr>
              <a:buChar char="–"/>
              <a:defRPr sz="2000">
                <a:solidFill>
                  <a:schemeClr val="tx1"/>
                </a:solidFill>
                <a:latin typeface="Times New Roman"/>
                <a:ea typeface="ＭＳ Ｐゴシック" pitchFamily="-110" charset="-128"/>
                <a:cs typeface="Times New Roman"/>
              </a:defRPr>
            </a:lvl3pPr>
            <a:lvl4pPr marL="1046386" indent="-236793" algn="l" rtl="0" fontAlgn="base">
              <a:lnSpc>
                <a:spcPct val="95000"/>
              </a:lnSpc>
              <a:spcBef>
                <a:spcPct val="10000"/>
              </a:spcBef>
              <a:spcAft>
                <a:spcPct val="0"/>
              </a:spcAft>
              <a:buClr>
                <a:srgbClr val="004880"/>
              </a:buClr>
              <a:buFont typeface="Times" pitchFamily="-110" charset="0"/>
              <a:buChar char="•"/>
              <a:defRPr sz="2000">
                <a:solidFill>
                  <a:schemeClr val="tx1"/>
                </a:solidFill>
                <a:latin typeface="Times New Roman"/>
                <a:ea typeface="ＭＳ Ｐゴシック" pitchFamily="-110" charset="-128"/>
                <a:cs typeface="Times New Roman"/>
              </a:defRPr>
            </a:lvl4pPr>
            <a:lvl5pPr marL="1382393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Times New Roman"/>
                <a:ea typeface="ＭＳ Ｐゴシック" pitchFamily="-110" charset="-128"/>
                <a:cs typeface="Times New Roman"/>
              </a:defRPr>
            </a:lvl5pPr>
            <a:lvl6pPr marL="1763378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6pPr>
            <a:lvl7pPr marL="2144363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7pPr>
            <a:lvl8pPr marL="2525347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8pPr>
            <a:lvl9pPr marL="2906332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9pPr>
          </a:lstStyle>
          <a:p>
            <a:pPr eaLnBrk="1" hangingPunct="1">
              <a:buFont typeface="Wingdings" pitchFamily="-110" charset="2"/>
              <a:buNone/>
            </a:pPr>
            <a:r>
              <a:rPr lang="en-US" sz="1000" kern="0" dirty="0"/>
              <a:t>Starting VCD iterations</a:t>
            </a:r>
            <a:br>
              <a:rPr lang="en-US" sz="1000" kern="0" dirty="0"/>
            </a:br>
            <a:r>
              <a:rPr lang="en-US" sz="1000" kern="0" dirty="0"/>
              <a:t>VCD iteration=0; Forward loss=7.146, Prior loss=0.014, Weighted total loss=4.783</a:t>
            </a:r>
            <a:br>
              <a:rPr lang="en-US" sz="1000" kern="0" dirty="0"/>
            </a:br>
            <a:r>
              <a:rPr lang="en-US" sz="1000" kern="0" dirty="0"/>
              <a:t>Error </a:t>
            </a:r>
            <a:r>
              <a:rPr lang="en-US" sz="1000" kern="0" dirty="0" err="1"/>
              <a:t>sino</a:t>
            </a:r>
            <a:r>
              <a:rPr lang="en-US" sz="1000" kern="0" dirty="0"/>
              <a:t> RMSE=4.257</a:t>
            </a:r>
            <a:br>
              <a:rPr lang="en-US" sz="1000" kern="0" dirty="0"/>
            </a:br>
            <a:r>
              <a:rPr lang="en-US" sz="1000" kern="0" dirty="0"/>
              <a:t>VCD iteration=1; Forward loss=4.506, Prior loss=0.034, Weighted total loss=3.050</a:t>
            </a:r>
            <a:br>
              <a:rPr lang="en-US" sz="1000" kern="0" dirty="0"/>
            </a:br>
            <a:r>
              <a:rPr lang="en-US" sz="1000" kern="0" dirty="0"/>
              <a:t>Error </a:t>
            </a:r>
            <a:r>
              <a:rPr lang="en-US" sz="1000" kern="0" dirty="0" err="1"/>
              <a:t>sino</a:t>
            </a:r>
            <a:r>
              <a:rPr lang="en-US" sz="1000" kern="0" dirty="0"/>
              <a:t> RMSE=2.685</a:t>
            </a:r>
            <a:br>
              <a:rPr lang="en-US" sz="1000" kern="0" dirty="0"/>
            </a:br>
            <a:r>
              <a:rPr lang="en-US" sz="1000" kern="0" dirty="0"/>
              <a:t>VCD iteration=2; Forward loss=1.929, Prior loss=0.301, Weighted total loss=1.688</a:t>
            </a:r>
            <a:br>
              <a:rPr lang="en-US" sz="1000" kern="0" dirty="0"/>
            </a:br>
            <a:r>
              <a:rPr lang="en-US" sz="1000" kern="0" dirty="0"/>
              <a:t>Error </a:t>
            </a:r>
            <a:r>
              <a:rPr lang="en-US" sz="1000" kern="0" dirty="0" err="1"/>
              <a:t>sino</a:t>
            </a:r>
            <a:r>
              <a:rPr lang="en-US" sz="1000" kern="0" dirty="0"/>
              <a:t> RMSE=1.149</a:t>
            </a:r>
            <a:br>
              <a:rPr lang="en-US" sz="1000" kern="0" dirty="0"/>
            </a:br>
            <a:r>
              <a:rPr lang="en-US" sz="1000" kern="0" dirty="0"/>
              <a:t>VCD iteration=3; Forward loss=1.840, Prior loss=0.301, Weighted total loss=1.628</a:t>
            </a:r>
            <a:br>
              <a:rPr lang="en-US" sz="1000" kern="0" dirty="0"/>
            </a:br>
            <a:r>
              <a:rPr lang="en-US" sz="1000" kern="0" dirty="0"/>
              <a:t>Error </a:t>
            </a:r>
            <a:r>
              <a:rPr lang="en-US" sz="1000" kern="0" dirty="0" err="1"/>
              <a:t>sino</a:t>
            </a:r>
            <a:r>
              <a:rPr lang="en-US" sz="1000" kern="0" dirty="0"/>
              <a:t> RMSE=1.096</a:t>
            </a:r>
            <a:br>
              <a:rPr lang="en-US" sz="1000" kern="0" dirty="0"/>
            </a:br>
            <a:r>
              <a:rPr lang="en-US" sz="1000" kern="0" dirty="0"/>
              <a:t>VCD iteration=4; Forward loss=1.302, Prior loss=0.323, Weighted total loss=1.299</a:t>
            </a:r>
            <a:br>
              <a:rPr lang="en-US" sz="1000" kern="0" dirty="0"/>
            </a:br>
            <a:r>
              <a:rPr lang="en-US" sz="1000" kern="0" dirty="0"/>
              <a:t>Error </a:t>
            </a:r>
            <a:r>
              <a:rPr lang="en-US" sz="1000" kern="0" dirty="0" err="1"/>
              <a:t>sino</a:t>
            </a:r>
            <a:r>
              <a:rPr lang="en-US" sz="1000" kern="0" dirty="0"/>
              <a:t> RMSE=0.776</a:t>
            </a:r>
            <a:br>
              <a:rPr lang="en-US" sz="1000" kern="0" dirty="0"/>
            </a:br>
            <a:r>
              <a:rPr lang="en-US" sz="1000" kern="0" dirty="0"/>
              <a:t>VCD iteration=5; Forward loss=0.634, Prior loss=0.294, Weighted total loss=0.815</a:t>
            </a:r>
            <a:br>
              <a:rPr lang="en-US" sz="1000" kern="0" dirty="0"/>
            </a:br>
            <a:r>
              <a:rPr lang="en-US" sz="1000" kern="0" dirty="0"/>
              <a:t>Error </a:t>
            </a:r>
            <a:r>
              <a:rPr lang="en-US" sz="1000" kern="0" dirty="0" err="1"/>
              <a:t>sino</a:t>
            </a:r>
            <a:r>
              <a:rPr lang="en-US" sz="1000" kern="0" dirty="0"/>
              <a:t> RMSE=0.378</a:t>
            </a:r>
            <a:br>
              <a:rPr lang="en-US" sz="1000" kern="0" dirty="0"/>
            </a:br>
            <a:r>
              <a:rPr lang="en-US" sz="1000" kern="0" dirty="0"/>
              <a:t>VCD iteration=6; Forward loss=0.560, Prior loss=0.284, Weighted total loss=0.752</a:t>
            </a:r>
            <a:br>
              <a:rPr lang="en-US" sz="1000" kern="0" dirty="0"/>
            </a:br>
            <a:r>
              <a:rPr lang="en-US" sz="1000" kern="0" dirty="0"/>
              <a:t>Error </a:t>
            </a:r>
            <a:r>
              <a:rPr lang="en-US" sz="1000" kern="0" dirty="0" err="1"/>
              <a:t>sino</a:t>
            </a:r>
            <a:r>
              <a:rPr lang="en-US" sz="1000" kern="0" dirty="0"/>
              <a:t> RMSE=0.334</a:t>
            </a:r>
            <a:br>
              <a:rPr lang="en-US" sz="1000" kern="0" dirty="0"/>
            </a:br>
            <a:r>
              <a:rPr lang="en-US" sz="1000" kern="0" dirty="0"/>
              <a:t>VCD iteration=7; Forward loss=0.458, Prior loss=0.268, Weighted total loss=0.663</a:t>
            </a:r>
            <a:br>
              <a:rPr lang="en-US" sz="1000" kern="0" dirty="0"/>
            </a:br>
            <a:r>
              <a:rPr lang="en-US" sz="1000" kern="0" dirty="0"/>
              <a:t>Error </a:t>
            </a:r>
            <a:r>
              <a:rPr lang="en-US" sz="1000" kern="0" dirty="0" err="1"/>
              <a:t>sino</a:t>
            </a:r>
            <a:r>
              <a:rPr lang="en-US" sz="1000" kern="0" dirty="0"/>
              <a:t> RMSE=0.273</a:t>
            </a:r>
            <a:br>
              <a:rPr lang="en-US" sz="1000" kern="0" dirty="0"/>
            </a:br>
            <a:r>
              <a:rPr lang="en-US" sz="1000" kern="0" dirty="0"/>
              <a:t>VCD iteration=8; Forward loss=0.413, Prior loss=0.266, Weighted total loss=0.630</a:t>
            </a:r>
            <a:br>
              <a:rPr lang="en-US" sz="1000" kern="0" dirty="0"/>
            </a:br>
            <a:r>
              <a:rPr lang="en-US" sz="1000" kern="0" dirty="0"/>
              <a:t>Error </a:t>
            </a:r>
            <a:r>
              <a:rPr lang="en-US" sz="1000" kern="0" dirty="0" err="1"/>
              <a:t>sino</a:t>
            </a:r>
            <a:r>
              <a:rPr lang="en-US" sz="1000" kern="0" dirty="0"/>
              <a:t> RMSE=0.246</a:t>
            </a:r>
            <a:br>
              <a:rPr lang="en-US" sz="1000" kern="0" dirty="0"/>
            </a:br>
            <a:r>
              <a:rPr lang="en-US" sz="1000" kern="0" dirty="0"/>
              <a:t>VCD iteration=9; Forward loss=0.392, Prior loss=0.267, Weighted total loss=0.617</a:t>
            </a:r>
            <a:br>
              <a:rPr lang="en-US" sz="1000" kern="0" dirty="0"/>
            </a:br>
            <a:r>
              <a:rPr lang="en-US" sz="1000" kern="0" dirty="0"/>
              <a:t>Error </a:t>
            </a:r>
            <a:r>
              <a:rPr lang="en-US" sz="1000" kern="0" dirty="0" err="1"/>
              <a:t>sino</a:t>
            </a:r>
            <a:r>
              <a:rPr lang="en-US" sz="1000" kern="0" dirty="0"/>
              <a:t> RMSE=0.233</a:t>
            </a:r>
            <a:br>
              <a:rPr lang="en-US" sz="1000" kern="0" dirty="0"/>
            </a:br>
            <a:r>
              <a:rPr lang="en-US" sz="1000" kern="0" dirty="0"/>
              <a:t>VCD iteration=10; Forward loss=0.379, Prior loss=0.268, Weighted total loss=0.610</a:t>
            </a:r>
            <a:br>
              <a:rPr lang="en-US" sz="1000" kern="0" dirty="0"/>
            </a:br>
            <a:r>
              <a:rPr lang="en-US" sz="1000" kern="0" dirty="0"/>
              <a:t>Error </a:t>
            </a:r>
            <a:r>
              <a:rPr lang="en-US" sz="1000" kern="0" dirty="0" err="1"/>
              <a:t>sino</a:t>
            </a:r>
            <a:r>
              <a:rPr lang="en-US" sz="1000" kern="0" dirty="0"/>
              <a:t> RMSE=0.226</a:t>
            </a:r>
            <a:br>
              <a:rPr lang="en-US" sz="1000" kern="0" dirty="0"/>
            </a:br>
            <a:r>
              <a:rPr lang="en-US" sz="1000" kern="0" dirty="0"/>
              <a:t>VCD iteration=11; Forward loss=0.371, Prior loss=0.269, Weighted total loss=0.606</a:t>
            </a:r>
            <a:br>
              <a:rPr lang="en-US" sz="1000" kern="0" dirty="0"/>
            </a:br>
            <a:r>
              <a:rPr lang="en-US" sz="1000" kern="0" dirty="0"/>
              <a:t>Error </a:t>
            </a:r>
            <a:r>
              <a:rPr lang="en-US" sz="1000" kern="0" dirty="0" err="1"/>
              <a:t>sino</a:t>
            </a:r>
            <a:r>
              <a:rPr lang="en-US" sz="1000" kern="0" dirty="0"/>
              <a:t> RMSE=0.221</a:t>
            </a:r>
            <a:br>
              <a:rPr lang="en-US" sz="1000" kern="0" dirty="0"/>
            </a:br>
            <a:r>
              <a:rPr lang="en-US" sz="1000" kern="0" dirty="0"/>
              <a:t>VCD iteration=12; Forward loss=0.366, Prior loss=0.270, Weighted total loss=0.604</a:t>
            </a:r>
            <a:br>
              <a:rPr lang="en-US" sz="1000" kern="0" dirty="0"/>
            </a:br>
            <a:r>
              <a:rPr lang="en-US" sz="1000" kern="0" dirty="0"/>
              <a:t>Error </a:t>
            </a:r>
            <a:r>
              <a:rPr lang="en-US" sz="1000" kern="0" dirty="0" err="1"/>
              <a:t>sino</a:t>
            </a:r>
            <a:r>
              <a:rPr lang="en-US" sz="1000" kern="0" dirty="0"/>
              <a:t> RMSE=0.218</a:t>
            </a:r>
            <a:br>
              <a:rPr lang="en-US" sz="1000" kern="0" dirty="0"/>
            </a:br>
            <a:r>
              <a:rPr lang="en-US" sz="1000" kern="0" dirty="0"/>
              <a:t>VCD iteration=13; Forward loss=0.363, Prior loss=0.270, Weighted total loss=0.602</a:t>
            </a:r>
            <a:br>
              <a:rPr lang="en-US" sz="1000" kern="0" dirty="0"/>
            </a:br>
            <a:r>
              <a:rPr lang="en-US" sz="1000" kern="0" dirty="0"/>
              <a:t>Error </a:t>
            </a:r>
            <a:r>
              <a:rPr lang="en-US" sz="1000" kern="0" dirty="0" err="1"/>
              <a:t>sino</a:t>
            </a:r>
            <a:r>
              <a:rPr lang="en-US" sz="1000" kern="0" dirty="0"/>
              <a:t> RMSE=0.216</a:t>
            </a:r>
            <a:br>
              <a:rPr lang="en-US" sz="1000" kern="0" dirty="0"/>
            </a:br>
            <a:r>
              <a:rPr lang="en-US" sz="1000" kern="0" dirty="0"/>
              <a:t>VCD iteration=14; Forward loss=0.361, Prior loss=0.270, Weighted total loss=0.601</a:t>
            </a:r>
            <a:br>
              <a:rPr lang="en-US" sz="1000" kern="0" dirty="0"/>
            </a:br>
            <a:r>
              <a:rPr lang="en-US" sz="1000" kern="0" dirty="0"/>
              <a:t>Error </a:t>
            </a:r>
            <a:r>
              <a:rPr lang="en-US" sz="1000" kern="0" dirty="0" err="1"/>
              <a:t>sino</a:t>
            </a:r>
            <a:r>
              <a:rPr lang="en-US" sz="1000" kern="0" dirty="0"/>
              <a:t> RMSE=0.215</a:t>
            </a:r>
            <a:br>
              <a:rPr lang="en-US" sz="1000" kern="0" dirty="0"/>
            </a:br>
            <a:r>
              <a:rPr lang="en-US" sz="1000" kern="0" dirty="0"/>
              <a:t>Elapsed time for recon is 60.614 seconds</a:t>
            </a:r>
          </a:p>
          <a:p>
            <a:pPr eaLnBrk="1" hangingPunct="1">
              <a:buFont typeface="Wingdings" pitchFamily="-110" charset="2"/>
              <a:buNone/>
            </a:pPr>
            <a:endParaRPr lang="en-US" sz="1000" kern="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65447DB-39FA-A4E7-2595-6EF449A26E68}"/>
                  </a:ext>
                </a:extLst>
              </p:cNvPr>
              <p:cNvSpPr txBox="1"/>
              <p:nvPr/>
            </p:nvSpPr>
            <p:spPr>
              <a:xfrm>
                <a:off x="76200" y="641078"/>
                <a:ext cx="259080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Forward-only updates for </a:t>
                </a:r>
                <a14:m>
                  <m:oMath xmlns:m="http://schemas.openxmlformats.org/officeDocument/2006/math">
                    <m:r>
                      <a:rPr lang="en-US" sz="12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𝜶</m:t>
                    </m:r>
                  </m:oMath>
                </a14:m>
                <a:r>
                  <a:rPr lang="en-US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65447DB-39FA-A4E7-2595-6EF449A26E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" y="641078"/>
                <a:ext cx="2590800" cy="276999"/>
              </a:xfrm>
              <a:prstGeom prst="rect">
                <a:avLst/>
              </a:prstGeom>
              <a:blipFill>
                <a:blip r:embed="rId2"/>
                <a:stretch>
                  <a:fillRect l="-488" b="-173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BBD01BF-FFA6-57F9-A1BD-36474E94F775}"/>
                  </a:ext>
                </a:extLst>
              </p:cNvPr>
              <p:cNvSpPr txBox="1"/>
              <p:nvPr/>
            </p:nvSpPr>
            <p:spPr>
              <a:xfrm>
                <a:off x="4572000" y="641079"/>
                <a:ext cx="259080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Full updates for </a:t>
                </a:r>
                <a14:m>
                  <m:oMath xmlns:m="http://schemas.openxmlformats.org/officeDocument/2006/math">
                    <m:r>
                      <a:rPr lang="en-US" sz="12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𝜶</m:t>
                    </m:r>
                  </m:oMath>
                </a14:m>
                <a:r>
                  <a:rPr lang="en-US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BBD01BF-FFA6-57F9-A1BD-36474E94F7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641079"/>
                <a:ext cx="2590800" cy="276999"/>
              </a:xfrm>
              <a:prstGeom prst="rect">
                <a:avLst/>
              </a:prstGeom>
              <a:blipFill>
                <a:blip r:embed="rId3"/>
                <a:stretch>
                  <a:fillRect b="-173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Oval 7">
            <a:extLst>
              <a:ext uri="{FF2B5EF4-FFF2-40B4-BE49-F238E27FC236}">
                <a16:creationId xmlns:a16="http://schemas.microsoft.com/office/drawing/2014/main" id="{138B1B84-8DED-F912-804E-64DA5D7C734E}"/>
              </a:ext>
            </a:extLst>
          </p:cNvPr>
          <p:cNvSpPr/>
          <p:nvPr/>
        </p:nvSpPr>
        <p:spPr bwMode="auto">
          <a:xfrm>
            <a:off x="1371600" y="5339728"/>
            <a:ext cx="990600" cy="327025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8A794E9-5C27-2C70-29F8-3F5DA3B0A364}"/>
              </a:ext>
            </a:extLst>
          </p:cNvPr>
          <p:cNvSpPr/>
          <p:nvPr/>
        </p:nvSpPr>
        <p:spPr bwMode="auto">
          <a:xfrm>
            <a:off x="5875763" y="5339729"/>
            <a:ext cx="990600" cy="327025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35DAC9E-B2ED-78C9-C28B-EF79D8689DB5}"/>
              </a:ext>
            </a:extLst>
          </p:cNvPr>
          <p:cNvSpPr/>
          <p:nvPr/>
        </p:nvSpPr>
        <p:spPr bwMode="auto">
          <a:xfrm>
            <a:off x="8095785" y="5000548"/>
            <a:ext cx="990600" cy="327025"/>
          </a:xfrm>
          <a:prstGeom prst="ellipse">
            <a:avLst/>
          </a:prstGeom>
          <a:noFill/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45794FB-264C-E142-02DB-20AC789295A9}"/>
              </a:ext>
            </a:extLst>
          </p:cNvPr>
          <p:cNvSpPr/>
          <p:nvPr/>
        </p:nvSpPr>
        <p:spPr bwMode="auto">
          <a:xfrm>
            <a:off x="3610619" y="5022850"/>
            <a:ext cx="990600" cy="327025"/>
          </a:xfrm>
          <a:prstGeom prst="ellipse">
            <a:avLst/>
          </a:prstGeom>
          <a:noFill/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CF677C8-891E-0C00-3188-BE178D8DF55C}"/>
              </a:ext>
            </a:extLst>
          </p:cNvPr>
          <p:cNvSpPr/>
          <p:nvPr/>
        </p:nvSpPr>
        <p:spPr bwMode="auto">
          <a:xfrm>
            <a:off x="8151025" y="4152900"/>
            <a:ext cx="990600" cy="327025"/>
          </a:xfrm>
          <a:prstGeom prst="ellipse">
            <a:avLst/>
          </a:prstGeom>
          <a:noFill/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2709993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39465-AB3E-1869-51F0-74EA533F1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with 20 iterations, sharpness = -1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E0CB30-93BC-F689-DB3B-00FDF05E24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2661D55-915B-9148-8609-5AEDA0F27130}" type="slidenum">
              <a:rPr lang="en-US" smtClean="0"/>
              <a:t>40</a:t>
            </a:fld>
            <a:endParaRPr lang="en-US"/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305E0068-7B2F-62EC-630D-BEFD75BB65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7921" t="-61" r="-553" b="61"/>
          <a:stretch/>
        </p:blipFill>
        <p:spPr>
          <a:xfrm>
            <a:off x="533400" y="685800"/>
            <a:ext cx="4201646" cy="4789876"/>
          </a:xfr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D2E17B0-E1FC-F594-A08E-8491F01E73F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394" t="-94" r="-336" b="94"/>
          <a:stretch/>
        </p:blipFill>
        <p:spPr>
          <a:xfrm>
            <a:off x="4690872" y="676656"/>
            <a:ext cx="4201646" cy="476186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3CDD82F-3CAC-CC48-68BE-E79B91FE5D2F}"/>
                  </a:ext>
                </a:extLst>
              </p:cNvPr>
              <p:cNvSpPr txBox="1"/>
              <p:nvPr/>
            </p:nvSpPr>
            <p:spPr>
              <a:xfrm>
                <a:off x="1219200" y="3695700"/>
                <a:ext cx="259080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Forward-only updates for </a:t>
                </a:r>
                <a14:m>
                  <m:oMath xmlns:m="http://schemas.openxmlformats.org/officeDocument/2006/math">
                    <m:r>
                      <a:rPr lang="en-US" sz="12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𝜶</m:t>
                    </m:r>
                  </m:oMath>
                </a14:m>
                <a:r>
                  <a:rPr lang="en-US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3CDD82F-3CAC-CC48-68BE-E79B91FE5D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9200" y="3695700"/>
                <a:ext cx="2590800" cy="276999"/>
              </a:xfrm>
              <a:prstGeom prst="rect">
                <a:avLst/>
              </a:prstGeom>
              <a:blipFill>
                <a:blip r:embed="rId4"/>
                <a:stretch>
                  <a:fillRect b="-173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86CFCB1-134C-40ED-76A9-1EE91044B85A}"/>
                  </a:ext>
                </a:extLst>
              </p:cNvPr>
              <p:cNvSpPr txBox="1"/>
              <p:nvPr/>
            </p:nvSpPr>
            <p:spPr>
              <a:xfrm>
                <a:off x="5715000" y="3695701"/>
                <a:ext cx="259080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Full updates for </a:t>
                </a:r>
                <a14:m>
                  <m:oMath xmlns:m="http://schemas.openxmlformats.org/officeDocument/2006/math">
                    <m:r>
                      <a:rPr lang="en-US" sz="12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𝜶</m:t>
                    </m:r>
                  </m:oMath>
                </a14:m>
                <a:r>
                  <a:rPr lang="en-US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86CFCB1-134C-40ED-76A9-1EE91044B8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5000" y="3695701"/>
                <a:ext cx="2590800" cy="276999"/>
              </a:xfrm>
              <a:prstGeom prst="rect">
                <a:avLst/>
              </a:prstGeom>
              <a:blipFill>
                <a:blip r:embed="rId5"/>
                <a:stretch>
                  <a:fillRect l="-488" b="-173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4711092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6B162A-B797-2870-03EF-6FA19FC49B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Convergence behavior, sharpness = -1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9B9E6A-583E-19DB-B330-E1F87D727D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876300"/>
            <a:ext cx="4572000" cy="4800600"/>
          </a:xfrm>
        </p:spPr>
        <p:txBody>
          <a:bodyPr/>
          <a:lstStyle/>
          <a:p>
            <a:pPr>
              <a:buNone/>
            </a:pPr>
            <a:r>
              <a:rPr lang="en-US" sz="750" dirty="0"/>
              <a:t>Starting VCD iterations</a:t>
            </a:r>
            <a:br>
              <a:rPr lang="en-US" sz="750" dirty="0"/>
            </a:br>
            <a:r>
              <a:rPr lang="en-US" sz="750" dirty="0"/>
              <a:t>VCD iteration=0; Forward loss=7.160, Prior loss=0.041, Weighted total loss=4.828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RMSE=4.266</a:t>
            </a:r>
            <a:br>
              <a:rPr lang="en-US" sz="750" dirty="0"/>
            </a:br>
            <a:r>
              <a:rPr lang="en-US" sz="750" dirty="0"/>
              <a:t>VCD iteration=1; Forward loss=4.487, Prior loss=0.100, Weighted total loss=3.125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RMSE=2.673</a:t>
            </a:r>
            <a:br>
              <a:rPr lang="en-US" sz="750" dirty="0"/>
            </a:br>
            <a:r>
              <a:rPr lang="en-US" sz="750" dirty="0"/>
              <a:t>VCD iteration=2; Forward loss=2.428, Prior loss=0.366, Weighted total loss=2.106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RMSE=1.447</a:t>
            </a:r>
            <a:br>
              <a:rPr lang="en-US" sz="750" dirty="0"/>
            </a:br>
            <a:r>
              <a:rPr lang="en-US" sz="750" dirty="0"/>
              <a:t>VCD iteration=3; Forward loss=1.772, Prior loss=0.420, Weighted total loss=1.742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RMSE=1.056</a:t>
            </a:r>
            <a:br>
              <a:rPr lang="en-US" sz="750" dirty="0"/>
            </a:br>
            <a:r>
              <a:rPr lang="en-US" sz="750" dirty="0"/>
              <a:t>VCD iteration=4; Forward loss=1.276, Prior loss=0.468, Weighted total loss=1.476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RMSE=0.760</a:t>
            </a:r>
            <a:br>
              <a:rPr lang="en-US" sz="750" dirty="0"/>
            </a:br>
            <a:r>
              <a:rPr lang="en-US" sz="750" dirty="0"/>
              <a:t>VCD iteration=5; Forward loss=1.068, Prior loss=0.468, Weighted total loss=1.336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RMSE=0.636</a:t>
            </a:r>
            <a:br>
              <a:rPr lang="en-US" sz="750" dirty="0"/>
            </a:br>
            <a:r>
              <a:rPr lang="en-US" sz="750" dirty="0"/>
              <a:t>VCD iteration=6; Forward loss=0.956, Prior loss=0.480, Weighted total loss=1.277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RMSE=0.569</a:t>
            </a:r>
            <a:br>
              <a:rPr lang="en-US" sz="750" dirty="0"/>
            </a:br>
            <a:r>
              <a:rPr lang="en-US" sz="750" dirty="0"/>
              <a:t>VCD iteration=7; Forward loss=0.879, Prior loss=0.490, Weighted total loss=1.239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RMSE=0.524</a:t>
            </a:r>
            <a:br>
              <a:rPr lang="en-US" sz="750" dirty="0"/>
            </a:br>
            <a:r>
              <a:rPr lang="en-US" sz="750" dirty="0"/>
              <a:t>VCD iteration=8; Forward loss=0.828, Prior loss=0.499, Weighted total loss=1.217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RMSE=0.493</a:t>
            </a:r>
            <a:br>
              <a:rPr lang="en-US" sz="750" dirty="0"/>
            </a:br>
            <a:r>
              <a:rPr lang="en-US" sz="750" dirty="0"/>
              <a:t>VCD iteration=9; Forward loss=0.792, Prior loss=0.506, Weighted total loss=1.203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RMSE=0.472</a:t>
            </a:r>
            <a:br>
              <a:rPr lang="en-US" sz="750" dirty="0"/>
            </a:br>
            <a:r>
              <a:rPr lang="en-US" sz="750" dirty="0"/>
              <a:t>VCD iteration=10; Forward loss=0.765, Prior loss=0.512, Weighted total loss=1.193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RMSE=0.456</a:t>
            </a:r>
            <a:br>
              <a:rPr lang="en-US" sz="750" dirty="0"/>
            </a:br>
            <a:r>
              <a:rPr lang="en-US" sz="750" dirty="0"/>
              <a:t>VCD iteration=11; Forward loss=0.743, Prior loss=0.517, Weighted total loss=1.185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RMSE=0.443</a:t>
            </a:r>
            <a:br>
              <a:rPr lang="en-US" sz="750" dirty="0"/>
            </a:br>
            <a:r>
              <a:rPr lang="en-US" sz="750" dirty="0"/>
              <a:t>VCD iteration=12; Forward loss=0.728, Prior loss=0.521, Weighted total loss=1.180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RMSE=0.434</a:t>
            </a:r>
            <a:br>
              <a:rPr lang="en-US" sz="750" dirty="0"/>
            </a:br>
            <a:r>
              <a:rPr lang="en-US" sz="750" dirty="0"/>
              <a:t>VCD iteration=13; Forward loss=0.715, Prior loss=0.524, Weighted total loss=1.176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RMSE=0.426</a:t>
            </a:r>
            <a:br>
              <a:rPr lang="en-US" sz="750" dirty="0"/>
            </a:br>
            <a:r>
              <a:rPr lang="en-US" sz="750" dirty="0"/>
              <a:t>VCD iteration=14; Forward loss=0.705, Prior loss=0.527, Weighted total loss=1.173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RMSE=0.420</a:t>
            </a:r>
            <a:br>
              <a:rPr lang="en-US" sz="750" dirty="0"/>
            </a:br>
            <a:r>
              <a:rPr lang="en-US" sz="750" dirty="0"/>
              <a:t>VCD iteration=15; Forward loss=0.698, Prior loss=0.529, Weighted total loss=1.171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RMSE=0.416</a:t>
            </a:r>
            <a:br>
              <a:rPr lang="en-US" sz="750" dirty="0"/>
            </a:br>
            <a:r>
              <a:rPr lang="en-US" sz="750" dirty="0"/>
              <a:t>VCD iteration=16; Forward loss=0.691, Prior loss=0.531, Weighted total loss=1.169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RMSE=0.412</a:t>
            </a:r>
            <a:br>
              <a:rPr lang="en-US" sz="750" dirty="0"/>
            </a:br>
            <a:r>
              <a:rPr lang="en-US" sz="750" dirty="0"/>
              <a:t>VCD iteration=17; Forward loss=0.686, Prior loss=0.532, Weighted total loss=1.167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RMSE=0.409</a:t>
            </a:r>
            <a:br>
              <a:rPr lang="en-US" sz="750" dirty="0"/>
            </a:br>
            <a:r>
              <a:rPr lang="en-US" sz="750" dirty="0"/>
              <a:t>VCD iteration=18; Forward loss=0.682, Prior loss=0.534, Weighted total loss=1.166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RMSE=0.406</a:t>
            </a:r>
            <a:br>
              <a:rPr lang="en-US" sz="750" dirty="0"/>
            </a:br>
            <a:r>
              <a:rPr lang="en-US" sz="750" dirty="0"/>
              <a:t>VCD iteration=19; Forward loss=0.678, Prior loss=0.535, Weighted total loss=1.165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RMSE=0.404</a:t>
            </a:r>
            <a:br>
              <a:rPr lang="en-US" sz="750" dirty="0"/>
            </a:br>
            <a:r>
              <a:rPr lang="en-US" sz="750" dirty="0"/>
              <a:t>Elapsed time for recon is 58.400 seconds</a:t>
            </a:r>
          </a:p>
          <a:p>
            <a:pPr>
              <a:buNone/>
            </a:pPr>
            <a:endParaRPr lang="en-US" sz="75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D6F35F-7393-DCAC-0171-F21D0D8F6E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2661D55-915B-9148-8609-5AEDA0F27130}" type="slidenum">
              <a:rPr lang="en-US" smtClean="0"/>
              <a:t>41</a:t>
            </a:fld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D74AA07-230B-CC41-E744-FA60E43C73D9}"/>
              </a:ext>
            </a:extLst>
          </p:cNvPr>
          <p:cNvSpPr txBox="1">
            <a:spLocks/>
          </p:cNvSpPr>
          <p:nvPr/>
        </p:nvSpPr>
        <p:spPr bwMode="auto">
          <a:xfrm>
            <a:off x="4572000" y="876300"/>
            <a:ext cx="4572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§"/>
              <a:defRPr sz="2500">
                <a:solidFill>
                  <a:schemeClr val="tx1"/>
                </a:solidFill>
                <a:latin typeface="Times New Roman"/>
                <a:ea typeface="+mn-ea"/>
                <a:cs typeface="Times New Roman"/>
              </a:defRPr>
            </a:lvl1pPr>
            <a:lvl2pPr marL="336007" indent="-240761" algn="l" rtl="0" fontAlgn="base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rgbClr val="004880"/>
              </a:buClr>
              <a:buChar char="•"/>
              <a:defRPr sz="2167">
                <a:solidFill>
                  <a:schemeClr val="tx1"/>
                </a:solidFill>
                <a:latin typeface="Times New Roman"/>
                <a:ea typeface="ＭＳ Ｐゴシック" pitchFamily="-110" charset="-128"/>
                <a:cs typeface="Times New Roman"/>
              </a:defRPr>
            </a:lvl2pPr>
            <a:lvl3pPr marL="714346" indent="-231502" algn="l" rtl="0" fontAlgn="base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rgbClr val="004880"/>
              </a:buClr>
              <a:buChar char="–"/>
              <a:defRPr sz="2000">
                <a:solidFill>
                  <a:schemeClr val="tx1"/>
                </a:solidFill>
                <a:latin typeface="Times New Roman"/>
                <a:ea typeface="ＭＳ Ｐゴシック" pitchFamily="-110" charset="-128"/>
                <a:cs typeface="Times New Roman"/>
              </a:defRPr>
            </a:lvl3pPr>
            <a:lvl4pPr marL="1046386" indent="-236793" algn="l" rtl="0" fontAlgn="base">
              <a:lnSpc>
                <a:spcPct val="95000"/>
              </a:lnSpc>
              <a:spcBef>
                <a:spcPct val="10000"/>
              </a:spcBef>
              <a:spcAft>
                <a:spcPct val="0"/>
              </a:spcAft>
              <a:buClr>
                <a:srgbClr val="004880"/>
              </a:buClr>
              <a:buFont typeface="Times" pitchFamily="-110" charset="0"/>
              <a:buChar char="•"/>
              <a:defRPr sz="2000">
                <a:solidFill>
                  <a:schemeClr val="tx1"/>
                </a:solidFill>
                <a:latin typeface="Times New Roman"/>
                <a:ea typeface="ＭＳ Ｐゴシック" pitchFamily="-110" charset="-128"/>
                <a:cs typeface="Times New Roman"/>
              </a:defRPr>
            </a:lvl4pPr>
            <a:lvl5pPr marL="1382393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Times New Roman"/>
                <a:ea typeface="ＭＳ Ｐゴシック" pitchFamily="-110" charset="-128"/>
                <a:cs typeface="Times New Roman"/>
              </a:defRPr>
            </a:lvl5pPr>
            <a:lvl6pPr marL="1763378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6pPr>
            <a:lvl7pPr marL="2144363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7pPr>
            <a:lvl8pPr marL="2525347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8pPr>
            <a:lvl9pPr marL="2906332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9pPr>
          </a:lstStyle>
          <a:p>
            <a:pPr eaLnBrk="1" hangingPunct="1">
              <a:buFont typeface="Wingdings" pitchFamily="-110" charset="2"/>
              <a:buNone/>
            </a:pPr>
            <a:r>
              <a:rPr lang="en-US" sz="750" kern="0" dirty="0"/>
              <a:t>Starting VCD iterations</a:t>
            </a:r>
            <a:br>
              <a:rPr lang="en-US" sz="750" kern="0" dirty="0"/>
            </a:br>
            <a:r>
              <a:rPr lang="en-US" sz="750" kern="0" dirty="0"/>
              <a:t>VCD iteration=0; Forward loss=7.160, Prior loss=0.041, Weighted total loss=4.828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RMSE=4.266</a:t>
            </a:r>
            <a:br>
              <a:rPr lang="en-US" sz="750" kern="0" dirty="0"/>
            </a:br>
            <a:r>
              <a:rPr lang="en-US" sz="750" kern="0" dirty="0"/>
              <a:t>VCD iteration=1; Forward loss=4.468, Prior loss=0.100, Weighted total loss=3.111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RMSE=2.662</a:t>
            </a:r>
            <a:br>
              <a:rPr lang="en-US" sz="750" kern="0" dirty="0"/>
            </a:br>
            <a:r>
              <a:rPr lang="en-US" sz="750" kern="0" dirty="0"/>
              <a:t>VCD iteration=2; Forward loss=2.103, Prior loss=0.456, Weighted total loss=2.010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RMSE=1.253</a:t>
            </a:r>
            <a:br>
              <a:rPr lang="en-US" sz="750" kern="0" dirty="0"/>
            </a:br>
            <a:r>
              <a:rPr lang="en-US" sz="750" kern="0" dirty="0"/>
              <a:t>VCD iteration=3; Forward loss=1.671, Prior loss=0.457, Weighted total loss=1.723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RMSE=0.996</a:t>
            </a:r>
            <a:br>
              <a:rPr lang="en-US" sz="750" kern="0" dirty="0"/>
            </a:br>
            <a:r>
              <a:rPr lang="en-US" sz="750" kern="0" dirty="0"/>
              <a:t>VCD iteration=4; Forward loss=1.220, Prior loss=0.480, Weighted total loss=1.453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RMSE=0.727</a:t>
            </a:r>
            <a:br>
              <a:rPr lang="en-US" sz="750" kern="0" dirty="0"/>
            </a:br>
            <a:r>
              <a:rPr lang="en-US" sz="750" kern="0" dirty="0"/>
              <a:t>VCD iteration=5; Forward loss=0.977, Prior loss=0.484, Weighted total loss=1.296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RMSE=0.582</a:t>
            </a:r>
            <a:br>
              <a:rPr lang="en-US" sz="750" kern="0" dirty="0"/>
            </a:br>
            <a:r>
              <a:rPr lang="en-US" sz="750" kern="0" dirty="0"/>
              <a:t>VCD iteration=6; Forward loss=0.879, Prior loss=0.494, Weighted total loss=1.244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RMSE=0.524</a:t>
            </a:r>
            <a:br>
              <a:rPr lang="en-US" sz="750" kern="0" dirty="0"/>
            </a:br>
            <a:r>
              <a:rPr lang="en-US" sz="750" kern="0" dirty="0"/>
              <a:t>VCD iteration=7; Forward loss=0.803, Prior loss=0.506, Weighted total loss=1.209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RMSE=0.478</a:t>
            </a:r>
            <a:br>
              <a:rPr lang="en-US" sz="750" kern="0" dirty="0"/>
            </a:br>
            <a:r>
              <a:rPr lang="en-US" sz="750" kern="0" dirty="0"/>
              <a:t>VCD iteration=8; Forward loss=0.757, Prior loss=0.515, Weighted total loss=1.191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RMSE=0.451</a:t>
            </a:r>
            <a:br>
              <a:rPr lang="en-US" sz="750" kern="0" dirty="0"/>
            </a:br>
            <a:r>
              <a:rPr lang="en-US" sz="750" kern="0" dirty="0"/>
              <a:t>VCD iteration=9; Forward loss=0.728, Prior loss=0.522, Weighted total loss=1.181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RMSE=0.434</a:t>
            </a:r>
            <a:br>
              <a:rPr lang="en-US" sz="750" kern="0" dirty="0"/>
            </a:br>
            <a:r>
              <a:rPr lang="en-US" sz="750" kern="0" dirty="0"/>
              <a:t>VCD iteration=10; Forward loss=0.708, Prior loss=0.526, Weighted total loss=1.174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RMSE=0.422</a:t>
            </a:r>
            <a:br>
              <a:rPr lang="en-US" sz="750" kern="0" dirty="0"/>
            </a:br>
            <a:r>
              <a:rPr lang="en-US" sz="750" kern="0" dirty="0"/>
              <a:t>VCD iteration=11; Forward loss=0.694, Prior loss=0.530, Weighted total loss=1.170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RMSE=0.413</a:t>
            </a:r>
            <a:br>
              <a:rPr lang="en-US" sz="750" kern="0" dirty="0"/>
            </a:br>
            <a:r>
              <a:rPr lang="en-US" sz="750" kern="0" dirty="0"/>
              <a:t>VCD iteration=12; Forward loss=0.685, Prior loss=0.533, Weighted total loss=1.167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RMSE=0.408</a:t>
            </a:r>
            <a:br>
              <a:rPr lang="en-US" sz="750" kern="0" dirty="0"/>
            </a:br>
            <a:r>
              <a:rPr lang="en-US" sz="750" kern="0" dirty="0"/>
              <a:t>VCD iteration=13; Forward loss=0.678, Prior loss=0.535, Weighted total loss=1.165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RMSE=0.404</a:t>
            </a:r>
            <a:br>
              <a:rPr lang="en-US" sz="750" kern="0" dirty="0"/>
            </a:br>
            <a:r>
              <a:rPr lang="en-US" sz="750" kern="0" dirty="0"/>
              <a:t>VCD iteration=14; Forward loss=0.673, Prior loss=0.536, Weighted total loss=1.164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RMSE=0.401</a:t>
            </a:r>
            <a:br>
              <a:rPr lang="en-US" sz="750" kern="0" dirty="0"/>
            </a:br>
            <a:r>
              <a:rPr lang="en-US" sz="750" kern="0" dirty="0"/>
              <a:t>VCD iteration=15; Forward loss=0.670, Prior loss=0.537, Weighted total loss=1.163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RMSE=0.399</a:t>
            </a:r>
            <a:br>
              <a:rPr lang="en-US" sz="750" kern="0" dirty="0"/>
            </a:br>
            <a:r>
              <a:rPr lang="en-US" sz="750" kern="0" dirty="0"/>
              <a:t>VCD iteration=16; Forward loss=0.667, Prior loss=0.538, Weighted total loss=1.162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RMSE=0.397</a:t>
            </a:r>
            <a:br>
              <a:rPr lang="en-US" sz="750" kern="0" dirty="0"/>
            </a:br>
            <a:r>
              <a:rPr lang="en-US" sz="750" kern="0" dirty="0"/>
              <a:t>VCD iteration=17; Forward loss=0.665, Prior loss=0.538, Weighted total loss=1.161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RMSE=0.396</a:t>
            </a:r>
            <a:br>
              <a:rPr lang="en-US" sz="750" kern="0" dirty="0"/>
            </a:br>
            <a:r>
              <a:rPr lang="en-US" sz="750" kern="0" dirty="0"/>
              <a:t>VCD iteration=18; Forward loss=0.664, Prior loss=0.539, Weighted total loss=1.161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RMSE=0.395</a:t>
            </a:r>
            <a:br>
              <a:rPr lang="en-US" sz="750" kern="0" dirty="0"/>
            </a:br>
            <a:r>
              <a:rPr lang="en-US" sz="750" kern="0" dirty="0"/>
              <a:t>VCD iteration=19; Forward loss=0.663, Prior loss=0.539, Weighted total loss=1.161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RMSE=0.395</a:t>
            </a:r>
            <a:br>
              <a:rPr lang="en-US" sz="750" kern="0" dirty="0"/>
            </a:br>
            <a:r>
              <a:rPr lang="en-US" sz="750" kern="0" dirty="0"/>
              <a:t>Elapsed time for recon is 103.484 seconds</a:t>
            </a:r>
          </a:p>
          <a:p>
            <a:pPr eaLnBrk="1" hangingPunct="1">
              <a:buFont typeface="Wingdings" pitchFamily="-110" charset="2"/>
              <a:buNone/>
            </a:pPr>
            <a:endParaRPr lang="en-US" sz="750" kern="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65447DB-39FA-A4E7-2595-6EF449A26E68}"/>
                  </a:ext>
                </a:extLst>
              </p:cNvPr>
              <p:cNvSpPr txBox="1"/>
              <p:nvPr/>
            </p:nvSpPr>
            <p:spPr>
              <a:xfrm>
                <a:off x="76200" y="641078"/>
                <a:ext cx="259080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Forward-only updates for </a:t>
                </a:r>
                <a14:m>
                  <m:oMath xmlns:m="http://schemas.openxmlformats.org/officeDocument/2006/math">
                    <m:r>
                      <a:rPr lang="en-US" sz="12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𝜶</m:t>
                    </m:r>
                  </m:oMath>
                </a14:m>
                <a:r>
                  <a:rPr lang="en-US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65447DB-39FA-A4E7-2595-6EF449A26E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" y="641078"/>
                <a:ext cx="2590800" cy="276999"/>
              </a:xfrm>
              <a:prstGeom prst="rect">
                <a:avLst/>
              </a:prstGeom>
              <a:blipFill>
                <a:blip r:embed="rId2"/>
                <a:stretch>
                  <a:fillRect l="-488" b="-173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BBD01BF-FFA6-57F9-A1BD-36474E94F775}"/>
                  </a:ext>
                </a:extLst>
              </p:cNvPr>
              <p:cNvSpPr txBox="1"/>
              <p:nvPr/>
            </p:nvSpPr>
            <p:spPr>
              <a:xfrm>
                <a:off x="4572000" y="641079"/>
                <a:ext cx="259080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Full updates for </a:t>
                </a:r>
                <a14:m>
                  <m:oMath xmlns:m="http://schemas.openxmlformats.org/officeDocument/2006/math">
                    <m:r>
                      <a:rPr lang="en-US" sz="12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𝜶</m:t>
                    </m:r>
                  </m:oMath>
                </a14:m>
                <a:r>
                  <a:rPr lang="en-US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BBD01BF-FFA6-57F9-A1BD-36474E94F7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641079"/>
                <a:ext cx="2590800" cy="276999"/>
              </a:xfrm>
              <a:prstGeom prst="rect">
                <a:avLst/>
              </a:prstGeom>
              <a:blipFill>
                <a:blip r:embed="rId3"/>
                <a:stretch>
                  <a:fillRect b="-173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Oval 7">
            <a:extLst>
              <a:ext uri="{FF2B5EF4-FFF2-40B4-BE49-F238E27FC236}">
                <a16:creationId xmlns:a16="http://schemas.microsoft.com/office/drawing/2014/main" id="{138B1B84-8DED-F912-804E-64DA5D7C734E}"/>
              </a:ext>
            </a:extLst>
          </p:cNvPr>
          <p:cNvSpPr/>
          <p:nvPr/>
        </p:nvSpPr>
        <p:spPr bwMode="auto">
          <a:xfrm>
            <a:off x="974801" y="5295900"/>
            <a:ext cx="990600" cy="327025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8A794E9-5C27-2C70-29F8-3F5DA3B0A364}"/>
              </a:ext>
            </a:extLst>
          </p:cNvPr>
          <p:cNvSpPr/>
          <p:nvPr/>
        </p:nvSpPr>
        <p:spPr bwMode="auto">
          <a:xfrm>
            <a:off x="5493371" y="5285755"/>
            <a:ext cx="990600" cy="327025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35DAC9E-B2ED-78C9-C28B-EF79D8689DB5}"/>
              </a:ext>
            </a:extLst>
          </p:cNvPr>
          <p:cNvSpPr/>
          <p:nvPr/>
        </p:nvSpPr>
        <p:spPr bwMode="auto">
          <a:xfrm>
            <a:off x="7178599" y="4610100"/>
            <a:ext cx="990600" cy="739775"/>
          </a:xfrm>
          <a:prstGeom prst="ellipse">
            <a:avLst/>
          </a:prstGeom>
          <a:noFill/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45794FB-264C-E142-02DB-20AC789295A9}"/>
              </a:ext>
            </a:extLst>
          </p:cNvPr>
          <p:cNvSpPr/>
          <p:nvPr/>
        </p:nvSpPr>
        <p:spPr bwMode="auto">
          <a:xfrm>
            <a:off x="2736229" y="5022850"/>
            <a:ext cx="990600" cy="327025"/>
          </a:xfrm>
          <a:prstGeom prst="ellipse">
            <a:avLst/>
          </a:prstGeom>
          <a:noFill/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CF677C8-891E-0C00-3188-BE178D8DF55C}"/>
              </a:ext>
            </a:extLst>
          </p:cNvPr>
          <p:cNvSpPr/>
          <p:nvPr/>
        </p:nvSpPr>
        <p:spPr bwMode="auto">
          <a:xfrm>
            <a:off x="7264917" y="3771900"/>
            <a:ext cx="990600" cy="327025"/>
          </a:xfrm>
          <a:prstGeom prst="ellipse">
            <a:avLst/>
          </a:prstGeom>
          <a:noFill/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3237442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B2B7B958-5E84-EE4F-AB6C-F940A31CDE25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0" y="0"/>
                <a:ext cx="9144000" cy="571500"/>
              </a:xfrm>
            </p:spPr>
            <p:txBody>
              <a:bodyPr/>
              <a:lstStyle/>
              <a:p>
                <a:r>
                  <a:rPr lang="en-US" dirty="0"/>
                  <a:t>Experiment: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𝜶</m:t>
                    </m:r>
                  </m:oMath>
                </a14:m>
                <a:r>
                  <a:rPr lang="en-US" dirty="0"/>
                  <a:t> using approximate prior quadratic</a:t>
                </a:r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B2B7B958-5E84-EE4F-AB6C-F940A31CDE2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0" y="0"/>
                <a:ext cx="9144000" cy="571500"/>
              </a:xfrm>
              <a:blipFill>
                <a:blip r:embed="rId2"/>
                <a:stretch>
                  <a:fillRect l="-1667" t="-15217" r="-833" b="-326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A9561924-36AE-5541-80BA-155A33975DE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04800" y="571500"/>
                <a:ext cx="8610600" cy="5143500"/>
              </a:xfrm>
            </p:spPr>
            <p:txBody>
              <a:bodyPr/>
              <a:lstStyle/>
              <a:p>
                <a:r>
                  <a:rPr lang="en-US" altLang="zh-CN" sz="1800" dirty="0"/>
                  <a:t> Goal (what): Investigate convergence with “exact” choice of </a:t>
                </a:r>
                <a14:m>
                  <m:oMath xmlns:m="http://schemas.openxmlformats.org/officeDocument/2006/math">
                    <m:r>
                      <a:rPr lang="en-US" altLang="zh-CN" sz="1800" b="0" i="1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altLang="zh-CN" sz="1800" dirty="0"/>
                  <a:t> and approximation to the quadratic part of the prior: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p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sSub>
                      <m:sSubPr>
                        <m:ctrlPr>
                          <a:rPr lang="en-US" sz="1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∇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ℑ</m:t>
                        </m:r>
                      </m:sub>
                    </m:sSub>
                    <m:r>
                      <a:rPr lang="en-US" sz="1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𝑄</m:t>
                    </m:r>
                    <m:d>
                      <m:dPr>
                        <m:ctrlPr>
                          <a:rPr lang="en-US" sz="1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1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;</m:t>
                        </m:r>
                        <m:sSup>
                          <m:sSupPr>
                            <m:ctrlPr>
                              <a:rPr lang="en-US"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  <m:r>
                          <a:rPr lang="en-US" sz="1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acc>
                          <m:accPr>
                            <m:chr m:val="̂"/>
                            <m:ctrlPr>
                              <a:rPr lang="en-US"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e>
                    </m:d>
                    <m:r>
                      <a:rPr lang="en-US" sz="1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≈</m:t>
                    </m:r>
                    <m:f>
                      <m:fPr>
                        <m:ctrlPr>
                          <a:rPr lang="en-US" sz="1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nary>
                      <m:naryPr>
                        <m:chr m:val="∑"/>
                        <m:limLoc m:val="subSup"/>
                        <m:supHide m:val="on"/>
                        <m:ctrlPr>
                          <a:rPr lang="en-US" sz="1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1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1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∈</m:t>
                        </m:r>
                        <m:r>
                          <a:rPr lang="en-US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ℑ</m:t>
                        </m:r>
                      </m:sub>
                      <m:sup/>
                      <m:e>
                        <m:nary>
                          <m:naryPr>
                            <m:chr m:val="∑"/>
                            <m:limLoc m:val="subSup"/>
                            <m:supHide m:val="on"/>
                            <m:ctrlPr>
                              <a:rPr lang="en-US"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d>
                              <m:dPr>
                                <m:ctrlPr>
                                  <a:rPr lang="en-US" sz="1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m:rPr>
                                    <m:brk m:alnAt="7"/>
                                  </m:rPr>
                                  <a:rPr lang="en-US" sz="1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  <m:r>
                                  <a:rPr lang="en-US" sz="1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</m:d>
                            <m:r>
                              <a:rPr lang="en-US"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∈</m:t>
                            </m:r>
                            <m:r>
                              <a:rPr lang="en-US"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℘</m:t>
                            </m:r>
                          </m:sub>
                          <m:sup/>
                          <m:e>
                            <m:sSub>
                              <m:sSubPr>
                                <m:ctrlPr>
                                  <a:rPr lang="en-US" sz="1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acc>
                                  <m:accPr>
                                    <m:chr m:val="̃"/>
                                    <m:ctrlPr>
                                      <a:rPr lang="en-US" sz="18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8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</m:acc>
                              </m:e>
                              <m:sub>
                                <m:r>
                                  <a:rPr lang="en-US" sz="1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  <m:r>
                                  <a:rPr lang="en-US" sz="1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sub>
                            </m:sSub>
                            <m:sSubSup>
                              <m:sSubSupPr>
                                <m:ctrlPr>
                                  <a:rPr lang="en-US" sz="1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lang="en-US" sz="1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sub>
                              <m:sup>
                                <m:r>
                                  <a:rPr lang="en-US" sz="1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</m:e>
                        </m:nary>
                      </m:e>
                    </m:nary>
                  </m:oMath>
                </a14:m>
                <a:endParaRPr lang="en-US" altLang="zh-CN" sz="1800" dirty="0"/>
              </a:p>
              <a:p>
                <a:r>
                  <a:rPr lang="en-US" altLang="zh-CN" sz="1800" dirty="0"/>
                  <a:t> Motivation (why):</a:t>
                </a:r>
                <a:r>
                  <a:rPr lang="zh-CN" altLang="en-US" sz="1800" dirty="0"/>
                  <a:t> </a:t>
                </a:r>
                <a:r>
                  <a:rPr lang="en-US" altLang="zh-CN" sz="1800" dirty="0"/>
                  <a:t>Need to determine cost/benefit ratio for proper </a:t>
                </a:r>
                <a14:m>
                  <m:oMath xmlns:m="http://schemas.openxmlformats.org/officeDocument/2006/math">
                    <m:r>
                      <a:rPr lang="en-US" altLang="zh-CN" sz="1800" b="0" i="1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endParaRPr lang="en-US" altLang="zh-CN" sz="1800" dirty="0"/>
              </a:p>
              <a:p>
                <a:r>
                  <a:rPr lang="en-US" altLang="zh-CN" sz="1800" dirty="0"/>
                  <a:t> Plan for experiment (how):</a:t>
                </a:r>
              </a:p>
              <a:p>
                <a:pPr lvl="1"/>
                <a:r>
                  <a:rPr lang="en-US" altLang="zh-CN" sz="1600" dirty="0"/>
                  <a:t>Run the </a:t>
                </a:r>
                <a:r>
                  <a:rPr lang="en-US" altLang="zh-CN" sz="1600" dirty="0" err="1"/>
                  <a:t>Shepp</a:t>
                </a:r>
                <a:r>
                  <a:rPr lang="en-US" altLang="zh-CN" sz="1600" dirty="0"/>
                  <a:t>-Logan demo for 20 iterations with </a:t>
                </a:r>
                <a14:m>
                  <m:oMath xmlns:m="http://schemas.openxmlformats.org/officeDocument/2006/math">
                    <m:r>
                      <a:rPr lang="en-US" altLang="zh-CN" sz="1600" b="0" i="1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altLang="zh-CN" sz="1600" dirty="0"/>
                  <a:t> estimated approximate prior quadratic and then with correct choice of </a:t>
                </a:r>
                <a14:m>
                  <m:oMath xmlns:m="http://schemas.openxmlformats.org/officeDocument/2006/math">
                    <m:r>
                      <a:rPr lang="en-US" altLang="zh-CN" sz="1600" b="0" i="1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endParaRPr lang="en-US" altLang="zh-CN" sz="1400" dirty="0"/>
              </a:p>
              <a:p>
                <a:pPr lvl="1"/>
                <a:r>
                  <a:rPr lang="en-US" altLang="zh-CN" sz="1400" dirty="0"/>
                  <a:t>sharpness = 0, -1</a:t>
                </a:r>
              </a:p>
              <a:p>
                <a:pPr lvl="1"/>
                <a:r>
                  <a:rPr lang="en-US" altLang="zh-CN" sz="1400" dirty="0" err="1"/>
                  <a:t>sinogram_shape</a:t>
                </a:r>
                <a:r>
                  <a:rPr lang="en-US" altLang="zh-CN" sz="1400" dirty="0"/>
                  <a:t> = (64, 40, 128), </a:t>
                </a:r>
                <a:r>
                  <a:rPr lang="en-US" altLang="zh-CN" sz="1400" dirty="0" err="1"/>
                  <a:t>recon_shape</a:t>
                </a:r>
                <a:r>
                  <a:rPr lang="en-US" altLang="zh-CN" sz="1400" dirty="0"/>
                  <a:t> = (128, 128, 40)</a:t>
                </a:r>
              </a:p>
              <a:p>
                <a:r>
                  <a:rPr lang="en-US" altLang="zh-CN" sz="1800" dirty="0"/>
                  <a:t> Experiment</a:t>
                </a:r>
                <a:r>
                  <a:rPr lang="zh-CN" altLang="en-US" sz="1800" dirty="0"/>
                  <a:t> </a:t>
                </a:r>
                <a:r>
                  <a:rPr lang="en-US" altLang="zh-CN" sz="1800" dirty="0"/>
                  <a:t>Results (what you’ll show/what happened):</a:t>
                </a:r>
                <a:r>
                  <a:rPr lang="en-US" altLang="zh-CN" sz="1400" dirty="0"/>
                  <a:t> </a:t>
                </a:r>
                <a:endParaRPr lang="en-US" altLang="zh-CN" sz="1800" dirty="0"/>
              </a:p>
              <a:p>
                <a:pPr lvl="1"/>
                <a:r>
                  <a:rPr lang="en-US" altLang="zh-CN" sz="1400" dirty="0"/>
                  <a:t>Values of total loss function</a:t>
                </a:r>
              </a:p>
              <a:p>
                <a:r>
                  <a:rPr lang="en-US" altLang="zh-CN" sz="1800" dirty="0"/>
                  <a:t> Conclusion (what you learned):</a:t>
                </a:r>
              </a:p>
              <a:p>
                <a:pPr lvl="1"/>
                <a:r>
                  <a:rPr lang="en-US" altLang="zh-CN" sz="1600" dirty="0"/>
                  <a:t>New approximation is even better than “exact” choice of </a:t>
                </a:r>
                <a14:m>
                  <m:oMath xmlns:m="http://schemas.openxmlformats.org/officeDocument/2006/math">
                    <m:r>
                      <a:rPr lang="en-US" altLang="zh-CN" sz="1600" b="0" i="1" smtClean="0">
                        <a:latin typeface="Cambria Math" panose="02040503050406030204" pitchFamily="18" charset="0"/>
                      </a:rPr>
                      <m:t>𝛼</m:t>
                    </m:r>
                    <m:r>
                      <a:rPr lang="en-US" altLang="zh-CN" sz="1600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en-US" altLang="zh-CN" sz="1600" dirty="0"/>
                  <a:t> </a:t>
                </a:r>
              </a:p>
              <a:p>
                <a:pPr lvl="2"/>
                <a:r>
                  <a:rPr lang="en-US" altLang="zh-CN" sz="1400" dirty="0"/>
                  <a:t>With new </a:t>
                </a:r>
                <a14:m>
                  <m:oMath xmlns:m="http://schemas.openxmlformats.org/officeDocument/2006/math">
                    <m:r>
                      <a:rPr lang="en-US" altLang="zh-CN" sz="1400" b="0" i="1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altLang="zh-CN" sz="1400" dirty="0"/>
                  <a:t>, the losses after iteration 12 are very close to the losses after iteration 15 using “exact” form of </a:t>
                </a:r>
                <a14:m>
                  <m:oMath xmlns:m="http://schemas.openxmlformats.org/officeDocument/2006/math">
                    <m:r>
                      <a:rPr lang="en-US" altLang="zh-CN" sz="1400" b="0" i="1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altLang="zh-CN" sz="1400" dirty="0"/>
                  <a:t>.</a:t>
                </a:r>
              </a:p>
              <a:p>
                <a:pPr lvl="1"/>
                <a:r>
                  <a:rPr lang="en-US" altLang="zh-CN" sz="1600" dirty="0"/>
                  <a:t>New approximation is essentially the same speed as using only the forward terms.  </a:t>
                </a:r>
              </a:p>
              <a:p>
                <a:pPr lvl="2"/>
                <a:r>
                  <a:rPr lang="en-US" altLang="zh-CN" sz="1400" dirty="0"/>
                  <a:t>40 sec vs 40 sec.</a:t>
                </a:r>
              </a:p>
            </p:txBody>
          </p:sp>
        </mc:Choice>
        <mc:Fallback xmlns="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A9561924-36AE-5541-80BA-155A33975DE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571500"/>
                <a:ext cx="8610600" cy="5143500"/>
              </a:xfrm>
              <a:blipFill>
                <a:blip r:embed="rId3"/>
                <a:stretch>
                  <a:fillRect l="-589" t="-24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2AF9BBB-3F7C-7D41-95DC-1C9ECC5E71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94854" y="5349875"/>
            <a:ext cx="649146" cy="365125"/>
          </a:xfrm>
        </p:spPr>
        <p:txBody>
          <a:bodyPr/>
          <a:lstStyle/>
          <a:p>
            <a:fld id="{E2661D55-915B-9148-8609-5AEDA0F27130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68219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3E33F8BE-278F-1630-5858-0979DCC48BED}"/>
              </a:ext>
            </a:extLst>
          </p:cNvPr>
          <p:cNvSpPr txBox="1">
            <a:spLocks/>
          </p:cNvSpPr>
          <p:nvPr/>
        </p:nvSpPr>
        <p:spPr bwMode="auto">
          <a:xfrm>
            <a:off x="4572000" y="918077"/>
            <a:ext cx="4572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§"/>
              <a:defRPr sz="2500">
                <a:solidFill>
                  <a:schemeClr val="tx1"/>
                </a:solidFill>
                <a:latin typeface="Times New Roman"/>
                <a:ea typeface="+mn-ea"/>
                <a:cs typeface="Times New Roman"/>
              </a:defRPr>
            </a:lvl1pPr>
            <a:lvl2pPr marL="336007" indent="-240761" algn="l" rtl="0" fontAlgn="base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rgbClr val="004880"/>
              </a:buClr>
              <a:buChar char="•"/>
              <a:defRPr sz="2167">
                <a:solidFill>
                  <a:schemeClr val="tx1"/>
                </a:solidFill>
                <a:latin typeface="Times New Roman"/>
                <a:ea typeface="ＭＳ Ｐゴシック" pitchFamily="-110" charset="-128"/>
                <a:cs typeface="Times New Roman"/>
              </a:defRPr>
            </a:lvl2pPr>
            <a:lvl3pPr marL="714346" indent="-231502" algn="l" rtl="0" fontAlgn="base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rgbClr val="004880"/>
              </a:buClr>
              <a:buChar char="–"/>
              <a:defRPr sz="2000">
                <a:solidFill>
                  <a:schemeClr val="tx1"/>
                </a:solidFill>
                <a:latin typeface="Times New Roman"/>
                <a:ea typeface="ＭＳ Ｐゴシック" pitchFamily="-110" charset="-128"/>
                <a:cs typeface="Times New Roman"/>
              </a:defRPr>
            </a:lvl3pPr>
            <a:lvl4pPr marL="1046386" indent="-236793" algn="l" rtl="0" fontAlgn="base">
              <a:lnSpc>
                <a:spcPct val="95000"/>
              </a:lnSpc>
              <a:spcBef>
                <a:spcPct val="10000"/>
              </a:spcBef>
              <a:spcAft>
                <a:spcPct val="0"/>
              </a:spcAft>
              <a:buClr>
                <a:srgbClr val="004880"/>
              </a:buClr>
              <a:buFont typeface="Times" pitchFamily="-110" charset="0"/>
              <a:buChar char="•"/>
              <a:defRPr sz="2000">
                <a:solidFill>
                  <a:schemeClr val="tx1"/>
                </a:solidFill>
                <a:latin typeface="Times New Roman"/>
                <a:ea typeface="ＭＳ Ｐゴシック" pitchFamily="-110" charset="-128"/>
                <a:cs typeface="Times New Roman"/>
              </a:defRPr>
            </a:lvl4pPr>
            <a:lvl5pPr marL="1382393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Times New Roman"/>
                <a:ea typeface="ＭＳ Ｐゴシック" pitchFamily="-110" charset="-128"/>
                <a:cs typeface="Times New Roman"/>
              </a:defRPr>
            </a:lvl5pPr>
            <a:lvl6pPr marL="1763378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6pPr>
            <a:lvl7pPr marL="2144363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7pPr>
            <a:lvl8pPr marL="2525347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8pPr>
            <a:lvl9pPr marL="2906332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9pPr>
          </a:lstStyle>
          <a:p>
            <a:pPr eaLnBrk="1" hangingPunct="1">
              <a:buFont typeface="Wingdings" pitchFamily="-110" charset="2"/>
              <a:buNone/>
            </a:pPr>
            <a:r>
              <a:rPr lang="en-US" sz="750" kern="0" dirty="0"/>
              <a:t>Starting VCD iterations</a:t>
            </a:r>
            <a:br>
              <a:rPr lang="en-US" sz="750" kern="0" dirty="0"/>
            </a:br>
            <a:r>
              <a:rPr lang="en-US" sz="750" kern="0" dirty="0"/>
              <a:t>VCD iteration=0; Forward loss=7.146, Prior loss=0.014, Weighted total loss=4.783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RMSE=4.257</a:t>
            </a:r>
            <a:br>
              <a:rPr lang="en-US" sz="750" kern="0" dirty="0"/>
            </a:br>
            <a:r>
              <a:rPr lang="en-US" sz="750" kern="0" dirty="0"/>
              <a:t>VCD iteration=1; Forward loss=4.506, Prior loss=0.034, Weighted total loss=3.050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RMSE=2.685</a:t>
            </a:r>
            <a:br>
              <a:rPr lang="en-US" sz="750" kern="0" dirty="0"/>
            </a:br>
            <a:r>
              <a:rPr lang="en-US" sz="750" kern="0" dirty="0"/>
              <a:t>VCD iteration=2; Forward loss=1.921, Prior loss=0.299, Weighted total loss=1.680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RMSE=1.144</a:t>
            </a:r>
            <a:br>
              <a:rPr lang="en-US" sz="750" kern="0" dirty="0"/>
            </a:br>
            <a:r>
              <a:rPr lang="en-US" sz="750" kern="0" dirty="0"/>
              <a:t>VCD iteration=3; Forward loss=1.829, Prior loss=0.299, Weighted total loss=1.618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RMSE=1.090</a:t>
            </a:r>
            <a:br>
              <a:rPr lang="en-US" sz="750" kern="0" dirty="0"/>
            </a:br>
            <a:r>
              <a:rPr lang="en-US" sz="750" kern="0" dirty="0"/>
              <a:t>VCD iteration=4; Forward loss=1.258, Prior loss=0.315, Weighted total loss=1.259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RMSE=0.750</a:t>
            </a:r>
            <a:br>
              <a:rPr lang="en-US" sz="750" kern="0" dirty="0"/>
            </a:br>
            <a:r>
              <a:rPr lang="en-US" sz="750" kern="0" dirty="0"/>
              <a:t>VCD iteration=5; Forward loss=0.619, Prior loss=0.291, Weighted total loss=0.801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RMSE=0.369</a:t>
            </a:r>
            <a:br>
              <a:rPr lang="en-US" sz="750" kern="0" dirty="0"/>
            </a:br>
            <a:r>
              <a:rPr lang="en-US" sz="750" kern="0" dirty="0"/>
              <a:t>VCD iteration=6; Forward loss=0.559, Prior loss=0.283, Weighted total loss=0.749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RMSE=0.333</a:t>
            </a:r>
            <a:br>
              <a:rPr lang="en-US" sz="750" kern="0" dirty="0"/>
            </a:br>
            <a:r>
              <a:rPr lang="en-US" sz="750" kern="0" dirty="0"/>
              <a:t>VCD iteration=7; Forward loss=0.457, Prior loss=0.268, Weighted total loss=0.662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RMSE=0.272</a:t>
            </a:r>
            <a:br>
              <a:rPr lang="en-US" sz="750" kern="0" dirty="0"/>
            </a:br>
            <a:r>
              <a:rPr lang="en-US" sz="750" kern="0" dirty="0"/>
              <a:t>VCD iteration=8; Forward loss=0.412, Prior loss=0.266, Weighted total loss=0.630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RMSE=0.245</a:t>
            </a:r>
            <a:br>
              <a:rPr lang="en-US" sz="750" kern="0" dirty="0"/>
            </a:br>
            <a:r>
              <a:rPr lang="en-US" sz="750" kern="0" dirty="0"/>
              <a:t>VCD iteration=9; Forward loss=0.391, Prior loss=0.267, Weighted total loss=0.617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RMSE=0.233</a:t>
            </a:r>
            <a:br>
              <a:rPr lang="en-US" sz="750" kern="0" dirty="0"/>
            </a:br>
            <a:r>
              <a:rPr lang="en-US" sz="750" kern="0" dirty="0"/>
              <a:t>VCD iteration=10; Forward loss=0.379, Prior loss=0.268, Weighted total loss=0.610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RMSE=0.226</a:t>
            </a:r>
            <a:br>
              <a:rPr lang="en-US" sz="750" kern="0" dirty="0"/>
            </a:br>
            <a:r>
              <a:rPr lang="en-US" sz="750" kern="0" dirty="0"/>
              <a:t>VCD iteration=11; Forward loss=0.371, Prior loss=0.269, Weighted total loss=0.606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RMSE=0.221</a:t>
            </a:r>
            <a:br>
              <a:rPr lang="en-US" sz="750" kern="0" dirty="0"/>
            </a:br>
            <a:r>
              <a:rPr lang="en-US" sz="750" kern="0" dirty="0"/>
              <a:t>VCD iteration=12; Forward loss=0.366, Prior loss=0.270, Weighted total loss=0.604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RMSE=0.218</a:t>
            </a:r>
            <a:br>
              <a:rPr lang="en-US" sz="750" kern="0" dirty="0"/>
            </a:br>
            <a:r>
              <a:rPr lang="en-US" sz="750" kern="0" dirty="0"/>
              <a:t>VCD iteration=13; Forward loss=0.363, Prior loss=0.270, Weighted total loss=0.602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RMSE=0.216</a:t>
            </a:r>
            <a:br>
              <a:rPr lang="en-US" sz="750" kern="0" dirty="0"/>
            </a:br>
            <a:r>
              <a:rPr lang="en-US" sz="750" kern="0" dirty="0"/>
              <a:t>VCD iteration=14; Forward loss=0.361, Prior loss=0.270, Weighted total loss=0.601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RMSE=0.215</a:t>
            </a:r>
            <a:br>
              <a:rPr lang="en-US" sz="750" kern="0" dirty="0"/>
            </a:br>
            <a:r>
              <a:rPr lang="en-US" sz="750" kern="0" dirty="0"/>
              <a:t>VCD iteration=15; Forward loss=0.360, Prior loss=0.271, Weighted total loss=0.601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RMSE=0.214</a:t>
            </a:r>
            <a:br>
              <a:rPr lang="en-US" sz="750" kern="0" dirty="0"/>
            </a:br>
            <a:r>
              <a:rPr lang="en-US" sz="750" kern="0" dirty="0"/>
              <a:t>VCD iteration=16; Forward loss=0.359, Prior loss=0.271, Weighted total loss=0.600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RMSE=0.214</a:t>
            </a:r>
            <a:br>
              <a:rPr lang="en-US" sz="750" kern="0" dirty="0"/>
            </a:br>
            <a:r>
              <a:rPr lang="en-US" sz="750" kern="0" dirty="0"/>
              <a:t>VCD iteration=17; Forward loss=0.358, Prior loss=0.271, Weighted total loss=0.600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RMSE=0.213</a:t>
            </a:r>
            <a:br>
              <a:rPr lang="en-US" sz="750" kern="0" dirty="0"/>
            </a:br>
            <a:r>
              <a:rPr lang="en-US" sz="750" kern="0" dirty="0"/>
              <a:t>VCD iteration=18; Forward loss=0.358, Prior loss=0.271, Weighted total loss=0.600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RMSE=0.213</a:t>
            </a:r>
            <a:br>
              <a:rPr lang="en-US" sz="750" kern="0" dirty="0"/>
            </a:br>
            <a:r>
              <a:rPr lang="en-US" sz="750" kern="0" dirty="0"/>
              <a:t>VCD iteration=19; Forward loss=0.358, Prior loss=0.271, Weighted total loss=0.600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RMSE=0.213</a:t>
            </a:r>
            <a:br>
              <a:rPr lang="en-US" sz="750" kern="0" dirty="0"/>
            </a:br>
            <a:r>
              <a:rPr lang="en-US" sz="750" kern="0" dirty="0"/>
              <a:t>Elapsed time for recon is 76.444 seconds</a:t>
            </a:r>
          </a:p>
          <a:p>
            <a:pPr eaLnBrk="1" hangingPunct="1">
              <a:buFont typeface="Wingdings" pitchFamily="-110" charset="2"/>
              <a:buNone/>
            </a:pPr>
            <a:endParaRPr lang="en-US" sz="750" kern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6B162A-B797-2870-03EF-6FA19FC49B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Convergence behavior, sharpness = 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9B9E6A-583E-19DB-B330-E1F87D727D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876300"/>
            <a:ext cx="4572000" cy="4800600"/>
          </a:xfrm>
        </p:spPr>
        <p:txBody>
          <a:bodyPr/>
          <a:lstStyle/>
          <a:p>
            <a:pPr>
              <a:buNone/>
            </a:pPr>
            <a:r>
              <a:rPr lang="en-US" sz="750" dirty="0"/>
              <a:t>Starting VCD iterations</a:t>
            </a:r>
            <a:br>
              <a:rPr lang="en-US" sz="750" dirty="0"/>
            </a:br>
            <a:r>
              <a:rPr lang="en-US" sz="750" dirty="0"/>
              <a:t>VCD iteration=0; Forward loss=7.182, Prior loss=0.014, Weighted total loss=4.806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RMSE=4.279</a:t>
            </a:r>
            <a:br>
              <a:rPr lang="en-US" sz="750" dirty="0"/>
            </a:br>
            <a:r>
              <a:rPr lang="en-US" sz="750" dirty="0"/>
              <a:t>VCD iteration=1; Forward loss=4.381, Prior loss=0.034, Weighted total loss=2.966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RMSE=2.610</a:t>
            </a:r>
            <a:br>
              <a:rPr lang="en-US" sz="750" dirty="0"/>
            </a:br>
            <a:r>
              <a:rPr lang="en-US" sz="750" dirty="0"/>
              <a:t>VCD iteration=2; Forward loss=2.038, Prior loss=0.290, Weighted total loss=1.745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RMSE=1.214</a:t>
            </a:r>
            <a:br>
              <a:rPr lang="en-US" sz="750" dirty="0"/>
            </a:br>
            <a:r>
              <a:rPr lang="en-US" sz="750" dirty="0"/>
              <a:t>VCD iteration=3; Forward loss=1.943, Prior loss=0.288, Weighted total loss=1.679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RMSE=1.158</a:t>
            </a:r>
            <a:br>
              <a:rPr lang="en-US" sz="750" dirty="0"/>
            </a:br>
            <a:r>
              <a:rPr lang="en-US" sz="750" dirty="0"/>
              <a:t>VCD iteration=4; Forward loss=1.306, Prior loss=0.342, Weighted total loss=1.327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RMSE=0.778</a:t>
            </a:r>
            <a:br>
              <a:rPr lang="en-US" sz="750" dirty="0"/>
            </a:br>
            <a:r>
              <a:rPr lang="en-US" sz="750" dirty="0"/>
              <a:t>VCD iteration=5; Forward loss=0.561, Prior loss=0.308, Weighted total loss=0.785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RMSE=0.334</a:t>
            </a:r>
            <a:br>
              <a:rPr lang="en-US" sz="750" dirty="0"/>
            </a:br>
            <a:r>
              <a:rPr lang="en-US" sz="750" dirty="0"/>
              <a:t>VCD iteration=6; Forward loss=0.510, Prior loss=0.290, Weighted total loss=0.726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RMSE=0.304</a:t>
            </a:r>
            <a:br>
              <a:rPr lang="en-US" sz="750" dirty="0"/>
            </a:br>
            <a:r>
              <a:rPr lang="en-US" sz="750" dirty="0"/>
              <a:t>VCD iteration=7; Forward loss=0.429, Prior loss=0.270, Weighted total loss=0.646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RMSE=0.256</a:t>
            </a:r>
            <a:br>
              <a:rPr lang="en-US" sz="750" dirty="0"/>
            </a:br>
            <a:r>
              <a:rPr lang="en-US" sz="750" dirty="0"/>
              <a:t>VCD iteration=8; Forward loss=0.393, Prior loss=0.268, Weighted total loss=0.619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RMSE=0.234</a:t>
            </a:r>
            <a:br>
              <a:rPr lang="en-US" sz="750" dirty="0"/>
            </a:br>
            <a:r>
              <a:rPr lang="en-US" sz="750" dirty="0"/>
              <a:t>VCD iteration=9; Forward loss=0.378, Prior loss=0.269, Weighted total loss=0.610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RMSE=0.225</a:t>
            </a:r>
            <a:br>
              <a:rPr lang="en-US" sz="750" dirty="0"/>
            </a:br>
            <a:r>
              <a:rPr lang="en-US" sz="750" dirty="0"/>
              <a:t>VCD iteration=10; Forward loss=0.370, Prior loss=0.269, Weighted total loss=0.606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RMSE=0.220</a:t>
            </a:r>
            <a:br>
              <a:rPr lang="en-US" sz="750" dirty="0"/>
            </a:br>
            <a:r>
              <a:rPr lang="en-US" sz="750" dirty="0"/>
              <a:t>VCD iteration=11; Forward loss=0.365, Prior loss=0.270, Weighted total loss=0.603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RMSE=0.217</a:t>
            </a:r>
            <a:br>
              <a:rPr lang="en-US" sz="750" dirty="0"/>
            </a:br>
            <a:r>
              <a:rPr lang="en-US" sz="750" dirty="0"/>
              <a:t>VCD iteration=12; Forward loss=0.362, Prior loss=0.270, Weighted total loss=0.602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RMSE=0.216</a:t>
            </a:r>
            <a:br>
              <a:rPr lang="en-US" sz="750" dirty="0"/>
            </a:br>
            <a:r>
              <a:rPr lang="en-US" sz="750" dirty="0"/>
              <a:t>VCD iteration=13; Forward loss=0.360, Prior loss=0.271, Weighted total loss=0.601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RMSE=0.215</a:t>
            </a:r>
            <a:br>
              <a:rPr lang="en-US" sz="750" dirty="0"/>
            </a:br>
            <a:r>
              <a:rPr lang="en-US" sz="750" dirty="0"/>
              <a:t>VCD iteration=14; Forward loss=0.359, Prior loss=0.271, Weighted total loss=0.600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RMSE=0.214</a:t>
            </a:r>
            <a:br>
              <a:rPr lang="en-US" sz="750" dirty="0"/>
            </a:br>
            <a:r>
              <a:rPr lang="en-US" sz="750" dirty="0"/>
              <a:t>VCD iteration=15; Forward loss=0.359, Prior loss=0.271, Weighted total loss=0.600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RMSE=0.214</a:t>
            </a:r>
            <a:br>
              <a:rPr lang="en-US" sz="750" dirty="0"/>
            </a:br>
            <a:r>
              <a:rPr lang="en-US" sz="750" dirty="0"/>
              <a:t>VCD iteration=16; Forward loss=0.358, Prior loss=0.271, Weighted total loss=0.600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RMSE=0.213</a:t>
            </a:r>
            <a:br>
              <a:rPr lang="en-US" sz="750" dirty="0"/>
            </a:br>
            <a:r>
              <a:rPr lang="en-US" sz="750" dirty="0"/>
              <a:t>VCD iteration=17; Forward loss=0.358, Prior loss=0.271, Weighted total loss=0.600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RMSE=0.213</a:t>
            </a:r>
            <a:br>
              <a:rPr lang="en-US" sz="750" dirty="0"/>
            </a:br>
            <a:r>
              <a:rPr lang="en-US" sz="750" dirty="0"/>
              <a:t>VCD iteration=18; Forward loss=0.358, Prior loss=0.271, Weighted total loss=0.600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RMSE=0.213</a:t>
            </a:r>
            <a:br>
              <a:rPr lang="en-US" sz="750" dirty="0"/>
            </a:br>
            <a:r>
              <a:rPr lang="en-US" sz="750" dirty="0"/>
              <a:t>VCD iteration=19; Forward loss=0.357, Prior loss=0.271, Weighted total loss=0.600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RMSE=0.213</a:t>
            </a:r>
            <a:br>
              <a:rPr lang="en-US" sz="750" dirty="0"/>
            </a:br>
            <a:r>
              <a:rPr lang="en-US" sz="750" dirty="0"/>
              <a:t>Elapsed time for recon is 40.548 seconds</a:t>
            </a:r>
            <a:br>
              <a:rPr lang="en-US" sz="750" dirty="0"/>
            </a:br>
            <a:endParaRPr lang="en-US" sz="75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D6F35F-7393-DCAC-0171-F21D0D8F6E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2661D55-915B-9148-8609-5AEDA0F27130}" type="slidenum">
              <a:rPr lang="en-US" smtClean="0"/>
              <a:t>43</a:t>
            </a:fld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D74AA07-230B-CC41-E744-FA60E43C73D9}"/>
              </a:ext>
            </a:extLst>
          </p:cNvPr>
          <p:cNvSpPr txBox="1">
            <a:spLocks/>
          </p:cNvSpPr>
          <p:nvPr/>
        </p:nvSpPr>
        <p:spPr bwMode="auto">
          <a:xfrm>
            <a:off x="4572000" y="876300"/>
            <a:ext cx="4572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§"/>
              <a:defRPr sz="2500">
                <a:solidFill>
                  <a:schemeClr val="tx1"/>
                </a:solidFill>
                <a:latin typeface="Times New Roman"/>
                <a:ea typeface="+mn-ea"/>
                <a:cs typeface="Times New Roman"/>
              </a:defRPr>
            </a:lvl1pPr>
            <a:lvl2pPr marL="336007" indent="-240761" algn="l" rtl="0" fontAlgn="base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rgbClr val="004880"/>
              </a:buClr>
              <a:buChar char="•"/>
              <a:defRPr sz="2167">
                <a:solidFill>
                  <a:schemeClr val="tx1"/>
                </a:solidFill>
                <a:latin typeface="Times New Roman"/>
                <a:ea typeface="ＭＳ Ｐゴシック" pitchFamily="-110" charset="-128"/>
                <a:cs typeface="Times New Roman"/>
              </a:defRPr>
            </a:lvl2pPr>
            <a:lvl3pPr marL="714346" indent="-231502" algn="l" rtl="0" fontAlgn="base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rgbClr val="004880"/>
              </a:buClr>
              <a:buChar char="–"/>
              <a:defRPr sz="2000">
                <a:solidFill>
                  <a:schemeClr val="tx1"/>
                </a:solidFill>
                <a:latin typeface="Times New Roman"/>
                <a:ea typeface="ＭＳ Ｐゴシック" pitchFamily="-110" charset="-128"/>
                <a:cs typeface="Times New Roman"/>
              </a:defRPr>
            </a:lvl3pPr>
            <a:lvl4pPr marL="1046386" indent="-236793" algn="l" rtl="0" fontAlgn="base">
              <a:lnSpc>
                <a:spcPct val="95000"/>
              </a:lnSpc>
              <a:spcBef>
                <a:spcPct val="10000"/>
              </a:spcBef>
              <a:spcAft>
                <a:spcPct val="0"/>
              </a:spcAft>
              <a:buClr>
                <a:srgbClr val="004880"/>
              </a:buClr>
              <a:buFont typeface="Times" pitchFamily="-110" charset="0"/>
              <a:buChar char="•"/>
              <a:defRPr sz="2000">
                <a:solidFill>
                  <a:schemeClr val="tx1"/>
                </a:solidFill>
                <a:latin typeface="Times New Roman"/>
                <a:ea typeface="ＭＳ Ｐゴシック" pitchFamily="-110" charset="-128"/>
                <a:cs typeface="Times New Roman"/>
              </a:defRPr>
            </a:lvl4pPr>
            <a:lvl5pPr marL="1382393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Times New Roman"/>
                <a:ea typeface="ＭＳ Ｐゴシック" pitchFamily="-110" charset="-128"/>
                <a:cs typeface="Times New Roman"/>
              </a:defRPr>
            </a:lvl5pPr>
            <a:lvl6pPr marL="1763378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6pPr>
            <a:lvl7pPr marL="2144363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7pPr>
            <a:lvl8pPr marL="2525347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8pPr>
            <a:lvl9pPr marL="2906332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9pPr>
          </a:lstStyle>
          <a:p>
            <a:pPr eaLnBrk="1" hangingPunct="1">
              <a:buFont typeface="Wingdings" pitchFamily="-110" charset="2"/>
              <a:buNone/>
            </a:pPr>
            <a:endParaRPr lang="en-US" sz="750" kern="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65447DB-39FA-A4E7-2595-6EF449A26E68}"/>
                  </a:ext>
                </a:extLst>
              </p:cNvPr>
              <p:cNvSpPr txBox="1"/>
              <p:nvPr/>
            </p:nvSpPr>
            <p:spPr>
              <a:xfrm>
                <a:off x="76200" y="641078"/>
                <a:ext cx="320040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Approximate prior quadratic updates for </a:t>
                </a:r>
                <a14:m>
                  <m:oMath xmlns:m="http://schemas.openxmlformats.org/officeDocument/2006/math">
                    <m:r>
                      <a:rPr lang="en-US" sz="12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𝜶</m:t>
                    </m:r>
                  </m:oMath>
                </a14:m>
                <a:r>
                  <a:rPr lang="en-US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65447DB-39FA-A4E7-2595-6EF449A26E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" y="641078"/>
                <a:ext cx="3200400" cy="276999"/>
              </a:xfrm>
              <a:prstGeom prst="rect">
                <a:avLst/>
              </a:prstGeom>
              <a:blipFill>
                <a:blip r:embed="rId2"/>
                <a:stretch>
                  <a:fillRect l="-395" b="-173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BBD01BF-FFA6-57F9-A1BD-36474E94F775}"/>
                  </a:ext>
                </a:extLst>
              </p:cNvPr>
              <p:cNvSpPr txBox="1"/>
              <p:nvPr/>
            </p:nvSpPr>
            <p:spPr>
              <a:xfrm>
                <a:off x="4572000" y="641079"/>
                <a:ext cx="259080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Full updates for </a:t>
                </a:r>
                <a14:m>
                  <m:oMath xmlns:m="http://schemas.openxmlformats.org/officeDocument/2006/math">
                    <m:r>
                      <a:rPr lang="en-US" sz="12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𝜶</m:t>
                    </m:r>
                  </m:oMath>
                </a14:m>
                <a:r>
                  <a:rPr lang="en-US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BBD01BF-FFA6-57F9-A1BD-36474E94F7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641079"/>
                <a:ext cx="2590800" cy="276999"/>
              </a:xfrm>
              <a:prstGeom prst="rect">
                <a:avLst/>
              </a:prstGeom>
              <a:blipFill>
                <a:blip r:embed="rId3"/>
                <a:stretch>
                  <a:fillRect b="-173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Oval 7">
            <a:extLst>
              <a:ext uri="{FF2B5EF4-FFF2-40B4-BE49-F238E27FC236}">
                <a16:creationId xmlns:a16="http://schemas.microsoft.com/office/drawing/2014/main" id="{138B1B84-8DED-F912-804E-64DA5D7C734E}"/>
              </a:ext>
            </a:extLst>
          </p:cNvPr>
          <p:cNvSpPr/>
          <p:nvPr/>
        </p:nvSpPr>
        <p:spPr bwMode="auto">
          <a:xfrm>
            <a:off x="974801" y="5295900"/>
            <a:ext cx="990600" cy="327025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8A794E9-5C27-2C70-29F8-3F5DA3B0A364}"/>
              </a:ext>
            </a:extLst>
          </p:cNvPr>
          <p:cNvSpPr/>
          <p:nvPr/>
        </p:nvSpPr>
        <p:spPr bwMode="auto">
          <a:xfrm>
            <a:off x="5493371" y="5285755"/>
            <a:ext cx="990600" cy="327025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35DAC9E-B2ED-78C9-C28B-EF79D8689DB5}"/>
              </a:ext>
            </a:extLst>
          </p:cNvPr>
          <p:cNvSpPr/>
          <p:nvPr/>
        </p:nvSpPr>
        <p:spPr bwMode="auto">
          <a:xfrm>
            <a:off x="7178599" y="4610100"/>
            <a:ext cx="990600" cy="739775"/>
          </a:xfrm>
          <a:prstGeom prst="ellipse">
            <a:avLst/>
          </a:prstGeom>
          <a:noFill/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45794FB-264C-E142-02DB-20AC789295A9}"/>
              </a:ext>
            </a:extLst>
          </p:cNvPr>
          <p:cNvSpPr/>
          <p:nvPr/>
        </p:nvSpPr>
        <p:spPr bwMode="auto">
          <a:xfrm>
            <a:off x="2736229" y="5022850"/>
            <a:ext cx="990600" cy="327025"/>
          </a:xfrm>
          <a:prstGeom prst="ellipse">
            <a:avLst/>
          </a:prstGeom>
          <a:noFill/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CF677C8-891E-0C00-3188-BE178D8DF55C}"/>
              </a:ext>
            </a:extLst>
          </p:cNvPr>
          <p:cNvSpPr/>
          <p:nvPr/>
        </p:nvSpPr>
        <p:spPr bwMode="auto">
          <a:xfrm>
            <a:off x="7178599" y="3965225"/>
            <a:ext cx="990600" cy="327025"/>
          </a:xfrm>
          <a:prstGeom prst="ellipse">
            <a:avLst/>
          </a:prstGeom>
          <a:noFill/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2F1C82B-0129-F111-890C-A5D069370BAC}"/>
              </a:ext>
            </a:extLst>
          </p:cNvPr>
          <p:cNvSpPr/>
          <p:nvPr/>
        </p:nvSpPr>
        <p:spPr bwMode="auto">
          <a:xfrm>
            <a:off x="2692917" y="3965226"/>
            <a:ext cx="990600" cy="327025"/>
          </a:xfrm>
          <a:prstGeom prst="ellipse">
            <a:avLst/>
          </a:prstGeom>
          <a:noFill/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8127650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9B9E6A-583E-19DB-B330-E1F87D727D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876300"/>
            <a:ext cx="4572000" cy="4800600"/>
          </a:xfrm>
        </p:spPr>
        <p:txBody>
          <a:bodyPr/>
          <a:lstStyle/>
          <a:p>
            <a:pPr>
              <a:buNone/>
            </a:pPr>
            <a:r>
              <a:rPr lang="en-US" sz="750" dirty="0"/>
              <a:t>Starting VCD iterations</a:t>
            </a:r>
            <a:br>
              <a:rPr lang="en-US" sz="750" dirty="0"/>
            </a:br>
            <a:r>
              <a:rPr lang="en-US" sz="750" dirty="0"/>
              <a:t>VCD iteration=0; Forward loss=7.128, Prior loss=0.005, Weighted total loss=4.759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RMSE=4.247</a:t>
            </a:r>
            <a:br>
              <a:rPr lang="en-US" sz="750" dirty="0"/>
            </a:br>
            <a:r>
              <a:rPr lang="en-US" sz="750" dirty="0"/>
              <a:t>VCD iteration=1; Forward loss=4.594, Prior loss=0.011, Weighted total loss=3.077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RMSE=2.737</a:t>
            </a:r>
            <a:br>
              <a:rPr lang="en-US" sz="750" dirty="0"/>
            </a:br>
            <a:r>
              <a:rPr lang="en-US" sz="750" dirty="0"/>
              <a:t>VCD iteration=2; Forward loss=2.172, Prior loss=0.142, Weighted total loss=1.637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RMSE=1.294</a:t>
            </a:r>
            <a:br>
              <a:rPr lang="en-US" sz="750" dirty="0"/>
            </a:br>
            <a:r>
              <a:rPr lang="en-US" sz="750" dirty="0"/>
              <a:t>VCD iteration=3; Forward loss=2.067, Prior loss=0.143, Weighted total loss=1.568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RMSE=1.231</a:t>
            </a:r>
            <a:br>
              <a:rPr lang="en-US" sz="750" dirty="0"/>
            </a:br>
            <a:r>
              <a:rPr lang="en-US" sz="750" dirty="0"/>
              <a:t>VCD iteration=4; Forward loss=1.485, Prior loss=0.170, Weighted total loss=1.217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RMSE=0.885</a:t>
            </a:r>
            <a:br>
              <a:rPr lang="en-US" sz="750" dirty="0"/>
            </a:br>
            <a:r>
              <a:rPr lang="en-US" sz="750" dirty="0"/>
              <a:t>VCD iteration=5; Forward loss=0.460, Prior loss=0.190, Weighted total loss=0.560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RMSE=0.274</a:t>
            </a:r>
            <a:br>
              <a:rPr lang="en-US" sz="750" dirty="0"/>
            </a:br>
            <a:r>
              <a:rPr lang="en-US" sz="750" dirty="0"/>
              <a:t>VCD iteration=6; Forward loss=0.403, Prior loss=0.180, Weighted total loss=0.508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RMSE=0.240</a:t>
            </a:r>
            <a:br>
              <a:rPr lang="en-US" sz="750" dirty="0"/>
            </a:br>
            <a:r>
              <a:rPr lang="en-US" sz="750" dirty="0"/>
              <a:t>VCD iteration=7; Forward loss=0.289, Prior loss=0.150, Weighted total loss=0.392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RMSE=0.172</a:t>
            </a:r>
            <a:br>
              <a:rPr lang="en-US" sz="750" dirty="0"/>
            </a:br>
            <a:r>
              <a:rPr lang="en-US" sz="750" dirty="0"/>
              <a:t>VCD iteration=8; Forward loss=0.238, Prior loss=0.133, Weighted total loss=0.336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RMSE=0.142</a:t>
            </a:r>
            <a:br>
              <a:rPr lang="en-US" sz="750" dirty="0"/>
            </a:br>
            <a:r>
              <a:rPr lang="en-US" sz="750" dirty="0"/>
              <a:t>VCD iteration=9; Forward loss=0.217, Prior loss=0.127, Weighted total loss=0.314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RMSE=0.129</a:t>
            </a:r>
            <a:br>
              <a:rPr lang="en-US" sz="750" dirty="0"/>
            </a:br>
            <a:r>
              <a:rPr lang="en-US" sz="750" dirty="0"/>
              <a:t>VCD iteration=10; Forward loss=0.204, Prior loss=0.125, Weighted total loss=0.303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RMSE=0.122</a:t>
            </a:r>
            <a:br>
              <a:rPr lang="en-US" sz="750" dirty="0"/>
            </a:br>
            <a:r>
              <a:rPr lang="en-US" sz="750" dirty="0"/>
              <a:t>VCD iteration=11; Forward loss=0.196, Prior loss=0.124, Weighted total loss=0.297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RMSE=0.117</a:t>
            </a:r>
            <a:br>
              <a:rPr lang="en-US" sz="750" dirty="0"/>
            </a:br>
            <a:r>
              <a:rPr lang="en-US" sz="750" dirty="0"/>
              <a:t>VCD iteration=12; Forward loss=0.192, Prior loss=0.124, Weighted total loss=0.294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RMSE=0.114</a:t>
            </a:r>
            <a:br>
              <a:rPr lang="en-US" sz="750" dirty="0"/>
            </a:br>
            <a:r>
              <a:rPr lang="en-US" sz="750" dirty="0"/>
              <a:t>VCD iteration=13; Forward loss=0.189, Prior loss=0.124, Weighted total loss=0.292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RMSE=0.113</a:t>
            </a:r>
            <a:br>
              <a:rPr lang="en-US" sz="750" dirty="0"/>
            </a:br>
            <a:r>
              <a:rPr lang="en-US" sz="750" dirty="0"/>
              <a:t>VCD iteration=14; Forward loss=0.188, Prior loss=0.124, Weighted total loss=0.291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RMSE=0.112</a:t>
            </a:r>
            <a:br>
              <a:rPr lang="en-US" sz="750" dirty="0"/>
            </a:br>
            <a:r>
              <a:rPr lang="en-US" sz="750" dirty="0"/>
              <a:t>VCD iteration=15; Forward loss=0.187, Prior loss=0.124, Weighted total loss=0.290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RMSE=0.111</a:t>
            </a:r>
            <a:br>
              <a:rPr lang="en-US" sz="750" dirty="0"/>
            </a:br>
            <a:r>
              <a:rPr lang="en-US" sz="750" dirty="0"/>
              <a:t>VCD iteration=16; Forward loss=0.186, Prior loss=0.124, Weighted total loss=0.290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RMSE=0.111</a:t>
            </a:r>
            <a:br>
              <a:rPr lang="en-US" sz="750" dirty="0"/>
            </a:br>
            <a:r>
              <a:rPr lang="en-US" sz="750" dirty="0"/>
              <a:t>VCD iteration=17; Forward loss=0.185, Prior loss=0.125, Weighted total loss=0.290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RMSE=0.111</a:t>
            </a:r>
            <a:br>
              <a:rPr lang="en-US" sz="750" dirty="0"/>
            </a:br>
            <a:r>
              <a:rPr lang="en-US" sz="750" dirty="0"/>
              <a:t>VCD iteration=18; Forward loss=0.185, Prior loss=0.125, Weighted total loss=0.290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RMSE=0.110</a:t>
            </a:r>
            <a:br>
              <a:rPr lang="en-US" sz="750" dirty="0"/>
            </a:br>
            <a:r>
              <a:rPr lang="en-US" sz="750" dirty="0"/>
              <a:t>VCD iteration=19; Forward loss=0.185, Prior loss=0.125, Weighted total loss=0.289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RMSE=0.110</a:t>
            </a:r>
            <a:br>
              <a:rPr lang="en-US" sz="750" dirty="0"/>
            </a:br>
            <a:r>
              <a:rPr lang="en-US" sz="750" dirty="0"/>
              <a:t>Elapsed time for recon is 40.891 seconds</a:t>
            </a:r>
            <a:br>
              <a:rPr lang="en-US" sz="750" dirty="0"/>
            </a:br>
            <a:endParaRPr lang="en-US" sz="750" dirty="0"/>
          </a:p>
          <a:p>
            <a:pPr>
              <a:buNone/>
            </a:pPr>
            <a:endParaRPr lang="en-US" sz="75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6B162A-B797-2870-03EF-6FA19FC49B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Convergence behavior, sharpness =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D6F35F-7393-DCAC-0171-F21D0D8F6E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2661D55-915B-9148-8609-5AEDA0F27130}" type="slidenum">
              <a:rPr lang="en-US" smtClean="0"/>
              <a:t>44</a:t>
            </a:fld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D74AA07-230B-CC41-E744-FA60E43C73D9}"/>
              </a:ext>
            </a:extLst>
          </p:cNvPr>
          <p:cNvSpPr txBox="1">
            <a:spLocks/>
          </p:cNvSpPr>
          <p:nvPr/>
        </p:nvSpPr>
        <p:spPr bwMode="auto">
          <a:xfrm>
            <a:off x="4572000" y="876300"/>
            <a:ext cx="4572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§"/>
              <a:defRPr sz="2500">
                <a:solidFill>
                  <a:schemeClr val="tx1"/>
                </a:solidFill>
                <a:latin typeface="Times New Roman"/>
                <a:ea typeface="+mn-ea"/>
                <a:cs typeface="Times New Roman"/>
              </a:defRPr>
            </a:lvl1pPr>
            <a:lvl2pPr marL="336007" indent="-240761" algn="l" rtl="0" fontAlgn="base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rgbClr val="004880"/>
              </a:buClr>
              <a:buChar char="•"/>
              <a:defRPr sz="2167">
                <a:solidFill>
                  <a:schemeClr val="tx1"/>
                </a:solidFill>
                <a:latin typeface="Times New Roman"/>
                <a:ea typeface="ＭＳ Ｐゴシック" pitchFamily="-110" charset="-128"/>
                <a:cs typeface="Times New Roman"/>
              </a:defRPr>
            </a:lvl2pPr>
            <a:lvl3pPr marL="714346" indent="-231502" algn="l" rtl="0" fontAlgn="base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rgbClr val="004880"/>
              </a:buClr>
              <a:buChar char="–"/>
              <a:defRPr sz="2000">
                <a:solidFill>
                  <a:schemeClr val="tx1"/>
                </a:solidFill>
                <a:latin typeface="Times New Roman"/>
                <a:ea typeface="ＭＳ Ｐゴシック" pitchFamily="-110" charset="-128"/>
                <a:cs typeface="Times New Roman"/>
              </a:defRPr>
            </a:lvl3pPr>
            <a:lvl4pPr marL="1046386" indent="-236793" algn="l" rtl="0" fontAlgn="base">
              <a:lnSpc>
                <a:spcPct val="95000"/>
              </a:lnSpc>
              <a:spcBef>
                <a:spcPct val="10000"/>
              </a:spcBef>
              <a:spcAft>
                <a:spcPct val="0"/>
              </a:spcAft>
              <a:buClr>
                <a:srgbClr val="004880"/>
              </a:buClr>
              <a:buFont typeface="Times" pitchFamily="-110" charset="0"/>
              <a:buChar char="•"/>
              <a:defRPr sz="2000">
                <a:solidFill>
                  <a:schemeClr val="tx1"/>
                </a:solidFill>
                <a:latin typeface="Times New Roman"/>
                <a:ea typeface="ＭＳ Ｐゴシック" pitchFamily="-110" charset="-128"/>
                <a:cs typeface="Times New Roman"/>
              </a:defRPr>
            </a:lvl4pPr>
            <a:lvl5pPr marL="1382393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Times New Roman"/>
                <a:ea typeface="ＭＳ Ｐゴシック" pitchFamily="-110" charset="-128"/>
                <a:cs typeface="Times New Roman"/>
              </a:defRPr>
            </a:lvl5pPr>
            <a:lvl6pPr marL="1763378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6pPr>
            <a:lvl7pPr marL="2144363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7pPr>
            <a:lvl8pPr marL="2525347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8pPr>
            <a:lvl9pPr marL="2906332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9pPr>
          </a:lstStyle>
          <a:p>
            <a:pPr eaLnBrk="1" hangingPunct="1">
              <a:buFont typeface="Wingdings" pitchFamily="-110" charset="2"/>
              <a:buNone/>
            </a:pPr>
            <a:r>
              <a:rPr lang="en-US" sz="750" kern="0" dirty="0"/>
              <a:t>Starting VCD iterations</a:t>
            </a:r>
            <a:br>
              <a:rPr lang="en-US" sz="750" kern="0" dirty="0"/>
            </a:br>
            <a:r>
              <a:rPr lang="en-US" sz="750" kern="0" dirty="0"/>
              <a:t>VCD iteration=0; Forward loss=7.126, Prior loss=0.005, Weighted total loss=4.757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RMSE=4.245</a:t>
            </a:r>
            <a:br>
              <a:rPr lang="en-US" sz="750" kern="0" dirty="0"/>
            </a:br>
            <a:r>
              <a:rPr lang="en-US" sz="750" kern="0" dirty="0"/>
              <a:t>VCD iteration=1; Forward loss=4.692, Prior loss=0.011, Weighted total loss=3.142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RMSE=2.796</a:t>
            </a:r>
            <a:br>
              <a:rPr lang="en-US" sz="750" kern="0" dirty="0"/>
            </a:br>
            <a:r>
              <a:rPr lang="en-US" sz="750" kern="0" dirty="0"/>
              <a:t>VCD iteration=2; Forward loss=2.156, Prior loss=0.147, Weighted total loss=1.634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RMSE=1.285</a:t>
            </a:r>
            <a:br>
              <a:rPr lang="en-US" sz="750" kern="0" dirty="0"/>
            </a:br>
            <a:r>
              <a:rPr lang="en-US" sz="750" kern="0" dirty="0"/>
              <a:t>VCD iteration=3; Forward loss=2.053, Prior loss=0.148, Weighted total loss=1.566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RMSE=1.223</a:t>
            </a:r>
            <a:br>
              <a:rPr lang="en-US" sz="750" kern="0" dirty="0"/>
            </a:br>
            <a:r>
              <a:rPr lang="en-US" sz="750" kern="0" dirty="0"/>
              <a:t>VCD iteration=4; Forward loss=1.443, Prior loss=0.182, Weighted total loss=1.204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RMSE=0.859</a:t>
            </a:r>
            <a:br>
              <a:rPr lang="en-US" sz="750" kern="0" dirty="0"/>
            </a:br>
            <a:r>
              <a:rPr lang="en-US" sz="750" kern="0" dirty="0"/>
              <a:t>VCD iteration=5; Forward loss=0.467, Prior loss=0.186, Weighted total loss=0.559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RMSE=0.278</a:t>
            </a:r>
            <a:br>
              <a:rPr lang="en-US" sz="750" kern="0" dirty="0"/>
            </a:br>
            <a:r>
              <a:rPr lang="en-US" sz="750" kern="0" dirty="0"/>
              <a:t>VCD iteration=6; Forward loss=0.404, Prior loss=0.180, Weighted total loss=0.509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RMSE=0.241</a:t>
            </a:r>
            <a:br>
              <a:rPr lang="en-US" sz="750" kern="0" dirty="0"/>
            </a:br>
            <a:r>
              <a:rPr lang="en-US" sz="750" kern="0" dirty="0"/>
              <a:t>VCD iteration=7; Forward loss=0.289, Prior loss=0.153, Weighted total loss=0.396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RMSE=0.172</a:t>
            </a:r>
            <a:br>
              <a:rPr lang="en-US" sz="750" kern="0" dirty="0"/>
            </a:br>
            <a:r>
              <a:rPr lang="en-US" sz="750" kern="0" dirty="0"/>
              <a:t>VCD iteration=8; Forward loss=0.240, Prior loss=0.136, Weighted total loss=0.342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RMSE=0.143</a:t>
            </a:r>
            <a:br>
              <a:rPr lang="en-US" sz="750" kern="0" dirty="0"/>
            </a:br>
            <a:r>
              <a:rPr lang="en-US" sz="750" kern="0" dirty="0"/>
              <a:t>VCD iteration=9; Forward loss=0.221, Prior loss=0.129, Weighted total loss=0.320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RMSE=0.132</a:t>
            </a:r>
            <a:br>
              <a:rPr lang="en-US" sz="750" kern="0" dirty="0"/>
            </a:br>
            <a:r>
              <a:rPr lang="en-US" sz="750" kern="0" dirty="0"/>
              <a:t>VCD iteration=10; Forward loss=0.208, Prior loss=0.126, Weighted total loss=0.307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RMSE=0.124</a:t>
            </a:r>
            <a:br>
              <a:rPr lang="en-US" sz="750" kern="0" dirty="0"/>
            </a:br>
            <a:r>
              <a:rPr lang="en-US" sz="750" kern="0" dirty="0"/>
              <a:t>VCD iteration=11; Forward loss=0.200, Prior loss=0.125, Weighted total loss=0.300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RMSE=0.119</a:t>
            </a:r>
            <a:br>
              <a:rPr lang="en-US" sz="750" kern="0" dirty="0"/>
            </a:br>
            <a:r>
              <a:rPr lang="en-US" sz="750" kern="0" dirty="0"/>
              <a:t>VCD iteration=12; Forward loss=0.195, Prior loss=0.124, Weighted total loss=0.296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RMSE=0.116</a:t>
            </a:r>
            <a:br>
              <a:rPr lang="en-US" sz="750" kern="0" dirty="0"/>
            </a:br>
            <a:r>
              <a:rPr lang="en-US" sz="750" kern="0" dirty="0"/>
              <a:t>VCD iteration=13; Forward loss=0.192, Prior loss=0.124, Weighted total loss=0.294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RMSE=0.114</a:t>
            </a:r>
            <a:br>
              <a:rPr lang="en-US" sz="750" kern="0" dirty="0"/>
            </a:br>
            <a:r>
              <a:rPr lang="en-US" sz="750" kern="0" dirty="0"/>
              <a:t>VCD iteration=14; Forward loss=0.190, Prior loss=0.124, Weighted total loss=0.292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RMSE=0.113</a:t>
            </a:r>
            <a:br>
              <a:rPr lang="en-US" sz="750" kern="0" dirty="0"/>
            </a:br>
            <a:r>
              <a:rPr lang="en-US" sz="750" kern="0" dirty="0"/>
              <a:t>VCD iteration=15; Forward loss=0.188, Prior loss=0.124, Weighted total loss=0.291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RMSE=0.112</a:t>
            </a:r>
            <a:br>
              <a:rPr lang="en-US" sz="750" kern="0" dirty="0"/>
            </a:br>
            <a:r>
              <a:rPr lang="en-US" sz="750" kern="0" dirty="0"/>
              <a:t>VCD iteration=16; Forward loss=0.187, Prior loss=0.124, Weighted total loss=0.291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RMSE=0.111</a:t>
            </a:r>
            <a:br>
              <a:rPr lang="en-US" sz="750" kern="0" dirty="0"/>
            </a:br>
            <a:r>
              <a:rPr lang="en-US" sz="750" kern="0" dirty="0"/>
              <a:t>VCD iteration=17; Forward loss=0.186, Prior loss=0.124, Weighted total loss=0.290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RMSE=0.111</a:t>
            </a:r>
            <a:br>
              <a:rPr lang="en-US" sz="750" kern="0" dirty="0"/>
            </a:br>
            <a:r>
              <a:rPr lang="en-US" sz="750" kern="0" dirty="0"/>
              <a:t>VCD iteration=18; Forward loss=0.186, Prior loss=0.124, Weighted total loss=0.290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RMSE=0.111</a:t>
            </a:r>
            <a:br>
              <a:rPr lang="en-US" sz="750" kern="0" dirty="0"/>
            </a:br>
            <a:r>
              <a:rPr lang="en-US" sz="750" kern="0" dirty="0"/>
              <a:t>VCD iteration=19; Forward loss=0.185, Prior loss=0.125, Weighted total loss=0.290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RMSE=0.110</a:t>
            </a:r>
            <a:br>
              <a:rPr lang="en-US" sz="750" kern="0" dirty="0"/>
            </a:br>
            <a:r>
              <a:rPr lang="en-US" sz="750" kern="0" dirty="0"/>
              <a:t>Elapsed time for recon is 76.692 seconds</a:t>
            </a:r>
          </a:p>
          <a:p>
            <a:pPr eaLnBrk="1" hangingPunct="1">
              <a:buFont typeface="Wingdings" pitchFamily="-110" charset="2"/>
              <a:buNone/>
            </a:pPr>
            <a:endParaRPr lang="en-US" sz="750" kern="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65447DB-39FA-A4E7-2595-6EF449A26E68}"/>
                  </a:ext>
                </a:extLst>
              </p:cNvPr>
              <p:cNvSpPr txBox="1"/>
              <p:nvPr/>
            </p:nvSpPr>
            <p:spPr>
              <a:xfrm>
                <a:off x="76200" y="641078"/>
                <a:ext cx="320040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Approximate prior quadratic updates for </a:t>
                </a:r>
                <a14:m>
                  <m:oMath xmlns:m="http://schemas.openxmlformats.org/officeDocument/2006/math">
                    <m:r>
                      <a:rPr lang="en-US" sz="12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𝜶</m:t>
                    </m:r>
                  </m:oMath>
                </a14:m>
                <a:r>
                  <a:rPr lang="en-US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65447DB-39FA-A4E7-2595-6EF449A26E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" y="641078"/>
                <a:ext cx="3200400" cy="276999"/>
              </a:xfrm>
              <a:prstGeom prst="rect">
                <a:avLst/>
              </a:prstGeom>
              <a:blipFill>
                <a:blip r:embed="rId2"/>
                <a:stretch>
                  <a:fillRect l="-395" b="-173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BBD01BF-FFA6-57F9-A1BD-36474E94F775}"/>
                  </a:ext>
                </a:extLst>
              </p:cNvPr>
              <p:cNvSpPr txBox="1"/>
              <p:nvPr/>
            </p:nvSpPr>
            <p:spPr>
              <a:xfrm>
                <a:off x="4572000" y="641079"/>
                <a:ext cx="259080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Full updates for </a:t>
                </a:r>
                <a14:m>
                  <m:oMath xmlns:m="http://schemas.openxmlformats.org/officeDocument/2006/math">
                    <m:r>
                      <a:rPr lang="en-US" sz="12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𝜶</m:t>
                    </m:r>
                  </m:oMath>
                </a14:m>
                <a:r>
                  <a:rPr lang="en-US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BBD01BF-FFA6-57F9-A1BD-36474E94F7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641079"/>
                <a:ext cx="2590800" cy="276999"/>
              </a:xfrm>
              <a:prstGeom prst="rect">
                <a:avLst/>
              </a:prstGeom>
              <a:blipFill>
                <a:blip r:embed="rId3"/>
                <a:stretch>
                  <a:fillRect b="-173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Oval 7">
            <a:extLst>
              <a:ext uri="{FF2B5EF4-FFF2-40B4-BE49-F238E27FC236}">
                <a16:creationId xmlns:a16="http://schemas.microsoft.com/office/drawing/2014/main" id="{138B1B84-8DED-F912-804E-64DA5D7C734E}"/>
              </a:ext>
            </a:extLst>
          </p:cNvPr>
          <p:cNvSpPr/>
          <p:nvPr/>
        </p:nvSpPr>
        <p:spPr bwMode="auto">
          <a:xfrm>
            <a:off x="974801" y="5295900"/>
            <a:ext cx="990600" cy="327025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8A794E9-5C27-2C70-29F8-3F5DA3B0A364}"/>
              </a:ext>
            </a:extLst>
          </p:cNvPr>
          <p:cNvSpPr/>
          <p:nvPr/>
        </p:nvSpPr>
        <p:spPr bwMode="auto">
          <a:xfrm>
            <a:off x="5493371" y="5285755"/>
            <a:ext cx="990600" cy="327025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35DAC9E-B2ED-78C9-C28B-EF79D8689DB5}"/>
              </a:ext>
            </a:extLst>
          </p:cNvPr>
          <p:cNvSpPr/>
          <p:nvPr/>
        </p:nvSpPr>
        <p:spPr bwMode="auto">
          <a:xfrm>
            <a:off x="7178599" y="4610100"/>
            <a:ext cx="990600" cy="739775"/>
          </a:xfrm>
          <a:prstGeom prst="ellipse">
            <a:avLst/>
          </a:prstGeom>
          <a:noFill/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45794FB-264C-E142-02DB-20AC789295A9}"/>
              </a:ext>
            </a:extLst>
          </p:cNvPr>
          <p:cNvSpPr/>
          <p:nvPr/>
        </p:nvSpPr>
        <p:spPr bwMode="auto">
          <a:xfrm>
            <a:off x="2736229" y="4229100"/>
            <a:ext cx="990600" cy="1120775"/>
          </a:xfrm>
          <a:prstGeom prst="ellipse">
            <a:avLst/>
          </a:prstGeom>
          <a:noFill/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223812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6B162A-B797-2870-03EF-6FA19FC49B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Convergence behavior, sharpness =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9B9E6A-583E-19DB-B330-E1F87D727D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876300"/>
            <a:ext cx="4572000" cy="4800600"/>
          </a:xfrm>
        </p:spPr>
        <p:txBody>
          <a:bodyPr/>
          <a:lstStyle/>
          <a:p>
            <a:pPr>
              <a:buNone/>
            </a:pPr>
            <a:r>
              <a:rPr lang="en-US" sz="750" dirty="0"/>
              <a:t>Starting VCD iterations</a:t>
            </a:r>
            <a:br>
              <a:rPr lang="en-US" sz="750" dirty="0"/>
            </a:br>
            <a:r>
              <a:rPr lang="en-US" sz="750" dirty="0"/>
              <a:t>VCD iteration=0; Forward loss=7.188, Prior loss=0.002, Weighted total loss=4.794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RMSE=4.282</a:t>
            </a:r>
            <a:br>
              <a:rPr lang="en-US" sz="750" dirty="0"/>
            </a:br>
            <a:r>
              <a:rPr lang="en-US" sz="750" dirty="0"/>
              <a:t>VCD iteration=1; Forward loss=5.143, Prior loss=0.003, Weighted total loss=3.433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RMSE=3.064</a:t>
            </a:r>
            <a:br>
              <a:rPr lang="en-US" sz="750" dirty="0"/>
            </a:br>
            <a:r>
              <a:rPr lang="en-US" sz="750" dirty="0"/>
              <a:t>VCD iteration=2; Forward loss=2.309, Prior loss=0.067, Weighted total loss=1.629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RMSE=1.376</a:t>
            </a:r>
            <a:br>
              <a:rPr lang="en-US" sz="750" dirty="0"/>
            </a:br>
            <a:r>
              <a:rPr lang="en-US" sz="750" dirty="0"/>
              <a:t>VCD iteration=3; Forward loss=2.194, Prior loss=0.067, Weighted total loss=1.552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RMSE=1.307</a:t>
            </a:r>
            <a:br>
              <a:rPr lang="en-US" sz="750" dirty="0"/>
            </a:br>
            <a:r>
              <a:rPr lang="en-US" sz="750" dirty="0"/>
              <a:t>VCD iteration=4; Forward loss=1.596, Prior loss=0.074, Weighted total loss=1.163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RMSE=0.951</a:t>
            </a:r>
            <a:br>
              <a:rPr lang="en-US" sz="750" dirty="0"/>
            </a:br>
            <a:r>
              <a:rPr lang="en-US" sz="750" dirty="0"/>
              <a:t>VCD iteration=5; Forward loss=0.491, Prior loss=0.105, Weighted total loss=0.467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RMSE=0.293</a:t>
            </a:r>
            <a:br>
              <a:rPr lang="en-US" sz="750" dirty="0"/>
            </a:br>
            <a:r>
              <a:rPr lang="en-US" sz="750" dirty="0"/>
              <a:t>VCD iteration=6; Forward loss=0.420, Prior loss=0.103, Weighted total loss=0.417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RMSE=0.250</a:t>
            </a:r>
            <a:br>
              <a:rPr lang="en-US" sz="750" dirty="0"/>
            </a:br>
            <a:r>
              <a:rPr lang="en-US" sz="750" dirty="0"/>
              <a:t>VCD iteration=7; Forward loss=0.258, Prior loss=0.093, Weighted total loss=0.297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RMSE=0.154</a:t>
            </a:r>
            <a:br>
              <a:rPr lang="en-US" sz="750" dirty="0"/>
            </a:br>
            <a:r>
              <a:rPr lang="en-US" sz="750" dirty="0"/>
              <a:t>VCD iteration=8; Forward loss=0.174, Prior loss=0.082, Weighted total loss=0.225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RMSE=0.104</a:t>
            </a:r>
            <a:br>
              <a:rPr lang="en-US" sz="750" dirty="0"/>
            </a:br>
            <a:r>
              <a:rPr lang="en-US" sz="750" dirty="0"/>
              <a:t>VCD iteration=9; Forward loss=0.145, Prior loss=0.075, Weighted total loss=0.197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RMSE=0.086</a:t>
            </a:r>
            <a:br>
              <a:rPr lang="en-US" sz="750" dirty="0"/>
            </a:br>
            <a:r>
              <a:rPr lang="en-US" sz="750" dirty="0"/>
              <a:t>VCD iteration=10; Forward loss=0.131, Prior loss=0.068, Weighted total loss=0.178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RMSE=0.078</a:t>
            </a:r>
            <a:br>
              <a:rPr lang="en-US" sz="750" dirty="0"/>
            </a:br>
            <a:r>
              <a:rPr lang="en-US" sz="750" dirty="0"/>
              <a:t>VCD iteration=11; Forward loss=0.121, Prior loss=0.063, Weighted total loss=0.164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RMSE=0.072</a:t>
            </a:r>
            <a:br>
              <a:rPr lang="en-US" sz="750" dirty="0"/>
            </a:br>
            <a:r>
              <a:rPr lang="en-US" sz="750" dirty="0"/>
              <a:t>VCD iteration=12; Forward loss=0.114, Prior loss=0.059, Weighted total loss=0.155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RMSE=0.068</a:t>
            </a:r>
            <a:br>
              <a:rPr lang="en-US" sz="750" dirty="0"/>
            </a:br>
            <a:r>
              <a:rPr lang="en-US" sz="750" dirty="0"/>
              <a:t>VCD iteration=13; Forward loss=0.109, Prior loss=0.057, Weighted total loss=0.148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RMSE=0.065</a:t>
            </a:r>
            <a:br>
              <a:rPr lang="en-US" sz="750" dirty="0"/>
            </a:br>
            <a:r>
              <a:rPr lang="en-US" sz="750" dirty="0"/>
              <a:t>VCD iteration=14; Forward loss=0.105, Prior loss=0.055, Weighted total loss=0.144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RMSE=0.063</a:t>
            </a:r>
            <a:br>
              <a:rPr lang="en-US" sz="750" dirty="0"/>
            </a:br>
            <a:r>
              <a:rPr lang="en-US" sz="750" dirty="0"/>
              <a:t>VCD iteration=15; Forward loss=0.102, Prior loss=0.055, Weighted total loss=0.141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RMSE=0.061</a:t>
            </a:r>
            <a:br>
              <a:rPr lang="en-US" sz="750" dirty="0"/>
            </a:br>
            <a:r>
              <a:rPr lang="en-US" sz="750" dirty="0"/>
              <a:t>VCD iteration=16; Forward loss=0.100, Prior loss=0.054, Weighted total loss=0.139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RMSE=0.060</a:t>
            </a:r>
            <a:br>
              <a:rPr lang="en-US" sz="750" dirty="0"/>
            </a:br>
            <a:r>
              <a:rPr lang="en-US" sz="750" dirty="0"/>
              <a:t>VCD iteration=17; Forward loss=0.098, Prior loss=0.054, Weighted total loss=0.137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RMSE=0.059</a:t>
            </a:r>
            <a:br>
              <a:rPr lang="en-US" sz="750" dirty="0"/>
            </a:br>
            <a:r>
              <a:rPr lang="en-US" sz="750" dirty="0"/>
              <a:t>VCD iteration=18; Forward loss=0.097, Prior loss=0.053, Weighted total loss=0.136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RMSE=0.058</a:t>
            </a:r>
            <a:br>
              <a:rPr lang="en-US" sz="750" dirty="0"/>
            </a:br>
            <a:r>
              <a:rPr lang="en-US" sz="750" dirty="0"/>
              <a:t>VCD iteration=19; Forward loss=0.096, Prior loss=0.053, Weighted total loss=0.135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RMSE=0.057</a:t>
            </a:r>
            <a:br>
              <a:rPr lang="en-US" sz="750" dirty="0"/>
            </a:br>
            <a:r>
              <a:rPr lang="en-US" sz="750" dirty="0"/>
              <a:t>Elapsed time for recon is 40.571 seconds</a:t>
            </a:r>
          </a:p>
          <a:p>
            <a:pPr>
              <a:buNone/>
            </a:pPr>
            <a:endParaRPr lang="en-US" sz="75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D6F35F-7393-DCAC-0171-F21D0D8F6E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2661D55-915B-9148-8609-5AEDA0F27130}" type="slidenum">
              <a:rPr lang="en-US" smtClean="0"/>
              <a:t>45</a:t>
            </a:fld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D74AA07-230B-CC41-E744-FA60E43C73D9}"/>
              </a:ext>
            </a:extLst>
          </p:cNvPr>
          <p:cNvSpPr txBox="1">
            <a:spLocks/>
          </p:cNvSpPr>
          <p:nvPr/>
        </p:nvSpPr>
        <p:spPr bwMode="auto">
          <a:xfrm>
            <a:off x="4572000" y="876300"/>
            <a:ext cx="4572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§"/>
              <a:defRPr sz="2500">
                <a:solidFill>
                  <a:schemeClr val="tx1"/>
                </a:solidFill>
                <a:latin typeface="Times New Roman"/>
                <a:ea typeface="+mn-ea"/>
                <a:cs typeface="Times New Roman"/>
              </a:defRPr>
            </a:lvl1pPr>
            <a:lvl2pPr marL="336007" indent="-240761" algn="l" rtl="0" fontAlgn="base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rgbClr val="004880"/>
              </a:buClr>
              <a:buChar char="•"/>
              <a:defRPr sz="2167">
                <a:solidFill>
                  <a:schemeClr val="tx1"/>
                </a:solidFill>
                <a:latin typeface="Times New Roman"/>
                <a:ea typeface="ＭＳ Ｐゴシック" pitchFamily="-110" charset="-128"/>
                <a:cs typeface="Times New Roman"/>
              </a:defRPr>
            </a:lvl2pPr>
            <a:lvl3pPr marL="714346" indent="-231502" algn="l" rtl="0" fontAlgn="base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rgbClr val="004880"/>
              </a:buClr>
              <a:buChar char="–"/>
              <a:defRPr sz="2000">
                <a:solidFill>
                  <a:schemeClr val="tx1"/>
                </a:solidFill>
                <a:latin typeface="Times New Roman"/>
                <a:ea typeface="ＭＳ Ｐゴシック" pitchFamily="-110" charset="-128"/>
                <a:cs typeface="Times New Roman"/>
              </a:defRPr>
            </a:lvl3pPr>
            <a:lvl4pPr marL="1046386" indent="-236793" algn="l" rtl="0" fontAlgn="base">
              <a:lnSpc>
                <a:spcPct val="95000"/>
              </a:lnSpc>
              <a:spcBef>
                <a:spcPct val="10000"/>
              </a:spcBef>
              <a:spcAft>
                <a:spcPct val="0"/>
              </a:spcAft>
              <a:buClr>
                <a:srgbClr val="004880"/>
              </a:buClr>
              <a:buFont typeface="Times" pitchFamily="-110" charset="0"/>
              <a:buChar char="•"/>
              <a:defRPr sz="2000">
                <a:solidFill>
                  <a:schemeClr val="tx1"/>
                </a:solidFill>
                <a:latin typeface="Times New Roman"/>
                <a:ea typeface="ＭＳ Ｐゴシック" pitchFamily="-110" charset="-128"/>
                <a:cs typeface="Times New Roman"/>
              </a:defRPr>
            </a:lvl4pPr>
            <a:lvl5pPr marL="1382393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Times New Roman"/>
                <a:ea typeface="ＭＳ Ｐゴシック" pitchFamily="-110" charset="-128"/>
                <a:cs typeface="Times New Roman"/>
              </a:defRPr>
            </a:lvl5pPr>
            <a:lvl6pPr marL="1763378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6pPr>
            <a:lvl7pPr marL="2144363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7pPr>
            <a:lvl8pPr marL="2525347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8pPr>
            <a:lvl9pPr marL="2906332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9pPr>
          </a:lstStyle>
          <a:p>
            <a:pPr eaLnBrk="1" hangingPunct="1">
              <a:buFont typeface="Wingdings" pitchFamily="-110" charset="2"/>
              <a:buNone/>
            </a:pPr>
            <a:r>
              <a:rPr lang="en-US" sz="750" kern="0" dirty="0"/>
              <a:t>Starting VCD iterations</a:t>
            </a:r>
            <a:br>
              <a:rPr lang="en-US" sz="750" kern="0" dirty="0"/>
            </a:br>
            <a:r>
              <a:rPr lang="en-US" sz="750" kern="0" dirty="0"/>
              <a:t>VCD iteration=0; Forward loss=7.188, Prior loss=0.002, Weighted total loss=4.794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RMSE=4.282</a:t>
            </a:r>
            <a:br>
              <a:rPr lang="en-US" sz="750" kern="0" dirty="0"/>
            </a:br>
            <a:r>
              <a:rPr lang="en-US" sz="750" kern="0" dirty="0"/>
              <a:t>VCD iteration=1; Forward loss=5.158, Prior loss=0.003, Weighted total loss=3.442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RMSE=3.073</a:t>
            </a:r>
            <a:br>
              <a:rPr lang="en-US" sz="750" kern="0" dirty="0"/>
            </a:br>
            <a:r>
              <a:rPr lang="en-US" sz="750" kern="0" dirty="0"/>
              <a:t>VCD iteration=2; Forward loss=2.343, Prior loss=0.065, Weighted total loss=1.649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RMSE=1.396</a:t>
            </a:r>
            <a:br>
              <a:rPr lang="en-US" sz="750" kern="0" dirty="0"/>
            </a:br>
            <a:r>
              <a:rPr lang="en-US" sz="750" kern="0" dirty="0"/>
              <a:t>VCD iteration=3; Forward loss=2.230, Prior loss=0.065, Weighted total loss=1.574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RMSE=1.328</a:t>
            </a:r>
            <a:br>
              <a:rPr lang="en-US" sz="750" kern="0" dirty="0"/>
            </a:br>
            <a:r>
              <a:rPr lang="en-US" sz="750" kern="0" dirty="0"/>
              <a:t>VCD iteration=4; Forward loss=1.617, Prior loss=0.077, Weighted total loss=1.181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RMSE=0.963</a:t>
            </a:r>
            <a:br>
              <a:rPr lang="en-US" sz="750" kern="0" dirty="0"/>
            </a:br>
            <a:r>
              <a:rPr lang="en-US" sz="750" kern="0" dirty="0"/>
              <a:t>VCD iteration=5; Forward loss=0.487, Prior loss=0.103, Weighted total loss=0.462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RMSE=0.290</a:t>
            </a:r>
            <a:br>
              <a:rPr lang="en-US" sz="750" kern="0" dirty="0"/>
            </a:br>
            <a:r>
              <a:rPr lang="en-US" sz="750" kern="0" dirty="0"/>
              <a:t>VCD iteration=6; Forward loss=0.417, Prior loss=0.101, Weighted total loss=0.413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RMSE=0.248</a:t>
            </a:r>
            <a:br>
              <a:rPr lang="en-US" sz="750" kern="0" dirty="0"/>
            </a:br>
            <a:r>
              <a:rPr lang="en-US" sz="750" kern="0" dirty="0"/>
              <a:t>VCD iteration=7; Forward loss=0.260, Prior loss=0.092, Weighted total loss=0.296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RMSE=0.155</a:t>
            </a:r>
            <a:br>
              <a:rPr lang="en-US" sz="750" kern="0" dirty="0"/>
            </a:br>
            <a:r>
              <a:rPr lang="en-US" sz="750" kern="0" dirty="0"/>
              <a:t>VCD iteration=8; Forward loss=0.174, Prior loss=0.081, Weighted total loss=0.225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RMSE=0.104</a:t>
            </a:r>
            <a:br>
              <a:rPr lang="en-US" sz="750" kern="0" dirty="0"/>
            </a:br>
            <a:r>
              <a:rPr lang="en-US" sz="750" kern="0" dirty="0"/>
              <a:t>VCD iteration=9; Forward loss=0.146, Prior loss=0.075, Weighted total loss=0.197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RMSE=0.087</a:t>
            </a:r>
            <a:br>
              <a:rPr lang="en-US" sz="750" kern="0" dirty="0"/>
            </a:br>
            <a:r>
              <a:rPr lang="en-US" sz="750" kern="0" dirty="0"/>
              <a:t>VCD iteration=10; Forward loss=0.131, Prior loss=0.068, Weighted total loss=0.178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RMSE=0.078</a:t>
            </a:r>
            <a:br>
              <a:rPr lang="en-US" sz="750" kern="0" dirty="0"/>
            </a:br>
            <a:r>
              <a:rPr lang="en-US" sz="750" kern="0" dirty="0"/>
              <a:t>VCD iteration=11; Forward loss=0.120, Prior loss=0.063, Weighted total loss=0.164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RMSE=0.072</a:t>
            </a:r>
            <a:br>
              <a:rPr lang="en-US" sz="750" kern="0" dirty="0"/>
            </a:br>
            <a:r>
              <a:rPr lang="en-US" sz="750" kern="0" dirty="0"/>
              <a:t>VCD iteration=12; Forward loss=0.114, Prior loss=0.060, Weighted total loss=0.155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RMSE=0.068</a:t>
            </a:r>
            <a:br>
              <a:rPr lang="en-US" sz="750" kern="0" dirty="0"/>
            </a:br>
            <a:r>
              <a:rPr lang="en-US" sz="750" kern="0" dirty="0"/>
              <a:t>VCD iteration=13; Forward loss=0.109, Prior loss=0.057, Weighted total loss=0.149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RMSE=0.065</a:t>
            </a:r>
            <a:br>
              <a:rPr lang="en-US" sz="750" kern="0" dirty="0"/>
            </a:br>
            <a:r>
              <a:rPr lang="en-US" sz="750" kern="0" dirty="0"/>
              <a:t>VCD iteration=14; Forward loss=0.106, Prior loss=0.056, Weighted total loss=0.145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RMSE=0.063</a:t>
            </a:r>
            <a:br>
              <a:rPr lang="en-US" sz="750" kern="0" dirty="0"/>
            </a:br>
            <a:r>
              <a:rPr lang="en-US" sz="750" kern="0" dirty="0"/>
              <a:t>VCD iteration=15; Forward loss=0.103, Prior loss=0.055, Weighted total loss=0.142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RMSE=0.061</a:t>
            </a:r>
            <a:br>
              <a:rPr lang="en-US" sz="750" kern="0" dirty="0"/>
            </a:br>
            <a:r>
              <a:rPr lang="en-US" sz="750" kern="0" dirty="0"/>
              <a:t>VCD iteration=16; Forward loss=0.101, Prior loss=0.054, Weighted total loss=0.139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RMSE=0.060</a:t>
            </a:r>
            <a:br>
              <a:rPr lang="en-US" sz="750" kern="0" dirty="0"/>
            </a:br>
            <a:r>
              <a:rPr lang="en-US" sz="750" kern="0" dirty="0"/>
              <a:t>VCD iteration=17; Forward loss=0.099, Prior loss=0.054, Weighted total loss=0.138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RMSE=0.059</a:t>
            </a:r>
            <a:br>
              <a:rPr lang="en-US" sz="750" kern="0" dirty="0"/>
            </a:br>
            <a:r>
              <a:rPr lang="en-US" sz="750" kern="0" dirty="0"/>
              <a:t>VCD iteration=18; Forward loss=0.098, Prior loss=0.054, Weighted total loss=0.136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RMSE=0.058</a:t>
            </a:r>
            <a:br>
              <a:rPr lang="en-US" sz="750" kern="0" dirty="0"/>
            </a:br>
            <a:r>
              <a:rPr lang="en-US" sz="750" kern="0" dirty="0"/>
              <a:t>VCD iteration=19; Forward loss=0.096, Prior loss=0.053, Weighted total loss=0.135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RMSE=0.057</a:t>
            </a:r>
            <a:br>
              <a:rPr lang="en-US" sz="750" kern="0" dirty="0"/>
            </a:br>
            <a:r>
              <a:rPr lang="en-US" sz="750" kern="0" dirty="0"/>
              <a:t>Elapsed time for recon is 76.786 seconds</a:t>
            </a:r>
          </a:p>
          <a:p>
            <a:pPr eaLnBrk="1" hangingPunct="1">
              <a:buFont typeface="Wingdings" pitchFamily="-110" charset="2"/>
              <a:buNone/>
            </a:pPr>
            <a:endParaRPr lang="en-US" sz="750" kern="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BBD01BF-FFA6-57F9-A1BD-36474E94F775}"/>
                  </a:ext>
                </a:extLst>
              </p:cNvPr>
              <p:cNvSpPr txBox="1"/>
              <p:nvPr/>
            </p:nvSpPr>
            <p:spPr>
              <a:xfrm>
                <a:off x="4572000" y="641079"/>
                <a:ext cx="259080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Full updates for </a:t>
                </a:r>
                <a14:m>
                  <m:oMath xmlns:m="http://schemas.openxmlformats.org/officeDocument/2006/math">
                    <m:r>
                      <a:rPr lang="en-US" sz="12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𝜶</m:t>
                    </m:r>
                  </m:oMath>
                </a14:m>
                <a:r>
                  <a:rPr lang="en-US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BBD01BF-FFA6-57F9-A1BD-36474E94F7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641079"/>
                <a:ext cx="2590800" cy="276999"/>
              </a:xfrm>
              <a:prstGeom prst="rect">
                <a:avLst/>
              </a:prstGeom>
              <a:blipFill>
                <a:blip r:embed="rId2"/>
                <a:stretch>
                  <a:fillRect b="-173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Oval 7">
            <a:extLst>
              <a:ext uri="{FF2B5EF4-FFF2-40B4-BE49-F238E27FC236}">
                <a16:creationId xmlns:a16="http://schemas.microsoft.com/office/drawing/2014/main" id="{138B1B84-8DED-F912-804E-64DA5D7C734E}"/>
              </a:ext>
            </a:extLst>
          </p:cNvPr>
          <p:cNvSpPr/>
          <p:nvPr/>
        </p:nvSpPr>
        <p:spPr bwMode="auto">
          <a:xfrm>
            <a:off x="974801" y="5295900"/>
            <a:ext cx="990600" cy="327025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8A794E9-5C27-2C70-29F8-3F5DA3B0A364}"/>
              </a:ext>
            </a:extLst>
          </p:cNvPr>
          <p:cNvSpPr/>
          <p:nvPr/>
        </p:nvSpPr>
        <p:spPr bwMode="auto">
          <a:xfrm>
            <a:off x="5493371" y="5285755"/>
            <a:ext cx="990600" cy="327025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35DAC9E-B2ED-78C9-C28B-EF79D8689DB5}"/>
              </a:ext>
            </a:extLst>
          </p:cNvPr>
          <p:cNvSpPr/>
          <p:nvPr/>
        </p:nvSpPr>
        <p:spPr bwMode="auto">
          <a:xfrm>
            <a:off x="7178599" y="5022850"/>
            <a:ext cx="990600" cy="327025"/>
          </a:xfrm>
          <a:prstGeom prst="ellipse">
            <a:avLst/>
          </a:prstGeom>
          <a:noFill/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45794FB-264C-E142-02DB-20AC789295A9}"/>
              </a:ext>
            </a:extLst>
          </p:cNvPr>
          <p:cNvSpPr/>
          <p:nvPr/>
        </p:nvSpPr>
        <p:spPr bwMode="auto">
          <a:xfrm>
            <a:off x="2736229" y="5022850"/>
            <a:ext cx="990600" cy="327025"/>
          </a:xfrm>
          <a:prstGeom prst="ellipse">
            <a:avLst/>
          </a:prstGeom>
          <a:noFill/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64F98D97-6EFA-218F-870B-34C77A3BDDE3}"/>
                  </a:ext>
                </a:extLst>
              </p:cNvPr>
              <p:cNvSpPr txBox="1"/>
              <p:nvPr/>
            </p:nvSpPr>
            <p:spPr>
              <a:xfrm>
                <a:off x="76200" y="641078"/>
                <a:ext cx="320040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Approximate prior quadratic updates for </a:t>
                </a:r>
                <a14:m>
                  <m:oMath xmlns:m="http://schemas.openxmlformats.org/officeDocument/2006/math">
                    <m:r>
                      <a:rPr lang="en-US" sz="12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𝜶</m:t>
                    </m:r>
                  </m:oMath>
                </a14:m>
                <a:r>
                  <a:rPr lang="en-US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64F98D97-6EFA-218F-870B-34C77A3BDD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" y="641078"/>
                <a:ext cx="3200400" cy="276999"/>
              </a:xfrm>
              <a:prstGeom prst="rect">
                <a:avLst/>
              </a:prstGeom>
              <a:blipFill>
                <a:blip r:embed="rId3"/>
                <a:stretch>
                  <a:fillRect l="-395" b="-173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4479660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6B162A-B797-2870-03EF-6FA19FC49B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Convergence behavior, sharpness = -1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9B9E6A-583E-19DB-B330-E1F87D727D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876300"/>
            <a:ext cx="4572000" cy="4800600"/>
          </a:xfrm>
        </p:spPr>
        <p:txBody>
          <a:bodyPr/>
          <a:lstStyle/>
          <a:p>
            <a:pPr>
              <a:buNone/>
            </a:pPr>
            <a:r>
              <a:rPr lang="en-US" sz="750" dirty="0"/>
              <a:t>Starting VCD iterations</a:t>
            </a:r>
            <a:br>
              <a:rPr lang="en-US" sz="750" dirty="0"/>
            </a:br>
            <a:r>
              <a:rPr lang="en-US" sz="750" dirty="0"/>
              <a:t>VCD iteration=0; Forward loss=7.628, Prior loss=0.034, Weighted total loss=5.131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RMSE=4.544</a:t>
            </a:r>
            <a:br>
              <a:rPr lang="en-US" sz="750" dirty="0"/>
            </a:br>
            <a:r>
              <a:rPr lang="en-US" sz="750" dirty="0"/>
              <a:t>VCD iteration=1; Forward loss=5.669, Prior loss=0.062, Weighted total loss=3.862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RMSE=3.377</a:t>
            </a:r>
            <a:br>
              <a:rPr lang="en-US" sz="750" dirty="0"/>
            </a:br>
            <a:r>
              <a:rPr lang="en-US" sz="750" dirty="0"/>
              <a:t>VCD iteration=2; Forward loss=2.335, Prior loss=0.483, Weighted total loss=2.200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RMSE=1.391</a:t>
            </a:r>
            <a:br>
              <a:rPr lang="en-US" sz="750" dirty="0"/>
            </a:br>
            <a:r>
              <a:rPr lang="en-US" sz="750" dirty="0"/>
              <a:t>VCD iteration=3; Forward loss=2.005, Prior loss=0.470, Weighted total loss=1.964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RMSE=1.195</a:t>
            </a:r>
            <a:br>
              <a:rPr lang="en-US" sz="750" dirty="0"/>
            </a:br>
            <a:r>
              <a:rPr lang="en-US" sz="750" dirty="0"/>
              <a:t>VCD iteration=4; Forward loss=1.306, Prior loss=0.531, Weighted total loss=1.579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RMSE=0.778</a:t>
            </a:r>
            <a:br>
              <a:rPr lang="en-US" sz="750" dirty="0"/>
            </a:br>
            <a:r>
              <a:rPr lang="en-US" sz="750" dirty="0"/>
              <a:t>VCD iteration=5; Forward loss=0.956, Prior loss=0.513, Weighted total loss=1.322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RMSE=0.570</a:t>
            </a:r>
            <a:br>
              <a:rPr lang="en-US" sz="750" dirty="0"/>
            </a:br>
            <a:r>
              <a:rPr lang="en-US" sz="750" dirty="0"/>
              <a:t>VCD iteration=6; Forward loss=0.857, Prior loss=0.511, Weighted total loss=1.252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RMSE=0.510</a:t>
            </a:r>
            <a:br>
              <a:rPr lang="en-US" sz="750" dirty="0"/>
            </a:br>
            <a:r>
              <a:rPr lang="en-US" sz="750" dirty="0"/>
              <a:t>VCD iteration=7; Forward loss=0.780, Prior loss=0.515, Weighted total loss=1.207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RMSE=0.464</a:t>
            </a:r>
            <a:br>
              <a:rPr lang="en-US" sz="750" dirty="0"/>
            </a:br>
            <a:r>
              <a:rPr lang="en-US" sz="750" dirty="0"/>
              <a:t>VCD iteration=8; Forward loss=0.739, Prior loss=0.521, Weighted total loss=1.187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RMSE=0.440</a:t>
            </a:r>
            <a:br>
              <a:rPr lang="en-US" sz="750" dirty="0"/>
            </a:br>
            <a:r>
              <a:rPr lang="en-US" sz="750" dirty="0"/>
              <a:t>VCD iteration=9; Forward loss=0.715, Prior loss=0.526, Weighted total loss=1.178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RMSE=0.426</a:t>
            </a:r>
            <a:br>
              <a:rPr lang="en-US" sz="750" dirty="0"/>
            </a:br>
            <a:r>
              <a:rPr lang="en-US" sz="750" dirty="0"/>
              <a:t>VCD iteration=10; Forward loss=0.700, Prior loss=0.529, Weighted total loss=1.172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RMSE=0.417</a:t>
            </a:r>
            <a:br>
              <a:rPr lang="en-US" sz="750" dirty="0"/>
            </a:br>
            <a:r>
              <a:rPr lang="en-US" sz="750" dirty="0"/>
              <a:t>VCD iteration=11; Forward loss=0.689, Prior loss=0.532, Weighted total loss=1.168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RMSE=0.410</a:t>
            </a:r>
            <a:br>
              <a:rPr lang="en-US" sz="750" dirty="0"/>
            </a:br>
            <a:r>
              <a:rPr lang="en-US" sz="750" dirty="0"/>
              <a:t>VCD iteration=12; Forward loss=0.681, Prior loss=0.534, Weighted total loss=1.166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RMSE=0.406</a:t>
            </a:r>
            <a:br>
              <a:rPr lang="en-US" sz="750" dirty="0"/>
            </a:br>
            <a:r>
              <a:rPr lang="en-US" sz="750" dirty="0"/>
              <a:t>VCD iteration=13; Forward loss=0.676, Prior loss=0.535, Weighted total loss=1.165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RMSE=0.403</a:t>
            </a:r>
            <a:br>
              <a:rPr lang="en-US" sz="750" dirty="0"/>
            </a:br>
            <a:r>
              <a:rPr lang="en-US" sz="750" dirty="0"/>
              <a:t>VCD iteration=14; Forward loss=0.672, Prior loss=0.537, Weighted total loss=1.163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RMSE=0.400</a:t>
            </a:r>
            <a:br>
              <a:rPr lang="en-US" sz="750" dirty="0"/>
            </a:br>
            <a:r>
              <a:rPr lang="en-US" sz="750" dirty="0"/>
              <a:t>VCD iteration=15; Forward loss=0.669, Prior loss=0.537, Weighted total loss=1.163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RMSE=0.399</a:t>
            </a:r>
            <a:br>
              <a:rPr lang="en-US" sz="750" dirty="0"/>
            </a:br>
            <a:r>
              <a:rPr lang="en-US" sz="750" dirty="0"/>
              <a:t>VCD iteration=16; Forward loss=0.667, Prior loss=0.538, Weighted total loss=1.162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RMSE=0.397</a:t>
            </a:r>
            <a:br>
              <a:rPr lang="en-US" sz="750" dirty="0"/>
            </a:br>
            <a:r>
              <a:rPr lang="en-US" sz="750" dirty="0"/>
              <a:t>VCD iteration=17; Forward loss=0.665, Prior loss=0.539, Weighted total loss=1.161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RMSE=0.396</a:t>
            </a:r>
            <a:br>
              <a:rPr lang="en-US" sz="750" dirty="0"/>
            </a:br>
            <a:r>
              <a:rPr lang="en-US" sz="750" dirty="0"/>
              <a:t>VCD iteration=18; Forward loss=0.664, Prior loss=0.539, Weighted total loss=1.161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RMSE=0.395</a:t>
            </a:r>
            <a:br>
              <a:rPr lang="en-US" sz="750" dirty="0"/>
            </a:br>
            <a:r>
              <a:rPr lang="en-US" sz="750" dirty="0"/>
              <a:t>VCD iteration=19; Forward loss=0.663, Prior loss=0.539, Weighted total loss=1.161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RMSE=0.395</a:t>
            </a:r>
            <a:br>
              <a:rPr lang="en-US" sz="750" dirty="0"/>
            </a:br>
            <a:r>
              <a:rPr lang="en-US" sz="750" dirty="0"/>
              <a:t>Elapsed time for recon is 41.104 seconds</a:t>
            </a:r>
            <a:br>
              <a:rPr lang="en-US" sz="750" dirty="0"/>
            </a:br>
            <a:endParaRPr lang="en-US" sz="750" dirty="0"/>
          </a:p>
          <a:p>
            <a:pPr>
              <a:buNone/>
            </a:pPr>
            <a:endParaRPr lang="en-US" sz="75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D6F35F-7393-DCAC-0171-F21D0D8F6E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2661D55-915B-9148-8609-5AEDA0F27130}" type="slidenum">
              <a:rPr lang="en-US" smtClean="0"/>
              <a:t>46</a:t>
            </a:fld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D74AA07-230B-CC41-E744-FA60E43C73D9}"/>
              </a:ext>
            </a:extLst>
          </p:cNvPr>
          <p:cNvSpPr txBox="1">
            <a:spLocks/>
          </p:cNvSpPr>
          <p:nvPr/>
        </p:nvSpPr>
        <p:spPr bwMode="auto">
          <a:xfrm>
            <a:off x="4572000" y="876300"/>
            <a:ext cx="4572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§"/>
              <a:defRPr sz="2500">
                <a:solidFill>
                  <a:schemeClr val="tx1"/>
                </a:solidFill>
                <a:latin typeface="Times New Roman"/>
                <a:ea typeface="+mn-ea"/>
                <a:cs typeface="Times New Roman"/>
              </a:defRPr>
            </a:lvl1pPr>
            <a:lvl2pPr marL="336007" indent="-240761" algn="l" rtl="0" fontAlgn="base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rgbClr val="004880"/>
              </a:buClr>
              <a:buChar char="•"/>
              <a:defRPr sz="2167">
                <a:solidFill>
                  <a:schemeClr val="tx1"/>
                </a:solidFill>
                <a:latin typeface="Times New Roman"/>
                <a:ea typeface="ＭＳ Ｐゴシック" pitchFamily="-110" charset="-128"/>
                <a:cs typeface="Times New Roman"/>
              </a:defRPr>
            </a:lvl2pPr>
            <a:lvl3pPr marL="714346" indent="-231502" algn="l" rtl="0" fontAlgn="base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rgbClr val="004880"/>
              </a:buClr>
              <a:buChar char="–"/>
              <a:defRPr sz="2000">
                <a:solidFill>
                  <a:schemeClr val="tx1"/>
                </a:solidFill>
                <a:latin typeface="Times New Roman"/>
                <a:ea typeface="ＭＳ Ｐゴシック" pitchFamily="-110" charset="-128"/>
                <a:cs typeface="Times New Roman"/>
              </a:defRPr>
            </a:lvl3pPr>
            <a:lvl4pPr marL="1046386" indent="-236793" algn="l" rtl="0" fontAlgn="base">
              <a:lnSpc>
                <a:spcPct val="95000"/>
              </a:lnSpc>
              <a:spcBef>
                <a:spcPct val="10000"/>
              </a:spcBef>
              <a:spcAft>
                <a:spcPct val="0"/>
              </a:spcAft>
              <a:buClr>
                <a:srgbClr val="004880"/>
              </a:buClr>
              <a:buFont typeface="Times" pitchFamily="-110" charset="0"/>
              <a:buChar char="•"/>
              <a:defRPr sz="2000">
                <a:solidFill>
                  <a:schemeClr val="tx1"/>
                </a:solidFill>
                <a:latin typeface="Times New Roman"/>
                <a:ea typeface="ＭＳ Ｐゴシック" pitchFamily="-110" charset="-128"/>
                <a:cs typeface="Times New Roman"/>
              </a:defRPr>
            </a:lvl4pPr>
            <a:lvl5pPr marL="1382393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Times New Roman"/>
                <a:ea typeface="ＭＳ Ｐゴシック" pitchFamily="-110" charset="-128"/>
                <a:cs typeface="Times New Roman"/>
              </a:defRPr>
            </a:lvl5pPr>
            <a:lvl6pPr marL="1763378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6pPr>
            <a:lvl7pPr marL="2144363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7pPr>
            <a:lvl8pPr marL="2525347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8pPr>
            <a:lvl9pPr marL="2906332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9pPr>
          </a:lstStyle>
          <a:p>
            <a:pPr eaLnBrk="1" hangingPunct="1">
              <a:buFont typeface="Wingdings" pitchFamily="-110" charset="2"/>
              <a:buNone/>
            </a:pPr>
            <a:r>
              <a:rPr lang="en-US" sz="750" kern="0" dirty="0"/>
              <a:t>Starting VCD iterations</a:t>
            </a:r>
            <a:br>
              <a:rPr lang="en-US" sz="750" kern="0" dirty="0"/>
            </a:br>
            <a:r>
              <a:rPr lang="en-US" sz="750" kern="0" dirty="0"/>
              <a:t>VCD iteration=0; Forward loss=7.160, Prior loss=0.041, Weighted total loss=4.828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RMSE=4.266</a:t>
            </a:r>
            <a:br>
              <a:rPr lang="en-US" sz="750" kern="0" dirty="0"/>
            </a:br>
            <a:r>
              <a:rPr lang="en-US" sz="750" kern="0" dirty="0"/>
              <a:t>VCD iteration=1; Forward loss=4.468, Prior loss=0.100, Weighted total loss=3.111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RMSE=2.662</a:t>
            </a:r>
            <a:br>
              <a:rPr lang="en-US" sz="750" kern="0" dirty="0"/>
            </a:br>
            <a:r>
              <a:rPr lang="en-US" sz="750" kern="0" dirty="0"/>
              <a:t>VCD iteration=2; Forward loss=2.104, Prior loss=0.454, Weighted total loss=2.009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RMSE=1.254</a:t>
            </a:r>
            <a:br>
              <a:rPr lang="en-US" sz="750" kern="0" dirty="0"/>
            </a:br>
            <a:r>
              <a:rPr lang="en-US" sz="750" kern="0" dirty="0"/>
              <a:t>VCD iteration=3; Forward loss=1.723, Prior loss=0.449, Weighted total loss=1.748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RMSE=1.026</a:t>
            </a:r>
            <a:br>
              <a:rPr lang="en-US" sz="750" kern="0" dirty="0"/>
            </a:br>
            <a:r>
              <a:rPr lang="en-US" sz="750" kern="0" dirty="0"/>
              <a:t>VCD iteration=4; Forward loss=1.242, Prior loss=0.477, Weighted total loss=1.464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RMSE=0.740</a:t>
            </a:r>
            <a:br>
              <a:rPr lang="en-US" sz="750" kern="0" dirty="0"/>
            </a:br>
            <a:r>
              <a:rPr lang="en-US" sz="750" kern="0" dirty="0"/>
              <a:t>VCD iteration=5; Forward loss=0.982, Prior loss=0.483, Weighted total loss=1.299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RMSE=0.585</a:t>
            </a:r>
            <a:br>
              <a:rPr lang="en-US" sz="750" kern="0" dirty="0"/>
            </a:br>
            <a:r>
              <a:rPr lang="en-US" sz="750" kern="0" dirty="0"/>
              <a:t>VCD iteration=6; Forward loss=0.876, Prior loss=0.495, Weighted total loss=1.244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RMSE=0.522</a:t>
            </a:r>
            <a:br>
              <a:rPr lang="en-US" sz="750" kern="0" dirty="0"/>
            </a:br>
            <a:r>
              <a:rPr lang="en-US" sz="750" kern="0" dirty="0"/>
              <a:t>VCD iteration=7; Forward loss=0.800, Prior loss=0.506, Weighted total loss=1.209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RMSE=0.477</a:t>
            </a:r>
            <a:br>
              <a:rPr lang="en-US" sz="750" kern="0" dirty="0"/>
            </a:br>
            <a:r>
              <a:rPr lang="en-US" sz="750" kern="0" dirty="0"/>
              <a:t>VCD iteration=8; Forward loss=0.755, Prior loss=0.515, Weighted total loss=1.191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RMSE=0.450</a:t>
            </a:r>
            <a:br>
              <a:rPr lang="en-US" sz="750" kern="0" dirty="0"/>
            </a:br>
            <a:r>
              <a:rPr lang="en-US" sz="750" kern="0" dirty="0"/>
              <a:t>VCD iteration=9; Forward loss=0.726, Prior loss=0.522, Weighted total loss=1.180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RMSE=0.433</a:t>
            </a:r>
            <a:br>
              <a:rPr lang="en-US" sz="750" kern="0" dirty="0"/>
            </a:br>
            <a:r>
              <a:rPr lang="en-US" sz="750" kern="0" dirty="0"/>
              <a:t>VCD iteration=10; Forward loss=0.707, Prior loss=0.527, Weighted total loss=1.174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RMSE=0.421</a:t>
            </a:r>
            <a:br>
              <a:rPr lang="en-US" sz="750" kern="0" dirty="0"/>
            </a:br>
            <a:r>
              <a:rPr lang="en-US" sz="750" kern="0" dirty="0"/>
              <a:t>VCD iteration=11; Forward loss=0.693, Prior loss=0.531, Weighted total loss=1.169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RMSE=0.413</a:t>
            </a:r>
            <a:br>
              <a:rPr lang="en-US" sz="750" kern="0" dirty="0"/>
            </a:br>
            <a:r>
              <a:rPr lang="en-US" sz="750" kern="0" dirty="0"/>
              <a:t>VCD iteration=12; Forward loss=0.684, Prior loss=0.533, Weighted total loss=1.167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RMSE=0.408</a:t>
            </a:r>
            <a:br>
              <a:rPr lang="en-US" sz="750" kern="0" dirty="0"/>
            </a:br>
            <a:r>
              <a:rPr lang="en-US" sz="750" kern="0" dirty="0"/>
              <a:t>VCD iteration=13; Forward loss=0.678, Prior loss=0.535, Weighted total loss=1.165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RMSE=0.404</a:t>
            </a:r>
            <a:br>
              <a:rPr lang="en-US" sz="750" kern="0" dirty="0"/>
            </a:br>
            <a:r>
              <a:rPr lang="en-US" sz="750" kern="0" dirty="0"/>
              <a:t>VCD iteration=14; Forward loss=0.673, Prior loss=0.536, Weighted total loss=1.164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RMSE=0.401</a:t>
            </a:r>
            <a:br>
              <a:rPr lang="en-US" sz="750" kern="0" dirty="0"/>
            </a:br>
            <a:r>
              <a:rPr lang="en-US" sz="750" kern="0" dirty="0"/>
              <a:t>VCD iteration=15; Forward loss=0.670, Prior loss=0.537, Weighted total loss=1.163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RMSE=0.399</a:t>
            </a:r>
            <a:br>
              <a:rPr lang="en-US" sz="750" kern="0" dirty="0"/>
            </a:br>
            <a:r>
              <a:rPr lang="en-US" sz="750" kern="0" dirty="0"/>
              <a:t>VCD iteration=16; Forward loss=0.667, Prior loss=0.538, Weighted total loss=1.162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RMSE=0.397</a:t>
            </a:r>
            <a:br>
              <a:rPr lang="en-US" sz="750" kern="0" dirty="0"/>
            </a:br>
            <a:r>
              <a:rPr lang="en-US" sz="750" kern="0" dirty="0"/>
              <a:t>VCD iteration=17; Forward loss=0.665, Prior loss=0.539, Weighted total loss=1.161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RMSE=0.396</a:t>
            </a:r>
            <a:br>
              <a:rPr lang="en-US" sz="750" kern="0" dirty="0"/>
            </a:br>
            <a:r>
              <a:rPr lang="en-US" sz="750" kern="0" dirty="0"/>
              <a:t>VCD iteration=18; Forward loss=0.664, Prior loss=0.539, Weighted total loss=1.161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RMSE=0.395</a:t>
            </a:r>
            <a:br>
              <a:rPr lang="en-US" sz="750" kern="0" dirty="0"/>
            </a:br>
            <a:r>
              <a:rPr lang="en-US" sz="750" kern="0" dirty="0"/>
              <a:t>VCD iteration=19; Forward loss=0.663, Prior loss=0.539, Weighted total loss=1.161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RMSE=0.395</a:t>
            </a:r>
            <a:br>
              <a:rPr lang="en-US" sz="750" kern="0" dirty="0"/>
            </a:br>
            <a:r>
              <a:rPr lang="en-US" sz="750" kern="0" dirty="0"/>
              <a:t>Elapsed time for recon is 76.453 seconds</a:t>
            </a:r>
          </a:p>
          <a:p>
            <a:pPr eaLnBrk="1" hangingPunct="1">
              <a:buFont typeface="Wingdings" pitchFamily="-110" charset="2"/>
              <a:buNone/>
            </a:pPr>
            <a:endParaRPr lang="en-US" sz="750" kern="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BBD01BF-FFA6-57F9-A1BD-36474E94F775}"/>
                  </a:ext>
                </a:extLst>
              </p:cNvPr>
              <p:cNvSpPr txBox="1"/>
              <p:nvPr/>
            </p:nvSpPr>
            <p:spPr>
              <a:xfrm>
                <a:off x="4572000" y="641079"/>
                <a:ext cx="259080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Full updates for </a:t>
                </a:r>
                <a14:m>
                  <m:oMath xmlns:m="http://schemas.openxmlformats.org/officeDocument/2006/math">
                    <m:r>
                      <a:rPr lang="en-US" sz="12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𝜶</m:t>
                    </m:r>
                  </m:oMath>
                </a14:m>
                <a:r>
                  <a:rPr lang="en-US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BBD01BF-FFA6-57F9-A1BD-36474E94F7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641079"/>
                <a:ext cx="2590800" cy="276999"/>
              </a:xfrm>
              <a:prstGeom prst="rect">
                <a:avLst/>
              </a:prstGeom>
              <a:blipFill>
                <a:blip r:embed="rId2"/>
                <a:stretch>
                  <a:fillRect b="-173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Oval 7">
            <a:extLst>
              <a:ext uri="{FF2B5EF4-FFF2-40B4-BE49-F238E27FC236}">
                <a16:creationId xmlns:a16="http://schemas.microsoft.com/office/drawing/2014/main" id="{138B1B84-8DED-F912-804E-64DA5D7C734E}"/>
              </a:ext>
            </a:extLst>
          </p:cNvPr>
          <p:cNvSpPr/>
          <p:nvPr/>
        </p:nvSpPr>
        <p:spPr bwMode="auto">
          <a:xfrm>
            <a:off x="974801" y="5295900"/>
            <a:ext cx="990600" cy="327025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8A794E9-5C27-2C70-29F8-3F5DA3B0A364}"/>
              </a:ext>
            </a:extLst>
          </p:cNvPr>
          <p:cNvSpPr/>
          <p:nvPr/>
        </p:nvSpPr>
        <p:spPr bwMode="auto">
          <a:xfrm>
            <a:off x="5493371" y="5285755"/>
            <a:ext cx="990600" cy="327025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35DAC9E-B2ED-78C9-C28B-EF79D8689DB5}"/>
              </a:ext>
            </a:extLst>
          </p:cNvPr>
          <p:cNvSpPr/>
          <p:nvPr/>
        </p:nvSpPr>
        <p:spPr bwMode="auto">
          <a:xfrm>
            <a:off x="7178599" y="4610100"/>
            <a:ext cx="990600" cy="739775"/>
          </a:xfrm>
          <a:prstGeom prst="ellipse">
            <a:avLst/>
          </a:prstGeom>
          <a:noFill/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45794FB-264C-E142-02DB-20AC789295A9}"/>
              </a:ext>
            </a:extLst>
          </p:cNvPr>
          <p:cNvSpPr/>
          <p:nvPr/>
        </p:nvSpPr>
        <p:spPr bwMode="auto">
          <a:xfrm>
            <a:off x="2736229" y="4610100"/>
            <a:ext cx="990600" cy="739775"/>
          </a:xfrm>
          <a:prstGeom prst="ellipse">
            <a:avLst/>
          </a:prstGeom>
          <a:noFill/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64F98D97-6EFA-218F-870B-34C77A3BDDE3}"/>
                  </a:ext>
                </a:extLst>
              </p:cNvPr>
              <p:cNvSpPr txBox="1"/>
              <p:nvPr/>
            </p:nvSpPr>
            <p:spPr>
              <a:xfrm>
                <a:off x="76200" y="641078"/>
                <a:ext cx="320040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Approximate prior quadratic updates for </a:t>
                </a:r>
                <a14:m>
                  <m:oMath xmlns:m="http://schemas.openxmlformats.org/officeDocument/2006/math">
                    <m:r>
                      <a:rPr lang="en-US" sz="12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𝜶</m:t>
                    </m:r>
                  </m:oMath>
                </a14:m>
                <a:r>
                  <a:rPr lang="en-US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64F98D97-6EFA-218F-870B-34C77A3BDD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" y="641078"/>
                <a:ext cx="3200400" cy="276999"/>
              </a:xfrm>
              <a:prstGeom prst="rect">
                <a:avLst/>
              </a:prstGeom>
              <a:blipFill>
                <a:blip r:embed="rId3"/>
                <a:stretch>
                  <a:fillRect l="-395" b="-173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9756192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6B162A-B797-2870-03EF-6FA19FC49B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Convergence behavior, sharpness = -2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9B9E6A-583E-19DB-B330-E1F87D727D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876300"/>
            <a:ext cx="4572000" cy="4800600"/>
          </a:xfrm>
        </p:spPr>
        <p:txBody>
          <a:bodyPr/>
          <a:lstStyle/>
          <a:p>
            <a:pPr>
              <a:buNone/>
            </a:pPr>
            <a:r>
              <a:rPr lang="en-US" sz="750" dirty="0"/>
              <a:t>Starting VCD iterations</a:t>
            </a:r>
            <a:br>
              <a:rPr lang="en-US" sz="750" dirty="0"/>
            </a:br>
            <a:r>
              <a:rPr lang="en-US" sz="750" dirty="0"/>
              <a:t>VCD iteration=0; Forward loss=10.616, Prior loss=0.062, Weighted total loss=7.159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RMSE=6.325</a:t>
            </a:r>
            <a:br>
              <a:rPr lang="en-US" sz="750" dirty="0"/>
            </a:br>
            <a:r>
              <a:rPr lang="en-US" sz="750" dirty="0"/>
              <a:t>VCD iteration=1; Forward loss=6.796, Prior loss=0.127, Weighted total loss=4.701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RMSE=4.049</a:t>
            </a:r>
            <a:br>
              <a:rPr lang="en-US" sz="750" dirty="0"/>
            </a:br>
            <a:r>
              <a:rPr lang="en-US" sz="750" dirty="0"/>
              <a:t>VCD iteration=2; Forward loss=3.986, Prior loss=0.583, Weighted total loss=3.434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RMSE=2.375</a:t>
            </a:r>
            <a:br>
              <a:rPr lang="en-US" sz="750" dirty="0"/>
            </a:br>
            <a:r>
              <a:rPr lang="en-US" sz="750" dirty="0"/>
              <a:t>VCD iteration=3; Forward loss=2.990, Prior loss=0.621, Weighted total loss=2.821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RMSE=1.781</a:t>
            </a:r>
            <a:br>
              <a:rPr lang="en-US" sz="750" dirty="0"/>
            </a:br>
            <a:r>
              <a:rPr lang="en-US" sz="750" dirty="0"/>
              <a:t>VCD iteration=4; Forward loss=2.222, Prior loss=0.711, Weighted total loss=2.430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RMSE=1.324</a:t>
            </a:r>
            <a:br>
              <a:rPr lang="en-US" sz="750" dirty="0"/>
            </a:br>
            <a:r>
              <a:rPr lang="en-US" sz="750" dirty="0"/>
              <a:t>VCD iteration=5; Forward loss=1.829, Prior loss=0.761, Weighted total loss=2.234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RMSE=1.090</a:t>
            </a:r>
            <a:br>
              <a:rPr lang="en-US" sz="750" dirty="0"/>
            </a:br>
            <a:r>
              <a:rPr lang="en-US" sz="750" dirty="0"/>
              <a:t>VCD iteration=6; Forward loss=1.627, Prior loss=0.799, Weighted total loss=2.150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RMSE=0.969</a:t>
            </a:r>
            <a:br>
              <a:rPr lang="en-US" sz="750" dirty="0"/>
            </a:br>
            <a:r>
              <a:rPr lang="en-US" sz="750" dirty="0"/>
              <a:t>VCD iteration=7; Forward loss=1.503, Prior loss=0.830, Weighted total loss=2.109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RMSE=0.896</a:t>
            </a:r>
            <a:br>
              <a:rPr lang="en-US" sz="750" dirty="0"/>
            </a:br>
            <a:r>
              <a:rPr lang="en-US" sz="750" dirty="0"/>
              <a:t>VCD iteration=8; Forward loss=1.423, Prior loss=0.854, Weighted total loss=2.087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RMSE=0.848</a:t>
            </a:r>
            <a:br>
              <a:rPr lang="en-US" sz="750" dirty="0"/>
            </a:br>
            <a:r>
              <a:rPr lang="en-US" sz="750" dirty="0"/>
              <a:t>VCD iteration=9; Forward loss=1.367, Prior loss=0.872, Weighted total loss=2.074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RMSE=0.815</a:t>
            </a:r>
            <a:br>
              <a:rPr lang="en-US" sz="750" dirty="0"/>
            </a:br>
            <a:r>
              <a:rPr lang="en-US" sz="750" dirty="0"/>
              <a:t>VCD iteration=10; Forward loss=1.326, Prior loss=0.887, Weighted total loss=2.067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RMSE=0.790</a:t>
            </a:r>
            <a:br>
              <a:rPr lang="en-US" sz="750" dirty="0"/>
            </a:br>
            <a:r>
              <a:rPr lang="en-US" sz="750" dirty="0"/>
              <a:t>VCD iteration=11; Forward loss=1.293, Prior loss=0.900, Weighted total loss=2.061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RMSE=0.770</a:t>
            </a:r>
            <a:br>
              <a:rPr lang="en-US" sz="750" dirty="0"/>
            </a:br>
            <a:r>
              <a:rPr lang="en-US" sz="750" dirty="0"/>
              <a:t>VCD iteration=12; Forward loss=1.269, Prior loss=0.909, Weighted total loss=2.058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RMSE=0.756</a:t>
            </a:r>
            <a:br>
              <a:rPr lang="en-US" sz="750" dirty="0"/>
            </a:br>
            <a:r>
              <a:rPr lang="en-US" sz="750" dirty="0"/>
              <a:t>VCD iteration=13; Forward loss=1.248, Prior loss=0.918, Weighted total loss=2.056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RMSE=0.744</a:t>
            </a:r>
            <a:br>
              <a:rPr lang="en-US" sz="750" dirty="0"/>
            </a:br>
            <a:r>
              <a:rPr lang="en-US" sz="750" dirty="0"/>
              <a:t>VCD iteration=14; Forward loss=1.232, Prior loss=0.925, Weighted total loss=2.054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RMSE=0.734</a:t>
            </a:r>
            <a:br>
              <a:rPr lang="en-US" sz="750" dirty="0"/>
            </a:br>
            <a:r>
              <a:rPr lang="en-US" sz="750" dirty="0"/>
              <a:t>VCD iteration=15; Forward loss=1.218, Prior loss=0.931, Weighted total loss=2.053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RMSE=0.726</a:t>
            </a:r>
            <a:br>
              <a:rPr lang="en-US" sz="750" dirty="0"/>
            </a:br>
            <a:r>
              <a:rPr lang="en-US" sz="750" dirty="0"/>
              <a:t>VCD iteration=16; Forward loss=1.207, Prior loss=0.936, Weighted total loss=2.053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RMSE=0.719</a:t>
            </a:r>
            <a:br>
              <a:rPr lang="en-US" sz="750" dirty="0"/>
            </a:br>
            <a:r>
              <a:rPr lang="en-US" sz="750" dirty="0"/>
              <a:t>VCD iteration=17; Forward loss=1.198, Prior loss=0.940, Weighted total loss=2.052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RMSE=0.714</a:t>
            </a:r>
            <a:br>
              <a:rPr lang="en-US" sz="750" dirty="0"/>
            </a:br>
            <a:r>
              <a:rPr lang="en-US" sz="750" dirty="0"/>
              <a:t>VCD iteration=18; Forward loss=1.190, Prior loss=0.944, Weighted total loss=2.052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RMSE=0.709</a:t>
            </a:r>
            <a:br>
              <a:rPr lang="en-US" sz="750" dirty="0"/>
            </a:br>
            <a:r>
              <a:rPr lang="en-US" sz="750" dirty="0"/>
              <a:t>VCD iteration=19; Forward loss=1.184, Prior loss=0.947, Weighted total loss=2.052</a:t>
            </a:r>
            <a:br>
              <a:rPr lang="en-US" sz="750" dirty="0"/>
            </a:br>
            <a:r>
              <a:rPr lang="en-US" sz="750" dirty="0"/>
              <a:t>Error </a:t>
            </a:r>
            <a:r>
              <a:rPr lang="en-US" sz="750" dirty="0" err="1"/>
              <a:t>sino</a:t>
            </a:r>
            <a:r>
              <a:rPr lang="en-US" sz="750" dirty="0"/>
              <a:t> RMSE=0.705</a:t>
            </a:r>
            <a:br>
              <a:rPr lang="en-US" sz="750" dirty="0"/>
            </a:br>
            <a:r>
              <a:rPr lang="en-US" sz="750" dirty="0"/>
              <a:t>Elapsed time for recon is 40.859 seconds</a:t>
            </a:r>
          </a:p>
          <a:p>
            <a:pPr>
              <a:buNone/>
            </a:pPr>
            <a:endParaRPr lang="en-US" sz="75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D6F35F-7393-DCAC-0171-F21D0D8F6E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2661D55-915B-9148-8609-5AEDA0F27130}" type="slidenum">
              <a:rPr lang="en-US" smtClean="0"/>
              <a:t>47</a:t>
            </a:fld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D74AA07-230B-CC41-E744-FA60E43C73D9}"/>
              </a:ext>
            </a:extLst>
          </p:cNvPr>
          <p:cNvSpPr txBox="1">
            <a:spLocks/>
          </p:cNvSpPr>
          <p:nvPr/>
        </p:nvSpPr>
        <p:spPr bwMode="auto">
          <a:xfrm>
            <a:off x="4572000" y="876300"/>
            <a:ext cx="4572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§"/>
              <a:defRPr sz="2500">
                <a:solidFill>
                  <a:schemeClr val="tx1"/>
                </a:solidFill>
                <a:latin typeface="Times New Roman"/>
                <a:ea typeface="+mn-ea"/>
                <a:cs typeface="Times New Roman"/>
              </a:defRPr>
            </a:lvl1pPr>
            <a:lvl2pPr marL="336007" indent="-240761" algn="l" rtl="0" fontAlgn="base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rgbClr val="004880"/>
              </a:buClr>
              <a:buChar char="•"/>
              <a:defRPr sz="2167">
                <a:solidFill>
                  <a:schemeClr val="tx1"/>
                </a:solidFill>
                <a:latin typeface="Times New Roman"/>
                <a:ea typeface="ＭＳ Ｐゴシック" pitchFamily="-110" charset="-128"/>
                <a:cs typeface="Times New Roman"/>
              </a:defRPr>
            </a:lvl2pPr>
            <a:lvl3pPr marL="714346" indent="-231502" algn="l" rtl="0" fontAlgn="base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rgbClr val="004880"/>
              </a:buClr>
              <a:buChar char="–"/>
              <a:defRPr sz="2000">
                <a:solidFill>
                  <a:schemeClr val="tx1"/>
                </a:solidFill>
                <a:latin typeface="Times New Roman"/>
                <a:ea typeface="ＭＳ Ｐゴシック" pitchFamily="-110" charset="-128"/>
                <a:cs typeface="Times New Roman"/>
              </a:defRPr>
            </a:lvl3pPr>
            <a:lvl4pPr marL="1046386" indent="-236793" algn="l" rtl="0" fontAlgn="base">
              <a:lnSpc>
                <a:spcPct val="95000"/>
              </a:lnSpc>
              <a:spcBef>
                <a:spcPct val="10000"/>
              </a:spcBef>
              <a:spcAft>
                <a:spcPct val="0"/>
              </a:spcAft>
              <a:buClr>
                <a:srgbClr val="004880"/>
              </a:buClr>
              <a:buFont typeface="Times" pitchFamily="-110" charset="0"/>
              <a:buChar char="•"/>
              <a:defRPr sz="2000">
                <a:solidFill>
                  <a:schemeClr val="tx1"/>
                </a:solidFill>
                <a:latin typeface="Times New Roman"/>
                <a:ea typeface="ＭＳ Ｐゴシック" pitchFamily="-110" charset="-128"/>
                <a:cs typeface="Times New Roman"/>
              </a:defRPr>
            </a:lvl4pPr>
            <a:lvl5pPr marL="1382393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Times New Roman"/>
                <a:ea typeface="ＭＳ Ｐゴシック" pitchFamily="-110" charset="-128"/>
                <a:cs typeface="Times New Roman"/>
              </a:defRPr>
            </a:lvl5pPr>
            <a:lvl6pPr marL="1763378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6pPr>
            <a:lvl7pPr marL="2144363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7pPr>
            <a:lvl8pPr marL="2525347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8pPr>
            <a:lvl9pPr marL="2906332" indent="-240761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9pPr>
          </a:lstStyle>
          <a:p>
            <a:pPr eaLnBrk="1" hangingPunct="1">
              <a:buFont typeface="Wingdings" pitchFamily="-110" charset="2"/>
              <a:buNone/>
            </a:pPr>
            <a:r>
              <a:rPr lang="en-US" sz="750" kern="0" dirty="0"/>
              <a:t>Starting VCD iterations</a:t>
            </a:r>
            <a:br>
              <a:rPr lang="en-US" sz="750" kern="0" dirty="0"/>
            </a:br>
            <a:r>
              <a:rPr lang="en-US" sz="750" kern="0" dirty="0"/>
              <a:t>VCD iteration=0; Forward loss=7.165, Prior loss=0.111, Weighted total loss=4.925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RMSE=4.269</a:t>
            </a:r>
            <a:br>
              <a:rPr lang="en-US" sz="750" kern="0" dirty="0"/>
            </a:br>
            <a:r>
              <a:rPr lang="en-US" sz="750" kern="0" dirty="0"/>
              <a:t>VCD iteration=1; Forward loss=4.410, Prior loss=0.279, Weighted total loss=3.312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RMSE=2.628</a:t>
            </a:r>
            <a:br>
              <a:rPr lang="en-US" sz="750" kern="0" dirty="0"/>
            </a:br>
            <a:r>
              <a:rPr lang="en-US" sz="750" kern="0" dirty="0"/>
              <a:t>VCD iteration=2; Forward loss=3.063, Prior loss=0.575, Weighted total loss=2.808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RMSE=1.825</a:t>
            </a:r>
            <a:br>
              <a:rPr lang="en-US" sz="750" kern="0" dirty="0"/>
            </a:br>
            <a:r>
              <a:rPr lang="en-US" sz="750" kern="0" dirty="0"/>
              <a:t>VCD iteration=3; Forward loss=2.453, Prior loss=0.645, Weighted total loss=2.495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RMSE=1.461</a:t>
            </a:r>
            <a:br>
              <a:rPr lang="en-US" sz="750" kern="0" dirty="0"/>
            </a:br>
            <a:r>
              <a:rPr lang="en-US" sz="750" kern="0" dirty="0"/>
              <a:t>VCD iteration=4; Forward loss=2.008, Prior loss=0.717, Weighted total loss=2.294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RMSE=1.196</a:t>
            </a:r>
            <a:br>
              <a:rPr lang="en-US" sz="750" kern="0" dirty="0"/>
            </a:br>
            <a:r>
              <a:rPr lang="en-US" sz="750" kern="0" dirty="0"/>
              <a:t>VCD iteration=5; Forward loss=1.766, Prior loss=0.754, Weighted total loss=2.182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RMSE=1.052</a:t>
            </a:r>
            <a:br>
              <a:rPr lang="en-US" sz="750" kern="0" dirty="0"/>
            </a:br>
            <a:r>
              <a:rPr lang="en-US" sz="750" kern="0" dirty="0"/>
              <a:t>VCD iteration=6; Forward loss=1.606, Prior loss=0.793, Weighted total loss=2.127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RMSE=0.957</a:t>
            </a:r>
            <a:br>
              <a:rPr lang="en-US" sz="750" kern="0" dirty="0"/>
            </a:br>
            <a:r>
              <a:rPr lang="en-US" sz="750" kern="0" dirty="0"/>
              <a:t>VCD iteration=7; Forward loss=1.502, Prior loss=0.823, Weighted total loss=2.098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RMSE=0.895</a:t>
            </a:r>
            <a:br>
              <a:rPr lang="en-US" sz="750" kern="0" dirty="0"/>
            </a:br>
            <a:r>
              <a:rPr lang="en-US" sz="750" kern="0" dirty="0"/>
              <a:t>VCD iteration=8; Forward loss=1.427, Prior loss=0.847, Weighted total loss=2.081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RMSE=0.850</a:t>
            </a:r>
            <a:br>
              <a:rPr lang="en-US" sz="750" kern="0" dirty="0"/>
            </a:br>
            <a:r>
              <a:rPr lang="en-US" sz="750" kern="0" dirty="0"/>
              <a:t>VCD iteration=9; Forward loss=1.372, Prior loss=0.867, Weighted total loss=2.070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RMSE=0.817</a:t>
            </a:r>
            <a:br>
              <a:rPr lang="en-US" sz="750" kern="0" dirty="0"/>
            </a:br>
            <a:r>
              <a:rPr lang="en-US" sz="750" kern="0" dirty="0"/>
              <a:t>VCD iteration=10; Forward loss=1.329, Prior loss=0.883, Weighted total loss=2.064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RMSE=0.792</a:t>
            </a:r>
            <a:br>
              <a:rPr lang="en-US" sz="750" kern="0" dirty="0"/>
            </a:br>
            <a:r>
              <a:rPr lang="en-US" sz="750" kern="0" dirty="0"/>
              <a:t>VCD iteration=11; Forward loss=1.293, Prior loss=0.898, Weighted total loss=2.059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RMSE=0.771</a:t>
            </a:r>
            <a:br>
              <a:rPr lang="en-US" sz="750" kern="0" dirty="0"/>
            </a:br>
            <a:r>
              <a:rPr lang="en-US" sz="750" kern="0" dirty="0"/>
              <a:t>VCD iteration=12; Forward loss=1.268, Prior loss=0.908, Weighted total loss=2.056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RMSE=0.755</a:t>
            </a:r>
            <a:br>
              <a:rPr lang="en-US" sz="750" kern="0" dirty="0"/>
            </a:br>
            <a:r>
              <a:rPr lang="en-US" sz="750" kern="0" dirty="0"/>
              <a:t>VCD iteration=13; Forward loss=1.246, Prior loss=0.918, Weighted total loss=2.054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RMSE=0.742</a:t>
            </a:r>
            <a:br>
              <a:rPr lang="en-US" sz="750" kern="0" dirty="0"/>
            </a:br>
            <a:r>
              <a:rPr lang="en-US" sz="750" kern="0" dirty="0"/>
              <a:t>VCD iteration=14; Forward loss=1.229, Prior loss=0.925, Weighted total loss=2.053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RMSE=0.732</a:t>
            </a:r>
            <a:br>
              <a:rPr lang="en-US" sz="750" kern="0" dirty="0"/>
            </a:br>
            <a:r>
              <a:rPr lang="en-US" sz="750" kern="0" dirty="0"/>
              <a:t>VCD iteration=15; Forward loss=1.215, Prior loss=0.931, Weighted total loss=2.052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RMSE=0.724</a:t>
            </a:r>
            <a:br>
              <a:rPr lang="en-US" sz="750" kern="0" dirty="0"/>
            </a:br>
            <a:r>
              <a:rPr lang="en-US" sz="750" kern="0" dirty="0"/>
              <a:t>VCD iteration=16; Forward loss=1.204, Prior loss=0.937, Weighted total loss=2.052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RMSE=0.718</a:t>
            </a:r>
            <a:br>
              <a:rPr lang="en-US" sz="750" kern="0" dirty="0"/>
            </a:br>
            <a:r>
              <a:rPr lang="en-US" sz="750" kern="0" dirty="0"/>
              <a:t>VCD iteration=17; Forward loss=1.195, Prior loss=0.941, Weighted total loss=2.051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RMSE=0.712</a:t>
            </a:r>
            <a:br>
              <a:rPr lang="en-US" sz="750" kern="0" dirty="0"/>
            </a:br>
            <a:r>
              <a:rPr lang="en-US" sz="750" kern="0" dirty="0"/>
              <a:t>VCD iteration=18; Forward loss=1.188, Prior loss=0.945, Weighted total loss=2.051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RMSE=0.708</a:t>
            </a:r>
            <a:br>
              <a:rPr lang="en-US" sz="750" kern="0" dirty="0"/>
            </a:br>
            <a:r>
              <a:rPr lang="en-US" sz="750" kern="0" dirty="0"/>
              <a:t>VCD iteration=19; Forward loss=1.181, Prior loss=0.948, Weighted total loss=2.051</a:t>
            </a:r>
            <a:br>
              <a:rPr lang="en-US" sz="750" kern="0" dirty="0"/>
            </a:br>
            <a:r>
              <a:rPr lang="en-US" sz="750" kern="0" dirty="0"/>
              <a:t>Error </a:t>
            </a:r>
            <a:r>
              <a:rPr lang="en-US" sz="750" kern="0" dirty="0" err="1"/>
              <a:t>sino</a:t>
            </a:r>
            <a:r>
              <a:rPr lang="en-US" sz="750" kern="0" dirty="0"/>
              <a:t> RMSE=0.704</a:t>
            </a:r>
            <a:br>
              <a:rPr lang="en-US" sz="750" kern="0" dirty="0"/>
            </a:br>
            <a:r>
              <a:rPr lang="en-US" sz="750" kern="0" dirty="0"/>
              <a:t>Elapsed time for recon is 76.279 seconds</a:t>
            </a:r>
          </a:p>
          <a:p>
            <a:pPr eaLnBrk="1" hangingPunct="1">
              <a:buFont typeface="Wingdings" pitchFamily="-110" charset="2"/>
              <a:buNone/>
            </a:pPr>
            <a:endParaRPr lang="en-US" sz="750" kern="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BBD01BF-FFA6-57F9-A1BD-36474E94F775}"/>
                  </a:ext>
                </a:extLst>
              </p:cNvPr>
              <p:cNvSpPr txBox="1"/>
              <p:nvPr/>
            </p:nvSpPr>
            <p:spPr>
              <a:xfrm>
                <a:off x="4572000" y="641079"/>
                <a:ext cx="259080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Full updates for </a:t>
                </a:r>
                <a14:m>
                  <m:oMath xmlns:m="http://schemas.openxmlformats.org/officeDocument/2006/math">
                    <m:r>
                      <a:rPr lang="en-US" sz="12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𝜶</m:t>
                    </m:r>
                  </m:oMath>
                </a14:m>
                <a:r>
                  <a:rPr lang="en-US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BBD01BF-FFA6-57F9-A1BD-36474E94F7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641079"/>
                <a:ext cx="2590800" cy="276999"/>
              </a:xfrm>
              <a:prstGeom prst="rect">
                <a:avLst/>
              </a:prstGeom>
              <a:blipFill>
                <a:blip r:embed="rId2"/>
                <a:stretch>
                  <a:fillRect b="-173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Oval 7">
            <a:extLst>
              <a:ext uri="{FF2B5EF4-FFF2-40B4-BE49-F238E27FC236}">
                <a16:creationId xmlns:a16="http://schemas.microsoft.com/office/drawing/2014/main" id="{138B1B84-8DED-F912-804E-64DA5D7C734E}"/>
              </a:ext>
            </a:extLst>
          </p:cNvPr>
          <p:cNvSpPr/>
          <p:nvPr/>
        </p:nvSpPr>
        <p:spPr bwMode="auto">
          <a:xfrm>
            <a:off x="974801" y="5295900"/>
            <a:ext cx="990600" cy="327025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8A794E9-5C27-2C70-29F8-3F5DA3B0A364}"/>
              </a:ext>
            </a:extLst>
          </p:cNvPr>
          <p:cNvSpPr/>
          <p:nvPr/>
        </p:nvSpPr>
        <p:spPr bwMode="auto">
          <a:xfrm>
            <a:off x="5493371" y="5285755"/>
            <a:ext cx="990600" cy="327025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35DAC9E-B2ED-78C9-C28B-EF79D8689DB5}"/>
              </a:ext>
            </a:extLst>
          </p:cNvPr>
          <p:cNvSpPr/>
          <p:nvPr/>
        </p:nvSpPr>
        <p:spPr bwMode="auto">
          <a:xfrm>
            <a:off x="7178599" y="4610100"/>
            <a:ext cx="990600" cy="739775"/>
          </a:xfrm>
          <a:prstGeom prst="ellipse">
            <a:avLst/>
          </a:prstGeom>
          <a:noFill/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45794FB-264C-E142-02DB-20AC789295A9}"/>
              </a:ext>
            </a:extLst>
          </p:cNvPr>
          <p:cNvSpPr/>
          <p:nvPr/>
        </p:nvSpPr>
        <p:spPr bwMode="auto">
          <a:xfrm>
            <a:off x="2736229" y="5022850"/>
            <a:ext cx="990600" cy="327025"/>
          </a:xfrm>
          <a:prstGeom prst="ellipse">
            <a:avLst/>
          </a:prstGeom>
          <a:noFill/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64F98D97-6EFA-218F-870B-34C77A3BDDE3}"/>
                  </a:ext>
                </a:extLst>
              </p:cNvPr>
              <p:cNvSpPr txBox="1"/>
              <p:nvPr/>
            </p:nvSpPr>
            <p:spPr>
              <a:xfrm>
                <a:off x="76200" y="641078"/>
                <a:ext cx="320040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Approximate prior quadratic updates for </a:t>
                </a:r>
                <a14:m>
                  <m:oMath xmlns:m="http://schemas.openxmlformats.org/officeDocument/2006/math">
                    <m:r>
                      <a:rPr lang="en-US" sz="12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𝜶</m:t>
                    </m:r>
                  </m:oMath>
                </a14:m>
                <a:r>
                  <a:rPr lang="en-US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64F98D97-6EFA-218F-870B-34C77A3BDD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" y="641078"/>
                <a:ext cx="3200400" cy="276999"/>
              </a:xfrm>
              <a:prstGeom prst="rect">
                <a:avLst/>
              </a:prstGeom>
              <a:blipFill>
                <a:blip r:embed="rId3"/>
                <a:stretch>
                  <a:fillRect l="-395" b="-173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9389196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B7B958-5E84-EE4F-AB6C-F940A31CDE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1500"/>
          </a:xfrm>
        </p:spPr>
        <p:txBody>
          <a:bodyPr/>
          <a:lstStyle/>
          <a:p>
            <a:r>
              <a:rPr lang="en-US" dirty="0"/>
              <a:t>Refactor projectors for </a:t>
            </a:r>
            <a:r>
              <a:rPr lang="en-US" dirty="0" err="1"/>
              <a:t>cpu</a:t>
            </a:r>
            <a:r>
              <a:rPr lang="en-US" dirty="0"/>
              <a:t>/</a:t>
            </a:r>
            <a:r>
              <a:rPr lang="en-US" dirty="0" err="1"/>
              <a:t>gpu</a:t>
            </a:r>
            <a:r>
              <a:rPr lang="en-US" dirty="0"/>
              <a:t> transfer model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9561924-36AE-5541-80BA-155A33975D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571500"/>
            <a:ext cx="8610600" cy="5143500"/>
          </a:xfrm>
        </p:spPr>
        <p:txBody>
          <a:bodyPr/>
          <a:lstStyle/>
          <a:p>
            <a:r>
              <a:rPr lang="en-US" altLang="zh-CN" sz="1600" dirty="0"/>
              <a:t> </a:t>
            </a:r>
            <a:r>
              <a:rPr lang="en-US" altLang="zh-CN" sz="1600" b="1" dirty="0"/>
              <a:t>Goal:  </a:t>
            </a:r>
            <a:r>
              <a:rPr lang="en-US" altLang="zh-CN" sz="1600" dirty="0"/>
              <a:t>The </a:t>
            </a:r>
            <a:r>
              <a:rPr lang="en-US" altLang="zh-CN" sz="1600" dirty="0" err="1"/>
              <a:t>jit</a:t>
            </a:r>
            <a:r>
              <a:rPr lang="en-US" altLang="zh-CN" sz="1600" dirty="0"/>
              <a:t>-compiled projectors should </a:t>
            </a:r>
          </a:p>
          <a:p>
            <a:pPr lvl="1"/>
            <a:r>
              <a:rPr lang="en-US" altLang="zh-CN" sz="1200" dirty="0"/>
              <a:t>Take in a batch specified by a set of pixels and a set of views.</a:t>
            </a:r>
          </a:p>
          <a:p>
            <a:pPr lvl="1"/>
            <a:r>
              <a:rPr lang="en-US" altLang="zh-CN" sz="1200" dirty="0"/>
              <a:t>Take input on the worker and return results to the worker.   </a:t>
            </a:r>
          </a:p>
          <a:p>
            <a:pPr marL="95246" lvl="1" indent="0">
              <a:buNone/>
            </a:pPr>
            <a:r>
              <a:rPr lang="en-US" altLang="zh-CN" sz="1600" dirty="0"/>
              <a:t>This is the atomic-level component.  Any transfer GPU-CPU will take place outside this and not be </a:t>
            </a:r>
            <a:r>
              <a:rPr lang="en-US" altLang="zh-CN" sz="1600" dirty="0" err="1"/>
              <a:t>jit</a:t>
            </a:r>
            <a:r>
              <a:rPr lang="en-US" altLang="zh-CN" sz="1600" dirty="0"/>
              <a:t> compiled.  </a:t>
            </a:r>
          </a:p>
          <a:p>
            <a:pPr lvl="1"/>
            <a:r>
              <a:rPr lang="en-US" altLang="zh-CN" sz="1200" dirty="0"/>
              <a:t>“batch” should mean a group of size less or equal to the specified batch sizes with all processing on the worker.  We use batches to manage GPU memory and efficiency.</a:t>
            </a:r>
          </a:p>
          <a:p>
            <a:pPr lvl="1"/>
            <a:r>
              <a:rPr lang="en-US" altLang="zh-CN" sz="1200" dirty="0"/>
              <a:t>“subset” should mean any subset of views or pixels, which may then be batched in views and/or pixels.    We use pixel subsets for multi-granular VCD and multi-GPU back projection and use view subsets for multi-GPU forward projection.</a:t>
            </a:r>
          </a:p>
          <a:p>
            <a:r>
              <a:rPr lang="en-US" altLang="zh-CN" sz="1600" dirty="0"/>
              <a:t> Forward project:  </a:t>
            </a:r>
          </a:p>
          <a:p>
            <a:pPr lvl="1"/>
            <a:r>
              <a:rPr lang="en-US" altLang="zh-CN" sz="1200" b="1" dirty="0" err="1"/>
              <a:t>forward_project_pixel_batch_to_view_batch</a:t>
            </a:r>
            <a:r>
              <a:rPr lang="en-US" altLang="zh-CN" sz="1200" dirty="0"/>
              <a:t>(</a:t>
            </a:r>
            <a:r>
              <a:rPr lang="en-US" altLang="zh-CN" sz="1200" dirty="0" err="1"/>
              <a:t>voxel_values_batch</a:t>
            </a:r>
            <a:r>
              <a:rPr lang="en-US" altLang="zh-CN" sz="1200" dirty="0"/>
              <a:t>, </a:t>
            </a:r>
            <a:r>
              <a:rPr lang="en-US" altLang="zh-CN" sz="1200" dirty="0" err="1"/>
              <a:t>pixel_indices_batch</a:t>
            </a:r>
            <a:r>
              <a:rPr lang="en-US" altLang="zh-CN" sz="1200" dirty="0"/>
              <a:t>, </a:t>
            </a:r>
            <a:r>
              <a:rPr lang="en-US" altLang="zh-CN" sz="1200" dirty="0" err="1"/>
              <a:t>view_indices_batch</a:t>
            </a:r>
            <a:r>
              <a:rPr lang="en-US" altLang="zh-CN" sz="1200" dirty="0"/>
              <a:t>)</a:t>
            </a:r>
          </a:p>
          <a:p>
            <a:pPr lvl="2"/>
            <a:r>
              <a:rPr lang="en-US" altLang="zh-CN" sz="1100" dirty="0" err="1"/>
              <a:t>Vmap</a:t>
            </a:r>
            <a:r>
              <a:rPr lang="en-US" altLang="zh-CN" sz="1100" dirty="0"/>
              <a:t> over views – no need to concatenate over batches since that will happen outside </a:t>
            </a:r>
            <a:r>
              <a:rPr lang="en-US" altLang="zh-CN" sz="1100" dirty="0" err="1"/>
              <a:t>jit</a:t>
            </a:r>
            <a:endParaRPr lang="en-US" altLang="zh-CN" sz="1100" dirty="0"/>
          </a:p>
          <a:p>
            <a:pPr lvl="2"/>
            <a:r>
              <a:rPr lang="en-US" altLang="zh-CN" sz="1100" dirty="0"/>
              <a:t>Like </a:t>
            </a:r>
            <a:r>
              <a:rPr lang="en-US" altLang="zh-CN" sz="1100" dirty="0" err="1"/>
              <a:t>forward_project_view_batch</a:t>
            </a:r>
            <a:r>
              <a:rPr lang="en-US" altLang="zh-CN" sz="1100" dirty="0"/>
              <a:t> with extra arguments for pixels/voxels</a:t>
            </a:r>
          </a:p>
          <a:p>
            <a:pPr lvl="1"/>
            <a:r>
              <a:rPr lang="en-US" altLang="zh-CN" sz="1200" b="1" dirty="0" err="1"/>
              <a:t>forward_project_pixel_subset_to_view_batch</a:t>
            </a:r>
            <a:r>
              <a:rPr lang="en-US" altLang="zh-CN" sz="1200" dirty="0"/>
              <a:t>(</a:t>
            </a:r>
            <a:r>
              <a:rPr lang="en-US" altLang="zh-CN" sz="1200" dirty="0" err="1"/>
              <a:t>voxel_values</a:t>
            </a:r>
            <a:r>
              <a:rPr lang="en-US" altLang="zh-CN" sz="1200" dirty="0"/>
              <a:t>, </a:t>
            </a:r>
            <a:r>
              <a:rPr lang="en-US" altLang="zh-CN" sz="1200" dirty="0" err="1"/>
              <a:t>pixel_indices</a:t>
            </a:r>
            <a:r>
              <a:rPr lang="en-US" altLang="zh-CN" sz="1200" dirty="0"/>
              <a:t>, </a:t>
            </a:r>
            <a:r>
              <a:rPr lang="en-US" altLang="zh-CN" sz="1200" dirty="0" err="1"/>
              <a:t>view_indices_batch</a:t>
            </a:r>
            <a:r>
              <a:rPr lang="en-US" altLang="zh-CN" sz="1200" dirty="0"/>
              <a:t>)</a:t>
            </a:r>
            <a:endParaRPr lang="en-US" altLang="zh-CN" sz="1100" dirty="0"/>
          </a:p>
          <a:p>
            <a:pPr lvl="2"/>
            <a:r>
              <a:rPr lang="en-US" altLang="zh-CN" sz="1100" dirty="0" err="1"/>
              <a:t>sum_function_in_batches</a:t>
            </a:r>
            <a:r>
              <a:rPr lang="en-US" altLang="zh-CN" sz="1100" dirty="0"/>
              <a:t>(</a:t>
            </a:r>
            <a:r>
              <a:rPr lang="en-US" altLang="zh-CN" sz="1100" dirty="0" err="1"/>
              <a:t>forward_project_view_batch_pixel_batch</a:t>
            </a:r>
            <a:r>
              <a:rPr lang="en-US" altLang="zh-CN" sz="1100" dirty="0"/>
              <a:t>, </a:t>
            </a:r>
            <a:r>
              <a:rPr lang="en-US" altLang="zh-CN" sz="1100" dirty="0" err="1"/>
              <a:t>pixel_batch_size</a:t>
            </a:r>
            <a:r>
              <a:rPr lang="en-US" altLang="zh-CN" sz="1100" dirty="0"/>
              <a:t>)</a:t>
            </a:r>
          </a:p>
          <a:p>
            <a:pPr lvl="1"/>
            <a:r>
              <a:rPr lang="en-US" altLang="zh-CN" sz="1200" b="1" dirty="0" err="1"/>
              <a:t>forward_project_pixel</a:t>
            </a:r>
            <a:r>
              <a:rPr lang="en-US" altLang="zh-CN" sz="1200" b="1" err="1"/>
              <a:t>_</a:t>
            </a:r>
            <a:r>
              <a:rPr lang="en-US" altLang="zh-CN" sz="1200" b="1"/>
              <a:t>subset_t</a:t>
            </a:r>
            <a:r>
              <a:rPr lang="en-US" altLang="zh-CN" sz="1200" b="1" dirty="0"/>
              <a:t>o</a:t>
            </a:r>
            <a:r>
              <a:rPr lang="en-US" altLang="zh-CN" sz="1200" b="1"/>
              <a:t>_view_subset </a:t>
            </a:r>
            <a:r>
              <a:rPr lang="en-US" altLang="zh-CN" sz="1200" dirty="0"/>
              <a:t>(</a:t>
            </a:r>
            <a:r>
              <a:rPr lang="en-US" altLang="zh-CN" sz="1200" dirty="0" err="1"/>
              <a:t>voxel_values</a:t>
            </a:r>
            <a:r>
              <a:rPr lang="en-US" altLang="zh-CN" sz="1200" dirty="0"/>
              <a:t>, </a:t>
            </a:r>
            <a:r>
              <a:rPr lang="en-US" altLang="zh-CN" sz="1200" dirty="0" err="1"/>
              <a:t>pixel_indices</a:t>
            </a:r>
            <a:r>
              <a:rPr lang="en-US" altLang="zh-CN" sz="1200" dirty="0"/>
              <a:t>, </a:t>
            </a:r>
            <a:r>
              <a:rPr lang="en-US" altLang="zh-CN" sz="1200" dirty="0" err="1"/>
              <a:t>view_indices</a:t>
            </a:r>
            <a:r>
              <a:rPr lang="en-US" altLang="zh-CN" sz="1200" dirty="0"/>
              <a:t>)</a:t>
            </a:r>
          </a:p>
          <a:p>
            <a:pPr lvl="2"/>
            <a:r>
              <a:rPr lang="en-US" altLang="zh-CN" sz="1100" dirty="0" err="1"/>
              <a:t>concatenate_function_in_batches</a:t>
            </a:r>
            <a:r>
              <a:rPr lang="en-US" altLang="zh-CN" sz="1100" dirty="0"/>
              <a:t>(</a:t>
            </a:r>
            <a:r>
              <a:rPr lang="en-US" altLang="zh-CN" sz="1100" dirty="0" err="1"/>
              <a:t>forward_project_view_batch_pixel_subset</a:t>
            </a:r>
            <a:r>
              <a:rPr lang="en-US" altLang="zh-CN" sz="1100" dirty="0"/>
              <a:t>, </a:t>
            </a:r>
            <a:r>
              <a:rPr lang="en-US" altLang="zh-CN" sz="1100" dirty="0" err="1"/>
              <a:t>view_batch_size</a:t>
            </a:r>
            <a:r>
              <a:rPr lang="en-US" altLang="zh-CN" sz="1100" dirty="0"/>
              <a:t>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2AF9BBB-3F7C-7D41-95DC-1C9ECC5E71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94854" y="5349875"/>
            <a:ext cx="649146" cy="365125"/>
          </a:xfrm>
        </p:spPr>
        <p:txBody>
          <a:bodyPr/>
          <a:lstStyle/>
          <a:p>
            <a:fld id="{E2661D55-915B-9148-8609-5AEDA0F27130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8034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2256F6-2E3D-B6F1-5427-F6AF1976F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1500"/>
          </a:xfrm>
        </p:spPr>
        <p:txBody>
          <a:bodyPr/>
          <a:lstStyle/>
          <a:p>
            <a:r>
              <a:rPr lang="en-US" dirty="0"/>
              <a:t>Cone Beam Geometry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383ED4B-ED43-7EC1-C33F-0ED58CB2B08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96381" y="3401626"/>
                <a:ext cx="8610600" cy="2245802"/>
              </a:xfrm>
            </p:spPr>
            <p:txBody>
              <a:bodyPr/>
              <a:lstStyle/>
              <a:p>
                <a:r>
                  <a:rPr lang="en-US" sz="1050" dirty="0"/>
                  <a:t>Assumptions:</a:t>
                </a:r>
              </a:p>
              <a:p>
                <a:pPr lvl="2"/>
                <a:r>
                  <a:rPr lang="en-US" sz="900" dirty="0"/>
                  <a:t>iso is defined as point on rotation axis that is perpendicular to source detector line.</a:t>
                </a:r>
              </a:p>
              <a:p>
                <a:pPr lvl="2"/>
                <a:r>
                  <a:rPr lang="en-US" sz="900" dirty="0"/>
                  <a:t>Detector is assumed to be perpendicular to source to detector line and axis aligned with rotation axis</a:t>
                </a:r>
              </a:p>
              <a:p>
                <a:pPr lvl="2"/>
                <a:r>
                  <a:rPr lang="en-US" sz="900" dirty="0"/>
                  <a:t>Shape of sinogram is:</a:t>
                </a:r>
              </a:p>
              <a:p>
                <a:pPr marL="914400" lvl="2" indent="0">
                  <a:buNone/>
                </a:pPr>
                <a:r>
                  <a:rPr lang="en-US" sz="900" dirty="0" err="1">
                    <a:latin typeface="Consolas" panose="020B0609020204030204" pitchFamily="49" charset="0"/>
                    <a:cs typeface="Consolas" panose="020B0609020204030204" pitchFamily="49" charset="0"/>
                  </a:rPr>
                  <a:t>num_views</a:t>
                </a:r>
                <a:r>
                  <a:rPr lang="en-US" sz="900" dirty="0">
                    <a:latin typeface="Consolas" panose="020B0609020204030204" pitchFamily="49" charset="0"/>
                    <a:cs typeface="Consolas" panose="020B0609020204030204" pitchFamily="49" charset="0"/>
                  </a:rPr>
                  <a:t>, </a:t>
                </a:r>
                <a:r>
                  <a:rPr lang="en-US" sz="900" dirty="0" err="1">
                    <a:latin typeface="Consolas" panose="020B0609020204030204" pitchFamily="49" charset="0"/>
                    <a:cs typeface="Consolas" panose="020B0609020204030204" pitchFamily="49" charset="0"/>
                  </a:rPr>
                  <a:t>num_detector_rows</a:t>
                </a:r>
                <a:r>
                  <a:rPr lang="en-US" sz="900" dirty="0">
                    <a:latin typeface="Consolas" panose="020B0609020204030204" pitchFamily="49" charset="0"/>
                    <a:cs typeface="Consolas" panose="020B0609020204030204" pitchFamily="49" charset="0"/>
                  </a:rPr>
                  <a:t>, </a:t>
                </a:r>
                <a:r>
                  <a:rPr lang="en-US" sz="900" dirty="0" err="1">
                    <a:latin typeface="Consolas" panose="020B0609020204030204" pitchFamily="49" charset="0"/>
                    <a:cs typeface="Consolas" panose="020B0609020204030204" pitchFamily="49" charset="0"/>
                  </a:rPr>
                  <a:t>num_detector_channels</a:t>
                </a:r>
                <a:r>
                  <a:rPr lang="en-US" sz="900" dirty="0">
                    <a:latin typeface="Consolas" panose="020B0609020204030204" pitchFamily="49" charset="0"/>
                    <a:cs typeface="Consolas" panose="020B0609020204030204" pitchFamily="49" charset="0"/>
                  </a:rPr>
                  <a:t> = </a:t>
                </a:r>
                <a:r>
                  <a:rPr lang="en-US" sz="900" dirty="0" err="1">
                    <a:latin typeface="Consolas" panose="020B0609020204030204" pitchFamily="49" charset="0"/>
                    <a:cs typeface="Consolas" panose="020B0609020204030204" pitchFamily="49" charset="0"/>
                  </a:rPr>
                  <a:t>sinogram.shape</a:t>
                </a:r>
                <a:endParaRPr lang="en-US" sz="900" dirty="0">
                  <a:latin typeface="Consolas" panose="020B0609020204030204" pitchFamily="49" charset="0"/>
                  <a:cs typeface="Consolas" panose="020B0609020204030204" pitchFamily="49" charset="0"/>
                </a:endParaRPr>
              </a:p>
              <a:p>
                <a:pPr lvl="2"/>
                <a:r>
                  <a:rPr lang="en-US" sz="900" dirty="0"/>
                  <a:t>Magnification is a user specified parameter defined by:</a:t>
                </a:r>
              </a:p>
              <a:p>
                <a:pPr marL="914400" lvl="2" indent="0">
                  <a:buNone/>
                </a:pPr>
                <a:r>
                  <a:rPr lang="en-US" sz="900" dirty="0">
                    <a:latin typeface="Consolas" panose="020B0609020204030204" pitchFamily="49" charset="0"/>
                    <a:cs typeface="Consolas" panose="020B0609020204030204" pitchFamily="49" charset="0"/>
                  </a:rPr>
                  <a:t>magnification </a:t>
                </a:r>
                <a:r>
                  <a:rPr lang="en-US" sz="9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(source to detector distance) / (source to iso distance)</a:t>
                </a:r>
              </a:p>
              <a:p>
                <a:r>
                  <a:rPr lang="en-US" sz="1100" dirty="0"/>
                  <a:t>Spaces: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sz="900" i="1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900" i="1" dirty="0" err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sz="900" i="1" dirty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900" i="1" dirty="0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sz="900" i="1" dirty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900" i="1" dirty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sz="900" i="1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900" dirty="0"/>
                  <a:t> – index space (integers) for voxels in reconstruction.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sz="900" i="1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900" i="1" dirty="0" err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900" i="1" dirty="0" err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900" i="1" dirty="0" err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900" i="1" dirty="0" err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900" i="1" dirty="0" err="1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900" i="1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900" dirty="0"/>
                  <a:t> – physical space centered around iso and invariant to view parameters.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sz="900" i="1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900" i="1" dirty="0" err="1">
                        <a:latin typeface="Cambria Math" panose="02040503050406030204" pitchFamily="18" charset="0"/>
                      </a:rPr>
                      <m:t>𝑢</m:t>
                    </m:r>
                    <m:r>
                      <a:rPr lang="en-US" sz="900" i="1" dirty="0" err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900" i="1" dirty="0" err="1"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sz="900" i="1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900" dirty="0"/>
                  <a:t> – physical space with origin at detector iso and aligned with </a:t>
                </a:r>
                <a14:m>
                  <m:oMath xmlns:m="http://schemas.openxmlformats.org/officeDocument/2006/math">
                    <m:r>
                      <a:rPr lang="en-US" sz="900" i="1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900" i="1" dirty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900" i="1" dirty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900" i="1" dirty="0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900" i="1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900" dirty="0"/>
                  <a:t>.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sz="900" i="1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900" i="1" dirty="0" err="1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900" i="1" dirty="0" err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900" i="1" dirty="0" err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900" i="1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900" dirty="0"/>
                  <a:t> – index space (floats) for pixel centers in detector.</a:t>
                </a:r>
              </a:p>
              <a:p>
                <a:pPr lvl="2"/>
                <a:endParaRPr lang="en-US" sz="9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383ED4B-ED43-7EC1-C33F-0ED58CB2B08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96381" y="3401626"/>
                <a:ext cx="8610600" cy="2245802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F0810C-51D5-3E5C-2493-C8DB6B1FF8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94854" y="5349875"/>
            <a:ext cx="649146" cy="365125"/>
          </a:xfrm>
        </p:spPr>
        <p:txBody>
          <a:bodyPr/>
          <a:lstStyle/>
          <a:p>
            <a:fld id="{E2661D55-915B-9148-8609-5AEDA0F27130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EE41A52E-D4C9-0C0D-CB1D-BD0D04F593E0}"/>
              </a:ext>
            </a:extLst>
          </p:cNvPr>
          <p:cNvSpPr/>
          <p:nvPr/>
        </p:nvSpPr>
        <p:spPr bwMode="auto">
          <a:xfrm>
            <a:off x="5175767" y="4772202"/>
            <a:ext cx="3732656" cy="854864"/>
          </a:xfrm>
          <a:prstGeom prst="round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1" hangingPunct="1">
              <a:buNone/>
            </a:pPr>
            <a:r>
              <a:rPr lang="en-US" sz="1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Comments: </a:t>
            </a:r>
          </a:p>
          <a:p>
            <a:pPr marL="114300" indent="-109538" eaLnBrk="1" hangingPunct="1">
              <a:buFont typeface="Arial" panose="020B0604020202020204" pitchFamily="34" charset="0"/>
              <a:buChar char="•"/>
            </a:pPr>
            <a:r>
              <a:rPr lang="en-US" sz="1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Object is assumed to rotate clockwise viewed from the top.</a:t>
            </a:r>
          </a:p>
          <a:p>
            <a:pPr marL="114300" indent="-109538" eaLnBrk="1" hangingPunct="1">
              <a:buFont typeface="Arial" panose="020B0604020202020204" pitchFamily="34" charset="0"/>
              <a:buChar char="•"/>
            </a:pPr>
            <a:r>
              <a:rPr lang="en-US" sz="1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Detector is assumed axis-aligned with rotation axis.</a:t>
            </a:r>
          </a:p>
          <a:p>
            <a:pPr marL="114300" indent="-109538" eaLnBrk="1" hangingPunct="1">
              <a:buFont typeface="Arial" panose="020B0604020202020204" pitchFamily="34" charset="0"/>
              <a:buChar char="•"/>
            </a:pPr>
            <a:r>
              <a:rPr lang="en-US" sz="1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Index spaces are aligned with centers of voxels or detectors.</a:t>
            </a:r>
          </a:p>
        </p:txBody>
      </p:sp>
      <p:grpSp>
        <p:nvGrpSpPr>
          <p:cNvPr id="202" name="Group 201">
            <a:extLst>
              <a:ext uri="{FF2B5EF4-FFF2-40B4-BE49-F238E27FC236}">
                <a16:creationId xmlns:a16="http://schemas.microsoft.com/office/drawing/2014/main" id="{18AF6CBA-406F-E772-08B8-1F53CEBC3E8C}"/>
              </a:ext>
            </a:extLst>
          </p:cNvPr>
          <p:cNvGrpSpPr/>
          <p:nvPr/>
        </p:nvGrpSpPr>
        <p:grpSpPr>
          <a:xfrm>
            <a:off x="464364" y="138776"/>
            <a:ext cx="8687568" cy="3935202"/>
            <a:chOff x="470671" y="62576"/>
            <a:chExt cx="8687568" cy="3935202"/>
          </a:xfrm>
        </p:grpSpPr>
        <p:grpSp>
          <p:nvGrpSpPr>
            <p:cNvPr id="203" name="Group 202">
              <a:extLst>
                <a:ext uri="{FF2B5EF4-FFF2-40B4-BE49-F238E27FC236}">
                  <a16:creationId xmlns:a16="http://schemas.microsoft.com/office/drawing/2014/main" id="{E4F949C0-E00D-B2B1-5FED-923C1BA7A953}"/>
                </a:ext>
              </a:extLst>
            </p:cNvPr>
            <p:cNvGrpSpPr/>
            <p:nvPr/>
          </p:nvGrpSpPr>
          <p:grpSpPr>
            <a:xfrm>
              <a:off x="470671" y="1108908"/>
              <a:ext cx="6684392" cy="2495458"/>
              <a:chOff x="473673" y="1082443"/>
              <a:chExt cx="6684392" cy="2495458"/>
            </a:xfrm>
          </p:grpSpPr>
          <p:grpSp>
            <p:nvGrpSpPr>
              <p:cNvPr id="244" name="Group 243">
                <a:extLst>
                  <a:ext uri="{FF2B5EF4-FFF2-40B4-BE49-F238E27FC236}">
                    <a16:creationId xmlns:a16="http://schemas.microsoft.com/office/drawing/2014/main" id="{5CA9698C-A7A1-B21D-4AE3-7785AB252E9D}"/>
                  </a:ext>
                </a:extLst>
              </p:cNvPr>
              <p:cNvGrpSpPr/>
              <p:nvPr/>
            </p:nvGrpSpPr>
            <p:grpSpPr>
              <a:xfrm>
                <a:off x="3817580" y="2102569"/>
                <a:ext cx="1347816" cy="1014944"/>
                <a:chOff x="3817143" y="2194894"/>
                <a:chExt cx="1347816" cy="1014944"/>
              </a:xfrm>
            </p:grpSpPr>
            <p:grpSp>
              <p:nvGrpSpPr>
                <p:cNvPr id="283" name="Group 282">
                  <a:extLst>
                    <a:ext uri="{FF2B5EF4-FFF2-40B4-BE49-F238E27FC236}">
                      <a16:creationId xmlns:a16="http://schemas.microsoft.com/office/drawing/2014/main" id="{A518F77B-C637-2A83-6C18-251DCF73CD95}"/>
                    </a:ext>
                  </a:extLst>
                </p:cNvPr>
                <p:cNvGrpSpPr/>
                <p:nvPr/>
              </p:nvGrpSpPr>
              <p:grpSpPr>
                <a:xfrm>
                  <a:off x="3935687" y="2310873"/>
                  <a:ext cx="1229272" cy="898965"/>
                  <a:chOff x="2391141" y="2627335"/>
                  <a:chExt cx="1229272" cy="898965"/>
                </a:xfrm>
              </p:grpSpPr>
              <p:cxnSp>
                <p:nvCxnSpPr>
                  <p:cNvPr id="287" name="Straight Arrow Connector 286">
                    <a:extLst>
                      <a:ext uri="{FF2B5EF4-FFF2-40B4-BE49-F238E27FC236}">
                        <a16:creationId xmlns:a16="http://schemas.microsoft.com/office/drawing/2014/main" id="{50022616-A78D-9065-C1D9-B8DE3C77616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H="1" flipV="1">
                    <a:off x="2391141" y="2627335"/>
                    <a:ext cx="828108" cy="684899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arrow" w="sm" len="lg"/>
                  </a:ln>
                  <a:effectLst/>
                </p:spPr>
              </p:cxnSp>
              <p:sp>
                <p:nvSpPr>
                  <p:cNvPr id="288" name="TextBox 287">
                    <a:extLst>
                      <a:ext uri="{FF2B5EF4-FFF2-40B4-BE49-F238E27FC236}">
                        <a16:creationId xmlns:a16="http://schemas.microsoft.com/office/drawing/2014/main" id="{0453938E-7E78-5475-432A-85082BD02936}"/>
                      </a:ext>
                    </a:extLst>
                  </p:cNvPr>
                  <p:cNvSpPr txBox="1"/>
                  <p:nvPr/>
                </p:nvSpPr>
                <p:spPr>
                  <a:xfrm>
                    <a:off x="3095216" y="3187746"/>
                    <a:ext cx="525197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iso</a:t>
                    </a:r>
                  </a:p>
                </p:txBody>
              </p:sp>
            </p:grpSp>
            <p:grpSp>
              <p:nvGrpSpPr>
                <p:cNvPr id="284" name="Group 283">
                  <a:extLst>
                    <a:ext uri="{FF2B5EF4-FFF2-40B4-BE49-F238E27FC236}">
                      <a16:creationId xmlns:a16="http://schemas.microsoft.com/office/drawing/2014/main" id="{077FDCC9-D2B5-6DD5-471D-1E9631098385}"/>
                    </a:ext>
                  </a:extLst>
                </p:cNvPr>
                <p:cNvGrpSpPr/>
                <p:nvPr/>
              </p:nvGrpSpPr>
              <p:grpSpPr>
                <a:xfrm>
                  <a:off x="3817143" y="2194894"/>
                  <a:ext cx="91440" cy="91440"/>
                  <a:chOff x="3276600" y="838053"/>
                  <a:chExt cx="91440" cy="91440"/>
                </a:xfrm>
              </p:grpSpPr>
              <p:cxnSp>
                <p:nvCxnSpPr>
                  <p:cNvPr id="285" name="Straight Connector 284">
                    <a:extLst>
                      <a:ext uri="{FF2B5EF4-FFF2-40B4-BE49-F238E27FC236}">
                        <a16:creationId xmlns:a16="http://schemas.microsoft.com/office/drawing/2014/main" id="{88D44F3C-7EC1-0BDE-E17D-A5296EA7C60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3276600" y="838053"/>
                    <a:ext cx="0" cy="91440"/>
                  </a:xfrm>
                  <a:prstGeom prst="line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286" name="Straight Connector 285">
                    <a:extLst>
                      <a:ext uri="{FF2B5EF4-FFF2-40B4-BE49-F238E27FC236}">
                        <a16:creationId xmlns:a16="http://schemas.microsoft.com/office/drawing/2014/main" id="{A0C6B466-4C01-E3CD-9917-568A7D2EF7F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3276600" y="838053"/>
                    <a:ext cx="91440" cy="1524"/>
                  </a:xfrm>
                  <a:prstGeom prst="line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grpSp>
            <p:nvGrpSpPr>
              <p:cNvPr id="245" name="Group 244">
                <a:extLst>
                  <a:ext uri="{FF2B5EF4-FFF2-40B4-BE49-F238E27FC236}">
                    <a16:creationId xmlns:a16="http://schemas.microsoft.com/office/drawing/2014/main" id="{F0540538-6050-3044-0B6A-2629B9982DDA}"/>
                  </a:ext>
                </a:extLst>
              </p:cNvPr>
              <p:cNvGrpSpPr/>
              <p:nvPr/>
            </p:nvGrpSpPr>
            <p:grpSpPr>
              <a:xfrm>
                <a:off x="3241960" y="1082443"/>
                <a:ext cx="1595205" cy="2495458"/>
                <a:chOff x="1595143" y="1028700"/>
                <a:chExt cx="1595205" cy="2495458"/>
              </a:xfrm>
            </p:grpSpPr>
            <p:sp>
              <p:nvSpPr>
                <p:cNvPr id="271" name="Freeform 270">
                  <a:extLst>
                    <a:ext uri="{FF2B5EF4-FFF2-40B4-BE49-F238E27FC236}">
                      <a16:creationId xmlns:a16="http://schemas.microsoft.com/office/drawing/2014/main" id="{17D19D9E-AC36-4BD7-8123-73ADEDECE944}"/>
                    </a:ext>
                  </a:extLst>
                </p:cNvPr>
                <p:cNvSpPr/>
                <p:nvPr/>
              </p:nvSpPr>
              <p:spPr bwMode="auto">
                <a:xfrm>
                  <a:off x="1596084" y="2526546"/>
                  <a:ext cx="1370659" cy="336550"/>
                </a:xfrm>
                <a:custGeom>
                  <a:avLst/>
                  <a:gdLst>
                    <a:gd name="connsiteX0" fmla="*/ 0 w 358775"/>
                    <a:gd name="connsiteY0" fmla="*/ 168299 h 168299"/>
                    <a:gd name="connsiteX1" fmla="*/ 63500 w 358775"/>
                    <a:gd name="connsiteY1" fmla="*/ 142899 h 168299"/>
                    <a:gd name="connsiteX2" fmla="*/ 111125 w 358775"/>
                    <a:gd name="connsiteY2" fmla="*/ 117499 h 168299"/>
                    <a:gd name="connsiteX3" fmla="*/ 161925 w 358775"/>
                    <a:gd name="connsiteY3" fmla="*/ 98449 h 168299"/>
                    <a:gd name="connsiteX4" fmla="*/ 184150 w 358775"/>
                    <a:gd name="connsiteY4" fmla="*/ 85749 h 168299"/>
                    <a:gd name="connsiteX5" fmla="*/ 215900 w 358775"/>
                    <a:gd name="connsiteY5" fmla="*/ 73049 h 168299"/>
                    <a:gd name="connsiteX6" fmla="*/ 234950 w 358775"/>
                    <a:gd name="connsiteY6" fmla="*/ 60349 h 168299"/>
                    <a:gd name="connsiteX7" fmla="*/ 260350 w 358775"/>
                    <a:gd name="connsiteY7" fmla="*/ 47649 h 168299"/>
                    <a:gd name="connsiteX8" fmla="*/ 285750 w 358775"/>
                    <a:gd name="connsiteY8" fmla="*/ 28599 h 168299"/>
                    <a:gd name="connsiteX9" fmla="*/ 304800 w 358775"/>
                    <a:gd name="connsiteY9" fmla="*/ 19074 h 168299"/>
                    <a:gd name="connsiteX10" fmla="*/ 323850 w 358775"/>
                    <a:gd name="connsiteY10" fmla="*/ 6374 h 168299"/>
                    <a:gd name="connsiteX11" fmla="*/ 358775 w 358775"/>
                    <a:gd name="connsiteY11" fmla="*/ 24 h 168299"/>
                    <a:gd name="connsiteX0" fmla="*/ 0 w 358775"/>
                    <a:gd name="connsiteY0" fmla="*/ 168275 h 168275"/>
                    <a:gd name="connsiteX1" fmla="*/ 63500 w 358775"/>
                    <a:gd name="connsiteY1" fmla="*/ 142875 h 168275"/>
                    <a:gd name="connsiteX2" fmla="*/ 111125 w 358775"/>
                    <a:gd name="connsiteY2" fmla="*/ 117475 h 168275"/>
                    <a:gd name="connsiteX3" fmla="*/ 161925 w 358775"/>
                    <a:gd name="connsiteY3" fmla="*/ 98425 h 168275"/>
                    <a:gd name="connsiteX4" fmla="*/ 184150 w 358775"/>
                    <a:gd name="connsiteY4" fmla="*/ 85725 h 168275"/>
                    <a:gd name="connsiteX5" fmla="*/ 215900 w 358775"/>
                    <a:gd name="connsiteY5" fmla="*/ 73025 h 168275"/>
                    <a:gd name="connsiteX6" fmla="*/ 234950 w 358775"/>
                    <a:gd name="connsiteY6" fmla="*/ 60325 h 168275"/>
                    <a:gd name="connsiteX7" fmla="*/ 260350 w 358775"/>
                    <a:gd name="connsiteY7" fmla="*/ 47625 h 168275"/>
                    <a:gd name="connsiteX8" fmla="*/ 285750 w 358775"/>
                    <a:gd name="connsiteY8" fmla="*/ 28575 h 168275"/>
                    <a:gd name="connsiteX9" fmla="*/ 304800 w 358775"/>
                    <a:gd name="connsiteY9" fmla="*/ 19050 h 168275"/>
                    <a:gd name="connsiteX10" fmla="*/ 358775 w 358775"/>
                    <a:gd name="connsiteY10" fmla="*/ 0 h 168275"/>
                    <a:gd name="connsiteX0" fmla="*/ 0 w 358775"/>
                    <a:gd name="connsiteY0" fmla="*/ 168275 h 168275"/>
                    <a:gd name="connsiteX1" fmla="*/ 63500 w 358775"/>
                    <a:gd name="connsiteY1" fmla="*/ 142875 h 168275"/>
                    <a:gd name="connsiteX2" fmla="*/ 111125 w 358775"/>
                    <a:gd name="connsiteY2" fmla="*/ 117475 h 168275"/>
                    <a:gd name="connsiteX3" fmla="*/ 161925 w 358775"/>
                    <a:gd name="connsiteY3" fmla="*/ 98425 h 168275"/>
                    <a:gd name="connsiteX4" fmla="*/ 184150 w 358775"/>
                    <a:gd name="connsiteY4" fmla="*/ 85725 h 168275"/>
                    <a:gd name="connsiteX5" fmla="*/ 215900 w 358775"/>
                    <a:gd name="connsiteY5" fmla="*/ 73025 h 168275"/>
                    <a:gd name="connsiteX6" fmla="*/ 234950 w 358775"/>
                    <a:gd name="connsiteY6" fmla="*/ 60325 h 168275"/>
                    <a:gd name="connsiteX7" fmla="*/ 260350 w 358775"/>
                    <a:gd name="connsiteY7" fmla="*/ 47625 h 168275"/>
                    <a:gd name="connsiteX8" fmla="*/ 285750 w 358775"/>
                    <a:gd name="connsiteY8" fmla="*/ 28575 h 168275"/>
                    <a:gd name="connsiteX9" fmla="*/ 358775 w 358775"/>
                    <a:gd name="connsiteY9" fmla="*/ 0 h 168275"/>
                    <a:gd name="connsiteX0" fmla="*/ 0 w 358775"/>
                    <a:gd name="connsiteY0" fmla="*/ 168275 h 168275"/>
                    <a:gd name="connsiteX1" fmla="*/ 63500 w 358775"/>
                    <a:gd name="connsiteY1" fmla="*/ 142875 h 168275"/>
                    <a:gd name="connsiteX2" fmla="*/ 111125 w 358775"/>
                    <a:gd name="connsiteY2" fmla="*/ 117475 h 168275"/>
                    <a:gd name="connsiteX3" fmla="*/ 161925 w 358775"/>
                    <a:gd name="connsiteY3" fmla="*/ 98425 h 168275"/>
                    <a:gd name="connsiteX4" fmla="*/ 184150 w 358775"/>
                    <a:gd name="connsiteY4" fmla="*/ 85725 h 168275"/>
                    <a:gd name="connsiteX5" fmla="*/ 215900 w 358775"/>
                    <a:gd name="connsiteY5" fmla="*/ 73025 h 168275"/>
                    <a:gd name="connsiteX6" fmla="*/ 234950 w 358775"/>
                    <a:gd name="connsiteY6" fmla="*/ 60325 h 168275"/>
                    <a:gd name="connsiteX7" fmla="*/ 285750 w 358775"/>
                    <a:gd name="connsiteY7" fmla="*/ 28575 h 168275"/>
                    <a:gd name="connsiteX8" fmla="*/ 358775 w 358775"/>
                    <a:gd name="connsiteY8" fmla="*/ 0 h 168275"/>
                    <a:gd name="connsiteX0" fmla="*/ 0 w 358775"/>
                    <a:gd name="connsiteY0" fmla="*/ 168275 h 168275"/>
                    <a:gd name="connsiteX1" fmla="*/ 63500 w 358775"/>
                    <a:gd name="connsiteY1" fmla="*/ 142875 h 168275"/>
                    <a:gd name="connsiteX2" fmla="*/ 111125 w 358775"/>
                    <a:gd name="connsiteY2" fmla="*/ 117475 h 168275"/>
                    <a:gd name="connsiteX3" fmla="*/ 161925 w 358775"/>
                    <a:gd name="connsiteY3" fmla="*/ 98425 h 168275"/>
                    <a:gd name="connsiteX4" fmla="*/ 184150 w 358775"/>
                    <a:gd name="connsiteY4" fmla="*/ 85725 h 168275"/>
                    <a:gd name="connsiteX5" fmla="*/ 234950 w 358775"/>
                    <a:gd name="connsiteY5" fmla="*/ 60325 h 168275"/>
                    <a:gd name="connsiteX6" fmla="*/ 285750 w 358775"/>
                    <a:gd name="connsiteY6" fmla="*/ 28575 h 168275"/>
                    <a:gd name="connsiteX7" fmla="*/ 358775 w 358775"/>
                    <a:gd name="connsiteY7" fmla="*/ 0 h 168275"/>
                    <a:gd name="connsiteX0" fmla="*/ 0 w 358775"/>
                    <a:gd name="connsiteY0" fmla="*/ 168275 h 168275"/>
                    <a:gd name="connsiteX1" fmla="*/ 63500 w 358775"/>
                    <a:gd name="connsiteY1" fmla="*/ 142875 h 168275"/>
                    <a:gd name="connsiteX2" fmla="*/ 111125 w 358775"/>
                    <a:gd name="connsiteY2" fmla="*/ 117475 h 168275"/>
                    <a:gd name="connsiteX3" fmla="*/ 161925 w 358775"/>
                    <a:gd name="connsiteY3" fmla="*/ 98425 h 168275"/>
                    <a:gd name="connsiteX4" fmla="*/ 234950 w 358775"/>
                    <a:gd name="connsiteY4" fmla="*/ 60325 h 168275"/>
                    <a:gd name="connsiteX5" fmla="*/ 285750 w 358775"/>
                    <a:gd name="connsiteY5" fmla="*/ 28575 h 168275"/>
                    <a:gd name="connsiteX6" fmla="*/ 358775 w 358775"/>
                    <a:gd name="connsiteY6" fmla="*/ 0 h 168275"/>
                    <a:gd name="connsiteX0" fmla="*/ 0 w 358775"/>
                    <a:gd name="connsiteY0" fmla="*/ 168275 h 168275"/>
                    <a:gd name="connsiteX1" fmla="*/ 63500 w 358775"/>
                    <a:gd name="connsiteY1" fmla="*/ 142875 h 168275"/>
                    <a:gd name="connsiteX2" fmla="*/ 111125 w 358775"/>
                    <a:gd name="connsiteY2" fmla="*/ 117475 h 168275"/>
                    <a:gd name="connsiteX3" fmla="*/ 234950 w 358775"/>
                    <a:gd name="connsiteY3" fmla="*/ 60325 h 168275"/>
                    <a:gd name="connsiteX4" fmla="*/ 285750 w 358775"/>
                    <a:gd name="connsiteY4" fmla="*/ 28575 h 168275"/>
                    <a:gd name="connsiteX5" fmla="*/ 358775 w 358775"/>
                    <a:gd name="connsiteY5" fmla="*/ 0 h 168275"/>
                    <a:gd name="connsiteX0" fmla="*/ 0 w 358775"/>
                    <a:gd name="connsiteY0" fmla="*/ 168275 h 168275"/>
                    <a:gd name="connsiteX1" fmla="*/ 63500 w 358775"/>
                    <a:gd name="connsiteY1" fmla="*/ 142875 h 168275"/>
                    <a:gd name="connsiteX2" fmla="*/ 234950 w 358775"/>
                    <a:gd name="connsiteY2" fmla="*/ 60325 h 168275"/>
                    <a:gd name="connsiteX3" fmla="*/ 285750 w 358775"/>
                    <a:gd name="connsiteY3" fmla="*/ 28575 h 168275"/>
                    <a:gd name="connsiteX4" fmla="*/ 358775 w 358775"/>
                    <a:gd name="connsiteY4" fmla="*/ 0 h 168275"/>
                    <a:gd name="connsiteX0" fmla="*/ 0 w 358775"/>
                    <a:gd name="connsiteY0" fmla="*/ 168275 h 168275"/>
                    <a:gd name="connsiteX1" fmla="*/ 234950 w 358775"/>
                    <a:gd name="connsiteY1" fmla="*/ 60325 h 168275"/>
                    <a:gd name="connsiteX2" fmla="*/ 285750 w 358775"/>
                    <a:gd name="connsiteY2" fmla="*/ 28575 h 168275"/>
                    <a:gd name="connsiteX3" fmla="*/ 358775 w 358775"/>
                    <a:gd name="connsiteY3" fmla="*/ 0 h 168275"/>
                    <a:gd name="connsiteX0" fmla="*/ 0 w 358775"/>
                    <a:gd name="connsiteY0" fmla="*/ 168275 h 168275"/>
                    <a:gd name="connsiteX1" fmla="*/ 285750 w 358775"/>
                    <a:gd name="connsiteY1" fmla="*/ 28575 h 168275"/>
                    <a:gd name="connsiteX2" fmla="*/ 358775 w 358775"/>
                    <a:gd name="connsiteY2" fmla="*/ 0 h 168275"/>
                    <a:gd name="connsiteX0" fmla="*/ 0 w 358775"/>
                    <a:gd name="connsiteY0" fmla="*/ 327442 h 327442"/>
                    <a:gd name="connsiteX1" fmla="*/ 101600 w 358775"/>
                    <a:gd name="connsiteY1" fmla="*/ 417 h 327442"/>
                    <a:gd name="connsiteX2" fmla="*/ 358775 w 358775"/>
                    <a:gd name="connsiteY2" fmla="*/ 159167 h 327442"/>
                    <a:gd name="connsiteX0" fmla="*/ 6934 w 1130884"/>
                    <a:gd name="connsiteY0" fmla="*/ 349019 h 349019"/>
                    <a:gd name="connsiteX1" fmla="*/ 108534 w 1130884"/>
                    <a:gd name="connsiteY1" fmla="*/ 21994 h 349019"/>
                    <a:gd name="connsiteX2" fmla="*/ 1130884 w 1130884"/>
                    <a:gd name="connsiteY2" fmla="*/ 25169 h 349019"/>
                    <a:gd name="connsiteX0" fmla="*/ 0 w 1384300"/>
                    <a:gd name="connsiteY0" fmla="*/ 359246 h 359246"/>
                    <a:gd name="connsiteX1" fmla="*/ 361950 w 1384300"/>
                    <a:gd name="connsiteY1" fmla="*/ 22696 h 359246"/>
                    <a:gd name="connsiteX2" fmla="*/ 1384300 w 1384300"/>
                    <a:gd name="connsiteY2" fmla="*/ 25871 h 359246"/>
                    <a:gd name="connsiteX0" fmla="*/ 0 w 1384300"/>
                    <a:gd name="connsiteY0" fmla="*/ 359246 h 359246"/>
                    <a:gd name="connsiteX1" fmla="*/ 361950 w 1384300"/>
                    <a:gd name="connsiteY1" fmla="*/ 22696 h 359246"/>
                    <a:gd name="connsiteX2" fmla="*/ 1384300 w 1384300"/>
                    <a:gd name="connsiteY2" fmla="*/ 25871 h 359246"/>
                    <a:gd name="connsiteX0" fmla="*/ 0 w 1384300"/>
                    <a:gd name="connsiteY0" fmla="*/ 359246 h 359246"/>
                    <a:gd name="connsiteX1" fmla="*/ 361950 w 1384300"/>
                    <a:gd name="connsiteY1" fmla="*/ 22696 h 359246"/>
                    <a:gd name="connsiteX2" fmla="*/ 1384300 w 1384300"/>
                    <a:gd name="connsiteY2" fmla="*/ 25871 h 359246"/>
                    <a:gd name="connsiteX0" fmla="*/ 0 w 1384300"/>
                    <a:gd name="connsiteY0" fmla="*/ 336550 h 336550"/>
                    <a:gd name="connsiteX1" fmla="*/ 361950 w 1384300"/>
                    <a:gd name="connsiteY1" fmla="*/ 0 h 336550"/>
                    <a:gd name="connsiteX2" fmla="*/ 1384300 w 1384300"/>
                    <a:gd name="connsiteY2" fmla="*/ 3175 h 336550"/>
                    <a:gd name="connsiteX0" fmla="*/ 0 w 1384300"/>
                    <a:gd name="connsiteY0" fmla="*/ 336550 h 336550"/>
                    <a:gd name="connsiteX1" fmla="*/ 361950 w 1384300"/>
                    <a:gd name="connsiteY1" fmla="*/ 0 h 336550"/>
                    <a:gd name="connsiteX2" fmla="*/ 1384300 w 1384300"/>
                    <a:gd name="connsiteY2" fmla="*/ 3175 h 336550"/>
                    <a:gd name="connsiteX0" fmla="*/ 0 w 1384300"/>
                    <a:gd name="connsiteY0" fmla="*/ 336550 h 336550"/>
                    <a:gd name="connsiteX1" fmla="*/ 361950 w 1384300"/>
                    <a:gd name="connsiteY1" fmla="*/ 0 h 336550"/>
                    <a:gd name="connsiteX2" fmla="*/ 1384300 w 1384300"/>
                    <a:gd name="connsiteY2" fmla="*/ 3175 h 336550"/>
                    <a:gd name="connsiteX0" fmla="*/ 0 w 1384300"/>
                    <a:gd name="connsiteY0" fmla="*/ 336550 h 336550"/>
                    <a:gd name="connsiteX1" fmla="*/ 361950 w 1384300"/>
                    <a:gd name="connsiteY1" fmla="*/ 0 h 336550"/>
                    <a:gd name="connsiteX2" fmla="*/ 1384300 w 1384300"/>
                    <a:gd name="connsiteY2" fmla="*/ 3175 h 336550"/>
                    <a:gd name="connsiteX0" fmla="*/ 0 w 1384300"/>
                    <a:gd name="connsiteY0" fmla="*/ 336550 h 336550"/>
                    <a:gd name="connsiteX1" fmla="*/ 361950 w 1384300"/>
                    <a:gd name="connsiteY1" fmla="*/ 0 h 336550"/>
                    <a:gd name="connsiteX2" fmla="*/ 1384300 w 1384300"/>
                    <a:gd name="connsiteY2" fmla="*/ 3175 h 336550"/>
                    <a:gd name="connsiteX0" fmla="*/ 0 w 1384300"/>
                    <a:gd name="connsiteY0" fmla="*/ 336550 h 336550"/>
                    <a:gd name="connsiteX1" fmla="*/ 361950 w 1384300"/>
                    <a:gd name="connsiteY1" fmla="*/ 0 h 336550"/>
                    <a:gd name="connsiteX2" fmla="*/ 1384300 w 1384300"/>
                    <a:gd name="connsiteY2" fmla="*/ 3175 h 336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84300" h="336550">
                      <a:moveTo>
                        <a:pt x="0" y="336550"/>
                      </a:moveTo>
                      <a:cubicBezTo>
                        <a:pt x="370417" y="-10583"/>
                        <a:pt x="80433" y="268287"/>
                        <a:pt x="361950" y="0"/>
                      </a:cubicBezTo>
                      <a:cubicBezTo>
                        <a:pt x="702733" y="1058"/>
                        <a:pt x="367242" y="5292"/>
                        <a:pt x="1384300" y="3175"/>
                      </a:cubicBezTo>
                    </a:path>
                  </a:pathLst>
                </a:cu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grpSp>
              <p:nvGrpSpPr>
                <p:cNvPr id="272" name="Group 271">
                  <a:extLst>
                    <a:ext uri="{FF2B5EF4-FFF2-40B4-BE49-F238E27FC236}">
                      <a16:creationId xmlns:a16="http://schemas.microsoft.com/office/drawing/2014/main" id="{0D964D31-C759-C07E-3086-0DB8972D3973}"/>
                    </a:ext>
                  </a:extLst>
                </p:cNvPr>
                <p:cNvGrpSpPr/>
                <p:nvPr/>
              </p:nvGrpSpPr>
              <p:grpSpPr>
                <a:xfrm>
                  <a:off x="1595143" y="1028700"/>
                  <a:ext cx="1595205" cy="2495458"/>
                  <a:chOff x="1823743" y="1936434"/>
                  <a:chExt cx="1595205" cy="2495458"/>
                </a:xfrm>
              </p:grpSpPr>
              <p:cxnSp>
                <p:nvCxnSpPr>
                  <p:cNvPr id="276" name="Straight Arrow Connector 275">
                    <a:extLst>
                      <a:ext uri="{FF2B5EF4-FFF2-40B4-BE49-F238E27FC236}">
                        <a16:creationId xmlns:a16="http://schemas.microsoft.com/office/drawing/2014/main" id="{A7AC8695-ACFF-A4B9-7D57-E5265994259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H="1">
                    <a:off x="2496323" y="2503356"/>
                    <a:ext cx="2552" cy="1279657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19050" cap="flat" cmpd="sng" algn="ctr">
                    <a:solidFill>
                      <a:srgbClr val="32A859"/>
                    </a:solidFill>
                    <a:prstDash val="solid"/>
                    <a:round/>
                    <a:headEnd type="none" w="med" len="med"/>
                    <a:tailEnd type="none"/>
                  </a:ln>
                  <a:effectLst/>
                </p:spPr>
              </p:cxnSp>
              <p:sp>
                <p:nvSpPr>
                  <p:cNvPr id="277" name="U-Turn Arrow 276">
                    <a:extLst>
                      <a:ext uri="{FF2B5EF4-FFF2-40B4-BE49-F238E27FC236}">
                        <a16:creationId xmlns:a16="http://schemas.microsoft.com/office/drawing/2014/main" id="{E40266F6-9D04-B4A7-5DCE-48DBFB997C2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46475" y="3949393"/>
                    <a:ext cx="381000" cy="284418"/>
                  </a:xfrm>
                  <a:prstGeom prst="uturnArrow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scene3d>
                    <a:camera prst="orthographicFront">
                      <a:rot lat="3600000" lon="0" rev="0"/>
                    </a:camera>
                    <a:lightRig rig="threePt" dir="t"/>
                  </a:scene3d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0" charset="0"/>
                      <a:ea typeface="ＭＳ Ｐゴシック" pitchFamily="-110" charset="-128"/>
                      <a:cs typeface="ＭＳ Ｐゴシック" pitchFamily="-110" charset="-128"/>
                    </a:endParaRPr>
                  </a:p>
                </p:txBody>
              </p:sp>
              <p:sp>
                <p:nvSpPr>
                  <p:cNvPr id="278" name="Cube 277">
                    <a:extLst>
                      <a:ext uri="{FF2B5EF4-FFF2-40B4-BE49-F238E27FC236}">
                        <a16:creationId xmlns:a16="http://schemas.microsoft.com/office/drawing/2014/main" id="{79F643D6-1690-33A5-BFC5-A9F53376E9C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23743" y="2324100"/>
                    <a:ext cx="1371600" cy="1447800"/>
                  </a:xfrm>
                  <a:prstGeom prst="cube">
                    <a:avLst/>
                  </a:prstGeom>
                  <a:solidFill>
                    <a:schemeClr val="accent1">
                      <a:alpha val="70026"/>
                    </a:schemeClr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0" charset="0"/>
                      <a:ea typeface="ＭＳ Ｐゴシック" pitchFamily="-110" charset="-128"/>
                      <a:cs typeface="ＭＳ Ｐゴシック" pitchFamily="-110" charset="-128"/>
                    </a:endParaRPr>
                  </a:p>
                </p:txBody>
              </p:sp>
              <p:sp>
                <p:nvSpPr>
                  <p:cNvPr id="279" name="TextBox 278">
                    <a:extLst>
                      <a:ext uri="{FF2B5EF4-FFF2-40B4-BE49-F238E27FC236}">
                        <a16:creationId xmlns:a16="http://schemas.microsoft.com/office/drawing/2014/main" id="{B07A4238-7411-E2E9-A520-708D99BB960E}"/>
                      </a:ext>
                    </a:extLst>
                  </p:cNvPr>
                  <p:cNvSpPr txBox="1"/>
                  <p:nvPr/>
                </p:nvSpPr>
                <p:spPr>
                  <a:xfrm>
                    <a:off x="2536975" y="4170282"/>
                    <a:ext cx="881973" cy="2616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rotation axis</a:t>
                    </a:r>
                  </a:p>
                </p:txBody>
              </p:sp>
              <p:grpSp>
                <p:nvGrpSpPr>
                  <p:cNvPr id="280" name="Group 279">
                    <a:extLst>
                      <a:ext uri="{FF2B5EF4-FFF2-40B4-BE49-F238E27FC236}">
                        <a16:creationId xmlns:a16="http://schemas.microsoft.com/office/drawing/2014/main" id="{E8CB2E02-61A9-CB6A-E0D6-A0A98E99E245}"/>
                      </a:ext>
                    </a:extLst>
                  </p:cNvPr>
                  <p:cNvGrpSpPr/>
                  <p:nvPr/>
                </p:nvGrpSpPr>
                <p:grpSpPr>
                  <a:xfrm>
                    <a:off x="2492884" y="1936434"/>
                    <a:ext cx="2233" cy="2438400"/>
                    <a:chOff x="4402941" y="1936434"/>
                    <a:chExt cx="2233" cy="2438400"/>
                  </a:xfrm>
                </p:grpSpPr>
                <p:cxnSp>
                  <p:nvCxnSpPr>
                    <p:cNvPr id="281" name="Straight Arrow Connector 280">
                      <a:extLst>
                        <a:ext uri="{FF2B5EF4-FFF2-40B4-BE49-F238E27FC236}">
                          <a16:creationId xmlns:a16="http://schemas.microsoft.com/office/drawing/2014/main" id="{84E3D647-6DF3-DBC3-534D-071A450F3BC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 flipH="1">
                      <a:off x="4402941" y="3771900"/>
                      <a:ext cx="2233" cy="602934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19050" cap="flat" cmpd="sng" algn="ctr">
                      <a:solidFill>
                        <a:srgbClr val="32A859"/>
                      </a:solidFill>
                      <a:prstDash val="solid"/>
                      <a:round/>
                      <a:headEnd type="none" w="med" len="med"/>
                      <a:tailEnd type="arrow"/>
                    </a:ln>
                    <a:effectLst/>
                  </p:spPr>
                </p:cxnSp>
                <p:cxnSp>
                  <p:nvCxnSpPr>
                    <p:cNvPr id="282" name="Straight Arrow Connector 281">
                      <a:extLst>
                        <a:ext uri="{FF2B5EF4-FFF2-40B4-BE49-F238E27FC236}">
                          <a16:creationId xmlns:a16="http://schemas.microsoft.com/office/drawing/2014/main" id="{1166B6FF-F9D0-CD97-C9DF-CF843EFB4CE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402941" y="1936434"/>
                      <a:ext cx="2233" cy="540066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19050" cap="flat" cmpd="sng" algn="ctr">
                      <a:solidFill>
                        <a:srgbClr val="32A859"/>
                      </a:solidFill>
                      <a:prstDash val="solid"/>
                      <a:round/>
                      <a:headEnd type="none" w="med" len="med"/>
                      <a:tailEnd type="none"/>
                    </a:ln>
                    <a:effectLst/>
                  </p:spPr>
                </p:cxnSp>
              </p:grpSp>
            </p:grpSp>
            <p:sp>
              <p:nvSpPr>
                <p:cNvPr id="273" name="Oval 272">
                  <a:extLst>
                    <a:ext uri="{FF2B5EF4-FFF2-40B4-BE49-F238E27FC236}">
                      <a16:creationId xmlns:a16="http://schemas.microsoft.com/office/drawing/2014/main" id="{1699E611-487F-50EB-DCDA-BAF5888C0752}"/>
                    </a:ext>
                  </a:extLst>
                </p:cNvPr>
                <p:cNvSpPr/>
                <p:nvPr/>
              </p:nvSpPr>
              <p:spPr bwMode="auto">
                <a:xfrm>
                  <a:off x="2237376" y="1564352"/>
                  <a:ext cx="76200" cy="762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>
                    <a:rot lat="3000000" lon="0" rev="0"/>
                  </a:camera>
                  <a:lightRig rig="threePt" dir="t"/>
                </a:scene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sp>
              <p:nvSpPr>
                <p:cNvPr id="274" name="Oval 273">
                  <a:extLst>
                    <a:ext uri="{FF2B5EF4-FFF2-40B4-BE49-F238E27FC236}">
                      <a16:creationId xmlns:a16="http://schemas.microsoft.com/office/drawing/2014/main" id="{93C54BF3-2ACD-43D7-0778-0DD4B2261946}"/>
                    </a:ext>
                  </a:extLst>
                </p:cNvPr>
                <p:cNvSpPr/>
                <p:nvPr/>
              </p:nvSpPr>
              <p:spPr bwMode="auto">
                <a:xfrm>
                  <a:off x="2234351" y="2656533"/>
                  <a:ext cx="76200" cy="762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>
                    <a:rot lat="3000000" lon="0" rev="0"/>
                  </a:camera>
                  <a:lightRig rig="threePt" dir="t"/>
                </a:scene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sp>
              <p:nvSpPr>
                <p:cNvPr id="275" name="Oval 274">
                  <a:extLst>
                    <a:ext uri="{FF2B5EF4-FFF2-40B4-BE49-F238E27FC236}">
                      <a16:creationId xmlns:a16="http://schemas.microsoft.com/office/drawing/2014/main" id="{37456F7A-1880-6169-004B-5CB84197F820}"/>
                    </a:ext>
                  </a:extLst>
                </p:cNvPr>
                <p:cNvSpPr/>
                <p:nvPr/>
              </p:nvSpPr>
              <p:spPr bwMode="auto">
                <a:xfrm>
                  <a:off x="2232175" y="2111905"/>
                  <a:ext cx="76200" cy="762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>
                    <a:rot lat="3000000" lon="0" rev="0"/>
                  </a:camera>
                  <a:lightRig rig="threePt" dir="t"/>
                </a:scene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</p:grpSp>
          <p:grpSp>
            <p:nvGrpSpPr>
              <p:cNvPr id="246" name="Group 245">
                <a:extLst>
                  <a:ext uri="{FF2B5EF4-FFF2-40B4-BE49-F238E27FC236}">
                    <a16:creationId xmlns:a16="http://schemas.microsoft.com/office/drawing/2014/main" id="{4B0A803F-4E9D-2907-E857-E0203CB29C40}"/>
                  </a:ext>
                </a:extLst>
              </p:cNvPr>
              <p:cNvGrpSpPr/>
              <p:nvPr/>
            </p:nvGrpSpPr>
            <p:grpSpPr>
              <a:xfrm>
                <a:off x="473673" y="1799442"/>
                <a:ext cx="6684392" cy="947953"/>
                <a:chOff x="473236" y="1891767"/>
                <a:chExt cx="6684392" cy="947953"/>
              </a:xfrm>
            </p:grpSpPr>
            <p:sp>
              <p:nvSpPr>
                <p:cNvPr id="263" name="TextBox 262">
                  <a:extLst>
                    <a:ext uri="{FF2B5EF4-FFF2-40B4-BE49-F238E27FC236}">
                      <a16:creationId xmlns:a16="http://schemas.microsoft.com/office/drawing/2014/main" id="{5AEEEB6B-3E8A-C5B8-4B65-9002DE71770F}"/>
                    </a:ext>
                  </a:extLst>
                </p:cNvPr>
                <p:cNvSpPr txBox="1"/>
                <p:nvPr/>
              </p:nvSpPr>
              <p:spPr>
                <a:xfrm>
                  <a:off x="473236" y="1928514"/>
                  <a:ext cx="654345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source</a:t>
                  </a:r>
                </a:p>
              </p:txBody>
            </p:sp>
            <p:grpSp>
              <p:nvGrpSpPr>
                <p:cNvPr id="264" name="Group 263">
                  <a:extLst>
                    <a:ext uri="{FF2B5EF4-FFF2-40B4-BE49-F238E27FC236}">
                      <a16:creationId xmlns:a16="http://schemas.microsoft.com/office/drawing/2014/main" id="{22861A0A-02A1-C5BA-C61E-C6CD0899FB9C}"/>
                    </a:ext>
                  </a:extLst>
                </p:cNvPr>
                <p:cNvGrpSpPr/>
                <p:nvPr/>
              </p:nvGrpSpPr>
              <p:grpSpPr>
                <a:xfrm>
                  <a:off x="762309" y="2255437"/>
                  <a:ext cx="6395319" cy="76200"/>
                  <a:chOff x="762310" y="2302742"/>
                  <a:chExt cx="6395319" cy="76200"/>
                </a:xfrm>
              </p:grpSpPr>
              <p:sp>
                <p:nvSpPr>
                  <p:cNvPr id="269" name="Oval 268">
                    <a:extLst>
                      <a:ext uri="{FF2B5EF4-FFF2-40B4-BE49-F238E27FC236}">
                        <a16:creationId xmlns:a16="http://schemas.microsoft.com/office/drawing/2014/main" id="{34D83A57-8693-92E9-BDF5-F557D0E16A8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2310" y="2302742"/>
                    <a:ext cx="76200" cy="76200"/>
                  </a:xfrm>
                  <a:prstGeom prst="ellipse">
                    <a:avLst/>
                  </a:prstGeom>
                  <a:solidFill>
                    <a:srgbClr val="FF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0" charset="0"/>
                      <a:ea typeface="ＭＳ Ｐゴシック" pitchFamily="-110" charset="-128"/>
                      <a:cs typeface="ＭＳ Ｐゴシック" pitchFamily="-110" charset="-128"/>
                    </a:endParaRPr>
                  </a:p>
                </p:txBody>
              </p:sp>
              <p:cxnSp>
                <p:nvCxnSpPr>
                  <p:cNvPr id="270" name="Straight Arrow Connector 269">
                    <a:extLst>
                      <a:ext uri="{FF2B5EF4-FFF2-40B4-BE49-F238E27FC236}">
                        <a16:creationId xmlns:a16="http://schemas.microsoft.com/office/drawing/2014/main" id="{430AB269-C395-0637-473A-A7E2838261D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838510" y="2337859"/>
                    <a:ext cx="6319119" cy="0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triangle" w="med" len="lg"/>
                  </a:ln>
                  <a:effectLst/>
                </p:spPr>
              </p:cxnSp>
            </p:grpSp>
            <p:sp>
              <p:nvSpPr>
                <p:cNvPr id="265" name="TextBox 264">
                  <a:extLst>
                    <a:ext uri="{FF2B5EF4-FFF2-40B4-BE49-F238E27FC236}">
                      <a16:creationId xmlns:a16="http://schemas.microsoft.com/office/drawing/2014/main" id="{7CD21794-C9EF-3EFE-B46C-CF7D486AB7B0}"/>
                    </a:ext>
                  </a:extLst>
                </p:cNvPr>
                <p:cNvSpPr txBox="1"/>
                <p:nvPr/>
              </p:nvSpPr>
              <p:spPr>
                <a:xfrm>
                  <a:off x="5177870" y="1909723"/>
                  <a:ext cx="1134820" cy="4308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1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source to detector distance</a:t>
                  </a:r>
                </a:p>
              </p:txBody>
            </p:sp>
            <p:cxnSp>
              <p:nvCxnSpPr>
                <p:cNvPr id="266" name="Straight Arrow Connector 265">
                  <a:extLst>
                    <a:ext uri="{FF2B5EF4-FFF2-40B4-BE49-F238E27FC236}">
                      <a16:creationId xmlns:a16="http://schemas.microsoft.com/office/drawing/2014/main" id="{1F038820-5432-E4F5-A347-297781FCF123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95195" y="2476500"/>
                  <a:ext cx="3115469" cy="0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0000"/>
                  </a:solidFill>
                  <a:prstDash val="dash"/>
                  <a:round/>
                  <a:headEnd type="none" w="med" len="med"/>
                  <a:tailEnd type="arrow"/>
                </a:ln>
                <a:effectLst/>
              </p:spPr>
            </p:cxnSp>
            <p:sp>
              <p:nvSpPr>
                <p:cNvPr id="267" name="TextBox 266">
                  <a:extLst>
                    <a:ext uri="{FF2B5EF4-FFF2-40B4-BE49-F238E27FC236}">
                      <a16:creationId xmlns:a16="http://schemas.microsoft.com/office/drawing/2014/main" id="{D399A6E0-69E9-D6EC-8CEE-C39B4091D4C2}"/>
                    </a:ext>
                  </a:extLst>
                </p:cNvPr>
                <p:cNvSpPr txBox="1"/>
                <p:nvPr/>
              </p:nvSpPr>
              <p:spPr>
                <a:xfrm>
                  <a:off x="1653661" y="2408833"/>
                  <a:ext cx="1134820" cy="4308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1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source to iso distance</a:t>
                  </a:r>
                </a:p>
              </p:txBody>
            </p:sp>
            <p:sp>
              <p:nvSpPr>
                <p:cNvPr id="268" name="TextBox 267">
                  <a:extLst>
                    <a:ext uri="{FF2B5EF4-FFF2-40B4-BE49-F238E27FC236}">
                      <a16:creationId xmlns:a16="http://schemas.microsoft.com/office/drawing/2014/main" id="{39C00EE0-BDE7-C77D-C2A7-58C6AA35063E}"/>
                    </a:ext>
                  </a:extLst>
                </p:cNvPr>
                <p:cNvSpPr txBox="1"/>
                <p:nvPr/>
              </p:nvSpPr>
              <p:spPr>
                <a:xfrm>
                  <a:off x="1372275" y="1891767"/>
                  <a:ext cx="1134820" cy="4308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1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source to detector line</a:t>
                  </a:r>
                </a:p>
              </p:txBody>
            </p:sp>
          </p:grpSp>
          <p:grpSp>
            <p:nvGrpSpPr>
              <p:cNvPr id="247" name="Group 246">
                <a:extLst>
                  <a:ext uri="{FF2B5EF4-FFF2-40B4-BE49-F238E27FC236}">
                    <a16:creationId xmlns:a16="http://schemas.microsoft.com/office/drawing/2014/main" id="{8F9494DC-B498-8B04-3F94-44A5FCA1924A}"/>
                  </a:ext>
                </a:extLst>
              </p:cNvPr>
              <p:cNvGrpSpPr/>
              <p:nvPr/>
            </p:nvGrpSpPr>
            <p:grpSpPr>
              <a:xfrm>
                <a:off x="3674558" y="1176400"/>
                <a:ext cx="1258621" cy="1410035"/>
                <a:chOff x="3674121" y="1171162"/>
                <a:chExt cx="1258621" cy="1410035"/>
              </a:xfrm>
            </p:grpSpPr>
            <p:grpSp>
              <p:nvGrpSpPr>
                <p:cNvPr id="255" name="Group 254">
                  <a:extLst>
                    <a:ext uri="{FF2B5EF4-FFF2-40B4-BE49-F238E27FC236}">
                      <a16:creationId xmlns:a16="http://schemas.microsoft.com/office/drawing/2014/main" id="{41BE68D7-8460-AE45-FC35-156C282C7EAF}"/>
                    </a:ext>
                  </a:extLst>
                </p:cNvPr>
                <p:cNvGrpSpPr/>
                <p:nvPr/>
              </p:nvGrpSpPr>
              <p:grpSpPr>
                <a:xfrm>
                  <a:off x="3674121" y="1171162"/>
                  <a:ext cx="1258621" cy="1410035"/>
                  <a:chOff x="4481432" y="109859"/>
                  <a:chExt cx="1258621" cy="1410035"/>
                </a:xfrm>
              </p:grpSpPr>
              <p:cxnSp>
                <p:nvCxnSpPr>
                  <p:cNvPr id="257" name="Straight Arrow Connector 256">
                    <a:extLst>
                      <a:ext uri="{FF2B5EF4-FFF2-40B4-BE49-F238E27FC236}">
                        <a16:creationId xmlns:a16="http://schemas.microsoft.com/office/drawing/2014/main" id="{83FB123D-DDA2-292E-C303-633ABE4668B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H="1">
                    <a:off x="5135385" y="412708"/>
                    <a:ext cx="364959" cy="363721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arrow"/>
                  </a:ln>
                  <a:effectLst/>
                </p:spPr>
              </p:cxnSp>
              <p:sp>
                <p:nvSpPr>
                  <p:cNvPr id="258" name="TextBox 257">
                    <a:extLst>
                      <a:ext uri="{FF2B5EF4-FFF2-40B4-BE49-F238E27FC236}">
                        <a16:creationId xmlns:a16="http://schemas.microsoft.com/office/drawing/2014/main" id="{D900044D-67B5-5BB7-83DF-1486383DDED2}"/>
                      </a:ext>
                    </a:extLst>
                  </p:cNvPr>
                  <p:cNvSpPr txBox="1"/>
                  <p:nvPr/>
                </p:nvSpPr>
                <p:spPr>
                  <a:xfrm rot="18851932">
                    <a:off x="4972324" y="396164"/>
                    <a:ext cx="522900" cy="2616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1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col (j)</a:t>
                    </a:r>
                  </a:p>
                </p:txBody>
              </p:sp>
              <p:cxnSp>
                <p:nvCxnSpPr>
                  <p:cNvPr id="259" name="Straight Arrow Connector 258">
                    <a:extLst>
                      <a:ext uri="{FF2B5EF4-FFF2-40B4-BE49-F238E27FC236}">
                        <a16:creationId xmlns:a16="http://schemas.microsoft.com/office/drawing/2014/main" id="{04F7F5D6-CA37-7108-655C-DA792863957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H="1">
                    <a:off x="4481432" y="331756"/>
                    <a:ext cx="940237" cy="2960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arrow"/>
                  </a:ln>
                  <a:effectLst/>
                </p:spPr>
              </p:cxnSp>
              <p:sp>
                <p:nvSpPr>
                  <p:cNvPr id="260" name="TextBox 259">
                    <a:extLst>
                      <a:ext uri="{FF2B5EF4-FFF2-40B4-BE49-F238E27FC236}">
                        <a16:creationId xmlns:a16="http://schemas.microsoft.com/office/drawing/2014/main" id="{12BF6933-08A6-9AF0-FB26-50018E2893EF}"/>
                      </a:ext>
                    </a:extLst>
                  </p:cNvPr>
                  <p:cNvSpPr txBox="1"/>
                  <p:nvPr/>
                </p:nvSpPr>
                <p:spPr>
                  <a:xfrm>
                    <a:off x="4855016" y="109859"/>
                    <a:ext cx="570990" cy="2616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1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row (</a:t>
                    </a:r>
                    <a:r>
                      <a:rPr lang="en-US" sz="1100" dirty="0" err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i</a:t>
                    </a:r>
                    <a:r>
                      <a:rPr lang="en-US" sz="11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)</a:t>
                    </a:r>
                  </a:p>
                </p:txBody>
              </p:sp>
              <p:cxnSp>
                <p:nvCxnSpPr>
                  <p:cNvPr id="261" name="Straight Arrow Connector 260">
                    <a:extLst>
                      <a:ext uri="{FF2B5EF4-FFF2-40B4-BE49-F238E27FC236}">
                        <a16:creationId xmlns:a16="http://schemas.microsoft.com/office/drawing/2014/main" id="{A559DAD8-DE31-5E36-F307-4189759B35E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5500344" y="412708"/>
                    <a:ext cx="0" cy="1107186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arrow"/>
                  </a:ln>
                  <a:effectLst/>
                </p:spPr>
              </p:cxnSp>
              <p:sp>
                <p:nvSpPr>
                  <p:cNvPr id="262" name="TextBox 261">
                    <a:extLst>
                      <a:ext uri="{FF2B5EF4-FFF2-40B4-BE49-F238E27FC236}">
                        <a16:creationId xmlns:a16="http://schemas.microsoft.com/office/drawing/2014/main" id="{2C52AD22-2662-D5BE-7F36-D9AB97FF30A0}"/>
                      </a:ext>
                    </a:extLst>
                  </p:cNvPr>
                  <p:cNvSpPr txBox="1"/>
                  <p:nvPr/>
                </p:nvSpPr>
                <p:spPr>
                  <a:xfrm rot="5400000">
                    <a:off x="5289288" y="587463"/>
                    <a:ext cx="639919" cy="2616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1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slice (k)</a:t>
                    </a:r>
                  </a:p>
                </p:txBody>
              </p:sp>
            </p:grpSp>
            <p:sp>
              <p:nvSpPr>
                <p:cNvPr id="256" name="Oval 255">
                  <a:extLst>
                    <a:ext uri="{FF2B5EF4-FFF2-40B4-BE49-F238E27FC236}">
                      <a16:creationId xmlns:a16="http://schemas.microsoft.com/office/drawing/2014/main" id="{EABFFFA5-7283-D502-5B47-3D1C17CF4201}"/>
                    </a:ext>
                  </a:extLst>
                </p:cNvPr>
                <p:cNvSpPr/>
                <p:nvPr/>
              </p:nvSpPr>
              <p:spPr bwMode="auto">
                <a:xfrm>
                  <a:off x="4570974" y="1426771"/>
                  <a:ext cx="76200" cy="762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</p:grpSp>
          <p:grpSp>
            <p:nvGrpSpPr>
              <p:cNvPr id="248" name="Group 247">
                <a:extLst>
                  <a:ext uri="{FF2B5EF4-FFF2-40B4-BE49-F238E27FC236}">
                    <a16:creationId xmlns:a16="http://schemas.microsoft.com/office/drawing/2014/main" id="{31970953-7B18-0E88-307C-A4A948D93BD6}"/>
                  </a:ext>
                </a:extLst>
              </p:cNvPr>
              <p:cNvGrpSpPr/>
              <p:nvPr/>
            </p:nvGrpSpPr>
            <p:grpSpPr>
              <a:xfrm>
                <a:off x="3481014" y="1959037"/>
                <a:ext cx="615272" cy="783924"/>
                <a:chOff x="5067123" y="179641"/>
                <a:chExt cx="615272" cy="783924"/>
              </a:xfrm>
            </p:grpSpPr>
            <p:cxnSp>
              <p:nvCxnSpPr>
                <p:cNvPr id="249" name="Straight Arrow Connector 248">
                  <a:extLst>
                    <a:ext uri="{FF2B5EF4-FFF2-40B4-BE49-F238E27FC236}">
                      <a16:creationId xmlns:a16="http://schemas.microsoft.com/office/drawing/2014/main" id="{42AB8CF3-BA18-727C-C2B9-392935F01646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>
                  <a:off x="5135385" y="412708"/>
                  <a:ext cx="364959" cy="363721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FF00"/>
                  </a:solidFill>
                  <a:prstDash val="solid"/>
                  <a:round/>
                  <a:headEnd type="none" w="med" len="med"/>
                  <a:tailEnd type="arrow"/>
                </a:ln>
                <a:effectLst/>
              </p:spPr>
            </p:cxnSp>
            <p:sp>
              <p:nvSpPr>
                <p:cNvPr id="250" name="TextBox 249">
                  <a:extLst>
                    <a:ext uri="{FF2B5EF4-FFF2-40B4-BE49-F238E27FC236}">
                      <a16:creationId xmlns:a16="http://schemas.microsoft.com/office/drawing/2014/main" id="{997F737A-D281-8D51-B652-5F7720D26762}"/>
                    </a:ext>
                  </a:extLst>
                </p:cNvPr>
                <p:cNvSpPr txBox="1"/>
                <p:nvPr/>
              </p:nvSpPr>
              <p:spPr>
                <a:xfrm>
                  <a:off x="5123424" y="425954"/>
                  <a:ext cx="255198" cy="26161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100" dirty="0">
                      <a:solidFill>
                        <a:srgbClr val="FFFF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x</a:t>
                  </a:r>
                </a:p>
              </p:txBody>
            </p:sp>
            <p:cxnSp>
              <p:nvCxnSpPr>
                <p:cNvPr id="251" name="Straight Arrow Connector 250">
                  <a:extLst>
                    <a:ext uri="{FF2B5EF4-FFF2-40B4-BE49-F238E27FC236}">
                      <a16:creationId xmlns:a16="http://schemas.microsoft.com/office/drawing/2014/main" id="{4E2E408B-C949-4A29-511D-BE2B2E80B98F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 flipV="1">
                  <a:off x="5067123" y="412708"/>
                  <a:ext cx="429285" cy="3315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FF00"/>
                  </a:solidFill>
                  <a:prstDash val="solid"/>
                  <a:round/>
                  <a:headEnd type="none" w="med" len="med"/>
                  <a:tailEnd type="arrow"/>
                </a:ln>
                <a:effectLst/>
              </p:spPr>
            </p:cxnSp>
            <p:sp>
              <p:nvSpPr>
                <p:cNvPr id="252" name="TextBox 251">
                  <a:extLst>
                    <a:ext uri="{FF2B5EF4-FFF2-40B4-BE49-F238E27FC236}">
                      <a16:creationId xmlns:a16="http://schemas.microsoft.com/office/drawing/2014/main" id="{DA026053-3302-8A9C-0F93-0DD762A0F7AA}"/>
                    </a:ext>
                  </a:extLst>
                </p:cNvPr>
                <p:cNvSpPr txBox="1"/>
                <p:nvPr/>
              </p:nvSpPr>
              <p:spPr>
                <a:xfrm>
                  <a:off x="5194896" y="179641"/>
                  <a:ext cx="255198" cy="26161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100" dirty="0">
                      <a:solidFill>
                        <a:srgbClr val="FFFF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y</a:t>
                  </a:r>
                </a:p>
              </p:txBody>
            </p:sp>
            <p:cxnSp>
              <p:nvCxnSpPr>
                <p:cNvPr id="253" name="Straight Arrow Connector 252">
                  <a:extLst>
                    <a:ext uri="{FF2B5EF4-FFF2-40B4-BE49-F238E27FC236}">
                      <a16:creationId xmlns:a16="http://schemas.microsoft.com/office/drawing/2014/main" id="{FE45BC02-8653-34A3-E739-32A48E15DA8A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5500344" y="412708"/>
                  <a:ext cx="0" cy="550857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FF00"/>
                  </a:solidFill>
                  <a:prstDash val="solid"/>
                  <a:round/>
                  <a:headEnd type="none" w="med" len="med"/>
                  <a:tailEnd type="arrow"/>
                </a:ln>
                <a:effectLst/>
              </p:spPr>
            </p:cxnSp>
            <p:sp>
              <p:nvSpPr>
                <p:cNvPr id="254" name="TextBox 253">
                  <a:extLst>
                    <a:ext uri="{FF2B5EF4-FFF2-40B4-BE49-F238E27FC236}">
                      <a16:creationId xmlns:a16="http://schemas.microsoft.com/office/drawing/2014/main" id="{17F6966A-E234-A3E8-82F0-655924FBC907}"/>
                    </a:ext>
                  </a:extLst>
                </p:cNvPr>
                <p:cNvSpPr txBox="1"/>
                <p:nvPr/>
              </p:nvSpPr>
              <p:spPr>
                <a:xfrm>
                  <a:off x="5435211" y="541469"/>
                  <a:ext cx="247184" cy="26161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100" dirty="0">
                      <a:solidFill>
                        <a:srgbClr val="FFFF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z</a:t>
                  </a:r>
                </a:p>
              </p:txBody>
            </p:sp>
          </p:grpSp>
        </p:grpSp>
        <p:grpSp>
          <p:nvGrpSpPr>
            <p:cNvPr id="204" name="Group 203">
              <a:extLst>
                <a:ext uri="{FF2B5EF4-FFF2-40B4-BE49-F238E27FC236}">
                  <a16:creationId xmlns:a16="http://schemas.microsoft.com/office/drawing/2014/main" id="{CCFD7C8A-99A4-FF58-B407-70CDCE44FB20}"/>
                </a:ext>
              </a:extLst>
            </p:cNvPr>
            <p:cNvGrpSpPr/>
            <p:nvPr/>
          </p:nvGrpSpPr>
          <p:grpSpPr>
            <a:xfrm>
              <a:off x="6422396" y="62576"/>
              <a:ext cx="2735843" cy="3935202"/>
              <a:chOff x="4543755" y="786046"/>
              <a:chExt cx="2735843" cy="3935202"/>
            </a:xfrm>
          </p:grpSpPr>
          <p:grpSp>
            <p:nvGrpSpPr>
              <p:cNvPr id="205" name="Group 204">
                <a:extLst>
                  <a:ext uri="{FF2B5EF4-FFF2-40B4-BE49-F238E27FC236}">
                    <a16:creationId xmlns:a16="http://schemas.microsoft.com/office/drawing/2014/main" id="{37A06019-3AA6-82A3-A183-663B5AA17558}"/>
                  </a:ext>
                </a:extLst>
              </p:cNvPr>
              <p:cNvGrpSpPr/>
              <p:nvPr/>
            </p:nvGrpSpPr>
            <p:grpSpPr>
              <a:xfrm>
                <a:off x="5261524" y="2910281"/>
                <a:ext cx="1981385" cy="695076"/>
                <a:chOff x="5239496" y="2899378"/>
                <a:chExt cx="1981385" cy="695076"/>
              </a:xfrm>
            </p:grpSpPr>
            <p:grpSp>
              <p:nvGrpSpPr>
                <p:cNvPr id="240" name="Group 239">
                  <a:extLst>
                    <a:ext uri="{FF2B5EF4-FFF2-40B4-BE49-F238E27FC236}">
                      <a16:creationId xmlns:a16="http://schemas.microsoft.com/office/drawing/2014/main" id="{CF57B1DC-DF9F-3E6A-6D6F-75A2FB9C9021}"/>
                    </a:ext>
                  </a:extLst>
                </p:cNvPr>
                <p:cNvGrpSpPr/>
                <p:nvPr/>
              </p:nvGrpSpPr>
              <p:grpSpPr>
                <a:xfrm>
                  <a:off x="5302255" y="2951001"/>
                  <a:ext cx="1918626" cy="643453"/>
                  <a:chOff x="7200300" y="2201061"/>
                  <a:chExt cx="1918626" cy="643453"/>
                </a:xfrm>
              </p:grpSpPr>
              <p:cxnSp>
                <p:nvCxnSpPr>
                  <p:cNvPr id="242" name="Straight Arrow Connector 241">
                    <a:extLst>
                      <a:ext uri="{FF2B5EF4-FFF2-40B4-BE49-F238E27FC236}">
                        <a16:creationId xmlns:a16="http://schemas.microsoft.com/office/drawing/2014/main" id="{96AF85BA-D9E8-1D94-D756-5FD8F74132F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H="1" flipV="1">
                    <a:off x="7200300" y="2201061"/>
                    <a:ext cx="1027197" cy="299836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6350" cap="flat" cmpd="sng" algn="ctr">
                    <a:solidFill>
                      <a:schemeClr val="accent4"/>
                    </a:solidFill>
                    <a:prstDash val="solid"/>
                    <a:round/>
                    <a:headEnd type="none" w="med" len="med"/>
                    <a:tailEnd type="stealth" w="sm" len="lg"/>
                  </a:ln>
                  <a:effectLst/>
                </p:spPr>
              </p:cxnSp>
              <p:sp>
                <p:nvSpPr>
                  <p:cNvPr id="243" name="TextBox 242">
                    <a:extLst>
                      <a:ext uri="{FF2B5EF4-FFF2-40B4-BE49-F238E27FC236}">
                        <a16:creationId xmlns:a16="http://schemas.microsoft.com/office/drawing/2014/main" id="{09EEFE3A-9560-198E-D122-0EAB63359DFA}"/>
                      </a:ext>
                    </a:extLst>
                  </p:cNvPr>
                  <p:cNvSpPr txBox="1"/>
                  <p:nvPr/>
                </p:nvSpPr>
                <p:spPr>
                  <a:xfrm>
                    <a:off x="8053065" y="2445559"/>
                    <a:ext cx="1065861" cy="39895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>
                      <a:lnSpc>
                        <a:spcPct val="60000"/>
                      </a:lnSpc>
                    </a:pPr>
                    <a:r>
                      <a: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detector iso</a:t>
                    </a:r>
                  </a:p>
                </p:txBody>
              </p:sp>
            </p:grpSp>
            <p:sp>
              <p:nvSpPr>
                <p:cNvPr id="241" name="Oval 240">
                  <a:extLst>
                    <a:ext uri="{FF2B5EF4-FFF2-40B4-BE49-F238E27FC236}">
                      <a16:creationId xmlns:a16="http://schemas.microsoft.com/office/drawing/2014/main" id="{184B27C8-86A6-B65D-4260-FBAA7C619B07}"/>
                    </a:ext>
                  </a:extLst>
                </p:cNvPr>
                <p:cNvSpPr/>
                <p:nvPr/>
              </p:nvSpPr>
              <p:spPr bwMode="auto">
                <a:xfrm rot="5400000">
                  <a:off x="5239496" y="2899378"/>
                  <a:ext cx="76200" cy="762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>
                    <a:rot lat="3000000" lon="0" rev="0"/>
                  </a:camera>
                  <a:lightRig rig="threePt" dir="t"/>
                </a:scene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</p:grpSp>
          <p:grpSp>
            <p:nvGrpSpPr>
              <p:cNvPr id="206" name="Group 205">
                <a:extLst>
                  <a:ext uri="{FF2B5EF4-FFF2-40B4-BE49-F238E27FC236}">
                    <a16:creationId xmlns:a16="http://schemas.microsoft.com/office/drawing/2014/main" id="{060A2C97-B3A0-7716-E213-A4B0E8D152E6}"/>
                  </a:ext>
                </a:extLst>
              </p:cNvPr>
              <p:cNvGrpSpPr/>
              <p:nvPr/>
            </p:nvGrpSpPr>
            <p:grpSpPr>
              <a:xfrm rot="21319204">
                <a:off x="4543755" y="786046"/>
                <a:ext cx="1699176" cy="3935202"/>
                <a:chOff x="4489558" y="806144"/>
                <a:chExt cx="1699176" cy="3935202"/>
              </a:xfrm>
            </p:grpSpPr>
            <p:sp>
              <p:nvSpPr>
                <p:cNvPr id="233" name="Cube 232">
                  <a:extLst>
                    <a:ext uri="{FF2B5EF4-FFF2-40B4-BE49-F238E27FC236}">
                      <a16:creationId xmlns:a16="http://schemas.microsoft.com/office/drawing/2014/main" id="{FED094D6-8E47-7239-73D4-830A0AD97736}"/>
                    </a:ext>
                  </a:extLst>
                </p:cNvPr>
                <p:cNvSpPr/>
                <p:nvPr/>
              </p:nvSpPr>
              <p:spPr bwMode="auto">
                <a:xfrm rot="280796">
                  <a:off x="4636694" y="863030"/>
                  <a:ext cx="1205606" cy="3878316"/>
                </a:xfrm>
                <a:prstGeom prst="cube">
                  <a:avLst>
                    <a:gd name="adj" fmla="val 96784"/>
                  </a:avLst>
                </a:prstGeom>
                <a:solidFill>
                  <a:schemeClr val="bg1">
                    <a:lumMod val="95000"/>
                    <a:alpha val="56000"/>
                  </a:schemeClr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>
                    <a:rot lat="0" lon="0" rev="0"/>
                  </a:camera>
                  <a:lightRig rig="threePt" dir="t"/>
                </a:scene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cxnSp>
              <p:nvCxnSpPr>
                <p:cNvPr id="234" name="Straight Arrow Connector 233">
                  <a:extLst>
                    <a:ext uri="{FF2B5EF4-FFF2-40B4-BE49-F238E27FC236}">
                      <a16:creationId xmlns:a16="http://schemas.microsoft.com/office/drawing/2014/main" id="{EC17ABC4-F4A4-0C01-E79D-1ADFCE52F07A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280796">
                  <a:off x="5321928" y="1381917"/>
                  <a:ext cx="0" cy="2702868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/>
                </a:ln>
                <a:effectLst/>
              </p:spPr>
            </p:cxnSp>
            <p:cxnSp>
              <p:nvCxnSpPr>
                <p:cNvPr id="235" name="Straight Arrow Connector 234">
                  <a:extLst>
                    <a:ext uri="{FF2B5EF4-FFF2-40B4-BE49-F238E27FC236}">
                      <a16:creationId xmlns:a16="http://schemas.microsoft.com/office/drawing/2014/main" id="{7D426346-6846-5A78-9E6E-14D2132A22F4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280796" flipH="1">
                  <a:off x="4653641" y="2108314"/>
                  <a:ext cx="1202055" cy="1441484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/>
                </a:ln>
                <a:effectLst/>
              </p:spPr>
            </p:cxnSp>
            <p:cxnSp>
              <p:nvCxnSpPr>
                <p:cNvPr id="236" name="Straight Arrow Connector 235">
                  <a:extLst>
                    <a:ext uri="{FF2B5EF4-FFF2-40B4-BE49-F238E27FC236}">
                      <a16:creationId xmlns:a16="http://schemas.microsoft.com/office/drawing/2014/main" id="{A42A62C8-8ACD-666B-6D76-DB9EA0282958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280796">
                  <a:off x="5959631" y="919986"/>
                  <a:ext cx="0" cy="2685441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arrow"/>
                </a:ln>
                <a:effectLst/>
              </p:spPr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37" name="TextBox 236">
                      <a:extLst>
                        <a:ext uri="{FF2B5EF4-FFF2-40B4-BE49-F238E27FC236}">
                          <a16:creationId xmlns:a16="http://schemas.microsoft.com/office/drawing/2014/main" id="{2C34AFC6-5D2D-E833-DE6B-5EAD2CA4C9B7}"/>
                        </a:ext>
                      </a:extLst>
                    </p:cNvPr>
                    <p:cNvSpPr txBox="1"/>
                    <p:nvPr/>
                  </p:nvSpPr>
                  <p:spPr>
                    <a:xfrm rot="5680796">
                      <a:off x="5421761" y="2322969"/>
                      <a:ext cx="1272336" cy="261610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11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rows indexed by </a:t>
                      </a:r>
                      <a14:m>
                        <m:oMath xmlns:m="http://schemas.openxmlformats.org/officeDocument/2006/math">
                          <m:r>
                            <a:rPr lang="en-US" sz="11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oMath>
                      </a14:m>
                      <a:endParaRPr lang="en-US" sz="1100" dirty="0">
                        <a:solidFill>
                          <a:srgbClr val="FF0000"/>
                        </a:solidFill>
                        <a:latin typeface="Consolas" panose="020B0609020204030204" pitchFamily="49" charset="0"/>
                        <a:cs typeface="Consolas" panose="020B0609020204030204" pitchFamily="49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237" name="TextBox 236">
                      <a:extLst>
                        <a:ext uri="{FF2B5EF4-FFF2-40B4-BE49-F238E27FC236}">
                          <a16:creationId xmlns:a16="http://schemas.microsoft.com/office/drawing/2014/main" id="{2C34AFC6-5D2D-E833-DE6B-5EAD2CA4C9B7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 rot="5680796">
                      <a:off x="5421761" y="2322969"/>
                      <a:ext cx="1272336" cy="261610"/>
                    </a:xfrm>
                    <a:prstGeom prst="rect">
                      <a:avLst/>
                    </a:prstGeom>
                    <a:blipFill>
                      <a:blip r:embed="rId3"/>
                      <a:stretch>
                        <a:fillRect l="-14286" r="-4762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38" name="TextBox 237">
                      <a:extLst>
                        <a:ext uri="{FF2B5EF4-FFF2-40B4-BE49-F238E27FC236}">
                          <a16:creationId xmlns:a16="http://schemas.microsoft.com/office/drawing/2014/main" id="{944B7190-3225-79E7-C954-180B7843E5D5}"/>
                        </a:ext>
                      </a:extLst>
                    </p:cNvPr>
                    <p:cNvSpPr txBox="1"/>
                    <p:nvPr/>
                  </p:nvSpPr>
                  <p:spPr>
                    <a:xfrm rot="19261974">
                      <a:off x="4489558" y="1195715"/>
                      <a:ext cx="1354089" cy="261610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11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channels index by </a:t>
                      </a:r>
                      <a14:m>
                        <m:oMath xmlns:m="http://schemas.openxmlformats.org/officeDocument/2006/math">
                          <m:r>
                            <a:rPr lang="en-US" sz="11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oMath>
                      </a14:m>
                      <a:r>
                        <a:rPr lang="en-US" sz="11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100" dirty="0">
                        <a:solidFill>
                          <a:srgbClr val="FF0000"/>
                        </a:solidFill>
                        <a:latin typeface="Consolas" panose="020B0609020204030204" pitchFamily="49" charset="0"/>
                        <a:cs typeface="Consolas" panose="020B0609020204030204" pitchFamily="49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238" name="TextBox 237">
                      <a:extLst>
                        <a:ext uri="{FF2B5EF4-FFF2-40B4-BE49-F238E27FC236}">
                          <a16:creationId xmlns:a16="http://schemas.microsoft.com/office/drawing/2014/main" id="{944B7190-3225-79E7-C954-180B7843E5D5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 rot="19261974">
                      <a:off x="4489558" y="1195715"/>
                      <a:ext cx="1354089" cy="261610"/>
                    </a:xfrm>
                    <a:prstGeom prst="rect">
                      <a:avLst/>
                    </a:prstGeom>
                    <a:blipFill>
                      <a:blip r:embed="rId4"/>
                      <a:stretch>
                        <a:fillRect b="-2247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239" name="Straight Arrow Connector 238">
                  <a:extLst>
                    <a:ext uri="{FF2B5EF4-FFF2-40B4-BE49-F238E27FC236}">
                      <a16:creationId xmlns:a16="http://schemas.microsoft.com/office/drawing/2014/main" id="{E65F782E-3481-DA3A-BE8F-FA0CE7D206EE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280796" flipH="1">
                  <a:off x="4719274" y="806144"/>
                  <a:ext cx="1190550" cy="1164729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arrow"/>
                </a:ln>
                <a:effectLst/>
              </p:spPr>
            </p:cxnSp>
          </p:grpSp>
          <p:grpSp>
            <p:nvGrpSpPr>
              <p:cNvPr id="207" name="Group 206">
                <a:extLst>
                  <a:ext uri="{FF2B5EF4-FFF2-40B4-BE49-F238E27FC236}">
                    <a16:creationId xmlns:a16="http://schemas.microsoft.com/office/drawing/2014/main" id="{BB5825D1-923F-FD61-46FB-EA9833DE4FA6}"/>
                  </a:ext>
                </a:extLst>
              </p:cNvPr>
              <p:cNvGrpSpPr/>
              <p:nvPr/>
            </p:nvGrpSpPr>
            <p:grpSpPr>
              <a:xfrm>
                <a:off x="4565225" y="2929451"/>
                <a:ext cx="1085803" cy="1467452"/>
                <a:chOff x="4541890" y="2922955"/>
                <a:chExt cx="1085803" cy="1467452"/>
              </a:xfrm>
            </p:grpSpPr>
            <p:cxnSp>
              <p:nvCxnSpPr>
                <p:cNvPr id="229" name="Straight Arrow Connector 228">
                  <a:extLst>
                    <a:ext uri="{FF2B5EF4-FFF2-40B4-BE49-F238E27FC236}">
                      <a16:creationId xmlns:a16="http://schemas.microsoft.com/office/drawing/2014/main" id="{C8AECDAE-F798-C3DA-BCD5-3DD3DDCA1EF9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 flipV="1">
                  <a:off x="5280744" y="2926799"/>
                  <a:ext cx="5355" cy="1463608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stealth" w="sm" len="lg"/>
                  <a:tailEnd type="none" w="sm" len="sm"/>
                </a:ln>
                <a:effectLst/>
              </p:spPr>
            </p:cxnSp>
            <p:cxnSp>
              <p:nvCxnSpPr>
                <p:cNvPr id="230" name="Straight Arrow Connector 229">
                  <a:extLst>
                    <a:ext uri="{FF2B5EF4-FFF2-40B4-BE49-F238E27FC236}">
                      <a16:creationId xmlns:a16="http://schemas.microsoft.com/office/drawing/2014/main" id="{5BFFB1E5-BEDD-909E-453F-7AFC552BB883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V="1">
                  <a:off x="4541890" y="2922955"/>
                  <a:ext cx="734881" cy="915886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stealth" w="sm" len="lg"/>
                  <a:tailEnd type="none" w="sm" len="sm"/>
                </a:ln>
                <a:effectLst/>
              </p:spPr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31" name="TextBox 230">
                      <a:extLst>
                        <a:ext uri="{FF2B5EF4-FFF2-40B4-BE49-F238E27FC236}">
                          <a16:creationId xmlns:a16="http://schemas.microsoft.com/office/drawing/2014/main" id="{59AA0FAB-98CC-775F-B091-4738E10D86F1}"/>
                        </a:ext>
                      </a:extLst>
                    </p:cNvPr>
                    <p:cNvSpPr txBox="1"/>
                    <p:nvPr/>
                  </p:nvSpPr>
                  <p:spPr>
                    <a:xfrm rot="18694461">
                      <a:off x="4723279" y="3020163"/>
                      <a:ext cx="361701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sz="1200" b="0" i="1" dirty="0" smtClean="0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  <m:t>𝑢</m:t>
                            </m:r>
                          </m:oMath>
                        </m:oMathPara>
                      </a14:m>
                      <a:endParaRPr lang="en-US" sz="1200" dirty="0">
                        <a:latin typeface="Consolas" panose="020B0609020204030204" pitchFamily="49" charset="0"/>
                        <a:cs typeface="Consolas" panose="020B0609020204030204" pitchFamily="49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231" name="TextBox 230">
                      <a:extLst>
                        <a:ext uri="{FF2B5EF4-FFF2-40B4-BE49-F238E27FC236}">
                          <a16:creationId xmlns:a16="http://schemas.microsoft.com/office/drawing/2014/main" id="{59AA0FAB-98CC-775F-B091-4738E10D86F1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 rot="18694461">
                      <a:off x="4723279" y="3020163"/>
                      <a:ext cx="361701" cy="276999"/>
                    </a:xfrm>
                    <a:prstGeom prst="rect">
                      <a:avLst/>
                    </a:prstGeom>
                    <a:blipFill>
                      <a:blip r:embed="rId5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32" name="TextBox 231">
                      <a:extLst>
                        <a:ext uri="{FF2B5EF4-FFF2-40B4-BE49-F238E27FC236}">
                          <a16:creationId xmlns:a16="http://schemas.microsoft.com/office/drawing/2014/main" id="{AA8A6F1F-7894-5192-44EC-1B7643BD223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270224" y="3322969"/>
                      <a:ext cx="357469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sz="1200" b="0" i="1" dirty="0" smtClean="0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  <m:t>𝑣</m:t>
                            </m:r>
                          </m:oMath>
                        </m:oMathPara>
                      </a14:m>
                      <a:endParaRPr lang="en-US" sz="1200" dirty="0">
                        <a:latin typeface="Consolas" panose="020B0609020204030204" pitchFamily="49" charset="0"/>
                        <a:cs typeface="Consolas" panose="020B0609020204030204" pitchFamily="49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232" name="TextBox 231">
                      <a:extLst>
                        <a:ext uri="{FF2B5EF4-FFF2-40B4-BE49-F238E27FC236}">
                          <a16:creationId xmlns:a16="http://schemas.microsoft.com/office/drawing/2014/main" id="{AA8A6F1F-7894-5192-44EC-1B7643BD2236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5270224" y="3322969"/>
                      <a:ext cx="357469" cy="276999"/>
                    </a:xfrm>
                    <a:prstGeom prst="rect">
                      <a:avLst/>
                    </a:prstGeom>
                    <a:blipFill>
                      <a:blip r:embed="rId6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cxnSp>
            <p:nvCxnSpPr>
              <p:cNvPr id="209" name="Straight Arrow Connector 208">
                <a:extLst>
                  <a:ext uri="{FF2B5EF4-FFF2-40B4-BE49-F238E27FC236}">
                    <a16:creationId xmlns:a16="http://schemas.microsoft.com/office/drawing/2014/main" id="{D8D9EB07-22B3-2544-29BD-98545B81584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5296348" y="2700266"/>
                <a:ext cx="79201" cy="238446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B05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10" name="TextBox 209">
                    <a:extLst>
                      <a:ext uri="{FF2B5EF4-FFF2-40B4-BE49-F238E27FC236}">
                        <a16:creationId xmlns:a16="http://schemas.microsoft.com/office/drawing/2014/main" id="{93952B4E-908E-DF91-3360-8F0C00BFCE42}"/>
                      </a:ext>
                    </a:extLst>
                  </p:cNvPr>
                  <p:cNvSpPr txBox="1"/>
                  <p:nvPr/>
                </p:nvSpPr>
                <p:spPr>
                  <a:xfrm>
                    <a:off x="4736015" y="2488253"/>
                    <a:ext cx="826893" cy="27699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d>
                            <m:dPr>
                              <m:ctrlPr>
                                <a:rPr lang="en-US" sz="12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cs typeface="Consolas" panose="020B0609020204030204" pitchFamily="49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1200" i="1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cs typeface="Consolas" panose="020B0609020204030204" pitchFamily="49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120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cs typeface="Consolas" panose="020B0609020204030204" pitchFamily="49" charset="0"/>
                                    </a:rPr>
                                    <m:t>Δ</m:t>
                                  </m:r>
                                </m:e>
                                <m:sub>
                                  <m:r>
                                    <a:rPr lang="en-US" sz="1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cs typeface="Consolas" panose="020B0609020204030204" pitchFamily="49" charset="0"/>
                                    </a:rPr>
                                    <m:t>𝑢</m:t>
                                  </m:r>
                                </m:sub>
                              </m:sSub>
                              <m:r>
                                <a:rPr lang="en-US" sz="120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cs typeface="Consolas" panose="020B0609020204030204" pitchFamily="49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sz="1200" i="1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cs typeface="Consolas" panose="020B0609020204030204" pitchFamily="49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120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cs typeface="Consolas" panose="020B0609020204030204" pitchFamily="49" charset="0"/>
                                    </a:rPr>
                                    <m:t>Δ</m:t>
                                  </m:r>
                                </m:e>
                                <m:sub>
                                  <m:r>
                                    <a:rPr lang="en-US" sz="1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cs typeface="Consolas" panose="020B0609020204030204" pitchFamily="49" charset="0"/>
                                    </a:rPr>
                                    <m:t>𝑣</m:t>
                                  </m:r>
                                </m:sub>
                              </m:sSub>
                            </m:e>
                          </m:d>
                          <m:r>
                            <a:rPr lang="en-US" sz="1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cs typeface="Consolas" panose="020B0609020204030204" pitchFamily="49" charset="0"/>
                            </a:rPr>
                            <m:t> </m:t>
                          </m:r>
                        </m:oMath>
                      </m:oMathPara>
                    </a14:m>
                    <a:endParaRPr lang="en-US" sz="1200" dirty="0">
                      <a:solidFill>
                        <a:srgbClr val="00B050"/>
                      </a:solidFill>
                      <a:latin typeface="Consolas" panose="020B0609020204030204" pitchFamily="49" charset="0"/>
                      <a:cs typeface="Consolas" panose="020B0609020204030204" pitchFamily="49" charset="0"/>
                    </a:endParaRPr>
                  </a:p>
                </p:txBody>
              </p:sp>
            </mc:Choice>
            <mc:Fallback xmlns="">
              <p:sp>
                <p:nvSpPr>
                  <p:cNvPr id="210" name="TextBox 209">
                    <a:extLst>
                      <a:ext uri="{FF2B5EF4-FFF2-40B4-BE49-F238E27FC236}">
                        <a16:creationId xmlns:a16="http://schemas.microsoft.com/office/drawing/2014/main" id="{93952B4E-908E-DF91-3360-8F0C00BFCE4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736015" y="2488253"/>
                    <a:ext cx="826893" cy="276999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b="-8696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213" name="Group 212">
                <a:extLst>
                  <a:ext uri="{FF2B5EF4-FFF2-40B4-BE49-F238E27FC236}">
                    <a16:creationId xmlns:a16="http://schemas.microsoft.com/office/drawing/2014/main" id="{4F015405-1B1B-A403-763F-D97E449A5B5D}"/>
                  </a:ext>
                </a:extLst>
              </p:cNvPr>
              <p:cNvGrpSpPr/>
              <p:nvPr/>
            </p:nvGrpSpPr>
            <p:grpSpPr>
              <a:xfrm>
                <a:off x="5334787" y="2660409"/>
                <a:ext cx="1910378" cy="398955"/>
                <a:chOff x="7126279" y="2146735"/>
                <a:chExt cx="1910378" cy="398955"/>
              </a:xfrm>
            </p:grpSpPr>
            <p:sp>
              <p:nvSpPr>
                <p:cNvPr id="219" name="Oval 218">
                  <a:extLst>
                    <a:ext uri="{FF2B5EF4-FFF2-40B4-BE49-F238E27FC236}">
                      <a16:creationId xmlns:a16="http://schemas.microsoft.com/office/drawing/2014/main" id="{EFC9EF82-3078-E4BB-9663-27C069B770BF}"/>
                    </a:ext>
                  </a:extLst>
                </p:cNvPr>
                <p:cNvSpPr/>
                <p:nvPr/>
              </p:nvSpPr>
              <p:spPr bwMode="auto">
                <a:xfrm rot="5400000">
                  <a:off x="7126279" y="2156398"/>
                  <a:ext cx="76200" cy="762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>
                    <a:rot lat="3000000" lon="0" rev="0"/>
                  </a:camera>
                  <a:lightRig rig="threePt" dir="t"/>
                </a:scene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cxnSp>
              <p:nvCxnSpPr>
                <p:cNvPr id="220" name="Straight Arrow Connector 219">
                  <a:extLst>
                    <a:ext uri="{FF2B5EF4-FFF2-40B4-BE49-F238E27FC236}">
                      <a16:creationId xmlns:a16="http://schemas.microsoft.com/office/drawing/2014/main" id="{8D6C364F-39B4-622D-1903-5B7C9B08AE42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 flipV="1">
                  <a:off x="7177533" y="2202252"/>
                  <a:ext cx="965439" cy="60684"/>
                </a:xfrm>
                <a:prstGeom prst="straightConnector1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stealth" w="sm" len="lg"/>
                </a:ln>
                <a:effectLst/>
              </p:spPr>
            </p:cxnSp>
            <p:sp>
              <p:nvSpPr>
                <p:cNvPr id="221" name="TextBox 220">
                  <a:extLst>
                    <a:ext uri="{FF2B5EF4-FFF2-40B4-BE49-F238E27FC236}">
                      <a16:creationId xmlns:a16="http://schemas.microsoft.com/office/drawing/2014/main" id="{48D60436-6203-9026-4F84-C1813ABE685B}"/>
                    </a:ext>
                  </a:extLst>
                </p:cNvPr>
                <p:cNvSpPr txBox="1"/>
                <p:nvPr/>
              </p:nvSpPr>
              <p:spPr>
                <a:xfrm>
                  <a:off x="7970796" y="2146735"/>
                  <a:ext cx="1065861" cy="3989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60000"/>
                    </a:lnSpc>
                  </a:pPr>
                  <a:r>
                    <a:rPr lang="en-US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detector center</a:t>
                  </a:r>
                </a:p>
              </p:txBody>
            </p:sp>
          </p:grpSp>
          <p:grpSp>
            <p:nvGrpSpPr>
              <p:cNvPr id="214" name="Group 213">
                <a:extLst>
                  <a:ext uri="{FF2B5EF4-FFF2-40B4-BE49-F238E27FC236}">
                    <a16:creationId xmlns:a16="http://schemas.microsoft.com/office/drawing/2014/main" id="{D51A9172-9090-6349-6CB0-7A997BBA177F}"/>
                  </a:ext>
                </a:extLst>
              </p:cNvPr>
              <p:cNvGrpSpPr/>
              <p:nvPr/>
            </p:nvGrpSpPr>
            <p:grpSpPr>
              <a:xfrm>
                <a:off x="5754822" y="917679"/>
                <a:ext cx="1524776" cy="695938"/>
                <a:chOff x="5854302" y="956793"/>
                <a:chExt cx="1524776" cy="695938"/>
              </a:xfrm>
            </p:grpSpPr>
            <p:grpSp>
              <p:nvGrpSpPr>
                <p:cNvPr id="215" name="Group 214">
                  <a:extLst>
                    <a:ext uri="{FF2B5EF4-FFF2-40B4-BE49-F238E27FC236}">
                      <a16:creationId xmlns:a16="http://schemas.microsoft.com/office/drawing/2014/main" id="{4DEA639E-B725-509F-9F2D-9E253E9BC122}"/>
                    </a:ext>
                  </a:extLst>
                </p:cNvPr>
                <p:cNvGrpSpPr/>
                <p:nvPr/>
              </p:nvGrpSpPr>
              <p:grpSpPr>
                <a:xfrm>
                  <a:off x="5854302" y="1012986"/>
                  <a:ext cx="1524776" cy="639745"/>
                  <a:chOff x="659781" y="1004956"/>
                  <a:chExt cx="1524776" cy="639745"/>
                </a:xfrm>
              </p:grpSpPr>
              <p:sp>
                <p:nvSpPr>
                  <p:cNvPr id="217" name="TextBox 216">
                    <a:extLst>
                      <a:ext uri="{FF2B5EF4-FFF2-40B4-BE49-F238E27FC236}">
                        <a16:creationId xmlns:a16="http://schemas.microsoft.com/office/drawing/2014/main" id="{FB6B7023-757B-B3CB-0501-0667C0EC2CC9}"/>
                      </a:ext>
                    </a:extLst>
                  </p:cNvPr>
                  <p:cNvSpPr txBox="1"/>
                  <p:nvPr/>
                </p:nvSpPr>
                <p:spPr>
                  <a:xfrm>
                    <a:off x="659781" y="1244591"/>
                    <a:ext cx="1524776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000" dirty="0" err="1">
                        <a:latin typeface="Consolas" panose="020B0609020204030204" pitchFamily="49" charset="0"/>
                        <a:cs typeface="Consolas" panose="020B0609020204030204" pitchFamily="49" charset="0"/>
                      </a:rPr>
                      <a:t>sino</a:t>
                    </a:r>
                    <a:r>
                      <a:rPr lang="en-US" sz="1000" dirty="0">
                        <a:latin typeface="Consolas" panose="020B0609020204030204" pitchFamily="49" charset="0"/>
                        <a:cs typeface="Consolas" panose="020B0609020204030204" pitchFamily="49" charset="0"/>
                      </a:rPr>
                      <a:t>[0,0,0]: center</a:t>
                    </a:r>
                  </a:p>
                  <a:p>
                    <a:r>
                      <a:rPr lang="en-US" sz="1000" dirty="0">
                        <a:latin typeface="Consolas" panose="020B0609020204030204" pitchFamily="49" charset="0"/>
                        <a:cs typeface="Consolas" panose="020B0609020204030204" pitchFamily="49" charset="0"/>
                      </a:rPr>
                      <a:t>of corner pixel</a:t>
                    </a:r>
                    <a:endParaRPr lang="en-US" sz="10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218" name="Straight Arrow Connector 217">
                    <a:extLst>
                      <a:ext uri="{FF2B5EF4-FFF2-40B4-BE49-F238E27FC236}">
                        <a16:creationId xmlns:a16="http://schemas.microsoft.com/office/drawing/2014/main" id="{673D041C-DE26-173E-884B-410F89C42E39}"/>
                      </a:ext>
                    </a:extLst>
                  </p:cNvPr>
                  <p:cNvCxnSpPr>
                    <a:cxnSpLocks/>
                    <a:endCxn id="216" idx="5"/>
                  </p:cNvCxnSpPr>
                  <p:nvPr/>
                </p:nvCxnSpPr>
                <p:spPr bwMode="auto">
                  <a:xfrm flipH="1" flipV="1">
                    <a:off x="812212" y="1004956"/>
                    <a:ext cx="532757" cy="418075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arrow" w="sm" len="lg"/>
                  </a:ln>
                  <a:effectLst/>
                </p:spPr>
              </p:cxnSp>
            </p:grpSp>
            <p:sp>
              <p:nvSpPr>
                <p:cNvPr id="216" name="Oval 215">
                  <a:extLst>
                    <a:ext uri="{FF2B5EF4-FFF2-40B4-BE49-F238E27FC236}">
                      <a16:creationId xmlns:a16="http://schemas.microsoft.com/office/drawing/2014/main" id="{4D36ECF1-6E6C-A6EF-4592-0A468DC723EC}"/>
                    </a:ext>
                  </a:extLst>
                </p:cNvPr>
                <p:cNvSpPr/>
                <p:nvPr/>
              </p:nvSpPr>
              <p:spPr bwMode="auto">
                <a:xfrm rot="21333849">
                  <a:off x="5927701" y="956793"/>
                  <a:ext cx="76200" cy="762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</p:grpSp>
        </p:grp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DBD77DAE-9681-A8A2-C006-FCF3CEDB927C}"/>
              </a:ext>
            </a:extLst>
          </p:cNvPr>
          <p:cNvSpPr txBox="1"/>
          <p:nvPr/>
        </p:nvSpPr>
        <p:spPr>
          <a:xfrm>
            <a:off x="528807" y="554506"/>
            <a:ext cx="29162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2400" b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Assume detector is aligned with rotation axis.</a:t>
            </a:r>
            <a:endParaRPr lang="en-US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233936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B7B958-5E84-EE4F-AB6C-F940A31CDE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1500"/>
          </a:xfrm>
        </p:spPr>
        <p:txBody>
          <a:bodyPr/>
          <a:lstStyle/>
          <a:p>
            <a:r>
              <a:rPr lang="en-US" dirty="0"/>
              <a:t>Transition to </a:t>
            </a:r>
            <a:r>
              <a:rPr lang="en-US" dirty="0" err="1"/>
              <a:t>cpu</a:t>
            </a:r>
            <a:r>
              <a:rPr lang="en-US" dirty="0"/>
              <a:t>/</a:t>
            </a:r>
            <a:r>
              <a:rPr lang="en-US" dirty="0" err="1"/>
              <a:t>gpu</a:t>
            </a:r>
            <a:r>
              <a:rPr lang="en-US" dirty="0"/>
              <a:t> transfer model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9561924-36AE-5541-80BA-155A33975D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571500"/>
            <a:ext cx="8610600" cy="5143500"/>
          </a:xfrm>
        </p:spPr>
        <p:txBody>
          <a:bodyPr/>
          <a:lstStyle/>
          <a:p>
            <a:r>
              <a:rPr lang="en-US" altLang="zh-CN" sz="1600" dirty="0"/>
              <a:t> </a:t>
            </a:r>
            <a:r>
              <a:rPr lang="en-US" altLang="zh-CN" sz="1600" b="1" dirty="0"/>
              <a:t>Goal:  </a:t>
            </a:r>
            <a:r>
              <a:rPr lang="en-US" altLang="zh-CN" sz="1600" dirty="0"/>
              <a:t>For large recons, keep the data (sinogram, recon, hessian, </a:t>
            </a:r>
            <a:r>
              <a:rPr lang="en-US" altLang="zh-CN" sz="1600" dirty="0" err="1"/>
              <a:t>etc</a:t>
            </a:r>
            <a:r>
              <a:rPr lang="en-US" altLang="zh-CN" sz="1600" dirty="0"/>
              <a:t>) on the </a:t>
            </a:r>
            <a:r>
              <a:rPr lang="en-US" altLang="zh-CN" sz="1600" dirty="0" err="1"/>
              <a:t>cpu</a:t>
            </a:r>
            <a:r>
              <a:rPr lang="en-US" altLang="zh-CN" sz="1600" dirty="0"/>
              <a:t> and transfer batches to the </a:t>
            </a:r>
            <a:r>
              <a:rPr lang="en-US" altLang="zh-CN" sz="1600" dirty="0" err="1"/>
              <a:t>gpu</a:t>
            </a:r>
            <a:r>
              <a:rPr lang="en-US" altLang="zh-CN" sz="1600" dirty="0"/>
              <a:t> and back as needed.</a:t>
            </a:r>
          </a:p>
          <a:p>
            <a:pPr lvl="1"/>
            <a:r>
              <a:rPr lang="en-US" altLang="zh-CN" sz="1400" dirty="0"/>
              <a:t>Ideally, for small recons, the behavior will be the same as now – everything on the </a:t>
            </a:r>
            <a:r>
              <a:rPr lang="en-US" altLang="zh-CN" sz="1400" dirty="0" err="1"/>
              <a:t>gpu</a:t>
            </a:r>
            <a:r>
              <a:rPr lang="en-US" altLang="zh-CN" sz="1400" dirty="0"/>
              <a:t>.  This leads to 3 scenarios for main/worker: </a:t>
            </a:r>
            <a:r>
              <a:rPr lang="en-US" altLang="zh-CN" sz="1400" dirty="0" err="1"/>
              <a:t>cpu</a:t>
            </a:r>
            <a:r>
              <a:rPr lang="en-US" altLang="zh-CN" sz="1400" dirty="0"/>
              <a:t>/</a:t>
            </a:r>
            <a:r>
              <a:rPr lang="en-US" altLang="zh-CN" sz="1400" dirty="0" err="1"/>
              <a:t>cpu</a:t>
            </a:r>
            <a:r>
              <a:rPr lang="en-US" altLang="zh-CN" sz="1400" dirty="0"/>
              <a:t>, </a:t>
            </a:r>
            <a:r>
              <a:rPr lang="en-US" altLang="zh-CN" sz="1400" dirty="0" err="1"/>
              <a:t>cpu</a:t>
            </a:r>
            <a:r>
              <a:rPr lang="en-US" altLang="zh-CN" sz="1400" dirty="0"/>
              <a:t>/</a:t>
            </a:r>
            <a:r>
              <a:rPr lang="en-US" altLang="zh-CN" sz="1400" dirty="0" err="1"/>
              <a:t>gpu</a:t>
            </a:r>
            <a:r>
              <a:rPr lang="en-US" altLang="zh-CN" sz="1400" dirty="0"/>
              <a:t>, </a:t>
            </a:r>
            <a:r>
              <a:rPr lang="en-US" altLang="zh-CN" sz="1400" dirty="0" err="1"/>
              <a:t>gpu</a:t>
            </a:r>
            <a:r>
              <a:rPr lang="en-US" altLang="zh-CN" sz="1400" dirty="0"/>
              <a:t>/</a:t>
            </a:r>
            <a:r>
              <a:rPr lang="en-US" altLang="zh-CN" sz="1400" dirty="0" err="1"/>
              <a:t>gpu</a:t>
            </a:r>
            <a:r>
              <a:rPr lang="en-US" altLang="zh-CN" sz="1400" dirty="0"/>
              <a:t>.  Maybe just </a:t>
            </a:r>
            <a:r>
              <a:rPr lang="en-US" altLang="zh-CN" sz="1400" dirty="0" err="1"/>
              <a:t>cpu</a:t>
            </a:r>
            <a:r>
              <a:rPr lang="en-US" altLang="zh-CN" sz="1400" dirty="0"/>
              <a:t>/</a:t>
            </a:r>
            <a:r>
              <a:rPr lang="en-US" altLang="zh-CN" sz="1400" dirty="0" err="1"/>
              <a:t>cpu</a:t>
            </a:r>
            <a:r>
              <a:rPr lang="en-US" altLang="zh-CN" sz="1400" dirty="0"/>
              <a:t> and </a:t>
            </a:r>
            <a:r>
              <a:rPr lang="en-US" altLang="zh-CN" sz="1400" dirty="0" err="1"/>
              <a:t>cpu</a:t>
            </a:r>
            <a:r>
              <a:rPr lang="en-US" altLang="zh-CN" sz="1400" dirty="0"/>
              <a:t>/</a:t>
            </a:r>
            <a:r>
              <a:rPr lang="en-US" altLang="zh-CN" sz="1400" dirty="0" err="1"/>
              <a:t>gpu</a:t>
            </a:r>
            <a:r>
              <a:rPr lang="en-US" altLang="zh-CN" sz="1400" dirty="0"/>
              <a:t>.  </a:t>
            </a:r>
          </a:p>
          <a:p>
            <a:r>
              <a:rPr lang="en-US" altLang="zh-CN" sz="1600" dirty="0"/>
              <a:t> Components to change:</a:t>
            </a:r>
          </a:p>
          <a:p>
            <a:pPr lvl="1"/>
            <a:r>
              <a:rPr lang="en-US" altLang="zh-CN" sz="1400" b="1" dirty="0"/>
              <a:t>Sinogram load:  </a:t>
            </a:r>
            <a:r>
              <a:rPr lang="en-US" altLang="zh-CN" sz="1400" dirty="0"/>
              <a:t>The sinogram will need to go into main device memory – need to determine how to do this since the user may load the sinogram separately, and we won’t even know the main worker until we initialize the </a:t>
            </a:r>
            <a:r>
              <a:rPr lang="en-US" altLang="zh-CN" sz="1400" dirty="0" err="1"/>
              <a:t>TomographyModel</a:t>
            </a:r>
            <a:r>
              <a:rPr lang="en-US" altLang="zh-CN" sz="1400" dirty="0"/>
              <a:t>  and know the sinogram and recon shapes.  If the user creates weights, these should go on main.  We should probably load/create everything on </a:t>
            </a:r>
            <a:r>
              <a:rPr lang="en-US" altLang="zh-CN" sz="1400" dirty="0" err="1"/>
              <a:t>cpu</a:t>
            </a:r>
            <a:r>
              <a:rPr lang="en-US" altLang="zh-CN" sz="1400" dirty="0"/>
              <a:t>, then transfer as needed.</a:t>
            </a:r>
          </a:p>
          <a:p>
            <a:pPr lvl="1"/>
            <a:r>
              <a:rPr lang="en-US" altLang="zh-CN" sz="1400" b="1" dirty="0" err="1"/>
              <a:t>TomographyModel</a:t>
            </a:r>
            <a:r>
              <a:rPr lang="en-US" altLang="zh-CN" sz="1400" b="1" dirty="0"/>
              <a:t> initialization: </a:t>
            </a:r>
            <a:r>
              <a:rPr lang="en-US" altLang="zh-CN" sz="1400" dirty="0"/>
              <a:t>determine main, worker, and batch sizes</a:t>
            </a:r>
          </a:p>
          <a:p>
            <a:pPr lvl="2"/>
            <a:r>
              <a:rPr lang="en-US" altLang="zh-CN" sz="1200" dirty="0"/>
              <a:t>Status: There is some trial code to determine these items, but the batch size calculation is not robust and probably doesn’t work in all main/worker combinations.  </a:t>
            </a:r>
          </a:p>
          <a:p>
            <a:pPr lvl="1"/>
            <a:r>
              <a:rPr lang="en-US" altLang="zh-CN" sz="1400" b="1" dirty="0"/>
              <a:t>Projectors: </a:t>
            </a:r>
            <a:r>
              <a:rPr lang="en-US" altLang="zh-CN" sz="1400" dirty="0"/>
              <a:t>Forward and back project pixel subset will need to loop over batches and manage communication between </a:t>
            </a:r>
            <a:r>
              <a:rPr lang="en-US" altLang="zh-CN" sz="1400" dirty="0" err="1"/>
              <a:t>gpu</a:t>
            </a:r>
            <a:r>
              <a:rPr lang="en-US" altLang="zh-CN" sz="1400" dirty="0"/>
              <a:t> and </a:t>
            </a:r>
            <a:r>
              <a:rPr lang="en-US" altLang="zh-CN" sz="1400" dirty="0" err="1"/>
              <a:t>cpu</a:t>
            </a:r>
            <a:r>
              <a:rPr lang="en-US" altLang="zh-CN" sz="1400" dirty="0"/>
              <a:t>.  These will no longer be </a:t>
            </a:r>
            <a:r>
              <a:rPr lang="en-US" altLang="zh-CN" sz="1400" dirty="0" err="1"/>
              <a:t>jit</a:t>
            </a:r>
            <a:r>
              <a:rPr lang="en-US" altLang="zh-CN" sz="1400" dirty="0"/>
              <a:t>-compiled since </a:t>
            </a:r>
            <a:r>
              <a:rPr lang="en-US" altLang="zh-CN" sz="1400" dirty="0" err="1"/>
              <a:t>jit</a:t>
            </a:r>
            <a:r>
              <a:rPr lang="en-US" altLang="zh-CN" sz="1400" dirty="0"/>
              <a:t> treats data transfer as a side effect and so doesn’t allow </a:t>
            </a:r>
            <a:r>
              <a:rPr lang="en-US" altLang="zh-CN" sz="1400" dirty="0" err="1"/>
              <a:t>gpu</a:t>
            </a:r>
            <a:r>
              <a:rPr lang="en-US" altLang="zh-CN" sz="1400" dirty="0"/>
              <a:t>/</a:t>
            </a:r>
            <a:r>
              <a:rPr lang="en-US" altLang="zh-CN" sz="1400" dirty="0" err="1"/>
              <a:t>cpu</a:t>
            </a:r>
            <a:r>
              <a:rPr lang="en-US" altLang="zh-CN" sz="1400" dirty="0"/>
              <a:t> transfer.  </a:t>
            </a:r>
          </a:p>
          <a:p>
            <a:pPr lvl="2"/>
            <a:r>
              <a:rPr lang="en-US" altLang="zh-CN" sz="1200" dirty="0"/>
              <a:t>Status: The code for forward projection is in the </a:t>
            </a:r>
            <a:r>
              <a:rPr lang="en-US" altLang="zh-CN" sz="1200" dirty="0" err="1"/>
              <a:t>gpu_cpu_sandbox</a:t>
            </a:r>
            <a:r>
              <a:rPr lang="en-US" altLang="zh-CN" sz="1200" dirty="0"/>
              <a:t>.  It needs some tests and some additional documentation.  The code for back projection should be similar.  </a:t>
            </a:r>
          </a:p>
          <a:p>
            <a:pPr lvl="1"/>
            <a:r>
              <a:rPr lang="en-US" altLang="zh-CN" sz="1400" b="1" dirty="0" err="1"/>
              <a:t>Vcd_recon</a:t>
            </a:r>
            <a:r>
              <a:rPr lang="en-US" altLang="zh-CN" sz="1400" b="1" dirty="0"/>
              <a:t>:  </a:t>
            </a:r>
            <a:r>
              <a:rPr lang="en-US" altLang="zh-CN" sz="1400" dirty="0"/>
              <a:t>Create new items (weights, recon, </a:t>
            </a:r>
            <a:r>
              <a:rPr lang="en-US" altLang="zh-CN" sz="1400" dirty="0" err="1"/>
              <a:t>error_sinogram</a:t>
            </a:r>
            <a:r>
              <a:rPr lang="en-US" altLang="zh-CN" sz="1400" dirty="0"/>
              <a:t>, </a:t>
            </a:r>
            <a:r>
              <a:rPr lang="en-US" altLang="zh-CN" sz="1400" dirty="0" err="1"/>
              <a:t>prox_input</a:t>
            </a:r>
            <a:r>
              <a:rPr lang="en-US" altLang="zh-CN" sz="1400" dirty="0"/>
              <a:t>, hessian) on main. Convert </a:t>
            </a:r>
            <a:r>
              <a:rPr lang="en-US" altLang="zh-CN" sz="1400" dirty="0" err="1"/>
              <a:t>vcd_subset_iterator</a:t>
            </a:r>
            <a:r>
              <a:rPr lang="en-US" altLang="zh-CN" sz="1400" dirty="0"/>
              <a:t> and </a:t>
            </a:r>
            <a:r>
              <a:rPr lang="en-US" altLang="zh-CN" sz="1400" dirty="0" err="1"/>
              <a:t>vcd_partition_iterator</a:t>
            </a:r>
            <a:r>
              <a:rPr lang="en-US" altLang="zh-CN" sz="1400" dirty="0"/>
              <a:t> to non-compiled loops.  Check for memory use on auxiliary functions like </a:t>
            </a:r>
            <a:r>
              <a:rPr lang="en-US" altLang="zh-CN" sz="1400" dirty="0" err="1"/>
              <a:t>get_forward_model_loss</a:t>
            </a:r>
            <a:r>
              <a:rPr lang="en-US" altLang="zh-CN" sz="1400" dirty="0"/>
              <a:t>, </a:t>
            </a:r>
            <a:r>
              <a:rPr lang="en-US" altLang="zh-CN" sz="1400" dirty="0" err="1"/>
              <a:t>total_loss</a:t>
            </a:r>
            <a:r>
              <a:rPr lang="en-US" altLang="zh-CN" sz="1400" dirty="0"/>
              <a:t> </a:t>
            </a:r>
            <a:r>
              <a:rPr lang="en-US" altLang="zh-CN" sz="1400" dirty="0" err="1"/>
              <a:t>etc</a:t>
            </a:r>
            <a:r>
              <a:rPr lang="en-US" altLang="zh-CN" sz="1400" dirty="0"/>
              <a:t> – anything that involves multiplying recon/sinogram and then computing with the result will create intermediate memory.  We may also need to modify the </a:t>
            </a:r>
            <a:r>
              <a:rPr lang="en-US" altLang="zh-CN" sz="1400" dirty="0" err="1"/>
              <a:t>qggmrf</a:t>
            </a:r>
            <a:r>
              <a:rPr lang="en-US" altLang="zh-CN" sz="1400" dirty="0"/>
              <a:t> code.  </a:t>
            </a:r>
          </a:p>
          <a:p>
            <a:pPr lvl="2"/>
            <a:r>
              <a:rPr lang="en-US" altLang="zh-CN" sz="1233" dirty="0"/>
              <a:t>Status: Not started. 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2AF9BBB-3F7C-7D41-95DC-1C9ECC5E71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94854" y="5349875"/>
            <a:ext cx="649146" cy="365125"/>
          </a:xfrm>
        </p:spPr>
        <p:txBody>
          <a:bodyPr/>
          <a:lstStyle/>
          <a:p>
            <a:fld id="{E2661D55-915B-9148-8609-5AEDA0F27130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89106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B7B958-5E84-EE4F-AB6C-F940A31CDE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1500"/>
          </a:xfrm>
        </p:spPr>
        <p:txBody>
          <a:bodyPr/>
          <a:lstStyle/>
          <a:p>
            <a:r>
              <a:rPr lang="en-US" dirty="0"/>
              <a:t>Conversion plan: </a:t>
            </a:r>
            <a:r>
              <a:rPr lang="en-US" dirty="0" err="1"/>
              <a:t>cpu</a:t>
            </a:r>
            <a:r>
              <a:rPr lang="en-US" dirty="0"/>
              <a:t>/</a:t>
            </a:r>
            <a:r>
              <a:rPr lang="en-US" dirty="0" err="1"/>
              <a:t>gpu</a:t>
            </a:r>
            <a:r>
              <a:rPr lang="en-US" dirty="0"/>
              <a:t> transfer model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9561924-36AE-5541-80BA-155A33975D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571500"/>
            <a:ext cx="8610600" cy="5143500"/>
          </a:xfrm>
        </p:spPr>
        <p:txBody>
          <a:bodyPr/>
          <a:lstStyle/>
          <a:p>
            <a:r>
              <a:rPr lang="en-US" altLang="zh-CN" sz="1600" dirty="0"/>
              <a:t> Components to change, in order:</a:t>
            </a:r>
          </a:p>
          <a:p>
            <a:pPr lvl="1"/>
            <a:r>
              <a:rPr lang="en-US" altLang="zh-CN" sz="1400" b="1" dirty="0" err="1"/>
              <a:t>TomographyModel</a:t>
            </a:r>
            <a:r>
              <a:rPr lang="en-US" altLang="zh-CN" sz="1400" b="1" dirty="0"/>
              <a:t> initialization:</a:t>
            </a:r>
            <a:r>
              <a:rPr lang="en-US" altLang="zh-CN" sz="1400" dirty="0"/>
              <a:t> determine main, worker, and batch sizes</a:t>
            </a:r>
          </a:p>
          <a:p>
            <a:pPr lvl="2"/>
            <a:r>
              <a:rPr lang="en-US" altLang="zh-CN" sz="1200" strike="sngStrike" dirty="0"/>
              <a:t>Write a function to determine these items and call it from </a:t>
            </a:r>
            <a:r>
              <a:rPr lang="en-US" altLang="zh-CN" sz="1200" strike="sngStrike" dirty="0" err="1"/>
              <a:t>TomographyModel</a:t>
            </a:r>
            <a:r>
              <a:rPr lang="en-US" altLang="zh-CN" sz="1200" strike="sngStrike" dirty="0"/>
              <a:t>.__</a:t>
            </a:r>
            <a:r>
              <a:rPr lang="en-US" altLang="zh-CN" sz="1200" strike="sngStrike" dirty="0" err="1"/>
              <a:t>init</a:t>
            </a:r>
            <a:r>
              <a:rPr lang="en-US" altLang="zh-CN" sz="1200" strike="sngStrike" dirty="0"/>
              <a:t>__().  </a:t>
            </a:r>
            <a:r>
              <a:rPr lang="en-US" altLang="zh-CN" sz="1200" strike="sngStrike" dirty="0" err="1"/>
              <a:t>Pixel_batch_size</a:t>
            </a:r>
            <a:r>
              <a:rPr lang="en-US" altLang="zh-CN" sz="1200" strike="sngStrike" dirty="0"/>
              <a:t> and </a:t>
            </a:r>
            <a:r>
              <a:rPr lang="en-US" altLang="zh-CN" sz="1200" strike="sngStrike" dirty="0" err="1"/>
              <a:t>view_batch_size</a:t>
            </a:r>
            <a:r>
              <a:rPr lang="en-US" altLang="zh-CN" sz="1200" strike="sngStrike" dirty="0"/>
              <a:t> will convert from user-defined parameters to internal instance variables</a:t>
            </a:r>
            <a:r>
              <a:rPr lang="en-US" altLang="zh-CN" sz="1200" dirty="0"/>
              <a:t>.  </a:t>
            </a:r>
          </a:p>
          <a:p>
            <a:pPr lvl="2"/>
            <a:r>
              <a:rPr lang="en-US" altLang="zh-CN" sz="1200" dirty="0" err="1"/>
              <a:t>Qggmrf</a:t>
            </a:r>
            <a:r>
              <a:rPr lang="en-US" altLang="zh-CN" sz="1200" dirty="0"/>
              <a:t> may need different batch sizes.  </a:t>
            </a:r>
          </a:p>
          <a:p>
            <a:pPr lvl="1"/>
            <a:r>
              <a:rPr lang="en-US" altLang="zh-CN" sz="1400" b="1" dirty="0" err="1"/>
              <a:t>Vcd_recon</a:t>
            </a:r>
            <a:r>
              <a:rPr lang="en-US" altLang="zh-CN" sz="1400" b="1" dirty="0"/>
              <a:t>:  </a:t>
            </a:r>
          </a:p>
          <a:p>
            <a:pPr lvl="2"/>
            <a:r>
              <a:rPr lang="en-US" altLang="zh-CN" sz="1233" strike="sngStrike" dirty="0"/>
              <a:t>Create any initialization arrays (weights, recon, </a:t>
            </a:r>
            <a:r>
              <a:rPr lang="en-US" altLang="zh-CN" sz="1233" strike="sngStrike" dirty="0" err="1"/>
              <a:t>error_sinogram</a:t>
            </a:r>
            <a:r>
              <a:rPr lang="en-US" altLang="zh-CN" sz="1233" strike="sngStrike" dirty="0"/>
              <a:t>, </a:t>
            </a:r>
            <a:r>
              <a:rPr lang="en-US" altLang="zh-CN" sz="1233" strike="sngStrike" dirty="0" err="1"/>
              <a:t>prox_input</a:t>
            </a:r>
            <a:r>
              <a:rPr lang="en-US" altLang="zh-CN" sz="1233" strike="sngStrike" dirty="0"/>
              <a:t>, hessian) on main. </a:t>
            </a:r>
          </a:p>
          <a:p>
            <a:pPr lvl="2"/>
            <a:r>
              <a:rPr lang="en-US" altLang="zh-CN" sz="1233" dirty="0"/>
              <a:t>Convert </a:t>
            </a:r>
            <a:r>
              <a:rPr lang="en-US" altLang="zh-CN" sz="1233" dirty="0" err="1"/>
              <a:t>vcd_subset_iterator</a:t>
            </a:r>
            <a:r>
              <a:rPr lang="en-US" altLang="zh-CN" sz="1233" dirty="0"/>
              <a:t> and </a:t>
            </a:r>
            <a:r>
              <a:rPr lang="en-US" altLang="zh-CN" sz="1233" dirty="0" err="1"/>
              <a:t>vcd_partition_iterator</a:t>
            </a:r>
            <a:r>
              <a:rPr lang="en-US" altLang="zh-CN" sz="1233" dirty="0"/>
              <a:t> to use non-compiled loops (can’t use </a:t>
            </a:r>
            <a:r>
              <a:rPr lang="en-US" altLang="zh-CN" sz="1233" dirty="0" err="1"/>
              <a:t>jax</a:t>
            </a:r>
            <a:r>
              <a:rPr lang="en-US" altLang="zh-CN" sz="1233" dirty="0"/>
              <a:t> map or scan).  </a:t>
            </a:r>
          </a:p>
          <a:p>
            <a:pPr lvl="2"/>
            <a:r>
              <a:rPr lang="en-US" altLang="zh-CN" sz="1233" dirty="0"/>
              <a:t>Check for memory use on auxiliary functions like </a:t>
            </a:r>
            <a:r>
              <a:rPr lang="en-US" altLang="zh-CN" sz="1233" dirty="0" err="1"/>
              <a:t>get_forward_model_loss</a:t>
            </a:r>
            <a:r>
              <a:rPr lang="en-US" altLang="zh-CN" sz="1233" dirty="0"/>
              <a:t>, </a:t>
            </a:r>
            <a:r>
              <a:rPr lang="en-US" altLang="zh-CN" sz="1233" dirty="0" err="1"/>
              <a:t>total_loss</a:t>
            </a:r>
            <a:r>
              <a:rPr lang="en-US" altLang="zh-CN" sz="1233" dirty="0"/>
              <a:t> </a:t>
            </a:r>
            <a:r>
              <a:rPr lang="en-US" altLang="zh-CN" sz="1233" dirty="0" err="1"/>
              <a:t>etc</a:t>
            </a:r>
            <a:r>
              <a:rPr lang="en-US" altLang="zh-CN" sz="1233" dirty="0"/>
              <a:t> – anything that involves multiplying recon/sinogram and then computing with the result will create intermediate memory.  This is really only a concern when all the data is kept on the </a:t>
            </a:r>
            <a:r>
              <a:rPr lang="en-US" altLang="zh-CN" sz="1233" dirty="0" err="1"/>
              <a:t>gpu</a:t>
            </a:r>
            <a:r>
              <a:rPr lang="en-US" altLang="zh-CN" sz="1233" dirty="0"/>
              <a:t>.  </a:t>
            </a:r>
          </a:p>
          <a:p>
            <a:pPr lvl="1"/>
            <a:r>
              <a:rPr lang="en-US" altLang="zh-CN" sz="1400" b="1" dirty="0"/>
              <a:t>Sinogram load:  </a:t>
            </a:r>
            <a:r>
              <a:rPr lang="en-US" altLang="zh-CN" sz="1400" dirty="0"/>
              <a:t>The sinogram will need to go into main device memory – need to determine how to do this since the user may load the sinogram separately, and we won’t even know the main worker until we initialize the </a:t>
            </a:r>
            <a:r>
              <a:rPr lang="en-US" altLang="zh-CN" sz="1400" dirty="0" err="1"/>
              <a:t>TomographyModel</a:t>
            </a:r>
            <a:r>
              <a:rPr lang="en-US" altLang="zh-CN" sz="1400" dirty="0"/>
              <a:t>  and know the sinogram and recon shapes.  If the user creates weights, these should go on main.  We should probably load/create everything on </a:t>
            </a:r>
            <a:r>
              <a:rPr lang="en-US" altLang="zh-CN" sz="1400" dirty="0" err="1"/>
              <a:t>cpu</a:t>
            </a:r>
            <a:r>
              <a:rPr lang="en-US" altLang="zh-CN" sz="1400" dirty="0"/>
              <a:t>, then transfer as needed.</a:t>
            </a:r>
          </a:p>
          <a:p>
            <a:pPr lvl="2"/>
            <a:r>
              <a:rPr lang="en-US" altLang="zh-CN" sz="1233" dirty="0"/>
              <a:t>Rewrite load file and phantom generation utilities to use the main device.  Include a pad function for the recon. </a:t>
            </a:r>
          </a:p>
          <a:p>
            <a:pPr lvl="1"/>
            <a:r>
              <a:rPr lang="en-US" altLang="zh-CN" sz="1400" b="1" dirty="0"/>
              <a:t>Projectors: </a:t>
            </a:r>
            <a:r>
              <a:rPr lang="en-US" altLang="zh-CN" sz="1400" dirty="0"/>
              <a:t>Forward and back project pixel subset will need to loop over batches and manage communication between </a:t>
            </a:r>
            <a:r>
              <a:rPr lang="en-US" altLang="zh-CN" sz="1400" dirty="0" err="1"/>
              <a:t>gpu</a:t>
            </a:r>
            <a:r>
              <a:rPr lang="en-US" altLang="zh-CN" sz="1400" dirty="0"/>
              <a:t> and </a:t>
            </a:r>
            <a:r>
              <a:rPr lang="en-US" altLang="zh-CN" sz="1400" dirty="0" err="1"/>
              <a:t>cpu</a:t>
            </a:r>
            <a:r>
              <a:rPr lang="en-US" altLang="zh-CN" sz="1400" dirty="0"/>
              <a:t>.  These will no longer be </a:t>
            </a:r>
            <a:r>
              <a:rPr lang="en-US" altLang="zh-CN" sz="1400" dirty="0" err="1"/>
              <a:t>jit</a:t>
            </a:r>
            <a:r>
              <a:rPr lang="en-US" altLang="zh-CN" sz="1400" dirty="0"/>
              <a:t>-compiled since </a:t>
            </a:r>
            <a:r>
              <a:rPr lang="en-US" altLang="zh-CN" sz="1400" dirty="0" err="1"/>
              <a:t>jit</a:t>
            </a:r>
            <a:r>
              <a:rPr lang="en-US" altLang="zh-CN" sz="1400" dirty="0"/>
              <a:t> treats data transfer as a side effect and so doesn’t allow </a:t>
            </a:r>
            <a:r>
              <a:rPr lang="en-US" altLang="zh-CN" sz="1400" dirty="0" err="1"/>
              <a:t>gpu</a:t>
            </a:r>
            <a:r>
              <a:rPr lang="en-US" altLang="zh-CN" sz="1400" dirty="0"/>
              <a:t>/</a:t>
            </a:r>
            <a:r>
              <a:rPr lang="en-US" altLang="zh-CN" sz="1400" dirty="0" err="1"/>
              <a:t>cpu</a:t>
            </a:r>
            <a:r>
              <a:rPr lang="en-US" altLang="zh-CN" sz="1400" dirty="0"/>
              <a:t> transfer.  </a:t>
            </a:r>
          </a:p>
          <a:p>
            <a:pPr lvl="2"/>
            <a:r>
              <a:rPr lang="en-US" altLang="zh-CN" sz="1233" dirty="0"/>
              <a:t>Test and document forward projector.  Modify back projector to use the same approach to </a:t>
            </a:r>
            <a:r>
              <a:rPr lang="en-US" altLang="zh-CN" sz="1233" dirty="0" err="1"/>
              <a:t>cpu</a:t>
            </a:r>
            <a:r>
              <a:rPr lang="en-US" altLang="zh-CN" sz="1233" dirty="0"/>
              <a:t>/</a:t>
            </a:r>
            <a:r>
              <a:rPr lang="en-US" altLang="zh-CN" sz="1233" dirty="0" err="1"/>
              <a:t>gpu</a:t>
            </a:r>
            <a:r>
              <a:rPr lang="en-US" altLang="zh-CN" sz="1233" dirty="0"/>
              <a:t> transfer. </a:t>
            </a:r>
          </a:p>
          <a:p>
            <a:pPr lvl="2"/>
            <a:r>
              <a:rPr lang="en-US" altLang="zh-CN" sz="1233" strike="sngStrike" dirty="0"/>
              <a:t>Modify cone beam back projector to use the memory efficient approach of the forward projector.  </a:t>
            </a:r>
          </a:p>
          <a:p>
            <a:pPr lvl="1"/>
            <a:r>
              <a:rPr lang="en-US" altLang="zh-CN" sz="1400" b="1" dirty="0"/>
              <a:t>QGGMRF:  </a:t>
            </a:r>
            <a:r>
              <a:rPr lang="en-US" altLang="zh-CN" sz="1400" dirty="0"/>
              <a:t>At the moment, this requires the full recon on the worker. Maybe just keep it there always.</a:t>
            </a:r>
          </a:p>
          <a:p>
            <a:pPr lvl="2"/>
            <a:r>
              <a:rPr lang="en-US" altLang="zh-CN" sz="1233" dirty="0"/>
              <a:t>Refactor so that only neighbors of a batch need to be transferred to the worker. 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2AF9BBB-3F7C-7D41-95DC-1C9ECC5E71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94854" y="5349875"/>
            <a:ext cx="649146" cy="365125"/>
          </a:xfrm>
        </p:spPr>
        <p:txBody>
          <a:bodyPr/>
          <a:lstStyle/>
          <a:p>
            <a:fld id="{E2661D55-915B-9148-8609-5AEDA0F27130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41924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53F6CB-7251-8A0B-5B5C-85B8515BE2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8C107F-0295-23D3-B487-913DF5F6A1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Link to overview of blue noise: </a:t>
            </a:r>
            <a:r>
              <a:rPr lang="en-US" dirty="0">
                <a:hlinkClick r:id="rId2"/>
              </a:rPr>
              <a:t>https://momentsingraphics.de/BlueNoise.html</a:t>
            </a:r>
            <a:r>
              <a:rPr lang="en-US" dirty="0"/>
              <a:t> </a:t>
            </a:r>
          </a:p>
          <a:p>
            <a:r>
              <a:rPr lang="en-US" dirty="0"/>
              <a:t> Download blue noise samples (in the public domain through </a:t>
            </a:r>
            <a:r>
              <a:rPr lang="en-US" dirty="0">
                <a:hlinkClick r:id="rId3"/>
              </a:rPr>
              <a:t>CC0-licensing</a:t>
            </a:r>
            <a:r>
              <a:rPr lang="en-US" dirty="0"/>
              <a:t>): </a:t>
            </a:r>
            <a:r>
              <a:rPr lang="en-US" dirty="0">
                <a:hlinkClick r:id="rId4"/>
              </a:rPr>
              <a:t>https://momentsingraphics.de/Media/BlueNoise/FreeBlueNoiseTextures.zip</a:t>
            </a:r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805A18-2423-86CF-01DF-C87613168B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2661D55-915B-9148-8609-5AEDA0F27130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14099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30F90184-735F-5FAD-A0C4-B5B21DE97AB4}"/>
              </a:ext>
            </a:extLst>
          </p:cNvPr>
          <p:cNvSpPr/>
          <p:nvPr/>
        </p:nvSpPr>
        <p:spPr bwMode="auto">
          <a:xfrm>
            <a:off x="4191000" y="3086100"/>
            <a:ext cx="1295400" cy="228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597B18-5A95-3D4B-B2E6-26505425E0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1500"/>
          </a:xfrm>
        </p:spPr>
        <p:txBody>
          <a:bodyPr/>
          <a:lstStyle/>
          <a:p>
            <a:r>
              <a:rPr lang="en-US" dirty="0"/>
              <a:t>Helical Geometry – top view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3BE5FDE7-668E-9A45-9435-CDD1290EED1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84746" y="542183"/>
                <a:ext cx="8706853" cy="5134717"/>
              </a:xfrm>
            </p:spPr>
            <p:txBody>
              <a:bodyPr/>
              <a:lstStyle/>
              <a:p>
                <a:r>
                  <a:rPr lang="en-US" sz="1200" dirty="0"/>
                  <a:t>  Voxel: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sz="1100" i="1" dirty="0" smtClean="0">
                        <a:latin typeface="Cambria Math" panose="02040503050406030204" pitchFamily="18" charset="0"/>
                      </a:rPr>
                      <m:t>𝑗</m:t>
                    </m:r>
                  </m:oMath>
                </a14:m>
                <a:r>
                  <a:rPr lang="en-US" sz="1100" dirty="0"/>
                  <a:t>: index 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1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100" b="0" i="0" smtClea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𝑥𝑦</m:t>
                        </m:r>
                      </m:sub>
                    </m:sSub>
                    <m:r>
                      <a:rPr lang="en-US" sz="1100" b="0" i="1" smtClean="0">
                        <a:latin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en-US" sz="11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100" b="0" i="0" smtClea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𝑥𝑦</m:t>
                        </m:r>
                      </m:sub>
                    </m:sSub>
                    <m:r>
                      <a:rPr lang="en-US" sz="1100" b="0" i="1" smtClean="0">
                        <a:latin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en-US" sz="11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100" b="0" i="0" smtClea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sub>
                    </m:sSub>
                  </m:oMath>
                </a14:m>
                <a:r>
                  <a:rPr lang="en-US" sz="1100" dirty="0"/>
                  <a:t>: physical size</a:t>
                </a:r>
              </a:p>
              <a:p>
                <a:r>
                  <a:rPr lang="en-US" sz="1200" dirty="0"/>
                  <a:t> Forward map entry: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sz="1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</m:oMath>
                </a14:m>
                <a:endParaRPr lang="en-US" sz="1200" dirty="0"/>
              </a:p>
              <a:p>
                <a:r>
                  <a:rPr lang="en-US" sz="1200" dirty="0"/>
                  <a:t> Top view parameters:</a:t>
                </a:r>
                <a:endParaRPr lang="en-US" sz="867" dirty="0"/>
              </a:p>
              <a:p>
                <a:pPr lvl="1"/>
                <a14:m>
                  <m:oMath xmlns:m="http://schemas.openxmlformats.org/officeDocument/2006/math">
                    <m:r>
                      <a:rPr lang="en-US" sz="1100" b="0" i="1" smtClean="0">
                        <a:latin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sz="1100" b="0" i="1" dirty="0">
                    <a:latin typeface="Cambria Math" panose="02040503050406030204" pitchFamily="18" charset="0"/>
                  </a:rPr>
                  <a:t> </a:t>
                </a:r>
                <a:r>
                  <a:rPr lang="en-US" sz="11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ray angle in the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1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</m:oMath>
                </a14:m>
                <a:r>
                  <a:rPr lang="en-US" sz="1100" b="0" i="1" dirty="0">
                    <a:latin typeface="Cambria Math" panose="02040503050406030204" pitchFamily="18" charset="0"/>
                  </a:rPr>
                  <a:t> </a:t>
                </a:r>
                <a:r>
                  <a:rPr lang="en-US" sz="11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plane</a:t>
                </a:r>
                <a:endParaRPr lang="en-US" sz="11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1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100" i="1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sz="1100" i="1">
                            <a:latin typeface="Cambria Math" panose="02040503050406030204" pitchFamily="18" charset="0"/>
                          </a:rPr>
                          <m:t>𝑥𝑦</m:t>
                        </m:r>
                      </m:sub>
                    </m:sSub>
                    <m:r>
                      <a:rPr lang="en-US" sz="1100" b="0" i="0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̃"/>
                        <m:ctrlPr>
                          <a:rPr lang="en-US" sz="11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acc>
                    <m:r>
                      <a:rPr lang="en-US" sz="11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1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d>
                      </m:e>
                      <m:sub>
                        <m:f>
                          <m:fPr>
                            <m:ctrlP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sub>
                    </m:sSub>
                  </m:oMath>
                </a14:m>
                <a:r>
                  <a:rPr lang="en-US" sz="1100" b="0" dirty="0">
                    <a:latin typeface="Cambria Math" panose="02040503050406030204" pitchFamily="18" charset="0"/>
                  </a:rPr>
                  <a:t> : </a:t>
                </a:r>
                <a:r>
                  <a:rPr lang="en-US" sz="11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smallest angle between source-voxel line and voxel edge</a:t>
                </a:r>
              </a:p>
              <a:p>
                <a:pPr lvl="1"/>
                <a:r>
                  <a:rPr lang="en-US" sz="1100" b="1" dirty="0"/>
                  <a:t>NOTE: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11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10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sSub>
                          <m:sSubPr>
                            <m:ctrlPr>
                              <a:rPr lang="en-US" sz="11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100" i="1">
                                <a:latin typeface="Cambria Math" panose="02040503050406030204" pitchFamily="18" charset="0"/>
                              </a:rPr>
                              <m:t>𝛼</m:t>
                            </m:r>
                          </m:e>
                          <m:sub>
                            <m:r>
                              <a:rPr lang="en-US" sz="1100" i="1">
                                <a:latin typeface="Cambria Math" panose="02040503050406030204" pitchFamily="18" charset="0"/>
                              </a:rPr>
                              <m:t>𝑥𝑦</m:t>
                            </m:r>
                          </m:sub>
                        </m:sSub>
                      </m:e>
                    </m:func>
                    <m:r>
                      <a:rPr lang="en-US" sz="1100" i="1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sz="11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100">
                            <a:latin typeface="Cambria Math" panose="02040503050406030204" pitchFamily="18" charset="0"/>
                          </a:rPr>
                          <m:t>max</m:t>
                        </m:r>
                      </m:fName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sz="11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sz="11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unc>
                                  <m:funcPr>
                                    <m:ctrlPr>
                                      <a:rPr lang="en-US" sz="11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10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sz="1100" b="0" i="1" smtClean="0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</m:func>
                              </m:e>
                            </m:d>
                            <m:r>
                              <a:rPr lang="en-US" sz="1100" i="1">
                                <a:latin typeface="Cambria Math" panose="02040503050406030204" pitchFamily="18" charset="0"/>
                              </a:rPr>
                              <m:t>, </m:t>
                            </m:r>
                            <m:d>
                              <m:dPr>
                                <m:begChr m:val="|"/>
                                <m:endChr m:val="|"/>
                                <m:ctrlPr>
                                  <a:rPr lang="en-US" sz="11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unc>
                                  <m:funcPr>
                                    <m:ctrlPr>
                                      <a:rPr lang="en-US" sz="11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100" b="0" i="0" smtClean="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sz="1100" b="0" i="1" smtClean="0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</m:func>
                              </m:e>
                            </m:d>
                          </m:e>
                        </m:d>
                      </m:e>
                    </m:func>
                  </m:oMath>
                </a14:m>
                <a:endParaRPr lang="en-US" sz="1100" dirty="0"/>
              </a:p>
              <a:p>
                <a:pPr lvl="1"/>
                <a14:m>
                  <m:oMath xmlns:m="http://schemas.openxmlformats.org/officeDocument/2006/math">
                    <m:f>
                      <m:fPr>
                        <m:ctrlPr>
                          <a:rPr lang="en-US" sz="11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1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1100">
                                <a:latin typeface="Cambria Math" panose="02040503050406030204" pitchFamily="18" charset="0"/>
                              </a:rPr>
                              <m:t>Δ</m:t>
                            </m:r>
                          </m:e>
                          <m:sub>
                            <m:r>
                              <a:rPr lang="en-US" sz="1100" i="1">
                                <a:latin typeface="Cambria Math" panose="02040503050406030204" pitchFamily="18" charset="0"/>
                              </a:rPr>
                              <m:t>𝑥𝑦</m:t>
                            </m:r>
                          </m:sub>
                        </m:sSub>
                      </m:num>
                      <m:den>
                        <m:func>
                          <m:funcPr>
                            <m:ctrlPr>
                              <a:rPr lang="en-US" sz="11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110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sSub>
                              <m:sSubPr>
                                <m:ctrlPr>
                                  <a:rPr lang="en-US" sz="11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100" i="1"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</m:e>
                              <m:sub>
                                <m:r>
                                  <a:rPr lang="en-US" sz="1100" i="1">
                                    <a:latin typeface="Cambria Math" panose="02040503050406030204" pitchFamily="18" charset="0"/>
                                  </a:rPr>
                                  <m:t>𝑥𝑦</m:t>
                                </m:r>
                              </m:sub>
                            </m:sSub>
                          </m:e>
                        </m:func>
                      </m:den>
                    </m:f>
                  </m:oMath>
                </a14:m>
                <a:r>
                  <a:rPr lang="en-US" sz="1100" dirty="0"/>
                  <a:t> : length of path through center of voxel 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sz="1100" i="1" dirty="0" smtClean="0">
                        <a:latin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en-US" sz="1100" dirty="0"/>
                  <a:t> : magnification = (distance source to detector) / (distance source to voxel in this plane)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1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𝑑𝑣</m:t>
                        </m:r>
                      </m:sub>
                    </m:sSub>
                    <m:r>
                      <a:rPr lang="en-US" sz="11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1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sz="1100" dirty="0"/>
                  <a:t> : length of projection of flattened voxel on detector,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1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100" i="1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sz="1100" i="1">
                            <a:latin typeface="Cambria Math" panose="02040503050406030204" pitchFamily="18" charset="0"/>
                          </a:rPr>
                          <m:t>𝑑𝑣</m:t>
                        </m:r>
                      </m:sub>
                    </m:sSub>
                    <m:r>
                      <a:rPr lang="en-US" sz="11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100" i="1">
                        <a:latin typeface="Cambria Math" panose="02040503050406030204" pitchFamily="18" charset="0"/>
                      </a:rPr>
                      <m:t>𝑀</m:t>
                    </m:r>
                    <m:sSub>
                      <m:sSubPr>
                        <m:ctrlPr>
                          <a:rPr lang="en-US" sz="11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100" b="0" i="0" smtClea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𝑥𝑦</m:t>
                        </m:r>
                      </m:sub>
                    </m:sSub>
                    <m:func>
                      <m:funcPr>
                        <m:ctrlPr>
                          <a:rPr lang="en-US" sz="11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10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sSub>
                          <m:sSubPr>
                            <m:ctrlPr>
                              <a:rPr lang="en-US" sz="11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100" i="1">
                                <a:latin typeface="Cambria Math" panose="02040503050406030204" pitchFamily="18" charset="0"/>
                              </a:rPr>
                              <m:t>𝛼</m:t>
                            </m:r>
                          </m:e>
                          <m:sub>
                            <m:r>
                              <a:rPr lang="en-US" sz="1100" i="1">
                                <a:latin typeface="Cambria Math" panose="02040503050406030204" pitchFamily="18" charset="0"/>
                              </a:rPr>
                              <m:t>𝑥𝑦</m:t>
                            </m:r>
                          </m:sub>
                        </m:sSub>
                      </m:e>
                    </m:func>
                  </m:oMath>
                </a14:m>
                <a:endParaRPr lang="en-US" sz="1100" dirty="0"/>
              </a:p>
              <a:p>
                <a:pPr lvl="2"/>
                <a:r>
                  <a:rPr lang="en-US" sz="933" dirty="0"/>
                  <a:t>We could use radians for this, but for small voxels it probably doesn’t matter much.  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1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  <m:r>
                      <a:rPr lang="en-US" sz="11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1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sz="1100" dirty="0"/>
                  <a:t> : distance between detector element center and projection of voxel center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1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</m:oMath>
                </a14:m>
                <a:r>
                  <a:rPr lang="en-US" sz="1100" dirty="0"/>
                  <a:t> : length of intersection between detector element and projection of flattened voxel</a:t>
                </a:r>
              </a:p>
              <a:p>
                <a:pPr marL="95246" lvl="1" indent="0">
                  <a:buNone/>
                </a:pPr>
                <a:r>
                  <a:rPr lang="en-US" sz="1100" dirty="0"/>
                  <a:t>	</a:t>
                </a:r>
                <a14:m>
                  <m:oMath xmlns:m="http://schemas.openxmlformats.org/officeDocument/2006/math">
                    <m:r>
                      <a:rPr lang="en-US" sz="1100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sz="11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100">
                            <a:latin typeface="Cambria Math" panose="02040503050406030204" pitchFamily="18" charset="0"/>
                          </a:rPr>
                          <m:t>max</m:t>
                        </m:r>
                      </m:fName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sz="11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11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sz="11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 i="1">
                                        <a:latin typeface="Cambria Math" panose="02040503050406030204" pitchFamily="18" charset="0"/>
                                      </a:rPr>
                                      <m:t>𝑊</m:t>
                                    </m:r>
                                  </m:e>
                                  <m:sub>
                                    <m:r>
                                      <a:rPr lang="en-US" sz="1100" i="1">
                                        <a:latin typeface="Cambria Math" panose="02040503050406030204" pitchFamily="18" charset="0"/>
                                      </a:rPr>
                                      <m:t>𝑑𝑣</m:t>
                                    </m:r>
                                  </m:sub>
                                </m:sSub>
                                <m:r>
                                  <a:rPr lang="en-US" sz="1100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sz="11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sz="1100">
                                        <a:latin typeface="Cambria Math" panose="02040503050406030204" pitchFamily="18" charset="0"/>
                                      </a:rPr>
                                      <m:t>Δ</m:t>
                                    </m:r>
                                  </m:e>
                                  <m:sub>
                                    <m:r>
                                      <a:rPr lang="en-US" sz="1100" i="1">
                                        <a:latin typeface="Cambria Math" panose="02040503050406030204" pitchFamily="18" charset="0"/>
                                      </a:rPr>
                                      <m:t>𝑑𝑣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US" sz="11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sz="11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func>
                              <m:funcPr>
                                <m:ctrlPr>
                                  <a:rPr lang="en-US" sz="1100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1100">
                                    <a:latin typeface="Cambria Math" panose="02040503050406030204" pitchFamily="18" charset="0"/>
                                  </a:rPr>
                                  <m:t>max</m:t>
                                </m:r>
                              </m:fName>
                              <m:e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11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11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d>
                                          <m:dPr>
                                            <m:begChr m:val="|"/>
                                            <m:endChr m:val="|"/>
                                            <m:ctrlPr>
                                              <a:rPr lang="en-US" sz="11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sz="1100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sz="1100" i="1">
                                                    <a:latin typeface="Cambria Math" panose="02040503050406030204" pitchFamily="18" charset="0"/>
                                                  </a:rPr>
                                                  <m:t>𝑊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1100" i="1">
                                                    <a:latin typeface="Cambria Math" panose="02040503050406030204" pitchFamily="18" charset="0"/>
                                                  </a:rPr>
                                                  <m:t>𝑑𝑣</m:t>
                                                </m:r>
                                              </m:sub>
                                            </m:sSub>
                                            <m:r>
                                              <a:rPr lang="en-US" sz="1100" i="1">
                                                <a:latin typeface="Cambria Math" panose="02040503050406030204" pitchFamily="18" charset="0"/>
                                              </a:rPr>
                                              <m:t>−</m:t>
                                            </m:r>
                                            <m:sSub>
                                              <m:sSubPr>
                                                <m:ctrlPr>
                                                  <a:rPr lang="en-US" sz="1100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m:rPr>
                                                    <m:sty m:val="p"/>
                                                  </m:rPr>
                                                  <a:rPr lang="en-US" sz="1100">
                                                    <a:latin typeface="Cambria Math" panose="02040503050406030204" pitchFamily="18" charset="0"/>
                                                  </a:rPr>
                                                  <m:t>Δ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1100" i="1">
                                                    <a:latin typeface="Cambria Math" panose="02040503050406030204" pitchFamily="18" charset="0"/>
                                                  </a:rPr>
                                                  <m:t>𝑑𝑣</m:t>
                                                </m:r>
                                              </m:sub>
                                            </m:sSub>
                                          </m:e>
                                        </m:d>
                                      </m:num>
                                      <m:den>
                                        <m:r>
                                          <a:rPr lang="en-US" sz="1100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  <m:r>
                                      <a:rPr lang="en-US" sz="1100" i="1">
                                        <a:latin typeface="Cambria Math" panose="02040503050406030204" pitchFamily="18" charset="0"/>
                                      </a:rPr>
                                      <m:t>, </m:t>
                                    </m:r>
                                    <m:d>
                                      <m:dPr>
                                        <m:begChr m:val="|"/>
                                        <m:endChr m:val="|"/>
                                        <m:ctrlPr>
                                          <a:rPr lang="en-US" sz="11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11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100" i="1">
                                                <a:latin typeface="Cambria Math" panose="02040503050406030204" pitchFamily="18" charset="0"/>
                                              </a:rPr>
                                              <m:t>𝛿</m:t>
                                            </m:r>
                                          </m:e>
                                          <m:sub>
                                            <m:r>
                                              <a:rPr lang="en-US" sz="1100" i="1">
                                                <a:latin typeface="Cambria Math" panose="02040503050406030204" pitchFamily="18" charset="0"/>
                                              </a:rPr>
                                              <m:t>𝑣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</m:d>
                                <m:r>
                                  <a:rPr lang="en-US" sz="1100" i="1">
                                    <a:latin typeface="Cambria Math" panose="02040503050406030204" pitchFamily="18" charset="0"/>
                                  </a:rPr>
                                  <m:t>,  0</m:t>
                                </m:r>
                              </m:e>
                            </m:func>
                          </m:e>
                        </m:d>
                      </m:e>
                    </m:func>
                  </m:oMath>
                </a14:m>
                <a:endParaRPr lang="en-US" sz="1100" dirty="0"/>
              </a:p>
              <a:p>
                <a:pPr lvl="1"/>
                <a14:m>
                  <m:oMath xmlns:m="http://schemas.openxmlformats.org/officeDocument/2006/math">
                    <m:f>
                      <m:fPr>
                        <m:ctrlPr>
                          <a:rPr lang="en-US" sz="11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1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100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</m:e>
                          <m:sub>
                            <m:r>
                              <a:rPr lang="en-US" sz="1100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1100" b="0" i="0" smtClean="0">
                                <a:latin typeface="Cambria Math" panose="02040503050406030204" pitchFamily="18" charset="0"/>
                              </a:rPr>
                              <m:t>Δ</m:t>
                            </m:r>
                          </m:e>
                          <m:sub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𝑑𝑣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sz="1100" dirty="0"/>
                  <a:t> : the fraction of the detector element illuminated by this voxel</a:t>
                </a:r>
              </a:p>
              <a:p>
                <a:r>
                  <a:rPr lang="en-US" sz="1433" b="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33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33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sz="1433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1433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433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US" sz="1433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1433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433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433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1433">
                                <a:latin typeface="Cambria Math" panose="02040503050406030204" pitchFamily="18" charset="0"/>
                              </a:rPr>
                              <m:t>Δ</m:t>
                            </m:r>
                          </m:e>
                          <m:sub>
                            <m:r>
                              <a:rPr lang="en-US" sz="1433" i="1">
                                <a:latin typeface="Cambria Math" panose="02040503050406030204" pitchFamily="18" charset="0"/>
                              </a:rPr>
                              <m:t>𝑥𝑦</m:t>
                            </m:r>
                          </m:sub>
                        </m:sSub>
                        <m:r>
                          <a:rPr lang="en-US" sz="1433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func>
                          <m:funcPr>
                            <m:ctrlPr>
                              <a:rPr lang="en-US" sz="1433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1433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sSub>
                              <m:sSubPr>
                                <m:ctrlPr>
                                  <a:rPr lang="en-US" sz="1433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433" i="1"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</m:e>
                              <m:sub>
                                <m:r>
                                  <a:rPr lang="en-US" sz="1433" i="1">
                                    <a:latin typeface="Cambria Math" panose="02040503050406030204" pitchFamily="18" charset="0"/>
                                  </a:rPr>
                                  <m:t>𝑥𝑦</m:t>
                                </m:r>
                              </m:sub>
                            </m:sSub>
                          </m:e>
                        </m:func>
                      </m:den>
                    </m:f>
                    <m:r>
                      <a:rPr lang="en-US" sz="1433" b="0" i="1" smtClean="0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sz="1433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433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33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</m:e>
                          <m:sub>
                            <m:r>
                              <a:rPr lang="en-US" sz="1433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433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1433" b="0" i="0" smtClean="0">
                                <a:latin typeface="Cambria Math" panose="02040503050406030204" pitchFamily="18" charset="0"/>
                              </a:rPr>
                              <m:t>Δ</m:t>
                            </m:r>
                          </m:e>
                          <m:sub>
                            <m:r>
                              <a:rPr lang="en-US" sz="1433" b="0" i="1" smtClean="0">
                                <a:latin typeface="Cambria Math" panose="02040503050406030204" pitchFamily="18" charset="0"/>
                              </a:rPr>
                              <m:t>𝑑𝑣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sz="1433" dirty="0"/>
                  <a:t> (in mm or ALUs)</a:t>
                </a:r>
              </a:p>
              <a:p>
                <a:pPr lvl="1"/>
                <a:endParaRPr lang="en-US" sz="1100" dirty="0"/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3BE5FDE7-668E-9A45-9435-CDD1290EED1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84746" y="542183"/>
                <a:ext cx="8706853" cy="5134717"/>
              </a:xfrm>
              <a:blipFill>
                <a:blip r:embed="rId2"/>
                <a:stretch>
                  <a:fillRect l="-146" t="-2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E407EC-2C49-D04F-A1D0-788F3B6255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94854" y="5349875"/>
            <a:ext cx="649146" cy="365125"/>
          </a:xfrm>
        </p:spPr>
        <p:txBody>
          <a:bodyPr/>
          <a:lstStyle/>
          <a:p>
            <a:fld id="{E2661D55-915B-9148-8609-5AEDA0F27130}" type="slidenum">
              <a:rPr lang="en-US" smtClean="0"/>
              <a:pPr/>
              <a:t>52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D32D11-1801-EAFB-6D8E-631F8D32C118}"/>
              </a:ext>
            </a:extLst>
          </p:cNvPr>
          <p:cNvSpPr txBox="1"/>
          <p:nvPr/>
        </p:nvSpPr>
        <p:spPr>
          <a:xfrm>
            <a:off x="0" y="5307308"/>
            <a:ext cx="65732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hlinkClick r:id="rId3"/>
              </a:rPr>
              <a:t>Separable Models for cone-beam MBIR Reconstruction, </a:t>
            </a:r>
            <a:r>
              <a:rPr lang="en-US" sz="1000" dirty="0" err="1">
                <a:hlinkClick r:id="rId3"/>
              </a:rPr>
              <a:t>Balke</a:t>
            </a:r>
            <a:r>
              <a:rPr lang="en-US" sz="1000" dirty="0">
                <a:hlinkClick r:id="rId3"/>
              </a:rPr>
              <a:t>, et al, 2018.</a:t>
            </a:r>
            <a:endParaRPr lang="en-US" sz="1000" dirty="0"/>
          </a:p>
          <a:p>
            <a:r>
              <a:rPr lang="en-US" sz="1000" dirty="0">
                <a:hlinkClick r:id="rId4"/>
              </a:rPr>
              <a:t>A three-dimensional statistical approach to improved image quality for </a:t>
            </a:r>
            <a:r>
              <a:rPr lang="en-US" sz="1000" dirty="0" err="1">
                <a:hlinkClick r:id="rId4"/>
              </a:rPr>
              <a:t>multislice</a:t>
            </a:r>
            <a:r>
              <a:rPr lang="en-US" sz="1000" dirty="0">
                <a:hlinkClick r:id="rId4"/>
              </a:rPr>
              <a:t> helical CT, Thibault, et al, 2007. </a:t>
            </a:r>
            <a:endParaRPr lang="en-US" sz="1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6">
                <a:extLst>
                  <a:ext uri="{FF2B5EF4-FFF2-40B4-BE49-F238E27FC236}">
                    <a16:creationId xmlns:a16="http://schemas.microsoft.com/office/drawing/2014/main" id="{40BFAC9F-44B9-5E16-8365-B312DED067C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002087" y="571500"/>
                <a:ext cx="2560513" cy="9556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algn="l" rtl="0" fontAlgn="base">
                  <a:lnSpc>
                    <a:spcPct val="95000"/>
                  </a:lnSpc>
                  <a:spcBef>
                    <a:spcPct val="5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§"/>
                  <a:defRPr sz="2500">
                    <a:solidFill>
                      <a:schemeClr val="tx1"/>
                    </a:solidFill>
                    <a:latin typeface="Times New Roman"/>
                    <a:ea typeface="+mn-ea"/>
                    <a:cs typeface="Times New Roman"/>
                  </a:defRPr>
                </a:lvl1pPr>
                <a:lvl2pPr marL="336007" indent="-240761" algn="l" rtl="0" fontAlgn="base">
                  <a:lnSpc>
                    <a:spcPct val="95000"/>
                  </a:lnSpc>
                  <a:spcBef>
                    <a:spcPct val="30000"/>
                  </a:spcBef>
                  <a:spcAft>
                    <a:spcPct val="0"/>
                  </a:spcAft>
                  <a:buClr>
                    <a:srgbClr val="004880"/>
                  </a:buClr>
                  <a:buChar char="•"/>
                  <a:defRPr sz="2167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2pPr>
                <a:lvl3pPr marL="714346" indent="-231502" algn="l" rtl="0" fontAlgn="base">
                  <a:lnSpc>
                    <a:spcPct val="95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4880"/>
                  </a:buClr>
                  <a:buChar char="–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3pPr>
                <a:lvl4pPr marL="1046386" indent="-236793" algn="l" rtl="0" fontAlgn="base">
                  <a:lnSpc>
                    <a:spcPct val="95000"/>
                  </a:lnSpc>
                  <a:spcBef>
                    <a:spcPct val="10000"/>
                  </a:spcBef>
                  <a:spcAft>
                    <a:spcPct val="0"/>
                  </a:spcAft>
                  <a:buClr>
                    <a:srgbClr val="004880"/>
                  </a:buClr>
                  <a:buFont typeface="Times" pitchFamily="-110" charset="0"/>
                  <a:buChar char="•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4pPr>
                <a:lvl5pPr marL="1382393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5pPr>
                <a:lvl6pPr marL="1763378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6pPr>
                <a:lvl7pPr marL="2144363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7pPr>
                <a:lvl8pPr marL="2525347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8pPr>
                <a:lvl9pPr marL="2906332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9pPr>
              </a:lstStyle>
              <a:p>
                <a:pPr eaLnBrk="1" hangingPunct="1"/>
                <a:r>
                  <a:rPr lang="en-US" sz="1200" kern="0" dirty="0"/>
                  <a:t> Detector:</a:t>
                </a:r>
              </a:p>
              <a:p>
                <a:pPr lvl="1" eaLnBrk="1" hangingPunct="1"/>
                <a14:m>
                  <m:oMath xmlns:m="http://schemas.openxmlformats.org/officeDocument/2006/math">
                    <m:r>
                      <a:rPr lang="en-US" sz="1100" i="1" kern="0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sz="1100" kern="0" dirty="0"/>
                  <a:t>: index </a:t>
                </a:r>
              </a:p>
              <a:p>
                <a:pPr lvl="1" eaLnBrk="1" hangingPunct="1"/>
                <a14:m>
                  <m:oMath xmlns:m="http://schemas.openxmlformats.org/officeDocument/2006/math">
                    <m:sSub>
                      <m:sSubPr>
                        <m:ctrlPr>
                          <a:rPr lang="en-US" sz="1100" i="1" kern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100" kern="0" smtClea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1100" i="1" kern="0" smtClean="0">
                            <a:latin typeface="Cambria Math" panose="02040503050406030204" pitchFamily="18" charset="0"/>
                          </a:rPr>
                          <m:t>𝑑𝑣</m:t>
                        </m:r>
                      </m:sub>
                    </m:sSub>
                    <m:r>
                      <a:rPr lang="en-US" sz="1100" i="1" kern="0" smtClean="0">
                        <a:latin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en-US" sz="1100" i="1" kern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100" kern="0" smtClea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1100" i="1" kern="0" smtClean="0">
                            <a:latin typeface="Cambria Math" panose="02040503050406030204" pitchFamily="18" charset="0"/>
                          </a:rPr>
                          <m:t>𝑑𝑤</m:t>
                        </m:r>
                      </m:sub>
                    </m:sSub>
                    <m:r>
                      <a:rPr lang="en-US" sz="1100" b="0" i="1" kern="0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100" b="0" i="1" kern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100" b="0" i="1" kern="0" smtClean="0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1100" b="0" i="1" kern="0" smtClea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r>
                      <a:rPr lang="en-US" sz="1100" b="0" i="1" kern="0" smtClean="0">
                        <a:latin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en-US" sz="1100" b="0" i="1" kern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100" b="0" i="1" kern="0" smtClean="0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1100" b="0" i="1" kern="0" smtClean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1100" kern="0" dirty="0"/>
                  <a:t> : physical size</a:t>
                </a:r>
              </a:p>
            </p:txBody>
          </p:sp>
        </mc:Choice>
        <mc:Fallback xmlns="">
          <p:sp>
            <p:nvSpPr>
              <p:cNvPr id="10" name="Content Placeholder 6">
                <a:extLst>
                  <a:ext uri="{FF2B5EF4-FFF2-40B4-BE49-F238E27FC236}">
                    <a16:creationId xmlns:a16="http://schemas.microsoft.com/office/drawing/2014/main" id="{40BFAC9F-44B9-5E16-8365-B312DED067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02087" y="571500"/>
                <a:ext cx="2560513" cy="955691"/>
              </a:xfrm>
              <a:prstGeom prst="rect">
                <a:avLst/>
              </a:prstGeom>
              <a:blipFill>
                <a:blip r:embed="rId5"/>
                <a:stretch>
                  <a:fillRect t="-2632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 descr="A diagram of a beam&#10;&#10;Description automatically generated">
            <a:extLst>
              <a:ext uri="{FF2B5EF4-FFF2-40B4-BE49-F238E27FC236}">
                <a16:creationId xmlns:a16="http://schemas.microsoft.com/office/drawing/2014/main" id="{577BD34A-EEE7-4E9C-663F-4B31DBD1A0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12947" y="1026454"/>
            <a:ext cx="2878652" cy="313053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ontent Placeholder 6">
                <a:extLst>
                  <a:ext uri="{FF2B5EF4-FFF2-40B4-BE49-F238E27FC236}">
                    <a16:creationId xmlns:a16="http://schemas.microsoft.com/office/drawing/2014/main" id="{14A5EEB1-24C3-5CB3-0A13-C1CF9D010FA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379431" y="146695"/>
                <a:ext cx="3115423" cy="79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algn="l" rtl="0" fontAlgn="base">
                  <a:lnSpc>
                    <a:spcPct val="95000"/>
                  </a:lnSpc>
                  <a:spcBef>
                    <a:spcPct val="5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§"/>
                  <a:defRPr sz="2500">
                    <a:solidFill>
                      <a:schemeClr val="tx1"/>
                    </a:solidFill>
                    <a:latin typeface="Times New Roman"/>
                    <a:ea typeface="+mn-ea"/>
                    <a:cs typeface="Times New Roman"/>
                  </a:defRPr>
                </a:lvl1pPr>
                <a:lvl2pPr marL="336007" indent="-240761" algn="l" rtl="0" fontAlgn="base">
                  <a:lnSpc>
                    <a:spcPct val="95000"/>
                  </a:lnSpc>
                  <a:spcBef>
                    <a:spcPct val="30000"/>
                  </a:spcBef>
                  <a:spcAft>
                    <a:spcPct val="0"/>
                  </a:spcAft>
                  <a:buClr>
                    <a:srgbClr val="004880"/>
                  </a:buClr>
                  <a:buChar char="•"/>
                  <a:defRPr sz="2167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2pPr>
                <a:lvl3pPr marL="714346" indent="-231502" algn="l" rtl="0" fontAlgn="base">
                  <a:lnSpc>
                    <a:spcPct val="95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4880"/>
                  </a:buClr>
                  <a:buChar char="–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3pPr>
                <a:lvl4pPr marL="1046386" indent="-236793" algn="l" rtl="0" fontAlgn="base">
                  <a:lnSpc>
                    <a:spcPct val="95000"/>
                  </a:lnSpc>
                  <a:spcBef>
                    <a:spcPct val="10000"/>
                  </a:spcBef>
                  <a:spcAft>
                    <a:spcPct val="0"/>
                  </a:spcAft>
                  <a:buClr>
                    <a:srgbClr val="004880"/>
                  </a:buClr>
                  <a:buFont typeface="Times" pitchFamily="-110" charset="0"/>
                  <a:buChar char="•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4pPr>
                <a:lvl5pPr marL="1382393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5pPr>
                <a:lvl6pPr marL="1763378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6pPr>
                <a:lvl7pPr marL="2144363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7pPr>
                <a:lvl8pPr marL="2525347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8pPr>
                <a:lvl9pPr marL="2906332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9pPr>
              </a:lstStyle>
              <a:p>
                <a:pPr eaLnBrk="1" hangingPunct="1">
                  <a:buNone/>
                </a:pPr>
                <a:r>
                  <a:rPr lang="en-US" sz="1100" kern="0" dirty="0"/>
                  <a:t>The only real difference is that the curved detector is perpendicular to the source-voxel line, so the </a:t>
                </a:r>
                <a:r>
                  <a:rPr lang="en-US" sz="1100" kern="0" dirty="0" err="1"/>
                  <a:t>conebeam</a:t>
                </a:r>
                <a:r>
                  <a:rPr lang="en-US" sz="1100" kern="0" dirty="0"/>
                  <a:t> </a:t>
                </a:r>
                <a14:m>
                  <m:oMath xmlns:m="http://schemas.openxmlformats.org/officeDocument/2006/math">
                    <m:r>
                      <a:rPr lang="en-US" sz="1100" b="0" i="1" kern="0" smtClean="0">
                        <a:latin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sz="1100" kern="0" dirty="0"/>
                  <a:t> is 0 in the helical case.   </a:t>
                </a:r>
                <a:r>
                  <a:rPr lang="en-US" sz="1100" b="1" kern="0" dirty="0"/>
                  <a:t>Also need to consider the z offset due to nonzero helical pitch.</a:t>
                </a:r>
              </a:p>
            </p:txBody>
          </p:sp>
        </mc:Choice>
        <mc:Fallback xmlns="">
          <p:sp>
            <p:nvSpPr>
              <p:cNvPr id="14" name="Content Placeholder 6">
                <a:extLst>
                  <a:ext uri="{FF2B5EF4-FFF2-40B4-BE49-F238E27FC236}">
                    <a16:creationId xmlns:a16="http://schemas.microsoft.com/office/drawing/2014/main" id="{14A5EEB1-24C3-5CB3-0A13-C1CF9D010F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379431" y="146695"/>
                <a:ext cx="3115423" cy="794775"/>
              </a:xfrm>
              <a:prstGeom prst="rect">
                <a:avLst/>
              </a:prstGeom>
              <a:blipFill>
                <a:blip r:embed="rId7"/>
                <a:stretch>
                  <a:fillRect t="-1587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945682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597B18-5A95-3D4B-B2E6-26505425E0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1500"/>
          </a:xfrm>
        </p:spPr>
        <p:txBody>
          <a:bodyPr/>
          <a:lstStyle/>
          <a:p>
            <a:r>
              <a:rPr lang="en-US" dirty="0"/>
              <a:t>Helical Geometry – side view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3BE5FDE7-668E-9A45-9435-CDD1290EED1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84746" y="495300"/>
                <a:ext cx="8706853" cy="5134717"/>
              </a:xfrm>
            </p:spPr>
            <p:txBody>
              <a:bodyPr/>
              <a:lstStyle/>
              <a:p>
                <a:r>
                  <a:rPr lang="en-US" sz="1100" dirty="0"/>
                  <a:t>  Voxel: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sz="1050" i="1" dirty="0" smtClean="0">
                        <a:latin typeface="Cambria Math" panose="02040503050406030204" pitchFamily="18" charset="0"/>
                      </a:rPr>
                      <m:t>𝑗</m:t>
                    </m:r>
                  </m:oMath>
                </a14:m>
                <a:r>
                  <a:rPr lang="en-US" sz="1050" dirty="0"/>
                  <a:t>: index 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05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050" b="0" i="0" smtClea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𝑥𝑦</m:t>
                        </m:r>
                      </m:sub>
                    </m:sSub>
                    <m:r>
                      <a:rPr lang="en-US" sz="1050" b="0" i="1" smtClean="0">
                        <a:latin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en-US" sz="105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050" b="0" i="0" smtClea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𝑥𝑦</m:t>
                        </m:r>
                      </m:sub>
                    </m:sSub>
                    <m:r>
                      <a:rPr lang="en-US" sz="1050" b="0" i="1" smtClean="0">
                        <a:latin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en-US" sz="105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050" b="0" i="0" smtClea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sub>
                    </m:sSub>
                  </m:oMath>
                </a14:m>
                <a:r>
                  <a:rPr lang="en-US" sz="1050" dirty="0"/>
                  <a:t>: physical size</a:t>
                </a:r>
              </a:p>
              <a:p>
                <a:r>
                  <a:rPr lang="en-US" sz="1100" dirty="0"/>
                  <a:t> Forward map entry: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1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100" b="1" i="1" smtClean="0">
                            <a:latin typeface="Cambria Math" panose="02040503050406030204" pitchFamily="18" charset="0"/>
                          </a:rPr>
                          <m:t>𝑨</m:t>
                        </m:r>
                      </m:e>
                      <m:sub>
                        <m:r>
                          <a:rPr lang="en-US" sz="1100" b="1" i="1" smtClean="0">
                            <a:latin typeface="Cambria Math" panose="02040503050406030204" pitchFamily="18" charset="0"/>
                          </a:rPr>
                          <m:t>𝒊𝒋</m:t>
                        </m:r>
                      </m:sub>
                    </m:sSub>
                    <m:r>
                      <a:rPr lang="en-US" sz="1100" b="1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1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100" b="1" i="1" smtClean="0">
                            <a:latin typeface="Cambria Math" panose="02040503050406030204" pitchFamily="18" charset="0"/>
                          </a:rPr>
                          <m:t>𝑩</m:t>
                        </m:r>
                      </m:e>
                      <m:sub>
                        <m:r>
                          <a:rPr lang="en-US" sz="1100" b="1" i="1" smtClean="0">
                            <a:latin typeface="Cambria Math" panose="02040503050406030204" pitchFamily="18" charset="0"/>
                          </a:rPr>
                          <m:t>𝒊𝒋</m:t>
                        </m:r>
                      </m:sub>
                    </m:sSub>
                    <m:r>
                      <a:rPr lang="en-US" sz="1100" b="1" i="1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sz="11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100" b="1" i="1" smtClean="0">
                            <a:latin typeface="Cambria Math" panose="02040503050406030204" pitchFamily="18" charset="0"/>
                          </a:rPr>
                          <m:t>𝑪</m:t>
                        </m:r>
                      </m:e>
                      <m:sub>
                        <m:r>
                          <a:rPr lang="en-US" sz="1100" b="1" i="1" smtClean="0">
                            <a:latin typeface="Cambria Math" panose="02040503050406030204" pitchFamily="18" charset="0"/>
                          </a:rPr>
                          <m:t>𝒊𝒋</m:t>
                        </m:r>
                      </m:sub>
                    </m:sSub>
                  </m:oMath>
                </a14:m>
                <a:endParaRPr lang="en-US" sz="1100" b="1" dirty="0"/>
              </a:p>
              <a:p>
                <a:r>
                  <a:rPr lang="en-US" sz="1100" dirty="0"/>
                  <a:t> Top view parameters: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sz="1000" i="1">
                        <a:latin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sz="1000" i="1" dirty="0">
                    <a:latin typeface="Cambria Math" panose="02040503050406030204" pitchFamily="18" charset="0"/>
                  </a:rPr>
                  <a:t> </a:t>
                </a:r>
                <a:r>
                  <a:rPr lang="en-US" sz="1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ray angle in the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</m:oMath>
                </a14:m>
                <a:r>
                  <a:rPr lang="en-US" sz="1000" i="1" dirty="0">
                    <a:latin typeface="Cambria Math" panose="02040503050406030204" pitchFamily="18" charset="0"/>
                  </a:rPr>
                  <a:t> 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𝑥𝑦</m:t>
                        </m:r>
                      </m:sub>
                    </m:sSub>
                    <m:r>
                      <a:rPr lang="en-US" sz="100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̃"/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acc>
                    <m:r>
                      <a:rPr lang="en-US" sz="10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d>
                      </m:e>
                      <m:sub>
                        <m:f>
                          <m:fPr>
                            <m:ctrlPr>
                              <a:rPr lang="en-US" sz="1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en-US" sz="1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sub>
                    </m:sSub>
                  </m:oMath>
                </a14:m>
                <a:r>
                  <a:rPr lang="en-US" sz="1000" dirty="0">
                    <a:latin typeface="Cambria Math" panose="02040503050406030204" pitchFamily="18" charset="0"/>
                  </a:rPr>
                  <a:t> : </a:t>
                </a:r>
                <a:r>
                  <a:rPr lang="en-US" sz="1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smallest angle between source-voxel line and voxel edge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𝑑𝑣</m:t>
                        </m:r>
                      </m:sub>
                    </m:sSub>
                    <m:r>
                      <a:rPr lang="en-US" sz="10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sz="1000" dirty="0"/>
                  <a:t> : length of projection of flattened voxel on detector </a:t>
                </a:r>
                <a:endParaRPr lang="en-US" sz="1000" b="0" i="1" dirty="0">
                  <a:latin typeface="Cambria Math" panose="02040503050406030204" pitchFamily="18" charset="0"/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  <m:r>
                      <a:rPr lang="en-US" sz="10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sz="1000" dirty="0"/>
                  <a:t> : distance between detector element center and projection of voxel center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10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</m:oMath>
                </a14:m>
                <a:r>
                  <a:rPr lang="en-US" sz="1000" dirty="0"/>
                  <a:t> : length of intersection between detector element and projection of flattened voxel</a:t>
                </a:r>
              </a:p>
              <a:p>
                <a:r>
                  <a:rPr lang="en-US" sz="1100" b="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1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100" b="1" i="1" smtClean="0">
                            <a:latin typeface="Cambria Math" panose="02040503050406030204" pitchFamily="18" charset="0"/>
                          </a:rPr>
                          <m:t>𝑩</m:t>
                        </m:r>
                      </m:e>
                      <m:sub>
                        <m:r>
                          <a:rPr lang="en-US" sz="1100" b="1" i="1" smtClean="0">
                            <a:latin typeface="Cambria Math" panose="02040503050406030204" pitchFamily="18" charset="0"/>
                          </a:rPr>
                          <m:t>𝒊</m:t>
                        </m:r>
                        <m:r>
                          <a:rPr lang="en-US" sz="1100" b="1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100" b="1" i="1" smtClean="0">
                            <a:latin typeface="Cambria Math" panose="02040503050406030204" pitchFamily="18" charset="0"/>
                          </a:rPr>
                          <m:t>𝒋</m:t>
                        </m:r>
                      </m:sub>
                    </m:sSub>
                    <m:r>
                      <a:rPr lang="en-US" sz="1100" b="1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1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1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100" b="1" i="1">
                                <a:latin typeface="Cambria Math" panose="02040503050406030204" pitchFamily="18" charset="0"/>
                              </a:rPr>
                              <m:t>𝜟</m:t>
                            </m:r>
                          </m:e>
                          <m:sub>
                            <m:r>
                              <a:rPr lang="en-US" sz="1100" b="1" i="1">
                                <a:latin typeface="Cambria Math" panose="02040503050406030204" pitchFamily="18" charset="0"/>
                              </a:rPr>
                              <m:t>𝒙𝒚</m:t>
                            </m:r>
                          </m:sub>
                        </m:sSub>
                        <m:r>
                          <a:rPr lang="en-US" sz="1100" b="1" i="1"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func>
                          <m:funcPr>
                            <m:ctrlPr>
                              <a:rPr lang="en-US" sz="1100" b="1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sz="1100" b="1" i="1">
                                <a:latin typeface="Cambria Math" panose="02040503050406030204" pitchFamily="18" charset="0"/>
                              </a:rPr>
                              <m:t>𝒄𝒐𝒔</m:t>
                            </m:r>
                          </m:fName>
                          <m:e>
                            <m:sSub>
                              <m:sSubPr>
                                <m:ctrlPr>
                                  <a:rPr lang="en-US" sz="1100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100" b="1" i="1">
                                    <a:latin typeface="Cambria Math" panose="02040503050406030204" pitchFamily="18" charset="0"/>
                                  </a:rPr>
                                  <m:t>𝜶</m:t>
                                </m:r>
                              </m:e>
                              <m:sub>
                                <m:r>
                                  <a:rPr lang="en-US" sz="1100" b="1" i="1">
                                    <a:latin typeface="Cambria Math" panose="02040503050406030204" pitchFamily="18" charset="0"/>
                                  </a:rPr>
                                  <m:t>𝒙𝒚</m:t>
                                </m:r>
                              </m:sub>
                            </m:sSub>
                          </m:e>
                        </m:func>
                      </m:den>
                    </m:f>
                    <m:r>
                      <a:rPr lang="en-US" sz="1100" b="1" i="1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sz="11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1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100" b="1" i="1">
                                <a:latin typeface="Cambria Math" panose="02040503050406030204" pitchFamily="18" charset="0"/>
                              </a:rPr>
                              <m:t>𝑳</m:t>
                            </m:r>
                          </m:e>
                          <m:sub>
                            <m:r>
                              <a:rPr lang="en-US" sz="1100" b="1" i="1">
                                <a:latin typeface="Cambria Math" panose="02040503050406030204" pitchFamily="18" charset="0"/>
                              </a:rPr>
                              <m:t>𝒗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1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100" b="1" i="1">
                                <a:latin typeface="Cambria Math" panose="02040503050406030204" pitchFamily="18" charset="0"/>
                              </a:rPr>
                              <m:t>𝜟</m:t>
                            </m:r>
                          </m:e>
                          <m:sub>
                            <m:r>
                              <a:rPr lang="en-US" sz="1100" b="1" i="1">
                                <a:latin typeface="Cambria Math" panose="02040503050406030204" pitchFamily="18" charset="0"/>
                              </a:rPr>
                              <m:t>𝒅𝒗</m:t>
                            </m:r>
                          </m:sub>
                        </m:sSub>
                      </m:den>
                    </m:f>
                  </m:oMath>
                </a14:m>
                <a:endParaRPr lang="en-US" sz="1100" b="1" dirty="0"/>
              </a:p>
              <a:p>
                <a:r>
                  <a:rPr lang="en-US" sz="1100" dirty="0"/>
                  <a:t> Side view parameters: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sz="1050" b="0" i="1" smtClean="0">
                        <a:latin typeface="Cambria Math" panose="02040503050406030204" pitchFamily="18" charset="0"/>
                      </a:rPr>
                      <m:t>𝜙</m:t>
                    </m:r>
                  </m:oMath>
                </a14:m>
                <a:r>
                  <a:rPr lang="en-US" sz="1050" b="0" dirty="0">
                    <a:latin typeface="Cambria Math" panose="02040503050406030204" pitchFamily="18" charset="0"/>
                  </a:rPr>
                  <a:t>: angle between source-iso line and source-voxel line in the side view – </a:t>
                </a:r>
                <a:r>
                  <a:rPr lang="en-US" sz="1050" b="0" dirty="0" err="1">
                    <a:latin typeface="Cambria Math" panose="02040503050406030204" pitchFamily="18" charset="0"/>
                  </a:rPr>
                  <a:t>indep</a:t>
                </a:r>
                <a:r>
                  <a:rPr lang="en-US" sz="1050" b="0" dirty="0">
                    <a:latin typeface="Cambria Math" panose="02040503050406030204" pitchFamily="18" charset="0"/>
                  </a:rPr>
                  <a:t> of </a:t>
                </a:r>
                <a14:m>
                  <m:oMath xmlns:m="http://schemas.openxmlformats.org/officeDocument/2006/math">
                    <m:r>
                      <a:rPr lang="en-US" sz="1050" b="0" i="1" smtClean="0">
                        <a:latin typeface="Cambria Math" panose="02040503050406030204" pitchFamily="18" charset="0"/>
                      </a:rPr>
                      <m:t>𝜃</m:t>
                    </m:r>
                  </m:oMath>
                </a14:m>
                <a:endParaRPr lang="en-US" sz="1050" b="0" i="1" dirty="0">
                  <a:latin typeface="Cambria Math" panose="02040503050406030204" pitchFamily="18" charset="0"/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05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sub>
                    </m:sSub>
                  </m:oMath>
                </a14:m>
                <a:r>
                  <a:rPr lang="en-US" sz="1050" b="0" dirty="0">
                    <a:latin typeface="Cambria Math" panose="02040503050406030204" pitchFamily="18" charset="0"/>
                  </a:rPr>
                  <a:t>: smallest angle between source-voxel line and voxel edge, assumed=</a:t>
                </a:r>
                <a14:m>
                  <m:oMath xmlns:m="http://schemas.openxmlformats.org/officeDocument/2006/math">
                    <m:r>
                      <a:rPr lang="en-US" sz="1050" b="0" i="1" smtClean="0">
                        <a:latin typeface="Cambria Math" panose="02040503050406030204" pitchFamily="18" charset="0"/>
                      </a:rPr>
                      <m:t>𝜙</m:t>
                    </m:r>
                  </m:oMath>
                </a14:m>
                <a:endParaRPr lang="en-US" sz="1050" b="0" dirty="0">
                  <a:latin typeface="Cambria Math" panose="02040503050406030204" pitchFamily="18" charset="0"/>
                </a:endParaRPr>
              </a:p>
              <a:p>
                <a:pPr lvl="2"/>
                <a:r>
                  <a:rPr lang="en-US" sz="900" dirty="0">
                    <a:latin typeface="Cambria Math" panose="02040503050406030204" pitchFamily="18" charset="0"/>
                  </a:rPr>
                  <a:t>Can use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9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9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sSub>
                          <m:sSubPr>
                            <m:ctrlPr>
                              <a:rPr lang="en-US" sz="9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900" b="0" i="1" smtClean="0">
                                <a:latin typeface="Cambria Math" panose="02040503050406030204" pitchFamily="18" charset="0"/>
                              </a:rPr>
                              <m:t>𝛼</m:t>
                            </m:r>
                          </m:e>
                          <m:sub>
                            <m:r>
                              <a:rPr lang="en-US" sz="900" b="0" i="1" smtClean="0">
                                <a:latin typeface="Cambria Math" panose="02040503050406030204" pitchFamily="18" charset="0"/>
                              </a:rPr>
                              <m:t>𝑧</m:t>
                            </m:r>
                          </m:sub>
                        </m:sSub>
                      </m:e>
                    </m:func>
                    <m:r>
                      <a:rPr lang="en-US" sz="900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sz="9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900" b="0" i="0" smtClean="0">
                            <a:latin typeface="Cambria Math" panose="02040503050406030204" pitchFamily="18" charset="0"/>
                          </a:rPr>
                          <m:t>max</m:t>
                        </m:r>
                      </m:fName>
                      <m:e>
                        <m:d>
                          <m:dPr>
                            <m:ctrlPr>
                              <a:rPr lang="en-US" sz="9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sz="9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unc>
                                  <m:funcPr>
                                    <m:ctrlPr>
                                      <a:rPr lang="en-US" sz="9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900" b="0" i="0" smtClean="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sz="900" b="0" i="1" smtClean="0">
                                        <a:latin typeface="Cambria Math" panose="02040503050406030204" pitchFamily="18" charset="0"/>
                                      </a:rPr>
                                      <m:t>𝜙</m:t>
                                    </m:r>
                                  </m:e>
                                </m:func>
                              </m:e>
                            </m:d>
                            <m:r>
                              <a:rPr lang="en-US" sz="900" b="0" i="1" smtClean="0">
                                <a:latin typeface="Cambria Math" panose="02040503050406030204" pitchFamily="18" charset="0"/>
                              </a:rPr>
                              <m:t>, </m:t>
                            </m:r>
                            <m:d>
                              <m:dPr>
                                <m:begChr m:val="|"/>
                                <m:endChr m:val="|"/>
                                <m:ctrlPr>
                                  <a:rPr lang="en-US" sz="9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unc>
                                  <m:funcPr>
                                    <m:ctrlPr>
                                      <a:rPr lang="en-US" sz="9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900" b="0" i="0" smtClean="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sz="900" b="0" i="1" smtClean="0">
                                        <a:latin typeface="Cambria Math" panose="02040503050406030204" pitchFamily="18" charset="0"/>
                                      </a:rPr>
                                      <m:t>𝜙</m:t>
                                    </m:r>
                                  </m:e>
                                </m:func>
                              </m:e>
                            </m:d>
                          </m:e>
                        </m:d>
                      </m:e>
                    </m:func>
                  </m:oMath>
                </a14:m>
                <a:endParaRPr lang="en-US" sz="900" b="0" dirty="0">
                  <a:latin typeface="Cambria Math" panose="02040503050406030204" pitchFamily="18" charset="0"/>
                </a:endParaRPr>
              </a:p>
              <a:p>
                <a:pPr lvl="1"/>
                <a14:m>
                  <m:oMath xmlns:m="http://schemas.openxmlformats.org/officeDocument/2006/math">
                    <m:f>
                      <m:fPr>
                        <m:ctrlPr>
                          <a:rPr lang="en-US" sz="105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func>
                          <m:funcPr>
                            <m:ctrlPr>
                              <a:rPr lang="en-US" sz="1050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1050" b="0" i="0" smtClean="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sSub>
                              <m:sSubPr>
                                <m:ctrlPr>
                                  <a:rPr lang="en-US" sz="105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50" b="0" i="1" smtClean="0"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</m:e>
                              <m:sub>
                                <m:r>
                                  <a:rPr lang="en-US" sz="1050" b="0" i="1" smtClean="0"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</m:sub>
                            </m:sSub>
                          </m:e>
                        </m:func>
                      </m:den>
                    </m:f>
                  </m:oMath>
                </a14:m>
                <a:r>
                  <a:rPr lang="en-US" sz="1050" dirty="0"/>
                  <a:t> : scaling factor for length of path through center of voxel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05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𝑑𝑤</m:t>
                        </m:r>
                      </m:sub>
                    </m:sSub>
                    <m:r>
                      <a:rPr lang="en-US" sz="105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05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1050" dirty="0"/>
                  <a:t> : length of projection of flattened voxel on detector,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05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sub>
                    </m:sSub>
                    <m:r>
                      <a:rPr lang="en-US" sz="105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050" i="1">
                        <a:latin typeface="Cambria Math" panose="02040503050406030204" pitchFamily="18" charset="0"/>
                      </a:rPr>
                      <m:t>𝑀</m:t>
                    </m:r>
                    <m:sSub>
                      <m:sSubPr>
                        <m:ctrlPr>
                          <a:rPr lang="en-US" sz="105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050" b="0" i="0" smtClea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sub>
                    </m:sSub>
                    <m:func>
                      <m:funcPr>
                        <m:ctrlPr>
                          <a:rPr lang="en-US" sz="105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05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sSub>
                          <m:sSubPr>
                            <m:ctrlPr>
                              <a:rPr lang="en-US" sz="105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𝛼</m:t>
                            </m:r>
                          </m:e>
                          <m:sub>
                            <m:r>
                              <a:rPr lang="en-US" sz="1050" b="0" i="1" smtClean="0">
                                <a:latin typeface="Cambria Math" panose="02040503050406030204" pitchFamily="18" charset="0"/>
                              </a:rPr>
                              <m:t>𝑧</m:t>
                            </m:r>
                          </m:sub>
                        </m:sSub>
                      </m:e>
                    </m:func>
                  </m:oMath>
                </a14:m>
                <a:r>
                  <a:rPr lang="en-US" sz="1050" dirty="0"/>
                  <a:t> 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05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sub>
                    </m:sSub>
                  </m:oMath>
                </a14:m>
                <a:r>
                  <a:rPr lang="en-US" sz="1050" dirty="0"/>
                  <a:t> : length of intersection between detector element and projection of flattened voxel</a:t>
                </a:r>
              </a:p>
              <a:p>
                <a:pPr marL="95246" lvl="1" indent="0">
                  <a:buNone/>
                </a:pPr>
                <a:r>
                  <a:rPr lang="en-US" sz="1050" dirty="0"/>
                  <a:t>	</a:t>
                </a:r>
                <a14:m>
                  <m:oMath xmlns:m="http://schemas.openxmlformats.org/officeDocument/2006/math">
                    <m:r>
                      <a:rPr lang="en-US" sz="1050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sz="105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050" b="0" i="0" smtClean="0">
                            <a:latin typeface="Cambria Math" panose="02040503050406030204" pitchFamily="18" charset="0"/>
                          </a:rPr>
                          <m:t>max</m:t>
                        </m:r>
                      </m:fName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sz="105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105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sz="105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50" i="1">
                                        <a:latin typeface="Cambria Math" panose="02040503050406030204" pitchFamily="18" charset="0"/>
                                      </a:rPr>
                                      <m:t>𝑊</m:t>
                                    </m:r>
                                  </m:e>
                                  <m:sub>
                                    <m:r>
                                      <a:rPr lang="en-US" sz="1050" i="1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  <m:r>
                                      <a:rPr lang="en-US" sz="1050" b="0" i="1" smtClean="0">
                                        <a:latin typeface="Cambria Math" panose="02040503050406030204" pitchFamily="18" charset="0"/>
                                      </a:rPr>
                                      <m:t>𝑤</m:t>
                                    </m:r>
                                  </m:sub>
                                </m:sSub>
                                <m:r>
                                  <a:rPr lang="en-US" sz="1050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sz="105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sz="1050">
                                        <a:latin typeface="Cambria Math" panose="02040503050406030204" pitchFamily="18" charset="0"/>
                                      </a:rPr>
                                      <m:t>Δ</m:t>
                                    </m:r>
                                  </m:e>
                                  <m:sub>
                                    <m:r>
                                      <a:rPr lang="en-US" sz="1050" i="1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  <m:r>
                                      <a:rPr lang="en-US" sz="1050" b="0" i="1" smtClean="0">
                                        <a:latin typeface="Cambria Math" panose="02040503050406030204" pitchFamily="18" charset="0"/>
                                      </a:rPr>
                                      <m:t>𝑤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US" sz="105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sz="105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func>
                              <m:funcPr>
                                <m:ctrlPr>
                                  <a:rPr lang="en-US" sz="105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1050" b="0" i="0" smtClean="0">
                                    <a:latin typeface="Cambria Math" panose="02040503050406030204" pitchFamily="18" charset="0"/>
                                  </a:rPr>
                                  <m:t>max</m:t>
                                </m:r>
                              </m:fName>
                              <m:e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105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105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d>
                                          <m:dPr>
                                            <m:begChr m:val="|"/>
                                            <m:endChr m:val="|"/>
                                            <m:ctrlP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sz="105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sz="105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𝑊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105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𝑑𝑤</m:t>
                                                </m:r>
                                              </m:sub>
                                            </m:sSub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−</m:t>
                                            </m:r>
                                            <m:sSub>
                                              <m:sSubPr>
                                                <m:ctrlPr>
                                                  <a:rPr lang="en-US" sz="105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m:rPr>
                                                    <m:sty m:val="p"/>
                                                  </m:rPr>
                                                  <a:rPr lang="en-US" sz="1050" b="0" i="0" smtClean="0">
                                                    <a:latin typeface="Cambria Math" panose="02040503050406030204" pitchFamily="18" charset="0"/>
                                                  </a:rPr>
                                                  <m:t>Δ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105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𝑑𝑤</m:t>
                                                </m:r>
                                              </m:sub>
                                            </m:sSub>
                                          </m:e>
                                        </m:d>
                                      </m:num>
                                      <m:den>
                                        <m:r>
                                          <a:rPr lang="en-US" sz="1050" b="0" i="1" smtClean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  <m:r>
                                      <a:rPr lang="en-US" sz="1050" b="0" i="1" smtClean="0">
                                        <a:latin typeface="Cambria Math" panose="02040503050406030204" pitchFamily="18" charset="0"/>
                                      </a:rPr>
                                      <m:t>, </m:t>
                                    </m:r>
                                    <m:d>
                                      <m:dPr>
                                        <m:begChr m:val="|"/>
                                        <m:endChr m:val="|"/>
                                        <m:ctrlPr>
                                          <a:rPr lang="en-US" sz="105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𝛿</m:t>
                                            </m:r>
                                          </m:e>
                                          <m:sub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𝑤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</m:d>
                                <m:r>
                                  <a:rPr lang="en-US" sz="1050" b="0" i="1" smtClean="0">
                                    <a:latin typeface="Cambria Math" panose="02040503050406030204" pitchFamily="18" charset="0"/>
                                  </a:rPr>
                                  <m:t>,  0</m:t>
                                </m:r>
                              </m:e>
                            </m:func>
                          </m:e>
                        </m:d>
                      </m:e>
                    </m:func>
                  </m:oMath>
                </a14:m>
                <a:endParaRPr lang="en-US" sz="1050" dirty="0"/>
              </a:p>
              <a:p>
                <a:pPr lvl="1"/>
                <a14:m>
                  <m:oMath xmlns:m="http://schemas.openxmlformats.org/officeDocument/2006/math">
                    <m:f>
                      <m:fPr>
                        <m:ctrlPr>
                          <a:rPr lang="en-US" sz="105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05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50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</m:e>
                          <m:sub>
                            <m:r>
                              <a:rPr lang="en-US" sz="105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05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1050" b="0" i="0" smtClean="0">
                                <a:latin typeface="Cambria Math" panose="02040503050406030204" pitchFamily="18" charset="0"/>
                              </a:rPr>
                              <m:t>Δ</m:t>
                            </m:r>
                          </m:e>
                          <m:sub>
                            <m:r>
                              <a:rPr lang="en-US" sz="1050" b="0" i="1" smtClean="0">
                                <a:latin typeface="Cambria Math" panose="02040503050406030204" pitchFamily="18" charset="0"/>
                              </a:rPr>
                              <m:t>𝑑𝑤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sz="1050" dirty="0"/>
                  <a:t> : the fraction of the detector element illuminated by this voxel</a:t>
                </a:r>
              </a:p>
              <a:p>
                <a:r>
                  <a:rPr lang="en-US" sz="1400" b="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1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100" b="1" i="1" smtClean="0">
                            <a:latin typeface="Cambria Math" panose="02040503050406030204" pitchFamily="18" charset="0"/>
                          </a:rPr>
                          <m:t>𝑪</m:t>
                        </m:r>
                      </m:e>
                      <m:sub>
                        <m:r>
                          <a:rPr lang="en-US" sz="1100" b="1" i="1" smtClean="0">
                            <a:latin typeface="Cambria Math" panose="02040503050406030204" pitchFamily="18" charset="0"/>
                          </a:rPr>
                          <m:t>𝒊</m:t>
                        </m:r>
                        <m:r>
                          <a:rPr lang="en-US" sz="1100" b="1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100" b="1" i="1" smtClean="0">
                            <a:latin typeface="Cambria Math" panose="02040503050406030204" pitchFamily="18" charset="0"/>
                          </a:rPr>
                          <m:t>𝒋</m:t>
                        </m:r>
                      </m:sub>
                    </m:sSub>
                    <m:r>
                      <a:rPr lang="en-US" sz="1100" b="1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1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1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func>
                          <m:funcPr>
                            <m:ctrlPr>
                              <a:rPr lang="en-US" sz="1100" b="1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sz="1100" b="1" i="1">
                                <a:latin typeface="Cambria Math" panose="02040503050406030204" pitchFamily="18" charset="0"/>
                              </a:rPr>
                              <m:t>𝒄𝒐𝒔</m:t>
                            </m:r>
                          </m:fName>
                          <m:e>
                            <m:sSub>
                              <m:sSubPr>
                                <m:ctrlPr>
                                  <a:rPr lang="en-US" sz="1100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100" b="1" i="1">
                                    <a:latin typeface="Cambria Math" panose="02040503050406030204" pitchFamily="18" charset="0"/>
                                  </a:rPr>
                                  <m:t>𝜶</m:t>
                                </m:r>
                              </m:e>
                              <m:sub>
                                <m:r>
                                  <a:rPr lang="en-US" sz="1100" b="1" i="1">
                                    <a:latin typeface="Cambria Math" panose="02040503050406030204" pitchFamily="18" charset="0"/>
                                  </a:rPr>
                                  <m:t>𝒛</m:t>
                                </m:r>
                              </m:sub>
                            </m:sSub>
                          </m:e>
                        </m:func>
                      </m:den>
                    </m:f>
                    <m:r>
                      <a:rPr lang="en-US" sz="1100" b="1" i="1" smtClean="0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sz="11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1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100" b="1" i="1">
                                <a:latin typeface="Cambria Math" panose="02040503050406030204" pitchFamily="18" charset="0"/>
                              </a:rPr>
                              <m:t>𝑳</m:t>
                            </m:r>
                          </m:e>
                          <m:sub>
                            <m:r>
                              <a:rPr lang="en-US" sz="1100" b="1" i="1" smtClean="0">
                                <a:latin typeface="Cambria Math" panose="02040503050406030204" pitchFamily="18" charset="0"/>
                              </a:rPr>
                              <m:t>𝒘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1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100" b="1" i="0" smtClean="0">
                                <a:latin typeface="Cambria Math" panose="02040503050406030204" pitchFamily="18" charset="0"/>
                              </a:rPr>
                              <m:t>𝚫</m:t>
                            </m:r>
                          </m:e>
                          <m:sub>
                            <m:r>
                              <a:rPr lang="en-US" sz="1100" b="1" i="1" smtClean="0">
                                <a:latin typeface="Cambria Math" panose="02040503050406030204" pitchFamily="18" charset="0"/>
                              </a:rPr>
                              <m:t>𝒅𝒘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sz="1100" b="1" dirty="0"/>
                  <a:t> </a:t>
                </a:r>
              </a:p>
              <a:p>
                <a:pPr lvl="1"/>
                <a:endParaRPr lang="en-US" sz="1050" dirty="0"/>
              </a:p>
              <a:p>
                <a:pPr lvl="1"/>
                <a:endParaRPr lang="en-US" sz="1050" dirty="0"/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3BE5FDE7-668E-9A45-9435-CDD1290EED1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84746" y="495300"/>
                <a:ext cx="8706853" cy="5134717"/>
              </a:xfrm>
              <a:blipFill>
                <a:blip r:embed="rId2"/>
                <a:stretch>
                  <a:fillRect l="-146" t="-246" b="-2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E407EC-2C49-D04F-A1D0-788F3B6255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94854" y="5349875"/>
            <a:ext cx="649146" cy="365125"/>
          </a:xfrm>
        </p:spPr>
        <p:txBody>
          <a:bodyPr/>
          <a:lstStyle/>
          <a:p>
            <a:fld id="{E2661D55-915B-9148-8609-5AEDA0F27130}" type="slidenum">
              <a:rPr lang="en-US" smtClean="0"/>
              <a:pPr/>
              <a:t>53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6">
                <a:extLst>
                  <a:ext uri="{FF2B5EF4-FFF2-40B4-BE49-F238E27FC236}">
                    <a16:creationId xmlns:a16="http://schemas.microsoft.com/office/drawing/2014/main" id="{40BFAC9F-44B9-5E16-8365-B312DED067C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002087" y="571500"/>
                <a:ext cx="2588880" cy="9556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algn="l" rtl="0" fontAlgn="base">
                  <a:lnSpc>
                    <a:spcPct val="95000"/>
                  </a:lnSpc>
                  <a:spcBef>
                    <a:spcPct val="5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§"/>
                  <a:defRPr sz="2500">
                    <a:solidFill>
                      <a:schemeClr val="tx1"/>
                    </a:solidFill>
                    <a:latin typeface="Times New Roman"/>
                    <a:ea typeface="+mn-ea"/>
                    <a:cs typeface="Times New Roman"/>
                  </a:defRPr>
                </a:lvl1pPr>
                <a:lvl2pPr marL="336007" indent="-240761" algn="l" rtl="0" fontAlgn="base">
                  <a:lnSpc>
                    <a:spcPct val="95000"/>
                  </a:lnSpc>
                  <a:spcBef>
                    <a:spcPct val="30000"/>
                  </a:spcBef>
                  <a:spcAft>
                    <a:spcPct val="0"/>
                  </a:spcAft>
                  <a:buClr>
                    <a:srgbClr val="004880"/>
                  </a:buClr>
                  <a:buChar char="•"/>
                  <a:defRPr sz="2167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2pPr>
                <a:lvl3pPr marL="714346" indent="-231502" algn="l" rtl="0" fontAlgn="base">
                  <a:lnSpc>
                    <a:spcPct val="95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4880"/>
                  </a:buClr>
                  <a:buChar char="–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3pPr>
                <a:lvl4pPr marL="1046386" indent="-236793" algn="l" rtl="0" fontAlgn="base">
                  <a:lnSpc>
                    <a:spcPct val="95000"/>
                  </a:lnSpc>
                  <a:spcBef>
                    <a:spcPct val="10000"/>
                  </a:spcBef>
                  <a:spcAft>
                    <a:spcPct val="0"/>
                  </a:spcAft>
                  <a:buClr>
                    <a:srgbClr val="004880"/>
                  </a:buClr>
                  <a:buFont typeface="Times" pitchFamily="-110" charset="0"/>
                  <a:buChar char="•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4pPr>
                <a:lvl5pPr marL="1382393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5pPr>
                <a:lvl6pPr marL="1763378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6pPr>
                <a:lvl7pPr marL="2144363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7pPr>
                <a:lvl8pPr marL="2525347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8pPr>
                <a:lvl9pPr marL="2906332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9pPr>
              </a:lstStyle>
              <a:p>
                <a:pPr eaLnBrk="1" hangingPunct="1"/>
                <a:r>
                  <a:rPr lang="en-US" sz="1200" kern="0" dirty="0"/>
                  <a:t> Detector:</a:t>
                </a:r>
              </a:p>
              <a:p>
                <a:pPr lvl="1" eaLnBrk="1" hangingPunct="1"/>
                <a14:m>
                  <m:oMath xmlns:m="http://schemas.openxmlformats.org/officeDocument/2006/math">
                    <m:r>
                      <a:rPr lang="en-US" sz="1100" i="1" kern="0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sz="1100" kern="0" dirty="0"/>
                  <a:t>: index </a:t>
                </a:r>
              </a:p>
              <a:p>
                <a:pPr lvl="1" eaLnBrk="1" hangingPunct="1"/>
                <a14:m>
                  <m:oMath xmlns:m="http://schemas.openxmlformats.org/officeDocument/2006/math">
                    <m:sSub>
                      <m:sSubPr>
                        <m:ctrlPr>
                          <a:rPr lang="en-US" sz="11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100" ker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1100" i="1" kern="0">
                            <a:latin typeface="Cambria Math" panose="02040503050406030204" pitchFamily="18" charset="0"/>
                          </a:rPr>
                          <m:t>𝑑𝑣</m:t>
                        </m:r>
                      </m:sub>
                    </m:sSub>
                    <m:r>
                      <a:rPr lang="en-US" sz="1100" i="1" kern="0">
                        <a:latin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en-US" sz="11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100" ker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en-US" sz="1100" i="1" kern="0">
                            <a:latin typeface="Cambria Math" panose="02040503050406030204" pitchFamily="18" charset="0"/>
                          </a:rPr>
                          <m:t>𝑑𝑤</m:t>
                        </m:r>
                      </m:sub>
                    </m:sSub>
                    <m:r>
                      <a:rPr lang="en-US" sz="1100" i="1" ker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1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100" i="1" kern="0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1100" i="1" ker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r>
                      <a:rPr lang="en-US" sz="1100" i="1" kern="0">
                        <a:latin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en-US" sz="11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100" i="1" kern="0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1100" i="1" kern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sz="1100" kern="0" dirty="0"/>
                  <a:t> : physical size</a:t>
                </a:r>
              </a:p>
            </p:txBody>
          </p:sp>
        </mc:Choice>
        <mc:Fallback xmlns="">
          <p:sp>
            <p:nvSpPr>
              <p:cNvPr id="10" name="Content Placeholder 6">
                <a:extLst>
                  <a:ext uri="{FF2B5EF4-FFF2-40B4-BE49-F238E27FC236}">
                    <a16:creationId xmlns:a16="http://schemas.microsoft.com/office/drawing/2014/main" id="{40BFAC9F-44B9-5E16-8365-B312DED067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02087" y="571500"/>
                <a:ext cx="2588880" cy="955691"/>
              </a:xfrm>
              <a:prstGeom prst="rect">
                <a:avLst/>
              </a:prstGeom>
              <a:blipFill>
                <a:blip r:embed="rId3"/>
                <a:stretch>
                  <a:fillRect t="-2632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 descr="A diagram of a beam&#10;&#10;Description automatically generated">
            <a:extLst>
              <a:ext uri="{FF2B5EF4-FFF2-40B4-BE49-F238E27FC236}">
                <a16:creationId xmlns:a16="http://schemas.microsoft.com/office/drawing/2014/main" id="{1B5F5062-88E5-CB77-C247-666BDA05EA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2947" y="1026454"/>
            <a:ext cx="2878652" cy="3130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2137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2256F6-2E3D-B6F1-5427-F6AF1976F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28"/>
            <a:ext cx="9144000" cy="571500"/>
          </a:xfrm>
        </p:spPr>
        <p:txBody>
          <a:bodyPr/>
          <a:lstStyle/>
          <a:p>
            <a:r>
              <a:rPr lang="en-US" dirty="0"/>
              <a:t>Cone Beam Geometry – view from source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383ED4B-ED43-7EC1-C33F-0ED58CB2B08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08827" y="3695700"/>
                <a:ext cx="8610600" cy="2245802"/>
              </a:xfrm>
            </p:spPr>
            <p:txBody>
              <a:bodyPr/>
              <a:lstStyle/>
              <a:p>
                <a:r>
                  <a:rPr lang="en-US" sz="1050" dirty="0"/>
                  <a:t>Assumptions: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sz="9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9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900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9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900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900" b="0" i="1" smtClean="0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9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900" dirty="0"/>
                  <a:t> determines the world view, </a:t>
                </a:r>
                <a14:m>
                  <m:oMath xmlns:m="http://schemas.openxmlformats.org/officeDocument/2006/math">
                    <m:r>
                      <a:rPr lang="en-US" sz="900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sz="900" dirty="0"/>
                  <a:t> points from iso to source</a:t>
                </a:r>
              </a:p>
              <a:p>
                <a:pPr lvl="2"/>
                <a:r>
                  <a:rPr lang="en-US" sz="900" dirty="0"/>
                  <a:t>iso is defined as point on rotation axis that is perpendicular to source detector line.</a:t>
                </a:r>
              </a:p>
              <a:p>
                <a:pPr lvl="2"/>
                <a:r>
                  <a:rPr lang="en-US" sz="900" dirty="0"/>
                  <a:t>Detector is assumed to be perpendicular to source to detector line</a:t>
                </a:r>
              </a:p>
              <a:p>
                <a:r>
                  <a:rPr lang="en-US" sz="1100" dirty="0"/>
                  <a:t>Spaces: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sz="9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900" i="1" dirty="0" err="1" smtClean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sz="900" i="1" dirty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900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900" i="1" dirty="0" smtClean="0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sz="900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900" i="1" dirty="0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sz="90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900" dirty="0"/>
                  <a:t> – index space (floats) for voxel centers in reconstruction.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sz="9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900" i="1" dirty="0" err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900" i="1" dirty="0" err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900" i="1" dirty="0" err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900" i="1" dirty="0" err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900" i="1" dirty="0" err="1" smtClean="0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90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900" dirty="0"/>
                  <a:t> – physical space centered around iso and invariant to view parameters.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sz="900" i="1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900" i="1" dirty="0" err="1">
                        <a:latin typeface="Cambria Math" panose="02040503050406030204" pitchFamily="18" charset="0"/>
                      </a:rPr>
                      <m:t>𝑢</m:t>
                    </m:r>
                    <m:r>
                      <a:rPr lang="en-US" sz="900" i="1" dirty="0" err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900" i="1" dirty="0" err="1"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sz="900" i="1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900" dirty="0"/>
                  <a:t> – physical space with origin at detector iso and aligned with </a:t>
                </a:r>
                <a14:m>
                  <m:oMath xmlns:m="http://schemas.openxmlformats.org/officeDocument/2006/math">
                    <m:r>
                      <a:rPr lang="en-US" sz="900" i="1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900" i="1" dirty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900" i="1" dirty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900" i="1" dirty="0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900" i="1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900" dirty="0"/>
                  <a:t>.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sz="900" i="1" dirty="0">
                        <a:latin typeface="Cambria Math" panose="02040503050406030204" pitchFamily="18" charset="0"/>
                      </a:rPr>
                      <m:t>(</m:t>
                    </m:r>
                    <m:acc>
                      <m:accPr>
                        <m:chr m:val="̃"/>
                        <m:ctrlPr>
                          <a:rPr lang="en-US" sz="900" i="1" dirty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900" i="1" dirty="0" err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</m:acc>
                    <m:r>
                      <a:rPr lang="en-US" sz="900" i="1" dirty="0" err="1">
                        <a:latin typeface="Cambria Math" panose="02040503050406030204" pitchFamily="18" charset="0"/>
                      </a:rPr>
                      <m:t>,</m:t>
                    </m:r>
                    <m:acc>
                      <m:accPr>
                        <m:chr m:val="̃"/>
                        <m:ctrlPr>
                          <a:rPr lang="en-US" sz="900" i="1" dirty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900" i="1" dirty="0" err="1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</m:acc>
                    <m:r>
                      <a:rPr lang="en-US" sz="900" i="1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900" dirty="0"/>
                  <a:t> – physical space with origin at detector center and aligned with detector axes.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sz="9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900" i="1" dirty="0" err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900" i="1" dirty="0" err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900" i="1" dirty="0" err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90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900" dirty="0"/>
                  <a:t> – index space (floats) for pixel centers in detector.</a:t>
                </a:r>
              </a:p>
              <a:p>
                <a:pPr lvl="2"/>
                <a:endParaRPr lang="en-US" sz="900" dirty="0"/>
              </a:p>
              <a:p>
                <a:pPr lvl="2"/>
                <a:endParaRPr lang="en-US" sz="9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383ED4B-ED43-7EC1-C33F-0ED58CB2B08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08827" y="3695700"/>
                <a:ext cx="8610600" cy="2245802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F0810C-51D5-3E5C-2493-C8DB6B1FF8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94854" y="5349875"/>
            <a:ext cx="649146" cy="365125"/>
          </a:xfrm>
        </p:spPr>
        <p:txBody>
          <a:bodyPr/>
          <a:lstStyle/>
          <a:p>
            <a:fld id="{E2661D55-915B-9148-8609-5AEDA0F27130}" type="slidenum">
              <a:rPr lang="en-US" smtClean="0"/>
              <a:pPr/>
              <a:t>5</a:t>
            </a:fld>
            <a:endParaRPr lang="en-US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9279920B-57D3-7FE8-55F9-3A20E5F3640A}"/>
              </a:ext>
            </a:extLst>
          </p:cNvPr>
          <p:cNvGrpSpPr/>
          <p:nvPr/>
        </p:nvGrpSpPr>
        <p:grpSpPr>
          <a:xfrm>
            <a:off x="2197117" y="1179882"/>
            <a:ext cx="1135553" cy="986642"/>
            <a:chOff x="1861877" y="1851967"/>
            <a:chExt cx="1135553" cy="986642"/>
          </a:xfrm>
        </p:grpSpPr>
        <p:cxnSp>
          <p:nvCxnSpPr>
            <p:cNvPr id="48" name="Straight Arrow Connector 47">
              <a:extLst>
                <a:ext uri="{FF2B5EF4-FFF2-40B4-BE49-F238E27FC236}">
                  <a16:creationId xmlns:a16="http://schemas.microsoft.com/office/drawing/2014/main" id="{FD8CD26F-3D39-CAB7-2C90-014C5CF776E0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085718" y="2095500"/>
              <a:ext cx="733682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9" name="Straight Arrow Connector 48">
              <a:extLst>
                <a:ext uri="{FF2B5EF4-FFF2-40B4-BE49-F238E27FC236}">
                  <a16:creationId xmlns:a16="http://schemas.microsoft.com/office/drawing/2014/main" id="{82198298-AAFC-F5DD-02D6-6AA83158319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085718" y="2095500"/>
              <a:ext cx="0" cy="73368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4" name="TextBox 63">
                  <a:extLst>
                    <a:ext uri="{FF2B5EF4-FFF2-40B4-BE49-F238E27FC236}">
                      <a16:creationId xmlns:a16="http://schemas.microsoft.com/office/drawing/2014/main" id="{1DCCF6C5-A04B-B1D5-0FB6-8FD0BFEC771D}"/>
                    </a:ext>
                  </a:extLst>
                </p:cNvPr>
                <p:cNvSpPr txBox="1"/>
                <p:nvPr/>
              </p:nvSpPr>
              <p:spPr>
                <a:xfrm>
                  <a:off x="2641370" y="1851967"/>
                  <a:ext cx="356060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0" i="1" smtClean="0"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  <m:t>𝑥</m:t>
                        </m:r>
                      </m:oMath>
                    </m:oMathPara>
                  </a14:m>
                  <a:endParaRPr lang="en-US" sz="1200" dirty="0">
                    <a:latin typeface="Consolas" panose="020B0609020204030204" pitchFamily="49" charset="0"/>
                    <a:cs typeface="Consolas" panose="020B0609020204030204" pitchFamily="49" charset="0"/>
                  </a:endParaRPr>
                </a:p>
              </p:txBody>
            </p:sp>
          </mc:Choice>
          <mc:Fallback xmlns="">
            <p:sp>
              <p:nvSpPr>
                <p:cNvPr id="64" name="TextBox 63">
                  <a:extLst>
                    <a:ext uri="{FF2B5EF4-FFF2-40B4-BE49-F238E27FC236}">
                      <a16:creationId xmlns:a16="http://schemas.microsoft.com/office/drawing/2014/main" id="{1DCCF6C5-A04B-B1D5-0FB6-8FD0BFEC771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41370" y="1851967"/>
                  <a:ext cx="356060" cy="276999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5" name="TextBox 64">
                  <a:extLst>
                    <a:ext uri="{FF2B5EF4-FFF2-40B4-BE49-F238E27FC236}">
                      <a16:creationId xmlns:a16="http://schemas.microsoft.com/office/drawing/2014/main" id="{DD13D20C-508B-A5C8-DFE2-4D691503615F}"/>
                    </a:ext>
                  </a:extLst>
                </p:cNvPr>
                <p:cNvSpPr txBox="1"/>
                <p:nvPr/>
              </p:nvSpPr>
              <p:spPr>
                <a:xfrm>
                  <a:off x="1861877" y="2561610"/>
                  <a:ext cx="345992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0" i="1" smtClean="0"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  <m:t>𝑧</m:t>
                        </m:r>
                      </m:oMath>
                    </m:oMathPara>
                  </a14:m>
                  <a:endParaRPr lang="en-US" sz="1200" dirty="0">
                    <a:latin typeface="Consolas" panose="020B0609020204030204" pitchFamily="49" charset="0"/>
                    <a:cs typeface="Consolas" panose="020B0609020204030204" pitchFamily="49" charset="0"/>
                  </a:endParaRPr>
                </a:p>
              </p:txBody>
            </p:sp>
          </mc:Choice>
          <mc:Fallback xmlns="">
            <p:sp>
              <p:nvSpPr>
                <p:cNvPr id="65" name="TextBox 64">
                  <a:extLst>
                    <a:ext uri="{FF2B5EF4-FFF2-40B4-BE49-F238E27FC236}">
                      <a16:creationId xmlns:a16="http://schemas.microsoft.com/office/drawing/2014/main" id="{DD13D20C-508B-A5C8-DFE2-4D691503615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61877" y="2561610"/>
                  <a:ext cx="345992" cy="276999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D44A8DD4-D6D1-7A6A-5EEC-06DB0F58B896}"/>
                  </a:ext>
                </a:extLst>
              </p:cNvPr>
              <p:cNvSpPr txBox="1"/>
              <p:nvPr/>
            </p:nvSpPr>
            <p:spPr>
              <a:xfrm>
                <a:off x="1949600" y="826290"/>
                <a:ext cx="1676398" cy="5062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60000"/>
                  </a:lnSpc>
                </a:pPr>
                <a:r>
                  <a:rPr lang="en-US" sz="11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Physical coordinates at iso as seen from source: </a:t>
                </a:r>
              </a:p>
              <a:p>
                <a:pPr algn="ctr">
                  <a:lnSpc>
                    <a:spcPct val="60000"/>
                  </a:lnSpc>
                </a:pPr>
                <a14:m>
                  <m:oMath xmlns:m="http://schemas.openxmlformats.org/officeDocument/2006/math">
                    <m:r>
                      <a:rPr lang="en-US" sz="11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</m:oMath>
                </a14:m>
                <a:r>
                  <a:rPr lang="en-US" sz="11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points towards source,</a:t>
                </a:r>
              </a:p>
              <a:p>
                <a:pPr algn="ctr">
                  <a:lnSpc>
                    <a:spcPct val="60000"/>
                  </a:lnSpc>
                </a:pPr>
                <a14:m>
                  <m:oMath xmlns:m="http://schemas.openxmlformats.org/officeDocument/2006/math">
                    <m:r>
                      <a:rPr lang="en-US" sz="11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𝑧</m:t>
                    </m:r>
                  </m:oMath>
                </a14:m>
                <a:r>
                  <a:rPr lang="en-US" sz="11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is the rotation axis</a:t>
                </a:r>
              </a:p>
            </p:txBody>
          </p:sp>
        </mc:Choice>
        <mc:Fallback xmlns=""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D44A8DD4-D6D1-7A6A-5EEC-06DB0F58B8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9600" y="826290"/>
                <a:ext cx="1676398" cy="506229"/>
              </a:xfrm>
              <a:prstGeom prst="rect">
                <a:avLst/>
              </a:prstGeom>
              <a:blipFill>
                <a:blip r:embed="rId9"/>
                <a:stretch>
                  <a:fillRect t="-12195" r="-1504" b="-73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9" name="Oval 128">
            <a:extLst>
              <a:ext uri="{FF2B5EF4-FFF2-40B4-BE49-F238E27FC236}">
                <a16:creationId xmlns:a16="http://schemas.microsoft.com/office/drawing/2014/main" id="{9B7DDED0-1C43-E1E3-EAD9-4921B093052C}"/>
              </a:ext>
            </a:extLst>
          </p:cNvPr>
          <p:cNvSpPr/>
          <p:nvPr/>
        </p:nvSpPr>
        <p:spPr bwMode="auto">
          <a:xfrm>
            <a:off x="2534175" y="1882019"/>
            <a:ext cx="76200" cy="7620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26C42AB3-8650-DD84-D3B0-8A82CE4F636C}"/>
                  </a:ext>
                </a:extLst>
              </p:cNvPr>
              <p:cNvSpPr txBox="1"/>
              <p:nvPr/>
            </p:nvSpPr>
            <p:spPr>
              <a:xfrm>
                <a:off x="2563386" y="1773033"/>
                <a:ext cx="9618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b="0" i="1" smtClean="0">
                          <a:latin typeface="Cambria Math" panose="02040503050406030204" pitchFamily="18" charset="0"/>
                          <a:cs typeface="Consolas" panose="020B0609020204030204" pitchFamily="49" charset="0"/>
                        </a:rPr>
                        <m:t>(</m:t>
                      </m:r>
                      <m:sSub>
                        <m:sSubPr>
                          <m:ctrlPr>
                            <a:rPr lang="en-US" sz="1200" b="0" i="1" smtClean="0">
                              <a:latin typeface="Cambria Math" panose="02040503050406030204" pitchFamily="18" charset="0"/>
                              <a:cs typeface="Consolas" panose="020B0609020204030204" pitchFamily="49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  <a:cs typeface="Consolas" panose="020B0609020204030204" pitchFamily="49" charset="0"/>
                            </a:rPr>
                            <m:t>𝑥</m:t>
                          </m:r>
                        </m:e>
                        <m:sub>
                          <m:r>
                            <a:rPr lang="en-US" sz="1200" b="0" i="1" smtClean="0">
                              <a:latin typeface="Cambria Math" panose="02040503050406030204" pitchFamily="18" charset="0"/>
                              <a:cs typeface="Consolas" panose="020B0609020204030204" pitchFamily="49" charset="0"/>
                            </a:rPr>
                            <m:t>0</m:t>
                          </m:r>
                        </m:sub>
                      </m:sSub>
                      <m:r>
                        <a:rPr lang="en-US" sz="1200" b="0" i="1" smtClean="0">
                          <a:latin typeface="Cambria Math" panose="02040503050406030204" pitchFamily="18" charset="0"/>
                          <a:cs typeface="Consolas" panose="020B0609020204030204" pitchFamily="49" charset="0"/>
                        </a:rPr>
                        <m:t>,</m:t>
                      </m:r>
                      <m:sSub>
                        <m:sSubPr>
                          <m:ctrlPr>
                            <a:rPr lang="en-US" sz="1200" b="0" i="1" smtClean="0">
                              <a:latin typeface="Cambria Math" panose="02040503050406030204" pitchFamily="18" charset="0"/>
                              <a:cs typeface="Consolas" panose="020B0609020204030204" pitchFamily="49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  <a:cs typeface="Consolas" panose="020B0609020204030204" pitchFamily="49" charset="0"/>
                            </a:rPr>
                            <m:t>𝑦</m:t>
                          </m:r>
                        </m:e>
                        <m:sub>
                          <m:r>
                            <a:rPr lang="en-US" sz="1200" b="0" i="1" smtClean="0">
                              <a:latin typeface="Cambria Math" panose="02040503050406030204" pitchFamily="18" charset="0"/>
                              <a:cs typeface="Consolas" panose="020B0609020204030204" pitchFamily="49" charset="0"/>
                            </a:rPr>
                            <m:t>0</m:t>
                          </m:r>
                        </m:sub>
                      </m:sSub>
                      <m:r>
                        <a:rPr lang="en-US" sz="1200" b="0" i="1" smtClean="0">
                          <a:latin typeface="Cambria Math" panose="02040503050406030204" pitchFamily="18" charset="0"/>
                          <a:cs typeface="Consolas" panose="020B0609020204030204" pitchFamily="49" charset="0"/>
                        </a:rPr>
                        <m:t>,</m:t>
                      </m:r>
                      <m:sSub>
                        <m:sSubPr>
                          <m:ctrlPr>
                            <a:rPr lang="en-US" sz="1200" b="0" i="1" smtClean="0">
                              <a:latin typeface="Cambria Math" panose="02040503050406030204" pitchFamily="18" charset="0"/>
                              <a:cs typeface="Consolas" panose="020B0609020204030204" pitchFamily="49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  <a:cs typeface="Consolas" panose="020B0609020204030204" pitchFamily="49" charset="0"/>
                            </a:rPr>
                            <m:t>𝑧</m:t>
                          </m:r>
                        </m:e>
                        <m:sub>
                          <m:r>
                            <a:rPr lang="en-US" sz="1200" b="0" i="1" smtClean="0">
                              <a:latin typeface="Cambria Math" panose="02040503050406030204" pitchFamily="18" charset="0"/>
                              <a:cs typeface="Consolas" panose="020B0609020204030204" pitchFamily="49" charset="0"/>
                            </a:rPr>
                            <m:t>0</m:t>
                          </m:r>
                        </m:sub>
                      </m:sSub>
                      <m:r>
                        <a:rPr lang="en-US" sz="1200" b="0" i="1" smtClean="0">
                          <a:latin typeface="Cambria Math" panose="02040503050406030204" pitchFamily="18" charset="0"/>
                          <a:cs typeface="Consolas" panose="020B0609020204030204" pitchFamily="49" charset="0"/>
                        </a:rPr>
                        <m:t>)</m:t>
                      </m:r>
                    </m:oMath>
                  </m:oMathPara>
                </a14:m>
                <a:endParaRPr lang="en-US" sz="1200" dirty="0">
                  <a:latin typeface="Consolas" panose="020B0609020204030204" pitchFamily="49" charset="0"/>
                  <a:cs typeface="Consolas" panose="020B0609020204030204" pitchFamily="49" charset="0"/>
                </a:endParaRPr>
              </a:p>
            </p:txBody>
          </p:sp>
        </mc:Choice>
        <mc:Fallback xmlns=""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26C42AB3-8650-DD84-D3B0-8A82CE4F63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3386" y="1773033"/>
                <a:ext cx="961802" cy="276999"/>
              </a:xfrm>
              <a:prstGeom prst="rect">
                <a:avLst/>
              </a:prstGeom>
              <a:blipFill>
                <a:blip r:embed="rId10"/>
                <a:stretch>
                  <a:fillRect b="-43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4" name="TextBox 133">
                <a:extLst>
                  <a:ext uri="{FF2B5EF4-FFF2-40B4-BE49-F238E27FC236}">
                    <a16:creationId xmlns:a16="http://schemas.microsoft.com/office/drawing/2014/main" id="{E57B8088-DC93-B751-FFFF-B88E6719D28F}"/>
                  </a:ext>
                </a:extLst>
              </p:cNvPr>
              <p:cNvSpPr txBox="1"/>
              <p:nvPr/>
            </p:nvSpPr>
            <p:spPr>
              <a:xfrm>
                <a:off x="145838" y="2207245"/>
                <a:ext cx="3331040" cy="152638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b="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Map from </a:t>
                </a:r>
                <a14:m>
                  <m:oMath xmlns:m="http://schemas.openxmlformats.org/officeDocument/2006/math">
                    <m:r>
                      <a:rPr lang="en-US" sz="1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1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𝑢</m:t>
                    </m:r>
                    <m:r>
                      <a:rPr lang="en-US" sz="1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sz="1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sz="1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 </m:t>
                    </m:r>
                  </m:oMath>
                </a14:m>
                <a:r>
                  <a:rPr lang="en-US" sz="1200" b="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to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̃"/>
                            <m:ctrlP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𝑢</m:t>
                            </m:r>
                          </m:e>
                        </m:acc>
                        <m:r>
                          <a:rPr lang="en-US" sz="12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acc>
                          <m:accPr>
                            <m:chr m:val="̃"/>
                            <m:ctrlPr>
                              <a:rPr lang="en-US" sz="1200" b="0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1200" b="0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𝑣</m:t>
                            </m:r>
                          </m:e>
                        </m:acc>
                      </m:e>
                    </m:d>
                  </m:oMath>
                </a14:m>
                <a:r>
                  <a:rPr lang="en-US" sz="1200" b="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 algn="ctr"/>
                <a:r>
                  <a:rPr lang="en-US" sz="1200" b="0" dirty="0">
                    <a:solidFill>
                      <a:srgbClr val="1A9BFF"/>
                    </a:solidFill>
                    <a:cs typeface="Consolas" panose="020B0609020204030204" pitchFamily="49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200" b="0" i="1" smtClean="0">
                            <a:solidFill>
                              <a:srgbClr val="1A9BFF"/>
                            </a:solidFill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200" b="0" i="1" smtClean="0">
                                <a:solidFill>
                                  <a:srgbClr val="1A9BFF"/>
                                </a:solidFill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solidFill>
                                  <a:srgbClr val="1A9BFF"/>
                                </a:solidFill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1200" b="0" i="1" smtClean="0">
                                <a:solidFill>
                                  <a:srgbClr val="1A9BFF"/>
                                </a:solidFill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1200" b="0" i="1" smtClean="0">
                            <a:solidFill>
                              <a:srgbClr val="1A9BFF"/>
                            </a:solidFill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200" b="0" i="1" smtClean="0">
                                <a:solidFill>
                                  <a:srgbClr val="1A9BFF"/>
                                </a:solidFill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solidFill>
                                  <a:srgbClr val="1A9BFF"/>
                                </a:solidFill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sz="1200" b="0" i="1" smtClean="0">
                                <a:solidFill>
                                  <a:srgbClr val="1A9BFF"/>
                                </a:solidFill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sz="1200" b="0" i="1" smtClean="0">
                        <a:latin typeface="Cambria Math" panose="02040503050406030204" pitchFamily="18" charset="0"/>
                        <a:cs typeface="Consolas" panose="020B0609020204030204" pitchFamily="49" charset="0"/>
                      </a:rPr>
                      <m:t>←</m:t>
                    </m:r>
                    <m:r>
                      <m:rPr>
                        <m:sty m:val="p"/>
                      </m:rPr>
                      <a:rPr lang="en-US" sz="1200" b="0" i="0" smtClean="0">
                        <a:latin typeface="Cambria Math" panose="02040503050406030204" pitchFamily="18" charset="0"/>
                        <a:cs typeface="Consolas" panose="020B0609020204030204" pitchFamily="49" charset="0"/>
                      </a:rPr>
                      <m:t>Magnification</m:t>
                    </m:r>
                    <m:d>
                      <m:dPr>
                        <m:ctrlPr>
                          <a:rPr lang="en-US" sz="1200" b="0" i="1" smtClean="0"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200" b="0" i="1" smtClean="0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1200" b="0" i="1" smtClean="0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sz="1200" b="0" i="1" smtClean="0">
                        <a:latin typeface="Cambria Math" panose="02040503050406030204" pitchFamily="18" charset="0"/>
                        <a:cs typeface="Consolas" panose="020B0609020204030204" pitchFamily="49" charset="0"/>
                      </a:rPr>
                      <m:t> </m:t>
                    </m:r>
                    <m:d>
                      <m:dPr>
                        <m:ctrlPr>
                          <a:rPr lang="en-US" sz="1200" b="0" i="1" smtClean="0"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200" b="0" i="1" smtClean="0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200" b="0" i="1" smtClean="0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1200" b="0" i="1" smtClean="0"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200" b="0" i="1" smtClean="0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en-US" sz="1200" b="0" i="1" smtClean="0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  <m:t>0</m:t>
                            </m:r>
                          </m:sub>
                        </m:sSub>
                      </m:e>
                    </m:d>
                  </m:oMath>
                </a14:m>
                <a:endParaRPr lang="en-US" sz="1200" b="0" dirty="0">
                  <a:latin typeface="Consolas" panose="020B0609020204030204" pitchFamily="49" charset="0"/>
                  <a:cs typeface="Consolas" panose="020B0609020204030204" pitchFamily="49" charset="0"/>
                </a:endParaRPr>
              </a:p>
              <a:p>
                <a:pPr algn="ctr"/>
                <a:r>
                  <a:rPr lang="en-US" sz="1200" b="0" dirty="0">
                    <a:solidFill>
                      <a:srgbClr val="01B050"/>
                    </a:solidFill>
                    <a:cs typeface="Consolas" panose="020B0609020204030204" pitchFamily="49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200" b="0" i="1" smtClean="0">
                            <a:solidFill>
                              <a:srgbClr val="01B050"/>
                            </a:solidFill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200" b="0" i="1" smtClean="0">
                                <a:solidFill>
                                  <a:srgbClr val="01B050"/>
                                </a:solidFill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1200" b="0" i="0" smtClean="0">
                                <a:solidFill>
                                  <a:srgbClr val="01B050"/>
                                </a:solidFill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  <m:t>Δ</m:t>
                            </m:r>
                          </m:e>
                          <m:sub>
                            <m:acc>
                              <m:accPr>
                                <m:chr m:val="̃"/>
                                <m:ctrlPr>
                                  <a:rPr lang="en-US" sz="1200" b="0" i="1" smtClean="0">
                                    <a:solidFill>
                                      <a:srgbClr val="01B050"/>
                                    </a:solidFill>
                                    <a:latin typeface="Cambria Math" panose="02040503050406030204" pitchFamily="18" charset="0"/>
                                    <a:cs typeface="Consolas" panose="020B0609020204030204" pitchFamily="49" charset="0"/>
                                  </a:rPr>
                                </m:ctrlPr>
                              </m:accPr>
                              <m:e>
                                <m:r>
                                  <a:rPr lang="en-US" sz="1200" b="0" i="1" smtClean="0">
                                    <a:solidFill>
                                      <a:srgbClr val="01B050"/>
                                    </a:solidFill>
                                    <a:latin typeface="Cambria Math" panose="02040503050406030204" pitchFamily="18" charset="0"/>
                                    <a:cs typeface="Consolas" panose="020B0609020204030204" pitchFamily="49" charset="0"/>
                                  </a:rPr>
                                  <m:t>𝑢</m:t>
                                </m:r>
                              </m:e>
                            </m:acc>
                          </m:sub>
                        </m:sSub>
                        <m:r>
                          <a:rPr lang="en-US" sz="1200" b="0" i="1" smtClean="0">
                            <a:solidFill>
                              <a:srgbClr val="01B050"/>
                            </a:solidFill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  <m:t>, </m:t>
                        </m:r>
                        <m:sSub>
                          <m:sSubPr>
                            <m:ctrlPr>
                              <a:rPr lang="en-US" sz="1200" b="0" i="1" smtClean="0">
                                <a:solidFill>
                                  <a:srgbClr val="01B050"/>
                                </a:solidFill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1200" b="0" i="0" smtClean="0">
                                <a:solidFill>
                                  <a:srgbClr val="01B050"/>
                                </a:solidFill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  <m:t>Δ</m:t>
                            </m:r>
                          </m:e>
                          <m:sub>
                            <m:acc>
                              <m:accPr>
                                <m:chr m:val="̃"/>
                                <m:ctrlPr>
                                  <a:rPr lang="en-US" sz="1200" b="0" i="1" smtClean="0">
                                    <a:solidFill>
                                      <a:srgbClr val="01B050"/>
                                    </a:solidFill>
                                    <a:latin typeface="Cambria Math" panose="02040503050406030204" pitchFamily="18" charset="0"/>
                                    <a:cs typeface="Consolas" panose="020B0609020204030204" pitchFamily="49" charset="0"/>
                                  </a:rPr>
                                </m:ctrlPr>
                              </m:accPr>
                              <m:e>
                                <m:r>
                                  <a:rPr lang="en-US" sz="1200" b="0" i="1" smtClean="0">
                                    <a:solidFill>
                                      <a:srgbClr val="01B050"/>
                                    </a:solidFill>
                                    <a:latin typeface="Cambria Math" panose="02040503050406030204" pitchFamily="18" charset="0"/>
                                    <a:cs typeface="Consolas" panose="020B0609020204030204" pitchFamily="49" charset="0"/>
                                  </a:rPr>
                                  <m:t>𝑣</m:t>
                                </m:r>
                              </m:e>
                            </m:acc>
                          </m:sub>
                        </m:sSub>
                      </m:e>
                    </m:d>
                    <m:r>
                      <a:rPr lang="en-US" sz="1200" i="1">
                        <a:latin typeface="Cambria Math" panose="02040503050406030204" pitchFamily="18" charset="0"/>
                        <a:cs typeface="Consolas" panose="020B0609020204030204" pitchFamily="49" charset="0"/>
                      </a:rPr>
                      <m:t>←(</m:t>
                    </m:r>
                    <m:func>
                      <m:funcPr>
                        <m:ctrlPr>
                          <a:rPr lang="en-US" sz="1200" i="1"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</m:ctrlPr>
                      </m:funcPr>
                      <m:fName>
                        <m:r>
                          <a:rPr lang="en-US" sz="1200" i="1"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  <m:t>𝑑𝑒𝑡</m:t>
                        </m:r>
                      </m:fName>
                      <m:e>
                        <m:r>
                          <a:rPr lang="en-US" sz="1200" b="0" i="1" smtClean="0"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  <m:t>𝑖𝑠𝑜</m:t>
                        </m:r>
                        <m:r>
                          <a:rPr lang="en-US" sz="1200" i="1"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  <m:t>)</m:t>
                        </m:r>
                      </m:e>
                    </m:func>
                    <m:r>
                      <a:rPr lang="en-US" sz="1200" b="0" i="1" smtClean="0">
                        <a:latin typeface="Cambria Math" panose="02040503050406030204" pitchFamily="18" charset="0"/>
                        <a:cs typeface="Consolas" panose="020B0609020204030204" pitchFamily="49" charset="0"/>
                      </a:rPr>
                      <m:t>−</m:t>
                    </m:r>
                    <m:r>
                      <a:rPr lang="en-US" sz="1200" i="1">
                        <a:latin typeface="Cambria Math" panose="02040503050406030204" pitchFamily="18" charset="0"/>
                        <a:cs typeface="Consolas" panose="020B0609020204030204" pitchFamily="49" charset="0"/>
                      </a:rPr>
                      <m:t>(</m:t>
                    </m:r>
                    <m:func>
                      <m:funcPr>
                        <m:ctrlPr>
                          <a:rPr lang="en-US" sz="1200" i="1"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</m:ctrlPr>
                      </m:funcPr>
                      <m:fName>
                        <m:r>
                          <a:rPr lang="en-US" sz="1200" i="1"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  <m:t>𝑑𝑒𝑡</m:t>
                        </m:r>
                      </m:fName>
                      <m:e>
                        <m:r>
                          <a:rPr lang="en-US" sz="1200" i="1"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  <m:t>𝑐𝑒𝑛𝑡𝑒𝑟</m:t>
                        </m:r>
                        <m:r>
                          <a:rPr lang="en-US" sz="1200" i="1"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  <m:t>)</m:t>
                        </m:r>
                      </m:e>
                    </m:func>
                  </m:oMath>
                </a14:m>
                <a:r>
                  <a:rPr lang="en-US" sz="1200" dirty="0">
                    <a:latin typeface="Consolas" panose="020B0609020204030204" pitchFamily="49" charset="0"/>
                    <a:cs typeface="Consolas" panose="020B0609020204030204" pitchFamily="49" charset="0"/>
                  </a:rPr>
                  <a:t>:</a:t>
                </a:r>
              </a:p>
              <a:p>
                <a:pPr algn="ctr"/>
                <a:r>
                  <a:rPr lang="en-US" sz="1200" dirty="0">
                    <a:latin typeface="Consolas" panose="020B0609020204030204" pitchFamily="49" charset="0"/>
                    <a:cs typeface="Consolas" panose="020B0609020204030204" pitchFamily="49" charset="0"/>
                  </a:rPr>
                  <a:t>(user input in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200" b="0" i="1" smtClean="0"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</m:ctrlPr>
                      </m:dPr>
                      <m:e>
                        <m:acc>
                          <m:accPr>
                            <m:chr m:val="̃"/>
                            <m:ctrlPr>
                              <a:rPr lang="en-US" sz="1200" b="0" i="1" smtClean="0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</m:ctrlPr>
                          </m:accPr>
                          <m:e>
                            <m:r>
                              <a:rPr lang="en-US" sz="1200" b="0" i="1" smtClean="0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  <m:t>𝑢</m:t>
                            </m:r>
                          </m:e>
                        </m:acc>
                        <m:r>
                          <a:rPr lang="en-US" sz="12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  <m:t>,</m:t>
                        </m:r>
                        <m:acc>
                          <m:accPr>
                            <m:chr m:val="̃"/>
                            <m:ctrlPr>
                              <a:rPr lang="en-US" sz="1200" b="0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</m:ctrlPr>
                          </m:accPr>
                          <m:e>
                            <m:r>
                              <a:rPr lang="en-US" sz="1200" b="0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  <m:t>𝑣</m:t>
                            </m:r>
                          </m:e>
                        </m:acc>
                      </m:e>
                    </m:d>
                    <m:r>
                      <a:rPr lang="en-US" sz="1200" b="0" i="0" smtClean="0">
                        <a:latin typeface="Cambria Math" panose="02040503050406030204" pitchFamily="18" charset="0"/>
                        <a:cs typeface="Consolas" panose="020B0609020204030204" pitchFamily="49" charset="0"/>
                      </a:rPr>
                      <m:t> </m:t>
                    </m:r>
                  </m:oMath>
                </a14:m>
                <a:r>
                  <a:rPr lang="en-US" sz="1200" dirty="0">
                    <a:latin typeface="Consolas" panose="020B0609020204030204" pitchFamily="49" charset="0"/>
                    <a:cs typeface="Consolas" panose="020B0609020204030204" pitchFamily="49" charset="0"/>
                  </a:rPr>
                  <a:t>coordinates) </a:t>
                </a:r>
              </a:p>
              <a:p>
                <a:pPr algn="ctr"/>
                <a14:m>
                  <m:oMath xmlns:m="http://schemas.openxmlformats.org/officeDocument/2006/math">
                    <m:d>
                      <m:dPr>
                        <m:ctrlPr>
                          <a:rPr lang="en-US" sz="1200" b="0" i="1" smtClean="0"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200" b="0" i="1" smtClean="0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̃"/>
                                <m:ctrlPr>
                                  <a:rPr lang="en-US" sz="1200" b="0" i="1" smtClean="0">
                                    <a:latin typeface="Cambria Math" panose="02040503050406030204" pitchFamily="18" charset="0"/>
                                    <a:cs typeface="Consolas" panose="020B0609020204030204" pitchFamily="49" charset="0"/>
                                  </a:rPr>
                                </m:ctrlPr>
                              </m:accPr>
                              <m:e>
                                <m:r>
                                  <a:rPr lang="en-US" sz="1200" b="0" i="1" smtClean="0">
                                    <a:latin typeface="Cambria Math" panose="02040503050406030204" pitchFamily="18" charset="0"/>
                                    <a:cs typeface="Consolas" panose="020B0609020204030204" pitchFamily="49" charset="0"/>
                                  </a:rPr>
                                  <m:t>𝑢</m:t>
                                </m:r>
                              </m:e>
                            </m:acc>
                          </m:e>
                          <m:sub>
                            <m:r>
                              <a:rPr lang="en-US" sz="1200" b="0" i="1" smtClean="0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1200" b="0" i="1" smtClean="0"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200" i="1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̃"/>
                                <m:ctrlPr>
                                  <a:rPr lang="en-US" sz="1200" i="1">
                                    <a:latin typeface="Cambria Math" panose="02040503050406030204" pitchFamily="18" charset="0"/>
                                    <a:cs typeface="Consolas" panose="020B0609020204030204" pitchFamily="49" charset="0"/>
                                  </a:rPr>
                                </m:ctrlPr>
                              </m:accPr>
                              <m:e>
                                <m:r>
                                  <a:rPr lang="en-US" sz="1200" b="0" i="1" smtClean="0">
                                    <a:latin typeface="Cambria Math" panose="02040503050406030204" pitchFamily="18" charset="0"/>
                                    <a:cs typeface="Consolas" panose="020B0609020204030204" pitchFamily="49" charset="0"/>
                                  </a:rPr>
                                  <m:t>𝑣</m:t>
                                </m:r>
                              </m:e>
                            </m:acc>
                          </m:e>
                          <m:sub>
                            <m:r>
                              <a:rPr lang="en-US" sz="1200" i="1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sz="1200" b="0" i="1" smtClean="0">
                        <a:latin typeface="Cambria Math" panose="02040503050406030204" pitchFamily="18" charset="0"/>
                        <a:cs typeface="Consolas" panose="020B0609020204030204" pitchFamily="49" charset="0"/>
                      </a:rPr>
                      <m:t>←</m:t>
                    </m:r>
                    <m:sSub>
                      <m:sSubPr>
                        <m:ctrlPr>
                          <a:rPr lang="en-US" sz="1200" b="0" i="1" smtClean="0"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  <m:t>𝑅</m:t>
                        </m:r>
                      </m:e>
                      <m:sub>
                        <m:r>
                          <a:rPr lang="en-US" sz="1200" b="0" i="1" smtClean="0"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  <m:t>𝜓</m:t>
                        </m:r>
                      </m:sub>
                    </m:sSub>
                    <m:d>
                      <m:dPr>
                        <m:ctrlPr>
                          <a:rPr lang="en-US" sz="1200" b="0" i="1" smtClean="0"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200" b="0" i="1" smtClean="0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1200" b="0" i="1" smtClean="0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1200" b="0" i="1" smtClean="0"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  <m:t>, </m:t>
                        </m:r>
                        <m:sSub>
                          <m:sSubPr>
                            <m:ctrlPr>
                              <a:rPr lang="en-US" sz="1200" b="0" i="1" smtClean="0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sz="1200" b="0" i="1" smtClean="0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sz="1200" b="0" i="1" smtClean="0">
                        <a:latin typeface="Cambria Math" panose="02040503050406030204" pitchFamily="18" charset="0"/>
                        <a:cs typeface="Consolas" panose="020B0609020204030204" pitchFamily="49" charset="0"/>
                      </a:rPr>
                      <m:t>+</m:t>
                    </m:r>
                    <m:d>
                      <m:dPr>
                        <m:ctrlPr>
                          <a:rPr lang="en-US" sz="1200" b="0" i="1" smtClean="0"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200" i="1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1200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  <m:t>Δ</m:t>
                            </m:r>
                          </m:e>
                          <m:sub>
                            <m:acc>
                              <m:accPr>
                                <m:chr m:val="̃"/>
                                <m:ctrlPr>
                                  <a:rPr lang="en-US" sz="1200" i="1">
                                    <a:latin typeface="Cambria Math" panose="02040503050406030204" pitchFamily="18" charset="0"/>
                                    <a:cs typeface="Consolas" panose="020B0609020204030204" pitchFamily="49" charset="0"/>
                                  </a:rPr>
                                </m:ctrlPr>
                              </m:accPr>
                              <m:e>
                                <m:r>
                                  <a:rPr lang="en-US" sz="1200" i="1">
                                    <a:latin typeface="Cambria Math" panose="02040503050406030204" pitchFamily="18" charset="0"/>
                                    <a:cs typeface="Consolas" panose="020B0609020204030204" pitchFamily="49" charset="0"/>
                                  </a:rPr>
                                  <m:t>𝑢</m:t>
                                </m:r>
                              </m:e>
                            </m:acc>
                          </m:sub>
                        </m:sSub>
                        <m:r>
                          <a:rPr lang="en-US" sz="1200" i="1"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  <m:t>, </m:t>
                        </m:r>
                        <m:sSub>
                          <m:sSubPr>
                            <m:ctrlPr>
                              <a:rPr lang="en-US" sz="1200" i="1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1200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  <m:t>Δ</m:t>
                            </m:r>
                          </m:e>
                          <m:sub>
                            <m:acc>
                              <m:accPr>
                                <m:chr m:val="̃"/>
                                <m:ctrlPr>
                                  <a:rPr lang="en-US" sz="1200" i="1">
                                    <a:latin typeface="Cambria Math" panose="02040503050406030204" pitchFamily="18" charset="0"/>
                                    <a:cs typeface="Consolas" panose="020B0609020204030204" pitchFamily="49" charset="0"/>
                                  </a:rPr>
                                </m:ctrlPr>
                              </m:accPr>
                              <m:e>
                                <m:r>
                                  <a:rPr lang="en-US" sz="1200" i="1">
                                    <a:latin typeface="Cambria Math" panose="02040503050406030204" pitchFamily="18" charset="0"/>
                                    <a:cs typeface="Consolas" panose="020B0609020204030204" pitchFamily="49" charset="0"/>
                                  </a:rPr>
                                  <m:t>𝑣</m:t>
                                </m:r>
                              </m:e>
                            </m:acc>
                          </m:sub>
                        </m:sSub>
                      </m:e>
                    </m:d>
                  </m:oMath>
                </a14:m>
                <a:r>
                  <a:rPr lang="en-US" sz="1200" dirty="0">
                    <a:latin typeface="Consolas" panose="020B0609020204030204" pitchFamily="49" charset="0"/>
                    <a:cs typeface="Consolas" panose="020B0609020204030204" pitchFamily="49" charset="0"/>
                  </a:rPr>
                  <a:t>: </a:t>
                </a:r>
              </a:p>
              <a:p>
                <a:pPr algn="ctr"/>
                <a:r>
                  <a:rPr lang="en-US" sz="1200" dirty="0">
                    <a:latin typeface="Consolas" panose="020B0609020204030204" pitchFamily="49" charset="0"/>
                    <a:cs typeface="Consolas" panose="020B0609020204030204" pitchFamily="49" charset="0"/>
                  </a:rPr>
                  <a:t>positive rotation since </a:t>
                </a:r>
                <a14:m>
                  <m:oMath xmlns:m="http://schemas.openxmlformats.org/officeDocument/2006/math">
                    <m:r>
                      <a:rPr lang="en-US" sz="1200" b="0" i="1" smtClean="0">
                        <a:latin typeface="Cambria Math" panose="02040503050406030204" pitchFamily="18" charset="0"/>
                        <a:cs typeface="Consolas" panose="020B0609020204030204" pitchFamily="49" charset="0"/>
                      </a:rPr>
                      <m:t>𝑣</m:t>
                    </m:r>
                  </m:oMath>
                </a14:m>
                <a:r>
                  <a:rPr lang="en-US" sz="1200" dirty="0">
                    <a:latin typeface="Consolas" panose="020B0609020204030204" pitchFamily="49" charset="0"/>
                    <a:cs typeface="Consolas" panose="020B0609020204030204" pitchFamily="49" charset="0"/>
                  </a:rPr>
                  <a:t> points down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b="0" i="1" smtClean="0">
                              <a:latin typeface="Cambria Math" panose="02040503050406030204" pitchFamily="18" charset="0"/>
                              <a:cs typeface="Consolas" panose="020B0609020204030204" pitchFamily="49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  <a:cs typeface="Consolas" panose="020B0609020204030204" pitchFamily="49" charset="0"/>
                            </a:rPr>
                            <m:t>𝑅</m:t>
                          </m:r>
                        </m:e>
                        <m:sub>
                          <m:r>
                            <a:rPr lang="en-US" sz="1200" b="0" i="1" smtClean="0">
                              <a:latin typeface="Cambria Math" panose="02040503050406030204" pitchFamily="18" charset="0"/>
                              <a:cs typeface="Consolas" panose="020B0609020204030204" pitchFamily="49" charset="0"/>
                            </a:rPr>
                            <m:t>𝜃</m:t>
                          </m:r>
                        </m:sub>
                      </m:sSub>
                      <m:r>
                        <a:rPr lang="en-US" sz="1200" b="0" i="1" smtClean="0">
                          <a:latin typeface="Cambria Math" panose="02040503050406030204" pitchFamily="18" charset="0"/>
                          <a:cs typeface="Consolas" panose="020B0609020204030204" pitchFamily="49" charset="0"/>
                        </a:rPr>
                        <m:t>=</m:t>
                      </m:r>
                      <m:d>
                        <m:dPr>
                          <m:ctrlPr>
                            <a:rPr lang="en-US" sz="1200" b="0" i="1" smtClean="0">
                              <a:latin typeface="Cambria Math" panose="02040503050406030204" pitchFamily="18" charset="0"/>
                              <a:cs typeface="Consolas" panose="020B0609020204030204" pitchFamily="49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200" b="0" i="1" smtClean="0">
                                  <a:latin typeface="Cambria Math" panose="02040503050406030204" pitchFamily="18" charset="0"/>
                                  <a:cs typeface="Consolas" panose="020B0609020204030204" pitchFamily="49" charset="0"/>
                                </a:rPr>
                              </m:ctrlPr>
                            </m:mPr>
                            <m:mr>
                              <m:e>
                                <m:func>
                                  <m:funcPr>
                                    <m:ctrlPr>
                                      <a:rPr lang="en-US" sz="1200" b="0" i="1" smtClean="0">
                                        <a:latin typeface="Cambria Math" panose="02040503050406030204" pitchFamily="18" charset="0"/>
                                        <a:cs typeface="Consolas" panose="020B0609020204030204" pitchFamily="49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  <m:brk m:alnAt="7"/>
                                      </m:rPr>
                                      <a:rPr lang="en-US" sz="1200" b="0" i="0" smtClean="0">
                                        <a:latin typeface="Cambria Math" panose="02040503050406030204" pitchFamily="18" charset="0"/>
                                        <a:cs typeface="Consolas" panose="020B0609020204030204" pitchFamily="49" charset="0"/>
                                      </a:rPr>
                                      <m:t>c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1200" b="0" i="0" smtClean="0">
                                        <a:latin typeface="Cambria Math" panose="02040503050406030204" pitchFamily="18" charset="0"/>
                                        <a:cs typeface="Consolas" panose="020B0609020204030204" pitchFamily="49" charset="0"/>
                                      </a:rPr>
                                      <m:t>os</m:t>
                                    </m:r>
                                  </m:fName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sz="1200" b="0" i="1" smtClean="0">
                                        <a:latin typeface="Cambria Math" panose="02040503050406030204" pitchFamily="18" charset="0"/>
                                        <a:cs typeface="Consolas" panose="020B0609020204030204" pitchFamily="49" charset="0"/>
                                      </a:rPr>
                                      <m:t>𝜃</m:t>
                                    </m:r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US" sz="1200" b="0" i="1" smtClean="0">
                                        <a:latin typeface="Cambria Math" panose="02040503050406030204" pitchFamily="18" charset="0"/>
                                        <a:cs typeface="Consolas" panose="020B0609020204030204" pitchFamily="49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200" b="0" i="0" smtClean="0">
                                        <a:latin typeface="Cambria Math" panose="02040503050406030204" pitchFamily="18" charset="0"/>
                                        <a:cs typeface="Consolas" panose="020B0609020204030204" pitchFamily="49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sz="1200" b="0" i="1" smtClean="0">
                                        <a:latin typeface="Cambria Math" panose="02040503050406030204" pitchFamily="18" charset="0"/>
                                        <a:cs typeface="Consolas" panose="020B0609020204030204" pitchFamily="49" charset="0"/>
                                      </a:rPr>
                                      <m:t>𝜃</m:t>
                                    </m:r>
                                  </m:e>
                                </m:func>
                              </m:e>
                            </m:mr>
                            <m:mr>
                              <m:e>
                                <m:r>
                                  <a:rPr lang="en-US" sz="1200" b="0" i="1" smtClean="0">
                                    <a:latin typeface="Cambria Math" panose="02040503050406030204" pitchFamily="18" charset="0"/>
                                    <a:cs typeface="Consolas" panose="020B0609020204030204" pitchFamily="49" charset="0"/>
                                  </a:rPr>
                                  <m:t>−</m:t>
                                </m:r>
                                <m:func>
                                  <m:funcPr>
                                    <m:ctrlPr>
                                      <a:rPr lang="en-US" sz="1200" b="0" i="1" smtClean="0">
                                        <a:latin typeface="Cambria Math" panose="02040503050406030204" pitchFamily="18" charset="0"/>
                                        <a:cs typeface="Consolas" panose="020B0609020204030204" pitchFamily="49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200" b="0" i="0" smtClean="0">
                                        <a:latin typeface="Cambria Math" panose="02040503050406030204" pitchFamily="18" charset="0"/>
                                        <a:cs typeface="Consolas" panose="020B0609020204030204" pitchFamily="49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sz="1200" b="0" i="1" smtClean="0">
                                        <a:latin typeface="Cambria Math" panose="02040503050406030204" pitchFamily="18" charset="0"/>
                                        <a:cs typeface="Consolas" panose="020B0609020204030204" pitchFamily="49" charset="0"/>
                                      </a:rPr>
                                      <m:t>𝜃</m:t>
                                    </m:r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US" sz="1200" b="0" i="1" smtClean="0">
                                        <a:latin typeface="Cambria Math" panose="02040503050406030204" pitchFamily="18" charset="0"/>
                                        <a:cs typeface="Consolas" panose="020B0609020204030204" pitchFamily="49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200" b="0" i="0" smtClean="0">
                                        <a:latin typeface="Cambria Math" panose="02040503050406030204" pitchFamily="18" charset="0"/>
                                        <a:cs typeface="Consolas" panose="020B0609020204030204" pitchFamily="49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sz="1200" b="0" i="1" smtClean="0">
                                        <a:latin typeface="Cambria Math" panose="02040503050406030204" pitchFamily="18" charset="0"/>
                                        <a:cs typeface="Consolas" panose="020B0609020204030204" pitchFamily="49" charset="0"/>
                                      </a:rPr>
                                      <m:t>𝜃</m:t>
                                    </m:r>
                                  </m:e>
                                </m:func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200" dirty="0">
                  <a:latin typeface="Consolas" panose="020B0609020204030204" pitchFamily="49" charset="0"/>
                  <a:cs typeface="Consolas" panose="020B0609020204030204" pitchFamily="49" charset="0"/>
                </a:endParaRPr>
              </a:p>
            </p:txBody>
          </p:sp>
        </mc:Choice>
        <mc:Fallback xmlns="">
          <p:sp>
            <p:nvSpPr>
              <p:cNvPr id="134" name="TextBox 133">
                <a:extLst>
                  <a:ext uri="{FF2B5EF4-FFF2-40B4-BE49-F238E27FC236}">
                    <a16:creationId xmlns:a16="http://schemas.microsoft.com/office/drawing/2014/main" id="{E57B8088-DC93-B751-FFFF-B88E6719D2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838" y="2207245"/>
                <a:ext cx="3331040" cy="152638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 4">
            <a:extLst>
              <a:ext uri="{FF2B5EF4-FFF2-40B4-BE49-F238E27FC236}">
                <a16:creationId xmlns:a16="http://schemas.microsoft.com/office/drawing/2014/main" id="{F084FF4D-D879-9520-65D7-F016709381A8}"/>
              </a:ext>
            </a:extLst>
          </p:cNvPr>
          <p:cNvGrpSpPr/>
          <p:nvPr/>
        </p:nvGrpSpPr>
        <p:grpSpPr>
          <a:xfrm>
            <a:off x="4680644" y="633966"/>
            <a:ext cx="4317518" cy="3231321"/>
            <a:chOff x="4680644" y="633966"/>
            <a:chExt cx="4317518" cy="3231321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FD3B017-378E-A971-0879-48C5E84BC7E9}"/>
                </a:ext>
              </a:extLst>
            </p:cNvPr>
            <p:cNvSpPr/>
            <p:nvPr/>
          </p:nvSpPr>
          <p:spPr bwMode="auto">
            <a:xfrm rot="1250228">
              <a:off x="5198786" y="1122087"/>
              <a:ext cx="2743200" cy="27432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0" charset="0"/>
                <a:ea typeface="ＭＳ Ｐゴシック" pitchFamily="-110" charset="-128"/>
                <a:cs typeface="ＭＳ Ｐゴシック" pitchFamily="-110" charset="-128"/>
              </a:endParaRP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29A374B4-814A-6BA1-A762-0E8E7295CE45}"/>
                </a:ext>
              </a:extLst>
            </p:cNvPr>
            <p:cNvCxnSpPr>
              <a:stCxn id="20" idx="0"/>
              <a:endCxn id="20" idx="2"/>
            </p:cNvCxnSpPr>
            <p:nvPr/>
          </p:nvCxnSpPr>
          <p:spPr bwMode="auto">
            <a:xfrm flipH="1">
              <a:off x="6082490" y="1211796"/>
              <a:ext cx="975792" cy="256378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1DB96C3B-F69E-D876-5BAD-9B5F02CF9C91}"/>
                </a:ext>
              </a:extLst>
            </p:cNvPr>
            <p:cNvCxnSpPr>
              <a:stCxn id="20" idx="1"/>
              <a:endCxn id="20" idx="3"/>
            </p:cNvCxnSpPr>
            <p:nvPr/>
          </p:nvCxnSpPr>
          <p:spPr bwMode="auto">
            <a:xfrm>
              <a:off x="5288495" y="2005791"/>
              <a:ext cx="2563782" cy="9757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F1872CA2-A253-4718-B57E-F56EB1AFB4A1}"/>
                </a:ext>
              </a:extLst>
            </p:cNvPr>
            <p:cNvSpPr/>
            <p:nvPr/>
          </p:nvSpPr>
          <p:spPr bwMode="auto">
            <a:xfrm>
              <a:off x="6858000" y="2781300"/>
              <a:ext cx="76200" cy="76200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0" charset="0"/>
                <a:ea typeface="ＭＳ Ｐゴシック" pitchFamily="-110" charset="-128"/>
                <a:cs typeface="ＭＳ Ｐゴシック" pitchFamily="-110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9DD97B36-C250-D4A8-1E93-BF30FAAB312E}"/>
                    </a:ext>
                  </a:extLst>
                </p:cNvPr>
                <p:cNvSpPr txBox="1"/>
                <p:nvPr/>
              </p:nvSpPr>
              <p:spPr>
                <a:xfrm>
                  <a:off x="7570294" y="2899459"/>
                  <a:ext cx="361702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̃"/>
                            <m:ctrlPr>
                              <a:rPr lang="en-US" sz="1200" i="1" dirty="0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</m:ctrlPr>
                          </m:accPr>
                          <m:e>
                            <m:r>
                              <a:rPr lang="en-US" sz="1200" i="1" dirty="0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  <m:t>𝑢</m:t>
                            </m:r>
                          </m:e>
                        </m:acc>
                      </m:oMath>
                    </m:oMathPara>
                  </a14:m>
                  <a:endParaRPr lang="en-US" sz="1200" dirty="0">
                    <a:latin typeface="Consolas" panose="020B0609020204030204" pitchFamily="49" charset="0"/>
                    <a:cs typeface="Consolas" panose="020B0609020204030204" pitchFamily="49" charset="0"/>
                  </a:endParaRPr>
                </a:p>
              </p:txBody>
            </p:sp>
          </mc:Choice>
          <mc:Fallback xmlns=""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9DD97B36-C250-D4A8-1E93-BF30FAAB312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570294" y="2899459"/>
                  <a:ext cx="361702" cy="276999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AFBFD40E-B437-8FCF-D94A-EF7665C494F4}"/>
                    </a:ext>
                  </a:extLst>
                </p:cNvPr>
                <p:cNvSpPr txBox="1"/>
                <p:nvPr/>
              </p:nvSpPr>
              <p:spPr>
                <a:xfrm>
                  <a:off x="5903755" y="3418701"/>
                  <a:ext cx="357470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̃"/>
                            <m:ctrlPr>
                              <a:rPr lang="en-US" sz="1200" i="1" dirty="0" smtClean="0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</m:ctrlPr>
                          </m:accPr>
                          <m:e>
                            <m:r>
                              <a:rPr lang="en-US" sz="1200" b="0" i="1" dirty="0" smtClean="0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  <m:t>𝑣</m:t>
                            </m:r>
                          </m:e>
                        </m:acc>
                      </m:oMath>
                    </m:oMathPara>
                  </a14:m>
                  <a:endParaRPr lang="en-US" sz="1200" dirty="0">
                    <a:latin typeface="Consolas" panose="020B0609020204030204" pitchFamily="49" charset="0"/>
                    <a:cs typeface="Consolas" panose="020B0609020204030204" pitchFamily="49" charset="0"/>
                  </a:endParaRPr>
                </a:p>
              </p:txBody>
            </p:sp>
          </mc:Choice>
          <mc:Fallback xmlns=""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AFBFD40E-B437-8FCF-D94A-EF7665C494F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03755" y="3418701"/>
                  <a:ext cx="357470" cy="276999"/>
                </a:xfrm>
                <a:prstGeom prst="rect">
                  <a:avLst/>
                </a:prstGeom>
                <a:blipFill>
                  <a:blip r:embed="rId1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55BA72ED-1350-DFB1-49FB-9144CD1C633E}"/>
                </a:ext>
              </a:extLst>
            </p:cNvPr>
            <p:cNvGrpSpPr/>
            <p:nvPr/>
          </p:nvGrpSpPr>
          <p:grpSpPr>
            <a:xfrm>
              <a:off x="6669265" y="2566084"/>
              <a:ext cx="1144112" cy="986642"/>
              <a:chOff x="1856140" y="1851967"/>
              <a:chExt cx="1144112" cy="986642"/>
            </a:xfrm>
          </p:grpSpPr>
          <p:cxnSp>
            <p:nvCxnSpPr>
              <p:cNvPr id="33" name="Straight Arrow Connector 32">
                <a:extLst>
                  <a:ext uri="{FF2B5EF4-FFF2-40B4-BE49-F238E27FC236}">
                    <a16:creationId xmlns:a16="http://schemas.microsoft.com/office/drawing/2014/main" id="{76F15FC5-D95E-3CF4-0610-CCA7020B78F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2085718" y="2095500"/>
                <a:ext cx="733682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34" name="Straight Arrow Connector 33">
                <a:extLst>
                  <a:ext uri="{FF2B5EF4-FFF2-40B4-BE49-F238E27FC236}">
                    <a16:creationId xmlns:a16="http://schemas.microsoft.com/office/drawing/2014/main" id="{A8E37114-E431-5382-8FAA-67FBD4DDCBA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2085718" y="2095500"/>
                <a:ext cx="0" cy="733683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7" name="TextBox 36">
                    <a:extLst>
                      <a:ext uri="{FF2B5EF4-FFF2-40B4-BE49-F238E27FC236}">
                        <a16:creationId xmlns:a16="http://schemas.microsoft.com/office/drawing/2014/main" id="{356428F2-D830-D97E-A005-96FD3AF6F401}"/>
                      </a:ext>
                    </a:extLst>
                  </p:cNvPr>
                  <p:cNvSpPr txBox="1"/>
                  <p:nvPr/>
                </p:nvSpPr>
                <p:spPr>
                  <a:xfrm>
                    <a:off x="2638550" y="1851967"/>
                    <a:ext cx="361702" cy="27699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200" b="0" i="1" smtClean="0">
                              <a:latin typeface="Cambria Math" panose="02040503050406030204" pitchFamily="18" charset="0"/>
                              <a:cs typeface="Consolas" panose="020B0609020204030204" pitchFamily="49" charset="0"/>
                            </a:rPr>
                            <m:t>𝑢</m:t>
                          </m:r>
                        </m:oMath>
                      </m:oMathPara>
                    </a14:m>
                    <a:endParaRPr lang="en-US" sz="1200" dirty="0">
                      <a:latin typeface="Consolas" panose="020B0609020204030204" pitchFamily="49" charset="0"/>
                      <a:cs typeface="Consolas" panose="020B0609020204030204" pitchFamily="49" charset="0"/>
                    </a:endParaRPr>
                  </a:p>
                </p:txBody>
              </p:sp>
            </mc:Choice>
            <mc:Fallback xmlns="">
              <p:sp>
                <p:nvSpPr>
                  <p:cNvPr id="37" name="TextBox 36">
                    <a:extLst>
                      <a:ext uri="{FF2B5EF4-FFF2-40B4-BE49-F238E27FC236}">
                        <a16:creationId xmlns:a16="http://schemas.microsoft.com/office/drawing/2014/main" id="{356428F2-D830-D97E-A005-96FD3AF6F40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638550" y="1851967"/>
                    <a:ext cx="361702" cy="276999"/>
                  </a:xfrm>
                  <a:prstGeom prst="rect">
                    <a:avLst/>
                  </a:prstGeom>
                  <a:blipFill>
                    <a:blip r:embed="rId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8" name="TextBox 37">
                    <a:extLst>
                      <a:ext uri="{FF2B5EF4-FFF2-40B4-BE49-F238E27FC236}">
                        <a16:creationId xmlns:a16="http://schemas.microsoft.com/office/drawing/2014/main" id="{FC8ED2EA-5906-A037-1010-B4EB9118F040}"/>
                      </a:ext>
                    </a:extLst>
                  </p:cNvPr>
                  <p:cNvSpPr txBox="1"/>
                  <p:nvPr/>
                </p:nvSpPr>
                <p:spPr>
                  <a:xfrm>
                    <a:off x="1856140" y="2561610"/>
                    <a:ext cx="357469" cy="27699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200" b="0" i="1" smtClean="0">
                              <a:latin typeface="Cambria Math" panose="02040503050406030204" pitchFamily="18" charset="0"/>
                              <a:cs typeface="Consolas" panose="020B0609020204030204" pitchFamily="49" charset="0"/>
                            </a:rPr>
                            <m:t>𝑣</m:t>
                          </m:r>
                        </m:oMath>
                      </m:oMathPara>
                    </a14:m>
                    <a:endParaRPr lang="en-US" sz="1200" dirty="0">
                      <a:latin typeface="Consolas" panose="020B0609020204030204" pitchFamily="49" charset="0"/>
                      <a:cs typeface="Consolas" panose="020B0609020204030204" pitchFamily="49" charset="0"/>
                    </a:endParaRPr>
                  </a:p>
                </p:txBody>
              </p:sp>
            </mc:Choice>
            <mc:Fallback xmlns="">
              <p:sp>
                <p:nvSpPr>
                  <p:cNvPr id="38" name="TextBox 37">
                    <a:extLst>
                      <a:ext uri="{FF2B5EF4-FFF2-40B4-BE49-F238E27FC236}">
                        <a16:creationId xmlns:a16="http://schemas.microsoft.com/office/drawing/2014/main" id="{FC8ED2EA-5906-A037-1010-B4EB9118F04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856140" y="2561610"/>
                    <a:ext cx="357469" cy="276999"/>
                  </a:xfrm>
                  <a:prstGeom prst="rect">
                    <a:avLst/>
                  </a:prstGeom>
                  <a:blipFill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D6796B77-2D7F-AF50-73D5-6CA7E9EBB94E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6954477" y="2859264"/>
              <a:ext cx="977519" cy="550777"/>
            </a:xfrm>
            <a:prstGeom prst="straightConnector1">
              <a:avLst/>
            </a:prstGeom>
            <a:solidFill>
              <a:schemeClr val="accent1"/>
            </a:solidFill>
            <a:ln w="6350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stealth" w="sm" len="lg"/>
            </a:ln>
            <a:effectLst/>
          </p:spPr>
        </p:cxn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72D04328-1EE1-DE5A-ECA3-08B70E45C005}"/>
                </a:ext>
              </a:extLst>
            </p:cNvPr>
            <p:cNvSpPr txBox="1"/>
            <p:nvPr/>
          </p:nvSpPr>
          <p:spPr>
            <a:xfrm>
              <a:off x="7751145" y="3401275"/>
              <a:ext cx="1247017" cy="322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60000"/>
                </a:lnSpc>
              </a:pPr>
              <a:r>
                <a: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detector iso = projection of iso</a:t>
              </a:r>
            </a:p>
          </p:txBody>
        </p:sp>
        <p:cxnSp>
          <p:nvCxnSpPr>
            <p:cNvPr id="76" name="Straight Arrow Connector 75">
              <a:extLst>
                <a:ext uri="{FF2B5EF4-FFF2-40B4-BE49-F238E27FC236}">
                  <a16:creationId xmlns:a16="http://schemas.microsoft.com/office/drawing/2014/main" id="{1C113FA2-8336-CA52-0586-B65FC0C1322F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6608486" y="1133667"/>
              <a:ext cx="1427013" cy="1313193"/>
            </a:xfrm>
            <a:prstGeom prst="straightConnector1">
              <a:avLst/>
            </a:prstGeom>
            <a:solidFill>
              <a:schemeClr val="accent1"/>
            </a:solidFill>
            <a:ln w="6350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stealth" w="sm" len="lg"/>
            </a:ln>
            <a:effectLst/>
          </p:spPr>
        </p:cxn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F6DC1422-A4A5-0A20-46CC-4FD75A3336A7}"/>
                </a:ext>
              </a:extLst>
            </p:cNvPr>
            <p:cNvSpPr txBox="1"/>
            <p:nvPr/>
          </p:nvSpPr>
          <p:spPr>
            <a:xfrm>
              <a:off x="7867947" y="1021953"/>
              <a:ext cx="1065861" cy="3989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60000"/>
                </a:lnSpc>
              </a:pPr>
              <a:r>
                <a:rPr 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detector center</a:t>
              </a:r>
            </a:p>
          </p:txBody>
        </p:sp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86C1048A-1963-DB9C-5375-700F9B97FBB3}"/>
                </a:ext>
              </a:extLst>
            </p:cNvPr>
            <p:cNvSpPr/>
            <p:nvPr/>
          </p:nvSpPr>
          <p:spPr bwMode="auto">
            <a:xfrm>
              <a:off x="6532286" y="2439590"/>
              <a:ext cx="76200" cy="76200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0" charset="0"/>
                <a:ea typeface="ＭＳ Ｐゴシック" pitchFamily="-110" charset="-128"/>
                <a:cs typeface="ＭＳ Ｐゴシック" pitchFamily="-110" charset="-128"/>
              </a:endParaRPr>
            </a:p>
          </p:txBody>
        </p:sp>
        <p:sp>
          <p:nvSpPr>
            <p:cNvPr id="132" name="Oval 131">
              <a:extLst>
                <a:ext uri="{FF2B5EF4-FFF2-40B4-BE49-F238E27FC236}">
                  <a16:creationId xmlns:a16="http://schemas.microsoft.com/office/drawing/2014/main" id="{170433F3-536B-63A2-36A0-57E7B27A5797}"/>
                </a:ext>
              </a:extLst>
            </p:cNvPr>
            <p:cNvSpPr/>
            <p:nvPr/>
          </p:nvSpPr>
          <p:spPr bwMode="auto">
            <a:xfrm>
              <a:off x="7027582" y="3244863"/>
              <a:ext cx="76200" cy="762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0" charset="0"/>
                <a:ea typeface="ＭＳ Ｐゴシック" pitchFamily="-110" charset="-128"/>
                <a:cs typeface="ＭＳ Ｐゴシック" pitchFamily="-110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3" name="TextBox 132">
                  <a:extLst>
                    <a:ext uri="{FF2B5EF4-FFF2-40B4-BE49-F238E27FC236}">
                      <a16:creationId xmlns:a16="http://schemas.microsoft.com/office/drawing/2014/main" id="{765A8F0A-4162-BD12-8B92-17DBA2E12863}"/>
                    </a:ext>
                  </a:extLst>
                </p:cNvPr>
                <p:cNvSpPr txBox="1"/>
                <p:nvPr/>
              </p:nvSpPr>
              <p:spPr>
                <a:xfrm>
                  <a:off x="7042150" y="3137372"/>
                  <a:ext cx="769891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0" i="1" smtClean="0"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  <m:t>(</m:t>
                        </m:r>
                        <m:sSub>
                          <m:sSubPr>
                            <m:ctrlPr>
                              <a:rPr lang="en-US" sz="1200" b="0" i="1" smtClean="0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1200" b="0" i="1" smtClean="0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1200" b="0" i="1" smtClean="0"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200" b="0" i="1" smtClean="0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sz="1200" b="0" i="1" smtClean="0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1200" b="0" i="1" smtClean="0"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  <m:t>)</m:t>
                        </m:r>
                      </m:oMath>
                    </m:oMathPara>
                  </a14:m>
                  <a:endParaRPr lang="en-US" sz="1200" dirty="0">
                    <a:latin typeface="Consolas" panose="020B0609020204030204" pitchFamily="49" charset="0"/>
                    <a:cs typeface="Consolas" panose="020B0609020204030204" pitchFamily="49" charset="0"/>
                  </a:endParaRPr>
                </a:p>
              </p:txBody>
            </p:sp>
          </mc:Choice>
          <mc:Fallback xmlns="">
            <p:sp>
              <p:nvSpPr>
                <p:cNvPr id="133" name="TextBox 132">
                  <a:extLst>
                    <a:ext uri="{FF2B5EF4-FFF2-40B4-BE49-F238E27FC236}">
                      <a16:creationId xmlns:a16="http://schemas.microsoft.com/office/drawing/2014/main" id="{765A8F0A-4162-BD12-8B92-17DBA2E1286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42150" y="3137372"/>
                  <a:ext cx="769891" cy="276999"/>
                </a:xfrm>
                <a:prstGeom prst="rect">
                  <a:avLst/>
                </a:prstGeom>
                <a:blipFill>
                  <a:blip r:embed="rId15"/>
                  <a:stretch>
                    <a:fillRect b="-909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35" name="Straight Arrow Connector 134">
              <a:extLst>
                <a:ext uri="{FF2B5EF4-FFF2-40B4-BE49-F238E27FC236}">
                  <a16:creationId xmlns:a16="http://schemas.microsoft.com/office/drawing/2014/main" id="{BCFEB3B4-58E1-27B1-8BD7-3D1060CED22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570386" y="800100"/>
              <a:ext cx="0" cy="163949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sp>
          <p:nvSpPr>
            <p:cNvPr id="137" name="Arc 136">
              <a:extLst>
                <a:ext uri="{FF2B5EF4-FFF2-40B4-BE49-F238E27FC236}">
                  <a16:creationId xmlns:a16="http://schemas.microsoft.com/office/drawing/2014/main" id="{A980C3A9-7B42-720C-52FC-610282FFD65F}"/>
                </a:ext>
              </a:extLst>
            </p:cNvPr>
            <p:cNvSpPr/>
            <p:nvPr/>
          </p:nvSpPr>
          <p:spPr bwMode="auto">
            <a:xfrm rot="19813381">
              <a:off x="6499565" y="1609610"/>
              <a:ext cx="380999" cy="398955"/>
            </a:xfrm>
            <a:prstGeom prst="arc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0" charset="0"/>
                <a:ea typeface="ＭＳ Ｐゴシック" pitchFamily="-110" charset="-128"/>
                <a:cs typeface="ＭＳ Ｐゴシック" pitchFamily="-110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8" name="TextBox 137">
                  <a:extLst>
                    <a:ext uri="{FF2B5EF4-FFF2-40B4-BE49-F238E27FC236}">
                      <a16:creationId xmlns:a16="http://schemas.microsoft.com/office/drawing/2014/main" id="{EC3966EE-B1CC-2E6D-B1FE-33EBA97D17A8}"/>
                    </a:ext>
                  </a:extLst>
                </p:cNvPr>
                <p:cNvSpPr txBox="1"/>
                <p:nvPr/>
              </p:nvSpPr>
              <p:spPr>
                <a:xfrm>
                  <a:off x="6606752" y="1342235"/>
                  <a:ext cx="38087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0" i="1" smtClean="0"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  <m:t>𝜓</m:t>
                        </m:r>
                      </m:oMath>
                    </m:oMathPara>
                  </a14:m>
                  <a:endParaRPr lang="en-US" sz="1200" dirty="0">
                    <a:latin typeface="Consolas" panose="020B0609020204030204" pitchFamily="49" charset="0"/>
                    <a:cs typeface="Consolas" panose="020B0609020204030204" pitchFamily="49" charset="0"/>
                  </a:endParaRPr>
                </a:p>
              </p:txBody>
            </p:sp>
          </mc:Choice>
          <mc:Fallback xmlns="">
            <p:sp>
              <p:nvSpPr>
                <p:cNvPr id="138" name="TextBox 137">
                  <a:extLst>
                    <a:ext uri="{FF2B5EF4-FFF2-40B4-BE49-F238E27FC236}">
                      <a16:creationId xmlns:a16="http://schemas.microsoft.com/office/drawing/2014/main" id="{EC3966EE-B1CC-2E6D-B1FE-33EBA97D17A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06752" y="1342235"/>
                  <a:ext cx="380873" cy="276999"/>
                </a:xfrm>
                <a:prstGeom prst="rect">
                  <a:avLst/>
                </a:prstGeom>
                <a:blipFill>
                  <a:blip r:embed="rId16"/>
                  <a:stretch>
                    <a:fillRect b="-869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45" name="Straight Arrow Connector 144">
              <a:extLst>
                <a:ext uri="{FF2B5EF4-FFF2-40B4-BE49-F238E27FC236}">
                  <a16:creationId xmlns:a16="http://schemas.microsoft.com/office/drawing/2014/main" id="{695239D9-9B4F-4280-9FE3-76E5E9F57F84}"/>
                </a:ext>
              </a:extLst>
            </p:cNvPr>
            <p:cNvCxnSpPr>
              <a:cxnSpLocks/>
              <a:endCxn id="25" idx="1"/>
            </p:cNvCxnSpPr>
            <p:nvPr/>
          </p:nvCxnSpPr>
          <p:spPr bwMode="auto">
            <a:xfrm>
              <a:off x="6577127" y="2489816"/>
              <a:ext cx="292032" cy="30264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3" name="TextBox 152">
                  <a:extLst>
                    <a:ext uri="{FF2B5EF4-FFF2-40B4-BE49-F238E27FC236}">
                      <a16:creationId xmlns:a16="http://schemas.microsoft.com/office/drawing/2014/main" id="{1AB73A1D-CDCF-901C-913E-B90BF201E960}"/>
                    </a:ext>
                  </a:extLst>
                </p:cNvPr>
                <p:cNvSpPr txBox="1"/>
                <p:nvPr/>
              </p:nvSpPr>
              <p:spPr>
                <a:xfrm>
                  <a:off x="6626417" y="2431315"/>
                  <a:ext cx="82689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ctrlPr>
                              <a:rPr lang="en-US" sz="12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200" i="1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cs typeface="Consolas" panose="020B0609020204030204" pitchFamily="49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20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cs typeface="Consolas" panose="020B0609020204030204" pitchFamily="49" charset="0"/>
                                  </a:rPr>
                                  <m:t>Δ</m:t>
                                </m:r>
                              </m:e>
                              <m:sub>
                                <m:acc>
                                  <m:accPr>
                                    <m:chr m:val="̃"/>
                                    <m:ctrlPr>
                                      <a:rPr lang="en-US" sz="1200" i="1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  <a:cs typeface="Consolas" panose="020B0609020204030204" pitchFamily="49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200" i="1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  <a:cs typeface="Consolas" panose="020B0609020204030204" pitchFamily="49" charset="0"/>
                                      </a:rPr>
                                      <m:t>𝑢</m:t>
                                    </m:r>
                                  </m:e>
                                </m:acc>
                              </m:sub>
                            </m:sSub>
                            <m:r>
                              <a:rPr lang="en-US" sz="120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US" sz="1200" i="1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cs typeface="Consolas" panose="020B0609020204030204" pitchFamily="49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20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cs typeface="Consolas" panose="020B0609020204030204" pitchFamily="49" charset="0"/>
                                  </a:rPr>
                                  <m:t>Δ</m:t>
                                </m:r>
                              </m:e>
                              <m:sub>
                                <m:acc>
                                  <m:accPr>
                                    <m:chr m:val="̃"/>
                                    <m:ctrlPr>
                                      <a:rPr lang="en-US" sz="1200" i="1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  <a:cs typeface="Consolas" panose="020B0609020204030204" pitchFamily="49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1200" i="1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  <a:cs typeface="Consolas" panose="020B0609020204030204" pitchFamily="49" charset="0"/>
                                      </a:rPr>
                                      <m:t>𝑣</m:t>
                                    </m:r>
                                  </m:e>
                                </m:acc>
                              </m:sub>
                            </m:sSub>
                          </m:e>
                        </m:d>
                        <m:r>
                          <a:rPr lang="en-US" sz="12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  <m:t> </m:t>
                        </m:r>
                      </m:oMath>
                    </m:oMathPara>
                  </a14:m>
                  <a:endParaRPr lang="en-US" sz="1200" dirty="0">
                    <a:solidFill>
                      <a:srgbClr val="00B050"/>
                    </a:solidFill>
                    <a:latin typeface="Consolas" panose="020B0609020204030204" pitchFamily="49" charset="0"/>
                    <a:cs typeface="Consolas" panose="020B0609020204030204" pitchFamily="49" charset="0"/>
                  </a:endParaRPr>
                </a:p>
              </p:txBody>
            </p:sp>
          </mc:Choice>
          <mc:Fallback xmlns="">
            <p:sp>
              <p:nvSpPr>
                <p:cNvPr id="153" name="TextBox 152">
                  <a:extLst>
                    <a:ext uri="{FF2B5EF4-FFF2-40B4-BE49-F238E27FC236}">
                      <a16:creationId xmlns:a16="http://schemas.microsoft.com/office/drawing/2014/main" id="{1AB73A1D-CDCF-901C-913E-B90BF201E96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26417" y="2431315"/>
                  <a:ext cx="826893" cy="276999"/>
                </a:xfrm>
                <a:prstGeom prst="rect">
                  <a:avLst/>
                </a:prstGeom>
                <a:blipFill>
                  <a:blip r:embed="rId17"/>
                  <a:stretch>
                    <a:fillRect b="-869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54" name="Straight Arrow Connector 153">
              <a:extLst>
                <a:ext uri="{FF2B5EF4-FFF2-40B4-BE49-F238E27FC236}">
                  <a16:creationId xmlns:a16="http://schemas.microsoft.com/office/drawing/2014/main" id="{812970B6-AED3-7982-052A-4DB5FCC682EA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4680644" y="686785"/>
              <a:ext cx="1010081" cy="255807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6" name="TextBox 155">
                  <a:extLst>
                    <a:ext uri="{FF2B5EF4-FFF2-40B4-BE49-F238E27FC236}">
                      <a16:creationId xmlns:a16="http://schemas.microsoft.com/office/drawing/2014/main" id="{16DE89E3-80E6-F86A-F3A9-E85E603C1971}"/>
                    </a:ext>
                  </a:extLst>
                </p:cNvPr>
                <p:cNvSpPr txBox="1"/>
                <p:nvPr/>
              </p:nvSpPr>
              <p:spPr>
                <a:xfrm rot="1345126">
                  <a:off x="6443867" y="743259"/>
                  <a:ext cx="1756250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100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channels indexed by </a:t>
                  </a:r>
                  <a14:m>
                    <m:oMath xmlns:m="http://schemas.openxmlformats.org/officeDocument/2006/math">
                      <m:r>
                        <a:rPr lang="en-US" sz="110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Consolas" panose="020B0609020204030204" pitchFamily="49" charset="0"/>
                        </a:rPr>
                        <m:t>𝑛</m:t>
                      </m:r>
                    </m:oMath>
                  </a14:m>
                  <a:r>
                    <a:rPr lang="en-US" sz="1100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</a:t>
                  </a:r>
                </a:p>
                <a:p>
                  <a:pPr algn="ctr"/>
                  <a14:m>
                    <m:oMath xmlns:m="http://schemas.openxmlformats.org/officeDocument/2006/math">
                      <m:r>
                        <a:rPr lang="en-US" sz="11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Consolas" panose="020B0609020204030204" pitchFamily="49" charset="0"/>
                        </a:rPr>
                        <m:t>𝑛</m:t>
                      </m:r>
                      <m:r>
                        <a:rPr lang="en-US" sz="11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Consolas" panose="020B0609020204030204" pitchFamily="49" charset="0"/>
                        </a:rPr>
                        <m:t>=0</m:t>
                      </m:r>
                    </m:oMath>
                  </a14:m>
                  <a:r>
                    <a:rPr lang="en-US" sz="1100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at center at first pixel</a:t>
                  </a:r>
                </a:p>
              </p:txBody>
            </p:sp>
          </mc:Choice>
          <mc:Fallback xmlns="">
            <p:sp>
              <p:nvSpPr>
                <p:cNvPr id="156" name="TextBox 155">
                  <a:extLst>
                    <a:ext uri="{FF2B5EF4-FFF2-40B4-BE49-F238E27FC236}">
                      <a16:creationId xmlns:a16="http://schemas.microsoft.com/office/drawing/2014/main" id="{16DE89E3-80E6-F86A-F3A9-E85E603C197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345126">
                  <a:off x="6443867" y="743259"/>
                  <a:ext cx="1756250" cy="430887"/>
                </a:xfrm>
                <a:prstGeom prst="rect">
                  <a:avLst/>
                </a:prstGeom>
                <a:blipFill>
                  <a:blip r:embed="rId18"/>
                  <a:stretch>
                    <a:fillRect b="-352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57" name="Straight Arrow Connector 156">
              <a:extLst>
                <a:ext uri="{FF2B5EF4-FFF2-40B4-BE49-F238E27FC236}">
                  <a16:creationId xmlns:a16="http://schemas.microsoft.com/office/drawing/2014/main" id="{0C051B14-1A17-49D5-FB6B-7C8B70B73F1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810680" y="633966"/>
              <a:ext cx="2563973" cy="98462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5" name="TextBox 164">
                  <a:extLst>
                    <a:ext uri="{FF2B5EF4-FFF2-40B4-BE49-F238E27FC236}">
                      <a16:creationId xmlns:a16="http://schemas.microsoft.com/office/drawing/2014/main" id="{881C9C2D-DEC0-2695-7C1B-29E341DF2680}"/>
                    </a:ext>
                  </a:extLst>
                </p:cNvPr>
                <p:cNvSpPr txBox="1"/>
                <p:nvPr/>
              </p:nvSpPr>
              <p:spPr>
                <a:xfrm rot="17500450">
                  <a:off x="4106328" y="1574812"/>
                  <a:ext cx="1810753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100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rows indexed by </a:t>
                  </a:r>
                  <a14:m>
                    <m:oMath xmlns:m="http://schemas.openxmlformats.org/officeDocument/2006/math">
                      <m:r>
                        <a:rPr lang="en-US" sz="11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𝑚</m:t>
                      </m:r>
                    </m:oMath>
                  </a14:m>
                  <a:r>
                    <a:rPr lang="en-US" sz="1100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</a:t>
                  </a:r>
                </a:p>
                <a:p>
                  <a:pPr algn="ctr"/>
                  <a14:m>
                    <m:oMath xmlns:m="http://schemas.openxmlformats.org/officeDocument/2006/math">
                      <m:r>
                        <a:rPr lang="en-US" sz="11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Consolas" panose="020B0609020204030204" pitchFamily="49" charset="0"/>
                        </a:rPr>
                        <m:t>𝑚</m:t>
                      </m:r>
                      <m:r>
                        <a:rPr lang="en-US" sz="11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Consolas" panose="020B0609020204030204" pitchFamily="49" charset="0"/>
                        </a:rPr>
                        <m:t>=0</m:t>
                      </m:r>
                    </m:oMath>
                  </a14:m>
                  <a:r>
                    <a:rPr lang="en-US" sz="1100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at center of first pixel</a:t>
                  </a:r>
                </a:p>
              </p:txBody>
            </p:sp>
          </mc:Choice>
          <mc:Fallback xmlns="">
            <p:sp>
              <p:nvSpPr>
                <p:cNvPr id="165" name="TextBox 164">
                  <a:extLst>
                    <a:ext uri="{FF2B5EF4-FFF2-40B4-BE49-F238E27FC236}">
                      <a16:creationId xmlns:a16="http://schemas.microsoft.com/office/drawing/2014/main" id="{881C9C2D-DEC0-2695-7C1B-29E341DF268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7500450">
                  <a:off x="4106328" y="1574812"/>
                  <a:ext cx="1810753" cy="430887"/>
                </a:xfrm>
                <a:prstGeom prst="rect">
                  <a:avLst/>
                </a:prstGeom>
                <a:blipFill>
                  <a:blip r:embed="rId19"/>
                  <a:stretch>
                    <a:fillRect r="-352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F7DFED6-9F46-3A4F-B3A7-C91941BEF7D5}"/>
                  </a:ext>
                </a:extLst>
              </p:cNvPr>
              <p:cNvSpPr txBox="1"/>
              <p:nvPr/>
            </p:nvSpPr>
            <p:spPr>
              <a:xfrm>
                <a:off x="3902550" y="2743312"/>
                <a:ext cx="2686996" cy="83099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kumimoji="0" lang="en-US" sz="2400" b="0" u="sng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Assume </a:t>
                </a:r>
                <a14:m>
                  <m:oMath xmlns:m="http://schemas.openxmlformats.org/officeDocument/2006/math">
                    <m:r>
                      <a:rPr kumimoji="0" lang="en-US" sz="2400" b="0" i="1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𝜓</m:t>
                    </m:r>
                    <m:r>
                      <a:rPr kumimoji="0" lang="en-US" sz="2400" b="0" i="1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en-US" u="sng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no detector rotation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F7DFED6-9F46-3A4F-B3A7-C91941BEF7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2550" y="2743312"/>
                <a:ext cx="2686996" cy="830997"/>
              </a:xfrm>
              <a:prstGeom prst="rect">
                <a:avLst/>
              </a:prstGeom>
              <a:blipFill>
                <a:blip r:embed="rId20"/>
                <a:stretch>
                  <a:fillRect l="-3271" t="-4478" b="-16418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581441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2B2256F6-2E3D-B6F1-5427-F6AF1976FB0F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0" y="0"/>
                <a:ext cx="9144000" cy="1115980"/>
              </a:xfrm>
            </p:spPr>
            <p:txBody>
              <a:bodyPr/>
              <a:lstStyle/>
              <a:p>
                <a:r>
                  <a:rPr lang="en-US" dirty="0"/>
                  <a:t>Cone Beam Geometry:</a:t>
                </a:r>
                <a:br>
                  <a:rPr lang="en-US" dirty="0"/>
                </a:b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 dirty="0" err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i="1" dirty="0" err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 dirty="0" err="1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i="1" dirty="0" err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 dirty="0" err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) </m:t>
                    </m:r>
                  </m:oMath>
                </a14:m>
                <a:r>
                  <a:rPr lang="en-US" dirty="0"/>
                  <a:t>to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 dirty="0" err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dirty="0" err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 dirty="0" err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i="1" dirty="0" err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 dirty="0" err="1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2B2256F6-2E3D-B6F1-5427-F6AF1976FB0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0" y="0"/>
                <a:ext cx="9144000" cy="1115980"/>
              </a:xfrm>
              <a:blipFill>
                <a:blip r:embed="rId2"/>
                <a:stretch>
                  <a:fillRect l="-1667" t="-2273" b="-1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83ED4B-ED43-7EC1-C33F-0ED58CB2B0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62" y="3086100"/>
            <a:ext cx="8610600" cy="2023548"/>
          </a:xfrm>
        </p:spPr>
        <p:txBody>
          <a:bodyPr/>
          <a:lstStyle/>
          <a:p>
            <a:r>
              <a:rPr lang="en-US" sz="1200" dirty="0"/>
              <a:t>Transformation algorithm:</a:t>
            </a:r>
          </a:p>
          <a:p>
            <a:pPr lvl="2"/>
            <a:endParaRPr lang="en-US" sz="1000" dirty="0"/>
          </a:p>
          <a:p>
            <a:pPr marL="482844" lvl="2" indent="0">
              <a:buNone/>
            </a:pP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def 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recon_ijk_to_xyz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, j, k):</a:t>
            </a:r>
          </a:p>
          <a:p>
            <a:pPr marL="482844" lvl="2" indent="0">
              <a:buNone/>
            </a:pP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	# angle = rotation angle</a:t>
            </a:r>
          </a:p>
          <a:p>
            <a:pPr marL="482844" lvl="2" indent="0">
              <a:buNone/>
            </a:pP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 Note the change in order from (</a:t>
            </a:r>
            <a:r>
              <a:rPr lang="en-US" sz="10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US" sz="10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 j) to (y, x)!!</a:t>
            </a:r>
            <a:endParaRPr lang="en-US" sz="1000" dirty="0">
              <a:solidFill>
                <a:srgbClr val="FF0000"/>
              </a:solidFill>
            </a:endParaRPr>
          </a:p>
          <a:p>
            <a:pPr marL="914400" lvl="2" indent="0">
              <a:buNone/>
            </a:pP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ytilde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delta_pixel_recon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*(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 – (num_recon_rows-1)/2)</a:t>
            </a:r>
          </a:p>
          <a:p>
            <a:pPr marL="914400" lvl="2" indent="0">
              <a:buNone/>
            </a:pP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xtilde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delta_pixel_recon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*(j – (num_recon_cols-1)/2)</a:t>
            </a:r>
          </a:p>
          <a:p>
            <a:pPr marL="914400" lvl="2" indent="0">
              <a:buNone/>
            </a:pP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x = cos(angle)*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xtilde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 – sin(angle)*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ytilde</a:t>
            </a:r>
            <a:endParaRPr lang="en-US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914400" lvl="2" indent="0">
              <a:buNone/>
            </a:pP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y = sin(angle)*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xtilde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 + cos(angle)*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ytilde</a:t>
            </a:r>
            <a:endParaRPr lang="en-US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914400" lvl="2" indent="0">
              <a:buNone/>
            </a:pP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z = 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delta_voxel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*(k – (num_recon_slices-1)/2) + 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recon_slice_offset</a:t>
            </a:r>
            <a:endParaRPr lang="en-US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914400" lvl="2" indent="0">
              <a:buNone/>
            </a:pP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return x, y, z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F0810C-51D5-3E5C-2493-C8DB6B1FF8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94854" y="5349875"/>
            <a:ext cx="649146" cy="365125"/>
          </a:xfrm>
        </p:spPr>
        <p:txBody>
          <a:bodyPr/>
          <a:lstStyle/>
          <a:p>
            <a:fld id="{E2661D55-915B-9148-8609-5AEDA0F27130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31" name="Rounded Rectangle 430">
            <a:extLst>
              <a:ext uri="{FF2B5EF4-FFF2-40B4-BE49-F238E27FC236}">
                <a16:creationId xmlns:a16="http://schemas.microsoft.com/office/drawing/2014/main" id="{4A094BD9-97F1-8C3E-1707-877C07587092}"/>
              </a:ext>
            </a:extLst>
          </p:cNvPr>
          <p:cNvSpPr/>
          <p:nvPr/>
        </p:nvSpPr>
        <p:spPr bwMode="auto">
          <a:xfrm>
            <a:off x="4761692" y="4953886"/>
            <a:ext cx="4178446" cy="673179"/>
          </a:xfrm>
          <a:prstGeom prst="round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1" hangingPunct="1">
              <a:buNone/>
            </a:pPr>
            <a:r>
              <a:rPr lang="en-US" sz="1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Comments: </a:t>
            </a:r>
          </a:p>
          <a:p>
            <a:pPr marL="114300" indent="-109538" eaLnBrk="1" hangingPunct="1">
              <a:buFont typeface="Arial" panose="020B0604020202020204" pitchFamily="34" charset="0"/>
              <a:buChar char="•"/>
            </a:pPr>
            <a:r>
              <a:rPr lang="en-US" sz="1000" kern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recon_slice_offset</a:t>
            </a:r>
            <a:r>
              <a:rPr lang="en-US" sz="1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allows the reconstructed volume to be off-center in z direction. </a:t>
            </a:r>
          </a:p>
          <a:p>
            <a:pPr marL="114300" indent="-109538" eaLnBrk="1" hangingPunct="1">
              <a:buFont typeface="Arial" panose="020B0604020202020204" pitchFamily="34" charset="0"/>
              <a:buChar char="•"/>
            </a:pPr>
            <a:r>
              <a:rPr lang="en-US" sz="1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So, if </a:t>
            </a:r>
            <a:r>
              <a:rPr lang="en-US" sz="1000" kern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recon_slice_offset</a:t>
            </a:r>
            <a:r>
              <a:rPr lang="en-US" sz="1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positive, we reconstruct the region below iso.</a:t>
            </a:r>
          </a:p>
        </p:txBody>
      </p:sp>
      <p:grpSp>
        <p:nvGrpSpPr>
          <p:cNvPr id="521" name="Group 520">
            <a:extLst>
              <a:ext uri="{FF2B5EF4-FFF2-40B4-BE49-F238E27FC236}">
                <a16:creationId xmlns:a16="http://schemas.microsoft.com/office/drawing/2014/main" id="{3880AE0F-B9EA-87D4-DC5A-147DD81A759D}"/>
              </a:ext>
            </a:extLst>
          </p:cNvPr>
          <p:cNvGrpSpPr/>
          <p:nvPr/>
        </p:nvGrpSpPr>
        <p:grpSpPr>
          <a:xfrm>
            <a:off x="464364" y="138776"/>
            <a:ext cx="8687568" cy="3935202"/>
            <a:chOff x="470671" y="62576"/>
            <a:chExt cx="8687568" cy="3935202"/>
          </a:xfrm>
        </p:grpSpPr>
        <p:grpSp>
          <p:nvGrpSpPr>
            <p:cNvPr id="522" name="Group 521">
              <a:extLst>
                <a:ext uri="{FF2B5EF4-FFF2-40B4-BE49-F238E27FC236}">
                  <a16:creationId xmlns:a16="http://schemas.microsoft.com/office/drawing/2014/main" id="{DA4EDAA8-2C1B-1481-C8F2-8A4F794EFC4F}"/>
                </a:ext>
              </a:extLst>
            </p:cNvPr>
            <p:cNvGrpSpPr/>
            <p:nvPr/>
          </p:nvGrpSpPr>
          <p:grpSpPr>
            <a:xfrm>
              <a:off x="470671" y="1108908"/>
              <a:ext cx="6684392" cy="2495458"/>
              <a:chOff x="473673" y="1082443"/>
              <a:chExt cx="6684392" cy="2495458"/>
            </a:xfrm>
          </p:grpSpPr>
          <p:grpSp>
            <p:nvGrpSpPr>
              <p:cNvPr id="553" name="Group 552">
                <a:extLst>
                  <a:ext uri="{FF2B5EF4-FFF2-40B4-BE49-F238E27FC236}">
                    <a16:creationId xmlns:a16="http://schemas.microsoft.com/office/drawing/2014/main" id="{11830BDE-2B3C-7CFC-CBFD-EBBDD8FAA452}"/>
                  </a:ext>
                </a:extLst>
              </p:cNvPr>
              <p:cNvGrpSpPr/>
              <p:nvPr/>
            </p:nvGrpSpPr>
            <p:grpSpPr>
              <a:xfrm>
                <a:off x="3817580" y="2102569"/>
                <a:ext cx="1347816" cy="1014944"/>
                <a:chOff x="3817143" y="2194894"/>
                <a:chExt cx="1347816" cy="1014944"/>
              </a:xfrm>
            </p:grpSpPr>
            <p:grpSp>
              <p:nvGrpSpPr>
                <p:cNvPr id="592" name="Group 591">
                  <a:extLst>
                    <a:ext uri="{FF2B5EF4-FFF2-40B4-BE49-F238E27FC236}">
                      <a16:creationId xmlns:a16="http://schemas.microsoft.com/office/drawing/2014/main" id="{6C82F6C5-5B35-DF36-095A-FFA34744B9C0}"/>
                    </a:ext>
                  </a:extLst>
                </p:cNvPr>
                <p:cNvGrpSpPr/>
                <p:nvPr/>
              </p:nvGrpSpPr>
              <p:grpSpPr>
                <a:xfrm>
                  <a:off x="3935687" y="2310873"/>
                  <a:ext cx="1229272" cy="898965"/>
                  <a:chOff x="2391141" y="2627335"/>
                  <a:chExt cx="1229272" cy="898965"/>
                </a:xfrm>
              </p:grpSpPr>
              <p:cxnSp>
                <p:nvCxnSpPr>
                  <p:cNvPr id="596" name="Straight Arrow Connector 595">
                    <a:extLst>
                      <a:ext uri="{FF2B5EF4-FFF2-40B4-BE49-F238E27FC236}">
                        <a16:creationId xmlns:a16="http://schemas.microsoft.com/office/drawing/2014/main" id="{AC807FCD-E11D-D465-51DB-4C1FD1F5B83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H="1" flipV="1">
                    <a:off x="2391141" y="2627335"/>
                    <a:ext cx="828108" cy="684899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arrow" w="sm" len="lg"/>
                  </a:ln>
                  <a:effectLst/>
                </p:spPr>
              </p:cxnSp>
              <p:sp>
                <p:nvSpPr>
                  <p:cNvPr id="597" name="TextBox 596">
                    <a:extLst>
                      <a:ext uri="{FF2B5EF4-FFF2-40B4-BE49-F238E27FC236}">
                        <a16:creationId xmlns:a16="http://schemas.microsoft.com/office/drawing/2014/main" id="{6F027FFD-13F1-5E51-094D-8CCC552F2C43}"/>
                      </a:ext>
                    </a:extLst>
                  </p:cNvPr>
                  <p:cNvSpPr txBox="1"/>
                  <p:nvPr/>
                </p:nvSpPr>
                <p:spPr>
                  <a:xfrm>
                    <a:off x="3095216" y="3187746"/>
                    <a:ext cx="525197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iso</a:t>
                    </a:r>
                  </a:p>
                </p:txBody>
              </p:sp>
            </p:grpSp>
            <p:grpSp>
              <p:nvGrpSpPr>
                <p:cNvPr id="593" name="Group 592">
                  <a:extLst>
                    <a:ext uri="{FF2B5EF4-FFF2-40B4-BE49-F238E27FC236}">
                      <a16:creationId xmlns:a16="http://schemas.microsoft.com/office/drawing/2014/main" id="{2E319453-7693-4A8B-9383-B37168D76CAE}"/>
                    </a:ext>
                  </a:extLst>
                </p:cNvPr>
                <p:cNvGrpSpPr/>
                <p:nvPr/>
              </p:nvGrpSpPr>
              <p:grpSpPr>
                <a:xfrm>
                  <a:off x="3817143" y="2194894"/>
                  <a:ext cx="91440" cy="91440"/>
                  <a:chOff x="3276600" y="838053"/>
                  <a:chExt cx="91440" cy="91440"/>
                </a:xfrm>
              </p:grpSpPr>
              <p:cxnSp>
                <p:nvCxnSpPr>
                  <p:cNvPr id="594" name="Straight Connector 593">
                    <a:extLst>
                      <a:ext uri="{FF2B5EF4-FFF2-40B4-BE49-F238E27FC236}">
                        <a16:creationId xmlns:a16="http://schemas.microsoft.com/office/drawing/2014/main" id="{727DE6C0-352D-9BD7-C39C-A3DF51E2129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3276600" y="838053"/>
                    <a:ext cx="0" cy="91440"/>
                  </a:xfrm>
                  <a:prstGeom prst="line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595" name="Straight Connector 594">
                    <a:extLst>
                      <a:ext uri="{FF2B5EF4-FFF2-40B4-BE49-F238E27FC236}">
                        <a16:creationId xmlns:a16="http://schemas.microsoft.com/office/drawing/2014/main" id="{617DE59B-2448-23E6-5120-5634A60C622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3276600" y="838053"/>
                    <a:ext cx="91440" cy="1524"/>
                  </a:xfrm>
                  <a:prstGeom prst="line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grpSp>
            <p:nvGrpSpPr>
              <p:cNvPr id="554" name="Group 553">
                <a:extLst>
                  <a:ext uri="{FF2B5EF4-FFF2-40B4-BE49-F238E27FC236}">
                    <a16:creationId xmlns:a16="http://schemas.microsoft.com/office/drawing/2014/main" id="{546A1A6D-F346-0AE2-CCBF-F3E1F59B4AAC}"/>
                  </a:ext>
                </a:extLst>
              </p:cNvPr>
              <p:cNvGrpSpPr/>
              <p:nvPr/>
            </p:nvGrpSpPr>
            <p:grpSpPr>
              <a:xfrm>
                <a:off x="3241960" y="1082443"/>
                <a:ext cx="1595205" cy="2495458"/>
                <a:chOff x="1595143" y="1028700"/>
                <a:chExt cx="1595205" cy="2495458"/>
              </a:xfrm>
            </p:grpSpPr>
            <p:sp>
              <p:nvSpPr>
                <p:cNvPr id="580" name="Freeform 579">
                  <a:extLst>
                    <a:ext uri="{FF2B5EF4-FFF2-40B4-BE49-F238E27FC236}">
                      <a16:creationId xmlns:a16="http://schemas.microsoft.com/office/drawing/2014/main" id="{B28B8939-4CDD-18C1-DE6E-C2BECBB3A8A6}"/>
                    </a:ext>
                  </a:extLst>
                </p:cNvPr>
                <p:cNvSpPr/>
                <p:nvPr/>
              </p:nvSpPr>
              <p:spPr bwMode="auto">
                <a:xfrm>
                  <a:off x="1596084" y="2526546"/>
                  <a:ext cx="1370659" cy="336550"/>
                </a:xfrm>
                <a:custGeom>
                  <a:avLst/>
                  <a:gdLst>
                    <a:gd name="connsiteX0" fmla="*/ 0 w 358775"/>
                    <a:gd name="connsiteY0" fmla="*/ 168299 h 168299"/>
                    <a:gd name="connsiteX1" fmla="*/ 63500 w 358775"/>
                    <a:gd name="connsiteY1" fmla="*/ 142899 h 168299"/>
                    <a:gd name="connsiteX2" fmla="*/ 111125 w 358775"/>
                    <a:gd name="connsiteY2" fmla="*/ 117499 h 168299"/>
                    <a:gd name="connsiteX3" fmla="*/ 161925 w 358775"/>
                    <a:gd name="connsiteY3" fmla="*/ 98449 h 168299"/>
                    <a:gd name="connsiteX4" fmla="*/ 184150 w 358775"/>
                    <a:gd name="connsiteY4" fmla="*/ 85749 h 168299"/>
                    <a:gd name="connsiteX5" fmla="*/ 215900 w 358775"/>
                    <a:gd name="connsiteY5" fmla="*/ 73049 h 168299"/>
                    <a:gd name="connsiteX6" fmla="*/ 234950 w 358775"/>
                    <a:gd name="connsiteY6" fmla="*/ 60349 h 168299"/>
                    <a:gd name="connsiteX7" fmla="*/ 260350 w 358775"/>
                    <a:gd name="connsiteY7" fmla="*/ 47649 h 168299"/>
                    <a:gd name="connsiteX8" fmla="*/ 285750 w 358775"/>
                    <a:gd name="connsiteY8" fmla="*/ 28599 h 168299"/>
                    <a:gd name="connsiteX9" fmla="*/ 304800 w 358775"/>
                    <a:gd name="connsiteY9" fmla="*/ 19074 h 168299"/>
                    <a:gd name="connsiteX10" fmla="*/ 323850 w 358775"/>
                    <a:gd name="connsiteY10" fmla="*/ 6374 h 168299"/>
                    <a:gd name="connsiteX11" fmla="*/ 358775 w 358775"/>
                    <a:gd name="connsiteY11" fmla="*/ 24 h 168299"/>
                    <a:gd name="connsiteX0" fmla="*/ 0 w 358775"/>
                    <a:gd name="connsiteY0" fmla="*/ 168275 h 168275"/>
                    <a:gd name="connsiteX1" fmla="*/ 63500 w 358775"/>
                    <a:gd name="connsiteY1" fmla="*/ 142875 h 168275"/>
                    <a:gd name="connsiteX2" fmla="*/ 111125 w 358775"/>
                    <a:gd name="connsiteY2" fmla="*/ 117475 h 168275"/>
                    <a:gd name="connsiteX3" fmla="*/ 161925 w 358775"/>
                    <a:gd name="connsiteY3" fmla="*/ 98425 h 168275"/>
                    <a:gd name="connsiteX4" fmla="*/ 184150 w 358775"/>
                    <a:gd name="connsiteY4" fmla="*/ 85725 h 168275"/>
                    <a:gd name="connsiteX5" fmla="*/ 215900 w 358775"/>
                    <a:gd name="connsiteY5" fmla="*/ 73025 h 168275"/>
                    <a:gd name="connsiteX6" fmla="*/ 234950 w 358775"/>
                    <a:gd name="connsiteY6" fmla="*/ 60325 h 168275"/>
                    <a:gd name="connsiteX7" fmla="*/ 260350 w 358775"/>
                    <a:gd name="connsiteY7" fmla="*/ 47625 h 168275"/>
                    <a:gd name="connsiteX8" fmla="*/ 285750 w 358775"/>
                    <a:gd name="connsiteY8" fmla="*/ 28575 h 168275"/>
                    <a:gd name="connsiteX9" fmla="*/ 304800 w 358775"/>
                    <a:gd name="connsiteY9" fmla="*/ 19050 h 168275"/>
                    <a:gd name="connsiteX10" fmla="*/ 358775 w 358775"/>
                    <a:gd name="connsiteY10" fmla="*/ 0 h 168275"/>
                    <a:gd name="connsiteX0" fmla="*/ 0 w 358775"/>
                    <a:gd name="connsiteY0" fmla="*/ 168275 h 168275"/>
                    <a:gd name="connsiteX1" fmla="*/ 63500 w 358775"/>
                    <a:gd name="connsiteY1" fmla="*/ 142875 h 168275"/>
                    <a:gd name="connsiteX2" fmla="*/ 111125 w 358775"/>
                    <a:gd name="connsiteY2" fmla="*/ 117475 h 168275"/>
                    <a:gd name="connsiteX3" fmla="*/ 161925 w 358775"/>
                    <a:gd name="connsiteY3" fmla="*/ 98425 h 168275"/>
                    <a:gd name="connsiteX4" fmla="*/ 184150 w 358775"/>
                    <a:gd name="connsiteY4" fmla="*/ 85725 h 168275"/>
                    <a:gd name="connsiteX5" fmla="*/ 215900 w 358775"/>
                    <a:gd name="connsiteY5" fmla="*/ 73025 h 168275"/>
                    <a:gd name="connsiteX6" fmla="*/ 234950 w 358775"/>
                    <a:gd name="connsiteY6" fmla="*/ 60325 h 168275"/>
                    <a:gd name="connsiteX7" fmla="*/ 260350 w 358775"/>
                    <a:gd name="connsiteY7" fmla="*/ 47625 h 168275"/>
                    <a:gd name="connsiteX8" fmla="*/ 285750 w 358775"/>
                    <a:gd name="connsiteY8" fmla="*/ 28575 h 168275"/>
                    <a:gd name="connsiteX9" fmla="*/ 358775 w 358775"/>
                    <a:gd name="connsiteY9" fmla="*/ 0 h 168275"/>
                    <a:gd name="connsiteX0" fmla="*/ 0 w 358775"/>
                    <a:gd name="connsiteY0" fmla="*/ 168275 h 168275"/>
                    <a:gd name="connsiteX1" fmla="*/ 63500 w 358775"/>
                    <a:gd name="connsiteY1" fmla="*/ 142875 h 168275"/>
                    <a:gd name="connsiteX2" fmla="*/ 111125 w 358775"/>
                    <a:gd name="connsiteY2" fmla="*/ 117475 h 168275"/>
                    <a:gd name="connsiteX3" fmla="*/ 161925 w 358775"/>
                    <a:gd name="connsiteY3" fmla="*/ 98425 h 168275"/>
                    <a:gd name="connsiteX4" fmla="*/ 184150 w 358775"/>
                    <a:gd name="connsiteY4" fmla="*/ 85725 h 168275"/>
                    <a:gd name="connsiteX5" fmla="*/ 215900 w 358775"/>
                    <a:gd name="connsiteY5" fmla="*/ 73025 h 168275"/>
                    <a:gd name="connsiteX6" fmla="*/ 234950 w 358775"/>
                    <a:gd name="connsiteY6" fmla="*/ 60325 h 168275"/>
                    <a:gd name="connsiteX7" fmla="*/ 285750 w 358775"/>
                    <a:gd name="connsiteY7" fmla="*/ 28575 h 168275"/>
                    <a:gd name="connsiteX8" fmla="*/ 358775 w 358775"/>
                    <a:gd name="connsiteY8" fmla="*/ 0 h 168275"/>
                    <a:gd name="connsiteX0" fmla="*/ 0 w 358775"/>
                    <a:gd name="connsiteY0" fmla="*/ 168275 h 168275"/>
                    <a:gd name="connsiteX1" fmla="*/ 63500 w 358775"/>
                    <a:gd name="connsiteY1" fmla="*/ 142875 h 168275"/>
                    <a:gd name="connsiteX2" fmla="*/ 111125 w 358775"/>
                    <a:gd name="connsiteY2" fmla="*/ 117475 h 168275"/>
                    <a:gd name="connsiteX3" fmla="*/ 161925 w 358775"/>
                    <a:gd name="connsiteY3" fmla="*/ 98425 h 168275"/>
                    <a:gd name="connsiteX4" fmla="*/ 184150 w 358775"/>
                    <a:gd name="connsiteY4" fmla="*/ 85725 h 168275"/>
                    <a:gd name="connsiteX5" fmla="*/ 234950 w 358775"/>
                    <a:gd name="connsiteY5" fmla="*/ 60325 h 168275"/>
                    <a:gd name="connsiteX6" fmla="*/ 285750 w 358775"/>
                    <a:gd name="connsiteY6" fmla="*/ 28575 h 168275"/>
                    <a:gd name="connsiteX7" fmla="*/ 358775 w 358775"/>
                    <a:gd name="connsiteY7" fmla="*/ 0 h 168275"/>
                    <a:gd name="connsiteX0" fmla="*/ 0 w 358775"/>
                    <a:gd name="connsiteY0" fmla="*/ 168275 h 168275"/>
                    <a:gd name="connsiteX1" fmla="*/ 63500 w 358775"/>
                    <a:gd name="connsiteY1" fmla="*/ 142875 h 168275"/>
                    <a:gd name="connsiteX2" fmla="*/ 111125 w 358775"/>
                    <a:gd name="connsiteY2" fmla="*/ 117475 h 168275"/>
                    <a:gd name="connsiteX3" fmla="*/ 161925 w 358775"/>
                    <a:gd name="connsiteY3" fmla="*/ 98425 h 168275"/>
                    <a:gd name="connsiteX4" fmla="*/ 234950 w 358775"/>
                    <a:gd name="connsiteY4" fmla="*/ 60325 h 168275"/>
                    <a:gd name="connsiteX5" fmla="*/ 285750 w 358775"/>
                    <a:gd name="connsiteY5" fmla="*/ 28575 h 168275"/>
                    <a:gd name="connsiteX6" fmla="*/ 358775 w 358775"/>
                    <a:gd name="connsiteY6" fmla="*/ 0 h 168275"/>
                    <a:gd name="connsiteX0" fmla="*/ 0 w 358775"/>
                    <a:gd name="connsiteY0" fmla="*/ 168275 h 168275"/>
                    <a:gd name="connsiteX1" fmla="*/ 63500 w 358775"/>
                    <a:gd name="connsiteY1" fmla="*/ 142875 h 168275"/>
                    <a:gd name="connsiteX2" fmla="*/ 111125 w 358775"/>
                    <a:gd name="connsiteY2" fmla="*/ 117475 h 168275"/>
                    <a:gd name="connsiteX3" fmla="*/ 234950 w 358775"/>
                    <a:gd name="connsiteY3" fmla="*/ 60325 h 168275"/>
                    <a:gd name="connsiteX4" fmla="*/ 285750 w 358775"/>
                    <a:gd name="connsiteY4" fmla="*/ 28575 h 168275"/>
                    <a:gd name="connsiteX5" fmla="*/ 358775 w 358775"/>
                    <a:gd name="connsiteY5" fmla="*/ 0 h 168275"/>
                    <a:gd name="connsiteX0" fmla="*/ 0 w 358775"/>
                    <a:gd name="connsiteY0" fmla="*/ 168275 h 168275"/>
                    <a:gd name="connsiteX1" fmla="*/ 63500 w 358775"/>
                    <a:gd name="connsiteY1" fmla="*/ 142875 h 168275"/>
                    <a:gd name="connsiteX2" fmla="*/ 234950 w 358775"/>
                    <a:gd name="connsiteY2" fmla="*/ 60325 h 168275"/>
                    <a:gd name="connsiteX3" fmla="*/ 285750 w 358775"/>
                    <a:gd name="connsiteY3" fmla="*/ 28575 h 168275"/>
                    <a:gd name="connsiteX4" fmla="*/ 358775 w 358775"/>
                    <a:gd name="connsiteY4" fmla="*/ 0 h 168275"/>
                    <a:gd name="connsiteX0" fmla="*/ 0 w 358775"/>
                    <a:gd name="connsiteY0" fmla="*/ 168275 h 168275"/>
                    <a:gd name="connsiteX1" fmla="*/ 234950 w 358775"/>
                    <a:gd name="connsiteY1" fmla="*/ 60325 h 168275"/>
                    <a:gd name="connsiteX2" fmla="*/ 285750 w 358775"/>
                    <a:gd name="connsiteY2" fmla="*/ 28575 h 168275"/>
                    <a:gd name="connsiteX3" fmla="*/ 358775 w 358775"/>
                    <a:gd name="connsiteY3" fmla="*/ 0 h 168275"/>
                    <a:gd name="connsiteX0" fmla="*/ 0 w 358775"/>
                    <a:gd name="connsiteY0" fmla="*/ 168275 h 168275"/>
                    <a:gd name="connsiteX1" fmla="*/ 285750 w 358775"/>
                    <a:gd name="connsiteY1" fmla="*/ 28575 h 168275"/>
                    <a:gd name="connsiteX2" fmla="*/ 358775 w 358775"/>
                    <a:gd name="connsiteY2" fmla="*/ 0 h 168275"/>
                    <a:gd name="connsiteX0" fmla="*/ 0 w 358775"/>
                    <a:gd name="connsiteY0" fmla="*/ 327442 h 327442"/>
                    <a:gd name="connsiteX1" fmla="*/ 101600 w 358775"/>
                    <a:gd name="connsiteY1" fmla="*/ 417 h 327442"/>
                    <a:gd name="connsiteX2" fmla="*/ 358775 w 358775"/>
                    <a:gd name="connsiteY2" fmla="*/ 159167 h 327442"/>
                    <a:gd name="connsiteX0" fmla="*/ 6934 w 1130884"/>
                    <a:gd name="connsiteY0" fmla="*/ 349019 h 349019"/>
                    <a:gd name="connsiteX1" fmla="*/ 108534 w 1130884"/>
                    <a:gd name="connsiteY1" fmla="*/ 21994 h 349019"/>
                    <a:gd name="connsiteX2" fmla="*/ 1130884 w 1130884"/>
                    <a:gd name="connsiteY2" fmla="*/ 25169 h 349019"/>
                    <a:gd name="connsiteX0" fmla="*/ 0 w 1384300"/>
                    <a:gd name="connsiteY0" fmla="*/ 359246 h 359246"/>
                    <a:gd name="connsiteX1" fmla="*/ 361950 w 1384300"/>
                    <a:gd name="connsiteY1" fmla="*/ 22696 h 359246"/>
                    <a:gd name="connsiteX2" fmla="*/ 1384300 w 1384300"/>
                    <a:gd name="connsiteY2" fmla="*/ 25871 h 359246"/>
                    <a:gd name="connsiteX0" fmla="*/ 0 w 1384300"/>
                    <a:gd name="connsiteY0" fmla="*/ 359246 h 359246"/>
                    <a:gd name="connsiteX1" fmla="*/ 361950 w 1384300"/>
                    <a:gd name="connsiteY1" fmla="*/ 22696 h 359246"/>
                    <a:gd name="connsiteX2" fmla="*/ 1384300 w 1384300"/>
                    <a:gd name="connsiteY2" fmla="*/ 25871 h 359246"/>
                    <a:gd name="connsiteX0" fmla="*/ 0 w 1384300"/>
                    <a:gd name="connsiteY0" fmla="*/ 359246 h 359246"/>
                    <a:gd name="connsiteX1" fmla="*/ 361950 w 1384300"/>
                    <a:gd name="connsiteY1" fmla="*/ 22696 h 359246"/>
                    <a:gd name="connsiteX2" fmla="*/ 1384300 w 1384300"/>
                    <a:gd name="connsiteY2" fmla="*/ 25871 h 359246"/>
                    <a:gd name="connsiteX0" fmla="*/ 0 w 1384300"/>
                    <a:gd name="connsiteY0" fmla="*/ 336550 h 336550"/>
                    <a:gd name="connsiteX1" fmla="*/ 361950 w 1384300"/>
                    <a:gd name="connsiteY1" fmla="*/ 0 h 336550"/>
                    <a:gd name="connsiteX2" fmla="*/ 1384300 w 1384300"/>
                    <a:gd name="connsiteY2" fmla="*/ 3175 h 336550"/>
                    <a:gd name="connsiteX0" fmla="*/ 0 w 1384300"/>
                    <a:gd name="connsiteY0" fmla="*/ 336550 h 336550"/>
                    <a:gd name="connsiteX1" fmla="*/ 361950 w 1384300"/>
                    <a:gd name="connsiteY1" fmla="*/ 0 h 336550"/>
                    <a:gd name="connsiteX2" fmla="*/ 1384300 w 1384300"/>
                    <a:gd name="connsiteY2" fmla="*/ 3175 h 336550"/>
                    <a:gd name="connsiteX0" fmla="*/ 0 w 1384300"/>
                    <a:gd name="connsiteY0" fmla="*/ 336550 h 336550"/>
                    <a:gd name="connsiteX1" fmla="*/ 361950 w 1384300"/>
                    <a:gd name="connsiteY1" fmla="*/ 0 h 336550"/>
                    <a:gd name="connsiteX2" fmla="*/ 1384300 w 1384300"/>
                    <a:gd name="connsiteY2" fmla="*/ 3175 h 336550"/>
                    <a:gd name="connsiteX0" fmla="*/ 0 w 1384300"/>
                    <a:gd name="connsiteY0" fmla="*/ 336550 h 336550"/>
                    <a:gd name="connsiteX1" fmla="*/ 361950 w 1384300"/>
                    <a:gd name="connsiteY1" fmla="*/ 0 h 336550"/>
                    <a:gd name="connsiteX2" fmla="*/ 1384300 w 1384300"/>
                    <a:gd name="connsiteY2" fmla="*/ 3175 h 336550"/>
                    <a:gd name="connsiteX0" fmla="*/ 0 w 1384300"/>
                    <a:gd name="connsiteY0" fmla="*/ 336550 h 336550"/>
                    <a:gd name="connsiteX1" fmla="*/ 361950 w 1384300"/>
                    <a:gd name="connsiteY1" fmla="*/ 0 h 336550"/>
                    <a:gd name="connsiteX2" fmla="*/ 1384300 w 1384300"/>
                    <a:gd name="connsiteY2" fmla="*/ 3175 h 336550"/>
                    <a:gd name="connsiteX0" fmla="*/ 0 w 1384300"/>
                    <a:gd name="connsiteY0" fmla="*/ 336550 h 336550"/>
                    <a:gd name="connsiteX1" fmla="*/ 361950 w 1384300"/>
                    <a:gd name="connsiteY1" fmla="*/ 0 h 336550"/>
                    <a:gd name="connsiteX2" fmla="*/ 1384300 w 1384300"/>
                    <a:gd name="connsiteY2" fmla="*/ 3175 h 336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84300" h="336550">
                      <a:moveTo>
                        <a:pt x="0" y="336550"/>
                      </a:moveTo>
                      <a:cubicBezTo>
                        <a:pt x="370417" y="-10583"/>
                        <a:pt x="80433" y="268287"/>
                        <a:pt x="361950" y="0"/>
                      </a:cubicBezTo>
                      <a:cubicBezTo>
                        <a:pt x="702733" y="1058"/>
                        <a:pt x="367242" y="5292"/>
                        <a:pt x="1384300" y="3175"/>
                      </a:cubicBezTo>
                    </a:path>
                  </a:pathLst>
                </a:cu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grpSp>
              <p:nvGrpSpPr>
                <p:cNvPr id="581" name="Group 580">
                  <a:extLst>
                    <a:ext uri="{FF2B5EF4-FFF2-40B4-BE49-F238E27FC236}">
                      <a16:creationId xmlns:a16="http://schemas.microsoft.com/office/drawing/2014/main" id="{10C929B8-0F71-6E1D-8EB6-4882205C08F9}"/>
                    </a:ext>
                  </a:extLst>
                </p:cNvPr>
                <p:cNvGrpSpPr/>
                <p:nvPr/>
              </p:nvGrpSpPr>
              <p:grpSpPr>
                <a:xfrm>
                  <a:off x="1595143" y="1028700"/>
                  <a:ext cx="1595205" cy="2495458"/>
                  <a:chOff x="1823743" y="1936434"/>
                  <a:chExt cx="1595205" cy="2495458"/>
                </a:xfrm>
              </p:grpSpPr>
              <p:cxnSp>
                <p:nvCxnSpPr>
                  <p:cNvPr id="585" name="Straight Arrow Connector 584">
                    <a:extLst>
                      <a:ext uri="{FF2B5EF4-FFF2-40B4-BE49-F238E27FC236}">
                        <a16:creationId xmlns:a16="http://schemas.microsoft.com/office/drawing/2014/main" id="{AE5B6E48-9F96-3E47-2CF8-7317BECCC85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H="1">
                    <a:off x="2496323" y="2503356"/>
                    <a:ext cx="2552" cy="1279657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19050" cap="flat" cmpd="sng" algn="ctr">
                    <a:solidFill>
                      <a:srgbClr val="32A859"/>
                    </a:solidFill>
                    <a:prstDash val="solid"/>
                    <a:round/>
                    <a:headEnd type="none" w="med" len="med"/>
                    <a:tailEnd type="none"/>
                  </a:ln>
                  <a:effectLst/>
                </p:spPr>
              </p:cxnSp>
              <p:sp>
                <p:nvSpPr>
                  <p:cNvPr id="586" name="U-Turn Arrow 585">
                    <a:extLst>
                      <a:ext uri="{FF2B5EF4-FFF2-40B4-BE49-F238E27FC236}">
                        <a16:creationId xmlns:a16="http://schemas.microsoft.com/office/drawing/2014/main" id="{9E115696-0832-4BD2-F415-2FA231309A1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46475" y="3949393"/>
                    <a:ext cx="381000" cy="284418"/>
                  </a:xfrm>
                  <a:prstGeom prst="uturnArrow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scene3d>
                    <a:camera prst="orthographicFront">
                      <a:rot lat="3600000" lon="0" rev="0"/>
                    </a:camera>
                    <a:lightRig rig="threePt" dir="t"/>
                  </a:scene3d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0" charset="0"/>
                      <a:ea typeface="ＭＳ Ｐゴシック" pitchFamily="-110" charset="-128"/>
                      <a:cs typeface="ＭＳ Ｐゴシック" pitchFamily="-110" charset="-128"/>
                    </a:endParaRPr>
                  </a:p>
                </p:txBody>
              </p:sp>
              <p:sp>
                <p:nvSpPr>
                  <p:cNvPr id="587" name="Cube 586">
                    <a:extLst>
                      <a:ext uri="{FF2B5EF4-FFF2-40B4-BE49-F238E27FC236}">
                        <a16:creationId xmlns:a16="http://schemas.microsoft.com/office/drawing/2014/main" id="{27ECDEC2-4431-8FFC-7C1D-F4EFA181001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23743" y="2324100"/>
                    <a:ext cx="1371600" cy="1447800"/>
                  </a:xfrm>
                  <a:prstGeom prst="cube">
                    <a:avLst/>
                  </a:prstGeom>
                  <a:solidFill>
                    <a:schemeClr val="accent1">
                      <a:alpha val="70026"/>
                    </a:schemeClr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0" charset="0"/>
                      <a:ea typeface="ＭＳ Ｐゴシック" pitchFamily="-110" charset="-128"/>
                      <a:cs typeface="ＭＳ Ｐゴシック" pitchFamily="-110" charset="-128"/>
                    </a:endParaRPr>
                  </a:p>
                </p:txBody>
              </p:sp>
              <p:sp>
                <p:nvSpPr>
                  <p:cNvPr id="588" name="TextBox 587">
                    <a:extLst>
                      <a:ext uri="{FF2B5EF4-FFF2-40B4-BE49-F238E27FC236}">
                        <a16:creationId xmlns:a16="http://schemas.microsoft.com/office/drawing/2014/main" id="{6197599C-BEF8-2CED-2577-4785811918DB}"/>
                      </a:ext>
                    </a:extLst>
                  </p:cNvPr>
                  <p:cNvSpPr txBox="1"/>
                  <p:nvPr/>
                </p:nvSpPr>
                <p:spPr>
                  <a:xfrm>
                    <a:off x="2536975" y="4170282"/>
                    <a:ext cx="881973" cy="2616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rotation axis</a:t>
                    </a:r>
                  </a:p>
                </p:txBody>
              </p:sp>
              <p:grpSp>
                <p:nvGrpSpPr>
                  <p:cNvPr id="589" name="Group 588">
                    <a:extLst>
                      <a:ext uri="{FF2B5EF4-FFF2-40B4-BE49-F238E27FC236}">
                        <a16:creationId xmlns:a16="http://schemas.microsoft.com/office/drawing/2014/main" id="{CF3926E2-3CE7-ED71-3D70-76AED5CDB4B7}"/>
                      </a:ext>
                    </a:extLst>
                  </p:cNvPr>
                  <p:cNvGrpSpPr/>
                  <p:nvPr/>
                </p:nvGrpSpPr>
                <p:grpSpPr>
                  <a:xfrm>
                    <a:off x="2492884" y="1936434"/>
                    <a:ext cx="2233" cy="2438400"/>
                    <a:chOff x="4402941" y="1936434"/>
                    <a:chExt cx="2233" cy="2438400"/>
                  </a:xfrm>
                </p:grpSpPr>
                <p:cxnSp>
                  <p:nvCxnSpPr>
                    <p:cNvPr id="590" name="Straight Arrow Connector 589">
                      <a:extLst>
                        <a:ext uri="{FF2B5EF4-FFF2-40B4-BE49-F238E27FC236}">
                          <a16:creationId xmlns:a16="http://schemas.microsoft.com/office/drawing/2014/main" id="{1029A83C-91A9-CDE4-E094-DF2A07A7ADC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 flipH="1">
                      <a:off x="4402941" y="3771900"/>
                      <a:ext cx="2233" cy="602934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19050" cap="flat" cmpd="sng" algn="ctr">
                      <a:solidFill>
                        <a:srgbClr val="32A859"/>
                      </a:solidFill>
                      <a:prstDash val="solid"/>
                      <a:round/>
                      <a:headEnd type="none" w="med" len="med"/>
                      <a:tailEnd type="arrow"/>
                    </a:ln>
                    <a:effectLst/>
                  </p:spPr>
                </p:cxnSp>
                <p:cxnSp>
                  <p:nvCxnSpPr>
                    <p:cNvPr id="591" name="Straight Arrow Connector 590">
                      <a:extLst>
                        <a:ext uri="{FF2B5EF4-FFF2-40B4-BE49-F238E27FC236}">
                          <a16:creationId xmlns:a16="http://schemas.microsoft.com/office/drawing/2014/main" id="{D1A265F6-91C9-810E-FB02-390580F95FB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402941" y="1936434"/>
                      <a:ext cx="2233" cy="540066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19050" cap="flat" cmpd="sng" algn="ctr">
                      <a:solidFill>
                        <a:srgbClr val="32A859"/>
                      </a:solidFill>
                      <a:prstDash val="solid"/>
                      <a:round/>
                      <a:headEnd type="none" w="med" len="med"/>
                      <a:tailEnd type="none"/>
                    </a:ln>
                    <a:effectLst/>
                  </p:spPr>
                </p:cxnSp>
              </p:grpSp>
            </p:grpSp>
            <p:sp>
              <p:nvSpPr>
                <p:cNvPr id="582" name="Oval 581">
                  <a:extLst>
                    <a:ext uri="{FF2B5EF4-FFF2-40B4-BE49-F238E27FC236}">
                      <a16:creationId xmlns:a16="http://schemas.microsoft.com/office/drawing/2014/main" id="{C089B76F-A049-AF0B-EBCA-92D16841675F}"/>
                    </a:ext>
                  </a:extLst>
                </p:cNvPr>
                <p:cNvSpPr/>
                <p:nvPr/>
              </p:nvSpPr>
              <p:spPr bwMode="auto">
                <a:xfrm>
                  <a:off x="2237376" y="1564352"/>
                  <a:ext cx="76200" cy="762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>
                    <a:rot lat="3000000" lon="0" rev="0"/>
                  </a:camera>
                  <a:lightRig rig="threePt" dir="t"/>
                </a:scene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sp>
              <p:nvSpPr>
                <p:cNvPr id="583" name="Oval 582">
                  <a:extLst>
                    <a:ext uri="{FF2B5EF4-FFF2-40B4-BE49-F238E27FC236}">
                      <a16:creationId xmlns:a16="http://schemas.microsoft.com/office/drawing/2014/main" id="{E754C33B-F557-C9A1-E006-65EDABEE26A8}"/>
                    </a:ext>
                  </a:extLst>
                </p:cNvPr>
                <p:cNvSpPr/>
                <p:nvPr/>
              </p:nvSpPr>
              <p:spPr bwMode="auto">
                <a:xfrm>
                  <a:off x="2234351" y="2656533"/>
                  <a:ext cx="76200" cy="762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>
                    <a:rot lat="3000000" lon="0" rev="0"/>
                  </a:camera>
                  <a:lightRig rig="threePt" dir="t"/>
                </a:scene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sp>
              <p:nvSpPr>
                <p:cNvPr id="584" name="Oval 583">
                  <a:extLst>
                    <a:ext uri="{FF2B5EF4-FFF2-40B4-BE49-F238E27FC236}">
                      <a16:creationId xmlns:a16="http://schemas.microsoft.com/office/drawing/2014/main" id="{D9ADD904-2909-EC28-013C-9E195FD21BBE}"/>
                    </a:ext>
                  </a:extLst>
                </p:cNvPr>
                <p:cNvSpPr/>
                <p:nvPr/>
              </p:nvSpPr>
              <p:spPr bwMode="auto">
                <a:xfrm>
                  <a:off x="2232175" y="2111905"/>
                  <a:ext cx="76200" cy="762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>
                    <a:rot lat="3000000" lon="0" rev="0"/>
                  </a:camera>
                  <a:lightRig rig="threePt" dir="t"/>
                </a:scene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</p:grpSp>
          <p:grpSp>
            <p:nvGrpSpPr>
              <p:cNvPr id="555" name="Group 554">
                <a:extLst>
                  <a:ext uri="{FF2B5EF4-FFF2-40B4-BE49-F238E27FC236}">
                    <a16:creationId xmlns:a16="http://schemas.microsoft.com/office/drawing/2014/main" id="{0C602965-0B66-0D47-1420-004AD268B4F2}"/>
                  </a:ext>
                </a:extLst>
              </p:cNvPr>
              <p:cNvGrpSpPr/>
              <p:nvPr/>
            </p:nvGrpSpPr>
            <p:grpSpPr>
              <a:xfrm>
                <a:off x="473673" y="1799442"/>
                <a:ext cx="6684392" cy="947953"/>
                <a:chOff x="473236" y="1891767"/>
                <a:chExt cx="6684392" cy="947953"/>
              </a:xfrm>
            </p:grpSpPr>
            <p:sp>
              <p:nvSpPr>
                <p:cNvPr id="572" name="TextBox 571">
                  <a:extLst>
                    <a:ext uri="{FF2B5EF4-FFF2-40B4-BE49-F238E27FC236}">
                      <a16:creationId xmlns:a16="http://schemas.microsoft.com/office/drawing/2014/main" id="{58A9174F-A285-ACAF-6A7C-7EF18C391265}"/>
                    </a:ext>
                  </a:extLst>
                </p:cNvPr>
                <p:cNvSpPr txBox="1"/>
                <p:nvPr/>
              </p:nvSpPr>
              <p:spPr>
                <a:xfrm>
                  <a:off x="473236" y="1928514"/>
                  <a:ext cx="654345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source</a:t>
                  </a:r>
                </a:p>
              </p:txBody>
            </p:sp>
            <p:grpSp>
              <p:nvGrpSpPr>
                <p:cNvPr id="573" name="Group 572">
                  <a:extLst>
                    <a:ext uri="{FF2B5EF4-FFF2-40B4-BE49-F238E27FC236}">
                      <a16:creationId xmlns:a16="http://schemas.microsoft.com/office/drawing/2014/main" id="{2580AD8F-7219-EB32-688C-E9E02A1AF374}"/>
                    </a:ext>
                  </a:extLst>
                </p:cNvPr>
                <p:cNvGrpSpPr/>
                <p:nvPr/>
              </p:nvGrpSpPr>
              <p:grpSpPr>
                <a:xfrm>
                  <a:off x="762309" y="2255437"/>
                  <a:ext cx="6395319" cy="76200"/>
                  <a:chOff x="762310" y="2302742"/>
                  <a:chExt cx="6395319" cy="76200"/>
                </a:xfrm>
              </p:grpSpPr>
              <p:sp>
                <p:nvSpPr>
                  <p:cNvPr id="578" name="Oval 577">
                    <a:extLst>
                      <a:ext uri="{FF2B5EF4-FFF2-40B4-BE49-F238E27FC236}">
                        <a16:creationId xmlns:a16="http://schemas.microsoft.com/office/drawing/2014/main" id="{E892406A-5522-33C0-0853-78719C50470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2310" y="2302742"/>
                    <a:ext cx="76200" cy="76200"/>
                  </a:xfrm>
                  <a:prstGeom prst="ellipse">
                    <a:avLst/>
                  </a:prstGeom>
                  <a:solidFill>
                    <a:srgbClr val="FF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0" charset="0"/>
                      <a:ea typeface="ＭＳ Ｐゴシック" pitchFamily="-110" charset="-128"/>
                      <a:cs typeface="ＭＳ Ｐゴシック" pitchFamily="-110" charset="-128"/>
                    </a:endParaRPr>
                  </a:p>
                </p:txBody>
              </p:sp>
              <p:cxnSp>
                <p:nvCxnSpPr>
                  <p:cNvPr id="579" name="Straight Arrow Connector 578">
                    <a:extLst>
                      <a:ext uri="{FF2B5EF4-FFF2-40B4-BE49-F238E27FC236}">
                        <a16:creationId xmlns:a16="http://schemas.microsoft.com/office/drawing/2014/main" id="{C7893916-E6B3-594C-230E-27C7FD5DEE7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838510" y="2337859"/>
                    <a:ext cx="6319119" cy="0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triangle" w="med" len="lg"/>
                  </a:ln>
                  <a:effectLst/>
                </p:spPr>
              </p:cxnSp>
            </p:grpSp>
            <p:sp>
              <p:nvSpPr>
                <p:cNvPr id="574" name="TextBox 573">
                  <a:extLst>
                    <a:ext uri="{FF2B5EF4-FFF2-40B4-BE49-F238E27FC236}">
                      <a16:creationId xmlns:a16="http://schemas.microsoft.com/office/drawing/2014/main" id="{9585CA32-7354-C17A-D9FF-8FFDE4E8C047}"/>
                    </a:ext>
                  </a:extLst>
                </p:cNvPr>
                <p:cNvSpPr txBox="1"/>
                <p:nvPr/>
              </p:nvSpPr>
              <p:spPr>
                <a:xfrm>
                  <a:off x="5177870" y="1909723"/>
                  <a:ext cx="1134820" cy="4308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1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source to detector distance</a:t>
                  </a:r>
                </a:p>
              </p:txBody>
            </p:sp>
            <p:cxnSp>
              <p:nvCxnSpPr>
                <p:cNvPr id="575" name="Straight Arrow Connector 574">
                  <a:extLst>
                    <a:ext uri="{FF2B5EF4-FFF2-40B4-BE49-F238E27FC236}">
                      <a16:creationId xmlns:a16="http://schemas.microsoft.com/office/drawing/2014/main" id="{79311496-3F3B-B069-8809-38AFF0D55ACA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95195" y="2476500"/>
                  <a:ext cx="3115469" cy="0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0000"/>
                  </a:solidFill>
                  <a:prstDash val="dash"/>
                  <a:round/>
                  <a:headEnd type="none" w="med" len="med"/>
                  <a:tailEnd type="arrow"/>
                </a:ln>
                <a:effectLst/>
              </p:spPr>
            </p:cxnSp>
            <p:sp>
              <p:nvSpPr>
                <p:cNvPr id="576" name="TextBox 575">
                  <a:extLst>
                    <a:ext uri="{FF2B5EF4-FFF2-40B4-BE49-F238E27FC236}">
                      <a16:creationId xmlns:a16="http://schemas.microsoft.com/office/drawing/2014/main" id="{985CE66D-D2D1-F3FA-8053-194A958F1D41}"/>
                    </a:ext>
                  </a:extLst>
                </p:cNvPr>
                <p:cNvSpPr txBox="1"/>
                <p:nvPr/>
              </p:nvSpPr>
              <p:spPr>
                <a:xfrm>
                  <a:off x="1653661" y="2408833"/>
                  <a:ext cx="1134820" cy="4308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1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source to iso distance</a:t>
                  </a:r>
                </a:p>
              </p:txBody>
            </p:sp>
            <p:sp>
              <p:nvSpPr>
                <p:cNvPr id="577" name="TextBox 576">
                  <a:extLst>
                    <a:ext uri="{FF2B5EF4-FFF2-40B4-BE49-F238E27FC236}">
                      <a16:creationId xmlns:a16="http://schemas.microsoft.com/office/drawing/2014/main" id="{7FBA9A00-0891-C0F7-9152-49CA37560A47}"/>
                    </a:ext>
                  </a:extLst>
                </p:cNvPr>
                <p:cNvSpPr txBox="1"/>
                <p:nvPr/>
              </p:nvSpPr>
              <p:spPr>
                <a:xfrm>
                  <a:off x="1372275" y="1891767"/>
                  <a:ext cx="1134820" cy="4308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1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source to detector line</a:t>
                  </a:r>
                </a:p>
              </p:txBody>
            </p:sp>
          </p:grpSp>
          <p:grpSp>
            <p:nvGrpSpPr>
              <p:cNvPr id="556" name="Group 555">
                <a:extLst>
                  <a:ext uri="{FF2B5EF4-FFF2-40B4-BE49-F238E27FC236}">
                    <a16:creationId xmlns:a16="http://schemas.microsoft.com/office/drawing/2014/main" id="{025CDCA6-0E9D-74F0-9F49-E12A53100B88}"/>
                  </a:ext>
                </a:extLst>
              </p:cNvPr>
              <p:cNvGrpSpPr/>
              <p:nvPr/>
            </p:nvGrpSpPr>
            <p:grpSpPr>
              <a:xfrm>
                <a:off x="3674558" y="1176400"/>
                <a:ext cx="1258621" cy="1410035"/>
                <a:chOff x="3674121" y="1171162"/>
                <a:chExt cx="1258621" cy="1410035"/>
              </a:xfrm>
            </p:grpSpPr>
            <p:grpSp>
              <p:nvGrpSpPr>
                <p:cNvPr id="564" name="Group 563">
                  <a:extLst>
                    <a:ext uri="{FF2B5EF4-FFF2-40B4-BE49-F238E27FC236}">
                      <a16:creationId xmlns:a16="http://schemas.microsoft.com/office/drawing/2014/main" id="{B9404231-1A16-5BAB-C638-D6488B614CCA}"/>
                    </a:ext>
                  </a:extLst>
                </p:cNvPr>
                <p:cNvGrpSpPr/>
                <p:nvPr/>
              </p:nvGrpSpPr>
              <p:grpSpPr>
                <a:xfrm>
                  <a:off x="3674121" y="1171162"/>
                  <a:ext cx="1258621" cy="1410035"/>
                  <a:chOff x="4481432" y="109859"/>
                  <a:chExt cx="1258621" cy="1410035"/>
                </a:xfrm>
              </p:grpSpPr>
              <p:cxnSp>
                <p:nvCxnSpPr>
                  <p:cNvPr id="566" name="Straight Arrow Connector 565">
                    <a:extLst>
                      <a:ext uri="{FF2B5EF4-FFF2-40B4-BE49-F238E27FC236}">
                        <a16:creationId xmlns:a16="http://schemas.microsoft.com/office/drawing/2014/main" id="{E8862513-50C5-FA18-3FDB-E2F6BA10DBD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H="1">
                    <a:off x="5135385" y="412708"/>
                    <a:ext cx="364959" cy="363721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arrow"/>
                  </a:ln>
                  <a:effectLst/>
                </p:spPr>
              </p:cxnSp>
              <p:sp>
                <p:nvSpPr>
                  <p:cNvPr id="567" name="TextBox 566">
                    <a:extLst>
                      <a:ext uri="{FF2B5EF4-FFF2-40B4-BE49-F238E27FC236}">
                        <a16:creationId xmlns:a16="http://schemas.microsoft.com/office/drawing/2014/main" id="{C6AEEAA4-93C1-AE05-68D8-65D15BA51621}"/>
                      </a:ext>
                    </a:extLst>
                  </p:cNvPr>
                  <p:cNvSpPr txBox="1"/>
                  <p:nvPr/>
                </p:nvSpPr>
                <p:spPr>
                  <a:xfrm rot="18851932">
                    <a:off x="4972324" y="396164"/>
                    <a:ext cx="522900" cy="2616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1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col (j)</a:t>
                    </a:r>
                  </a:p>
                </p:txBody>
              </p:sp>
              <p:cxnSp>
                <p:nvCxnSpPr>
                  <p:cNvPr id="568" name="Straight Arrow Connector 567">
                    <a:extLst>
                      <a:ext uri="{FF2B5EF4-FFF2-40B4-BE49-F238E27FC236}">
                        <a16:creationId xmlns:a16="http://schemas.microsoft.com/office/drawing/2014/main" id="{A64789D1-1E77-F6A2-27E7-F380C02CB41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H="1">
                    <a:off x="4481432" y="331756"/>
                    <a:ext cx="940237" cy="2960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arrow"/>
                  </a:ln>
                  <a:effectLst/>
                </p:spPr>
              </p:cxnSp>
              <p:sp>
                <p:nvSpPr>
                  <p:cNvPr id="569" name="TextBox 568">
                    <a:extLst>
                      <a:ext uri="{FF2B5EF4-FFF2-40B4-BE49-F238E27FC236}">
                        <a16:creationId xmlns:a16="http://schemas.microsoft.com/office/drawing/2014/main" id="{E8DE6A26-5CA3-4540-BBEC-BB50ABFD8903}"/>
                      </a:ext>
                    </a:extLst>
                  </p:cNvPr>
                  <p:cNvSpPr txBox="1"/>
                  <p:nvPr/>
                </p:nvSpPr>
                <p:spPr>
                  <a:xfrm>
                    <a:off x="4855016" y="109859"/>
                    <a:ext cx="570990" cy="2616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1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row (</a:t>
                    </a:r>
                    <a:r>
                      <a:rPr lang="en-US" sz="1100" dirty="0" err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i</a:t>
                    </a:r>
                    <a:r>
                      <a:rPr lang="en-US" sz="11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)</a:t>
                    </a:r>
                  </a:p>
                </p:txBody>
              </p:sp>
              <p:cxnSp>
                <p:nvCxnSpPr>
                  <p:cNvPr id="570" name="Straight Arrow Connector 569">
                    <a:extLst>
                      <a:ext uri="{FF2B5EF4-FFF2-40B4-BE49-F238E27FC236}">
                        <a16:creationId xmlns:a16="http://schemas.microsoft.com/office/drawing/2014/main" id="{8FA2203E-CAA9-329F-8523-D072E8FDDC4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5500344" y="412708"/>
                    <a:ext cx="0" cy="1107186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arrow"/>
                  </a:ln>
                  <a:effectLst/>
                </p:spPr>
              </p:cxnSp>
              <p:sp>
                <p:nvSpPr>
                  <p:cNvPr id="571" name="TextBox 570">
                    <a:extLst>
                      <a:ext uri="{FF2B5EF4-FFF2-40B4-BE49-F238E27FC236}">
                        <a16:creationId xmlns:a16="http://schemas.microsoft.com/office/drawing/2014/main" id="{7F744063-A445-C3E1-26C8-2678B48889D0}"/>
                      </a:ext>
                    </a:extLst>
                  </p:cNvPr>
                  <p:cNvSpPr txBox="1"/>
                  <p:nvPr/>
                </p:nvSpPr>
                <p:spPr>
                  <a:xfrm rot="5400000">
                    <a:off x="5289288" y="587463"/>
                    <a:ext cx="639919" cy="2616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1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slice (k)</a:t>
                    </a:r>
                  </a:p>
                </p:txBody>
              </p:sp>
            </p:grpSp>
            <p:sp>
              <p:nvSpPr>
                <p:cNvPr id="565" name="Oval 564">
                  <a:extLst>
                    <a:ext uri="{FF2B5EF4-FFF2-40B4-BE49-F238E27FC236}">
                      <a16:creationId xmlns:a16="http://schemas.microsoft.com/office/drawing/2014/main" id="{8B64B847-2DB2-901A-414D-5020C8A3AB29}"/>
                    </a:ext>
                  </a:extLst>
                </p:cNvPr>
                <p:cNvSpPr/>
                <p:nvPr/>
              </p:nvSpPr>
              <p:spPr bwMode="auto">
                <a:xfrm>
                  <a:off x="4570974" y="1426771"/>
                  <a:ext cx="76200" cy="762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</p:grpSp>
          <p:grpSp>
            <p:nvGrpSpPr>
              <p:cNvPr id="557" name="Group 556">
                <a:extLst>
                  <a:ext uri="{FF2B5EF4-FFF2-40B4-BE49-F238E27FC236}">
                    <a16:creationId xmlns:a16="http://schemas.microsoft.com/office/drawing/2014/main" id="{CB67D28A-7663-AA95-6FA8-D272E879F588}"/>
                  </a:ext>
                </a:extLst>
              </p:cNvPr>
              <p:cNvGrpSpPr/>
              <p:nvPr/>
            </p:nvGrpSpPr>
            <p:grpSpPr>
              <a:xfrm>
                <a:off x="3481014" y="1959037"/>
                <a:ext cx="615272" cy="783924"/>
                <a:chOff x="5067123" y="179641"/>
                <a:chExt cx="615272" cy="783924"/>
              </a:xfrm>
            </p:grpSpPr>
            <p:cxnSp>
              <p:nvCxnSpPr>
                <p:cNvPr id="558" name="Straight Arrow Connector 557">
                  <a:extLst>
                    <a:ext uri="{FF2B5EF4-FFF2-40B4-BE49-F238E27FC236}">
                      <a16:creationId xmlns:a16="http://schemas.microsoft.com/office/drawing/2014/main" id="{7A565820-D90B-1E36-625C-8FD1BFC7A66D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>
                  <a:off x="5135385" y="412708"/>
                  <a:ext cx="364959" cy="363721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FF00"/>
                  </a:solidFill>
                  <a:prstDash val="solid"/>
                  <a:round/>
                  <a:headEnd type="none" w="med" len="med"/>
                  <a:tailEnd type="arrow"/>
                </a:ln>
                <a:effectLst/>
              </p:spPr>
            </p:cxnSp>
            <p:sp>
              <p:nvSpPr>
                <p:cNvPr id="559" name="TextBox 558">
                  <a:extLst>
                    <a:ext uri="{FF2B5EF4-FFF2-40B4-BE49-F238E27FC236}">
                      <a16:creationId xmlns:a16="http://schemas.microsoft.com/office/drawing/2014/main" id="{3E593812-D50F-5B1F-EE82-C16D7A430697}"/>
                    </a:ext>
                  </a:extLst>
                </p:cNvPr>
                <p:cNvSpPr txBox="1"/>
                <p:nvPr/>
              </p:nvSpPr>
              <p:spPr>
                <a:xfrm>
                  <a:off x="5123424" y="425954"/>
                  <a:ext cx="255198" cy="26161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100" dirty="0">
                      <a:solidFill>
                        <a:srgbClr val="FFFF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x</a:t>
                  </a:r>
                </a:p>
              </p:txBody>
            </p:sp>
            <p:cxnSp>
              <p:nvCxnSpPr>
                <p:cNvPr id="560" name="Straight Arrow Connector 559">
                  <a:extLst>
                    <a:ext uri="{FF2B5EF4-FFF2-40B4-BE49-F238E27FC236}">
                      <a16:creationId xmlns:a16="http://schemas.microsoft.com/office/drawing/2014/main" id="{0E169A6F-EE7E-6DD0-5EE7-D855AEE7A5A0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 flipV="1">
                  <a:off x="5067123" y="412708"/>
                  <a:ext cx="429285" cy="3315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FF00"/>
                  </a:solidFill>
                  <a:prstDash val="solid"/>
                  <a:round/>
                  <a:headEnd type="none" w="med" len="med"/>
                  <a:tailEnd type="arrow"/>
                </a:ln>
                <a:effectLst/>
              </p:spPr>
            </p:cxnSp>
            <p:sp>
              <p:nvSpPr>
                <p:cNvPr id="561" name="TextBox 560">
                  <a:extLst>
                    <a:ext uri="{FF2B5EF4-FFF2-40B4-BE49-F238E27FC236}">
                      <a16:creationId xmlns:a16="http://schemas.microsoft.com/office/drawing/2014/main" id="{E9F87111-BBE4-1C9C-AA25-B7F7B8E1B489}"/>
                    </a:ext>
                  </a:extLst>
                </p:cNvPr>
                <p:cNvSpPr txBox="1"/>
                <p:nvPr/>
              </p:nvSpPr>
              <p:spPr>
                <a:xfrm>
                  <a:off x="5194896" y="179641"/>
                  <a:ext cx="255198" cy="26161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100" dirty="0">
                      <a:solidFill>
                        <a:srgbClr val="FFFF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y</a:t>
                  </a:r>
                </a:p>
              </p:txBody>
            </p:sp>
            <p:cxnSp>
              <p:nvCxnSpPr>
                <p:cNvPr id="562" name="Straight Arrow Connector 561">
                  <a:extLst>
                    <a:ext uri="{FF2B5EF4-FFF2-40B4-BE49-F238E27FC236}">
                      <a16:creationId xmlns:a16="http://schemas.microsoft.com/office/drawing/2014/main" id="{3073AE5F-EEC1-AD82-91A0-7B22145AD5CE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5500344" y="412708"/>
                  <a:ext cx="0" cy="550857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FF00"/>
                  </a:solidFill>
                  <a:prstDash val="solid"/>
                  <a:round/>
                  <a:headEnd type="none" w="med" len="med"/>
                  <a:tailEnd type="arrow"/>
                </a:ln>
                <a:effectLst/>
              </p:spPr>
            </p:cxnSp>
            <p:sp>
              <p:nvSpPr>
                <p:cNvPr id="563" name="TextBox 562">
                  <a:extLst>
                    <a:ext uri="{FF2B5EF4-FFF2-40B4-BE49-F238E27FC236}">
                      <a16:creationId xmlns:a16="http://schemas.microsoft.com/office/drawing/2014/main" id="{E6755EA3-264E-D35D-4F30-AE18676AA97F}"/>
                    </a:ext>
                  </a:extLst>
                </p:cNvPr>
                <p:cNvSpPr txBox="1"/>
                <p:nvPr/>
              </p:nvSpPr>
              <p:spPr>
                <a:xfrm>
                  <a:off x="5435211" y="541469"/>
                  <a:ext cx="247184" cy="26161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100" dirty="0">
                      <a:solidFill>
                        <a:srgbClr val="FFFF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z</a:t>
                  </a:r>
                </a:p>
              </p:txBody>
            </p:sp>
          </p:grpSp>
        </p:grpSp>
        <p:grpSp>
          <p:nvGrpSpPr>
            <p:cNvPr id="523" name="Group 522">
              <a:extLst>
                <a:ext uri="{FF2B5EF4-FFF2-40B4-BE49-F238E27FC236}">
                  <a16:creationId xmlns:a16="http://schemas.microsoft.com/office/drawing/2014/main" id="{5B4977F0-BFC2-D9EC-FAA8-8E6FAD818DC7}"/>
                </a:ext>
              </a:extLst>
            </p:cNvPr>
            <p:cNvGrpSpPr/>
            <p:nvPr/>
          </p:nvGrpSpPr>
          <p:grpSpPr>
            <a:xfrm>
              <a:off x="6422396" y="62576"/>
              <a:ext cx="2735843" cy="3935202"/>
              <a:chOff x="4543755" y="786046"/>
              <a:chExt cx="2735843" cy="3935202"/>
            </a:xfrm>
          </p:grpSpPr>
          <p:grpSp>
            <p:nvGrpSpPr>
              <p:cNvPr id="524" name="Group 523">
                <a:extLst>
                  <a:ext uri="{FF2B5EF4-FFF2-40B4-BE49-F238E27FC236}">
                    <a16:creationId xmlns:a16="http://schemas.microsoft.com/office/drawing/2014/main" id="{497900AA-3A72-4B38-9609-EE5348B66AF5}"/>
                  </a:ext>
                </a:extLst>
              </p:cNvPr>
              <p:cNvGrpSpPr/>
              <p:nvPr/>
            </p:nvGrpSpPr>
            <p:grpSpPr>
              <a:xfrm>
                <a:off x="5261524" y="2910281"/>
                <a:ext cx="1981385" cy="695076"/>
                <a:chOff x="5239496" y="2899378"/>
                <a:chExt cx="1981385" cy="695076"/>
              </a:xfrm>
            </p:grpSpPr>
            <p:grpSp>
              <p:nvGrpSpPr>
                <p:cNvPr id="549" name="Group 548">
                  <a:extLst>
                    <a:ext uri="{FF2B5EF4-FFF2-40B4-BE49-F238E27FC236}">
                      <a16:creationId xmlns:a16="http://schemas.microsoft.com/office/drawing/2014/main" id="{003E52B6-22EA-C0A5-D82A-8A95D10BA7DA}"/>
                    </a:ext>
                  </a:extLst>
                </p:cNvPr>
                <p:cNvGrpSpPr/>
                <p:nvPr/>
              </p:nvGrpSpPr>
              <p:grpSpPr>
                <a:xfrm>
                  <a:off x="5302255" y="2951001"/>
                  <a:ext cx="1918626" cy="643453"/>
                  <a:chOff x="7200300" y="2201061"/>
                  <a:chExt cx="1918626" cy="643453"/>
                </a:xfrm>
              </p:grpSpPr>
              <p:cxnSp>
                <p:nvCxnSpPr>
                  <p:cNvPr id="551" name="Straight Arrow Connector 550">
                    <a:extLst>
                      <a:ext uri="{FF2B5EF4-FFF2-40B4-BE49-F238E27FC236}">
                        <a16:creationId xmlns:a16="http://schemas.microsoft.com/office/drawing/2014/main" id="{DA8F2D84-75E3-80B5-EAF3-5CCE8FAD297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H="1" flipV="1">
                    <a:off x="7200300" y="2201061"/>
                    <a:ext cx="1027197" cy="299836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6350" cap="flat" cmpd="sng" algn="ctr">
                    <a:solidFill>
                      <a:schemeClr val="accent4"/>
                    </a:solidFill>
                    <a:prstDash val="solid"/>
                    <a:round/>
                    <a:headEnd type="none" w="med" len="med"/>
                    <a:tailEnd type="stealth" w="sm" len="lg"/>
                  </a:ln>
                  <a:effectLst/>
                </p:spPr>
              </p:cxnSp>
              <p:sp>
                <p:nvSpPr>
                  <p:cNvPr id="552" name="TextBox 551">
                    <a:extLst>
                      <a:ext uri="{FF2B5EF4-FFF2-40B4-BE49-F238E27FC236}">
                        <a16:creationId xmlns:a16="http://schemas.microsoft.com/office/drawing/2014/main" id="{4B016407-FC5F-E751-C248-AA9AA3897F65}"/>
                      </a:ext>
                    </a:extLst>
                  </p:cNvPr>
                  <p:cNvSpPr txBox="1"/>
                  <p:nvPr/>
                </p:nvSpPr>
                <p:spPr>
                  <a:xfrm>
                    <a:off x="8053065" y="2445559"/>
                    <a:ext cx="1065861" cy="39895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>
                      <a:lnSpc>
                        <a:spcPct val="60000"/>
                      </a:lnSpc>
                    </a:pPr>
                    <a:r>
                      <a: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detector iso</a:t>
                    </a:r>
                  </a:p>
                </p:txBody>
              </p:sp>
            </p:grpSp>
            <p:sp>
              <p:nvSpPr>
                <p:cNvPr id="550" name="Oval 549">
                  <a:extLst>
                    <a:ext uri="{FF2B5EF4-FFF2-40B4-BE49-F238E27FC236}">
                      <a16:creationId xmlns:a16="http://schemas.microsoft.com/office/drawing/2014/main" id="{15874100-786C-1871-0391-645A107FF00C}"/>
                    </a:ext>
                  </a:extLst>
                </p:cNvPr>
                <p:cNvSpPr/>
                <p:nvPr/>
              </p:nvSpPr>
              <p:spPr bwMode="auto">
                <a:xfrm rot="5400000">
                  <a:off x="5239496" y="2899378"/>
                  <a:ext cx="76200" cy="762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>
                    <a:rot lat="3000000" lon="0" rev="0"/>
                  </a:camera>
                  <a:lightRig rig="threePt" dir="t"/>
                </a:scene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</p:grpSp>
          <p:grpSp>
            <p:nvGrpSpPr>
              <p:cNvPr id="525" name="Group 524">
                <a:extLst>
                  <a:ext uri="{FF2B5EF4-FFF2-40B4-BE49-F238E27FC236}">
                    <a16:creationId xmlns:a16="http://schemas.microsoft.com/office/drawing/2014/main" id="{CA6C1B45-EE30-9D15-A1B7-07440615A03A}"/>
                  </a:ext>
                </a:extLst>
              </p:cNvPr>
              <p:cNvGrpSpPr/>
              <p:nvPr/>
            </p:nvGrpSpPr>
            <p:grpSpPr>
              <a:xfrm rot="21319204">
                <a:off x="4543755" y="786046"/>
                <a:ext cx="1699176" cy="3935202"/>
                <a:chOff x="4489558" y="806144"/>
                <a:chExt cx="1699176" cy="3935202"/>
              </a:xfrm>
            </p:grpSpPr>
            <p:sp>
              <p:nvSpPr>
                <p:cNvPr id="542" name="Cube 541">
                  <a:extLst>
                    <a:ext uri="{FF2B5EF4-FFF2-40B4-BE49-F238E27FC236}">
                      <a16:creationId xmlns:a16="http://schemas.microsoft.com/office/drawing/2014/main" id="{660EE609-35B1-15A0-450B-97C97A46BBC9}"/>
                    </a:ext>
                  </a:extLst>
                </p:cNvPr>
                <p:cNvSpPr/>
                <p:nvPr/>
              </p:nvSpPr>
              <p:spPr bwMode="auto">
                <a:xfrm rot="280796">
                  <a:off x="4636694" y="863030"/>
                  <a:ext cx="1205606" cy="3878316"/>
                </a:xfrm>
                <a:prstGeom prst="cube">
                  <a:avLst>
                    <a:gd name="adj" fmla="val 96784"/>
                  </a:avLst>
                </a:prstGeom>
                <a:solidFill>
                  <a:schemeClr val="bg1">
                    <a:lumMod val="95000"/>
                    <a:alpha val="56000"/>
                  </a:schemeClr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>
                    <a:rot lat="0" lon="0" rev="0"/>
                  </a:camera>
                  <a:lightRig rig="threePt" dir="t"/>
                </a:scene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cxnSp>
              <p:nvCxnSpPr>
                <p:cNvPr id="543" name="Straight Arrow Connector 542">
                  <a:extLst>
                    <a:ext uri="{FF2B5EF4-FFF2-40B4-BE49-F238E27FC236}">
                      <a16:creationId xmlns:a16="http://schemas.microsoft.com/office/drawing/2014/main" id="{9AC52BFC-7681-9C17-88A0-60BEAB6C798E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280796">
                  <a:off x="5321928" y="1381917"/>
                  <a:ext cx="0" cy="2702868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/>
                </a:ln>
                <a:effectLst/>
              </p:spPr>
            </p:cxnSp>
            <p:cxnSp>
              <p:nvCxnSpPr>
                <p:cNvPr id="544" name="Straight Arrow Connector 543">
                  <a:extLst>
                    <a:ext uri="{FF2B5EF4-FFF2-40B4-BE49-F238E27FC236}">
                      <a16:creationId xmlns:a16="http://schemas.microsoft.com/office/drawing/2014/main" id="{39A98C9D-091F-7B74-7E08-983F5078E46E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280796" flipH="1">
                  <a:off x="4653641" y="2108314"/>
                  <a:ext cx="1202055" cy="1441484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/>
                </a:ln>
                <a:effectLst/>
              </p:spPr>
            </p:cxnSp>
            <p:cxnSp>
              <p:nvCxnSpPr>
                <p:cNvPr id="545" name="Straight Arrow Connector 544">
                  <a:extLst>
                    <a:ext uri="{FF2B5EF4-FFF2-40B4-BE49-F238E27FC236}">
                      <a16:creationId xmlns:a16="http://schemas.microsoft.com/office/drawing/2014/main" id="{304D48F3-A0D9-7880-F566-BA0B200C82FB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280796">
                  <a:off x="5959631" y="919986"/>
                  <a:ext cx="0" cy="2685441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arrow"/>
                </a:ln>
                <a:effectLst/>
              </p:spPr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546" name="TextBox 545">
                      <a:extLst>
                        <a:ext uri="{FF2B5EF4-FFF2-40B4-BE49-F238E27FC236}">
                          <a16:creationId xmlns:a16="http://schemas.microsoft.com/office/drawing/2014/main" id="{656937EF-5475-7176-F50E-3FBE85168F2E}"/>
                        </a:ext>
                      </a:extLst>
                    </p:cNvPr>
                    <p:cNvSpPr txBox="1"/>
                    <p:nvPr/>
                  </p:nvSpPr>
                  <p:spPr>
                    <a:xfrm rot="5680796">
                      <a:off x="5421761" y="2322969"/>
                      <a:ext cx="1272336" cy="261610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11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rows indexed by </a:t>
                      </a:r>
                      <a14:m>
                        <m:oMath xmlns:m="http://schemas.openxmlformats.org/officeDocument/2006/math">
                          <m:r>
                            <a:rPr lang="en-US" sz="11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oMath>
                      </a14:m>
                      <a:endParaRPr lang="en-US" sz="1100" dirty="0">
                        <a:solidFill>
                          <a:srgbClr val="FF0000"/>
                        </a:solidFill>
                        <a:latin typeface="Consolas" panose="020B0609020204030204" pitchFamily="49" charset="0"/>
                        <a:cs typeface="Consolas" panose="020B0609020204030204" pitchFamily="49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546" name="TextBox 545">
                      <a:extLst>
                        <a:ext uri="{FF2B5EF4-FFF2-40B4-BE49-F238E27FC236}">
                          <a16:creationId xmlns:a16="http://schemas.microsoft.com/office/drawing/2014/main" id="{656937EF-5475-7176-F50E-3FBE85168F2E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 rot="5680796">
                      <a:off x="5421761" y="2322969"/>
                      <a:ext cx="1272336" cy="261610"/>
                    </a:xfrm>
                    <a:prstGeom prst="rect">
                      <a:avLst/>
                    </a:prstGeom>
                    <a:blipFill>
                      <a:blip r:embed="rId3"/>
                      <a:stretch>
                        <a:fillRect l="-14286" r="-4762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547" name="TextBox 546">
                      <a:extLst>
                        <a:ext uri="{FF2B5EF4-FFF2-40B4-BE49-F238E27FC236}">
                          <a16:creationId xmlns:a16="http://schemas.microsoft.com/office/drawing/2014/main" id="{781315CF-DC21-29C1-9058-D9A8C8A17911}"/>
                        </a:ext>
                      </a:extLst>
                    </p:cNvPr>
                    <p:cNvSpPr txBox="1"/>
                    <p:nvPr/>
                  </p:nvSpPr>
                  <p:spPr>
                    <a:xfrm rot="19261974">
                      <a:off x="4489558" y="1195715"/>
                      <a:ext cx="1354089" cy="261610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11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channels index by </a:t>
                      </a:r>
                      <a14:m>
                        <m:oMath xmlns:m="http://schemas.openxmlformats.org/officeDocument/2006/math">
                          <m:r>
                            <a:rPr lang="en-US" sz="11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oMath>
                      </a14:m>
                      <a:r>
                        <a:rPr lang="en-US" sz="11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100" dirty="0">
                        <a:solidFill>
                          <a:srgbClr val="FF0000"/>
                        </a:solidFill>
                        <a:latin typeface="Consolas" panose="020B0609020204030204" pitchFamily="49" charset="0"/>
                        <a:cs typeface="Consolas" panose="020B0609020204030204" pitchFamily="49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547" name="TextBox 546">
                      <a:extLst>
                        <a:ext uri="{FF2B5EF4-FFF2-40B4-BE49-F238E27FC236}">
                          <a16:creationId xmlns:a16="http://schemas.microsoft.com/office/drawing/2014/main" id="{781315CF-DC21-29C1-9058-D9A8C8A17911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 rot="19261974">
                      <a:off x="4489558" y="1195715"/>
                      <a:ext cx="1354089" cy="261610"/>
                    </a:xfrm>
                    <a:prstGeom prst="rect">
                      <a:avLst/>
                    </a:prstGeom>
                    <a:blipFill>
                      <a:blip r:embed="rId4"/>
                      <a:stretch>
                        <a:fillRect b="-2247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548" name="Straight Arrow Connector 547">
                  <a:extLst>
                    <a:ext uri="{FF2B5EF4-FFF2-40B4-BE49-F238E27FC236}">
                      <a16:creationId xmlns:a16="http://schemas.microsoft.com/office/drawing/2014/main" id="{93F6A6D2-9E5D-C554-84B6-8653DE756B8C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280796" flipH="1">
                  <a:off x="4719274" y="806144"/>
                  <a:ext cx="1190550" cy="1164729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arrow"/>
                </a:ln>
                <a:effectLst/>
              </p:spPr>
            </p:cxnSp>
          </p:grpSp>
          <p:grpSp>
            <p:nvGrpSpPr>
              <p:cNvPr id="526" name="Group 525">
                <a:extLst>
                  <a:ext uri="{FF2B5EF4-FFF2-40B4-BE49-F238E27FC236}">
                    <a16:creationId xmlns:a16="http://schemas.microsoft.com/office/drawing/2014/main" id="{6BDED618-A1A4-963C-DB39-87037A208696}"/>
                  </a:ext>
                </a:extLst>
              </p:cNvPr>
              <p:cNvGrpSpPr/>
              <p:nvPr/>
            </p:nvGrpSpPr>
            <p:grpSpPr>
              <a:xfrm>
                <a:off x="4565225" y="2929451"/>
                <a:ext cx="1085803" cy="1467452"/>
                <a:chOff x="4541890" y="2922955"/>
                <a:chExt cx="1085803" cy="1467452"/>
              </a:xfrm>
            </p:grpSpPr>
            <p:cxnSp>
              <p:nvCxnSpPr>
                <p:cNvPr id="538" name="Straight Arrow Connector 537">
                  <a:extLst>
                    <a:ext uri="{FF2B5EF4-FFF2-40B4-BE49-F238E27FC236}">
                      <a16:creationId xmlns:a16="http://schemas.microsoft.com/office/drawing/2014/main" id="{C8280F51-35B3-8F76-65F2-CA1FA88E5E42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 flipV="1">
                  <a:off x="5280744" y="2926799"/>
                  <a:ext cx="5355" cy="1463608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stealth" w="sm" len="lg"/>
                  <a:tailEnd type="none" w="sm" len="sm"/>
                </a:ln>
                <a:effectLst/>
              </p:spPr>
            </p:cxnSp>
            <p:cxnSp>
              <p:nvCxnSpPr>
                <p:cNvPr id="539" name="Straight Arrow Connector 538">
                  <a:extLst>
                    <a:ext uri="{FF2B5EF4-FFF2-40B4-BE49-F238E27FC236}">
                      <a16:creationId xmlns:a16="http://schemas.microsoft.com/office/drawing/2014/main" id="{FFD555C0-F832-6D7F-A980-14FDBF691348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V="1">
                  <a:off x="4541890" y="2922955"/>
                  <a:ext cx="734881" cy="915886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stealth" w="sm" len="lg"/>
                  <a:tailEnd type="none" w="sm" len="sm"/>
                </a:ln>
                <a:effectLst/>
              </p:spPr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540" name="TextBox 539">
                      <a:extLst>
                        <a:ext uri="{FF2B5EF4-FFF2-40B4-BE49-F238E27FC236}">
                          <a16:creationId xmlns:a16="http://schemas.microsoft.com/office/drawing/2014/main" id="{8BDB3399-21E1-B9B5-E15A-26379D4EED20}"/>
                        </a:ext>
                      </a:extLst>
                    </p:cNvPr>
                    <p:cNvSpPr txBox="1"/>
                    <p:nvPr/>
                  </p:nvSpPr>
                  <p:spPr>
                    <a:xfrm rot="18694461">
                      <a:off x="4723279" y="3020163"/>
                      <a:ext cx="361701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sz="1200" b="0" i="1" dirty="0" smtClean="0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  <m:t>𝑢</m:t>
                            </m:r>
                          </m:oMath>
                        </m:oMathPara>
                      </a14:m>
                      <a:endParaRPr lang="en-US" sz="1200" dirty="0">
                        <a:latin typeface="Consolas" panose="020B0609020204030204" pitchFamily="49" charset="0"/>
                        <a:cs typeface="Consolas" panose="020B0609020204030204" pitchFamily="49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540" name="TextBox 539">
                      <a:extLst>
                        <a:ext uri="{FF2B5EF4-FFF2-40B4-BE49-F238E27FC236}">
                          <a16:creationId xmlns:a16="http://schemas.microsoft.com/office/drawing/2014/main" id="{8BDB3399-21E1-B9B5-E15A-26379D4EED20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 rot="18694461">
                      <a:off x="4723279" y="3020163"/>
                      <a:ext cx="361701" cy="276999"/>
                    </a:xfrm>
                    <a:prstGeom prst="rect">
                      <a:avLst/>
                    </a:prstGeom>
                    <a:blipFill>
                      <a:blip r:embed="rId5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541" name="TextBox 540">
                      <a:extLst>
                        <a:ext uri="{FF2B5EF4-FFF2-40B4-BE49-F238E27FC236}">
                          <a16:creationId xmlns:a16="http://schemas.microsoft.com/office/drawing/2014/main" id="{974FDCCD-F636-CC7E-3A73-700E91B8355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270224" y="3322969"/>
                      <a:ext cx="357469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sz="1200" b="0" i="1" dirty="0" smtClean="0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  <m:t>𝑣</m:t>
                            </m:r>
                          </m:oMath>
                        </m:oMathPara>
                      </a14:m>
                      <a:endParaRPr lang="en-US" sz="1200" dirty="0">
                        <a:latin typeface="Consolas" panose="020B0609020204030204" pitchFamily="49" charset="0"/>
                        <a:cs typeface="Consolas" panose="020B0609020204030204" pitchFamily="49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541" name="TextBox 540">
                      <a:extLst>
                        <a:ext uri="{FF2B5EF4-FFF2-40B4-BE49-F238E27FC236}">
                          <a16:creationId xmlns:a16="http://schemas.microsoft.com/office/drawing/2014/main" id="{974FDCCD-F636-CC7E-3A73-700E91B83553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5270224" y="3322969"/>
                      <a:ext cx="357469" cy="276999"/>
                    </a:xfrm>
                    <a:prstGeom prst="rect">
                      <a:avLst/>
                    </a:prstGeom>
                    <a:blipFill>
                      <a:blip r:embed="rId6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cxnSp>
            <p:nvCxnSpPr>
              <p:cNvPr id="527" name="Straight Arrow Connector 526">
                <a:extLst>
                  <a:ext uri="{FF2B5EF4-FFF2-40B4-BE49-F238E27FC236}">
                    <a16:creationId xmlns:a16="http://schemas.microsoft.com/office/drawing/2014/main" id="{897146D5-9EDA-3403-5E50-B968F6F5128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5296348" y="2700266"/>
                <a:ext cx="79201" cy="238446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B05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28" name="TextBox 527">
                    <a:extLst>
                      <a:ext uri="{FF2B5EF4-FFF2-40B4-BE49-F238E27FC236}">
                        <a16:creationId xmlns:a16="http://schemas.microsoft.com/office/drawing/2014/main" id="{8AE01695-4F74-B10C-0966-49CABA33E350}"/>
                      </a:ext>
                    </a:extLst>
                  </p:cNvPr>
                  <p:cNvSpPr txBox="1"/>
                  <p:nvPr/>
                </p:nvSpPr>
                <p:spPr>
                  <a:xfrm>
                    <a:off x="4736015" y="2488253"/>
                    <a:ext cx="826893" cy="27699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d>
                            <m:dPr>
                              <m:ctrlPr>
                                <a:rPr lang="en-US" sz="12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cs typeface="Consolas" panose="020B0609020204030204" pitchFamily="49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1200" i="1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cs typeface="Consolas" panose="020B0609020204030204" pitchFamily="49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120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cs typeface="Consolas" panose="020B0609020204030204" pitchFamily="49" charset="0"/>
                                    </a:rPr>
                                    <m:t>Δ</m:t>
                                  </m:r>
                                </m:e>
                                <m:sub>
                                  <m:r>
                                    <a:rPr lang="en-US" sz="1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cs typeface="Consolas" panose="020B0609020204030204" pitchFamily="49" charset="0"/>
                                    </a:rPr>
                                    <m:t>𝑢</m:t>
                                  </m:r>
                                </m:sub>
                              </m:sSub>
                              <m:r>
                                <a:rPr lang="en-US" sz="120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cs typeface="Consolas" panose="020B0609020204030204" pitchFamily="49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sz="1200" i="1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cs typeface="Consolas" panose="020B0609020204030204" pitchFamily="49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120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cs typeface="Consolas" panose="020B0609020204030204" pitchFamily="49" charset="0"/>
                                    </a:rPr>
                                    <m:t>Δ</m:t>
                                  </m:r>
                                </m:e>
                                <m:sub>
                                  <m:r>
                                    <a:rPr lang="en-US" sz="1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cs typeface="Consolas" panose="020B0609020204030204" pitchFamily="49" charset="0"/>
                                    </a:rPr>
                                    <m:t>𝑣</m:t>
                                  </m:r>
                                </m:sub>
                              </m:sSub>
                            </m:e>
                          </m:d>
                          <m:r>
                            <a:rPr lang="en-US" sz="1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cs typeface="Consolas" panose="020B0609020204030204" pitchFamily="49" charset="0"/>
                            </a:rPr>
                            <m:t> </m:t>
                          </m:r>
                        </m:oMath>
                      </m:oMathPara>
                    </a14:m>
                    <a:endParaRPr lang="en-US" sz="1200" dirty="0">
                      <a:solidFill>
                        <a:srgbClr val="00B050"/>
                      </a:solidFill>
                      <a:latin typeface="Consolas" panose="020B0609020204030204" pitchFamily="49" charset="0"/>
                      <a:cs typeface="Consolas" panose="020B0609020204030204" pitchFamily="49" charset="0"/>
                    </a:endParaRPr>
                  </a:p>
                </p:txBody>
              </p:sp>
            </mc:Choice>
            <mc:Fallback xmlns="">
              <p:sp>
                <p:nvSpPr>
                  <p:cNvPr id="528" name="TextBox 527">
                    <a:extLst>
                      <a:ext uri="{FF2B5EF4-FFF2-40B4-BE49-F238E27FC236}">
                        <a16:creationId xmlns:a16="http://schemas.microsoft.com/office/drawing/2014/main" id="{8AE01695-4F74-B10C-0966-49CABA33E35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736015" y="2488253"/>
                    <a:ext cx="826893" cy="276999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b="-8696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529" name="Group 528">
                <a:extLst>
                  <a:ext uri="{FF2B5EF4-FFF2-40B4-BE49-F238E27FC236}">
                    <a16:creationId xmlns:a16="http://schemas.microsoft.com/office/drawing/2014/main" id="{C00FC7C4-FDA6-955A-E57B-71B35D58A2C5}"/>
                  </a:ext>
                </a:extLst>
              </p:cNvPr>
              <p:cNvGrpSpPr/>
              <p:nvPr/>
            </p:nvGrpSpPr>
            <p:grpSpPr>
              <a:xfrm>
                <a:off x="5334787" y="2660409"/>
                <a:ext cx="1910378" cy="398955"/>
                <a:chOff x="7126279" y="2146735"/>
                <a:chExt cx="1910378" cy="398955"/>
              </a:xfrm>
            </p:grpSpPr>
            <p:sp>
              <p:nvSpPr>
                <p:cNvPr id="535" name="Oval 534">
                  <a:extLst>
                    <a:ext uri="{FF2B5EF4-FFF2-40B4-BE49-F238E27FC236}">
                      <a16:creationId xmlns:a16="http://schemas.microsoft.com/office/drawing/2014/main" id="{1E2C6F93-DC71-A895-5167-BE0BD960A6A2}"/>
                    </a:ext>
                  </a:extLst>
                </p:cNvPr>
                <p:cNvSpPr/>
                <p:nvPr/>
              </p:nvSpPr>
              <p:spPr bwMode="auto">
                <a:xfrm rot="5400000">
                  <a:off x="7126279" y="2156398"/>
                  <a:ext cx="76200" cy="762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>
                    <a:rot lat="3000000" lon="0" rev="0"/>
                  </a:camera>
                  <a:lightRig rig="threePt" dir="t"/>
                </a:scene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cxnSp>
              <p:nvCxnSpPr>
                <p:cNvPr id="536" name="Straight Arrow Connector 535">
                  <a:extLst>
                    <a:ext uri="{FF2B5EF4-FFF2-40B4-BE49-F238E27FC236}">
                      <a16:creationId xmlns:a16="http://schemas.microsoft.com/office/drawing/2014/main" id="{07E13BDC-FE86-049C-2FA2-F46D76160798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 flipV="1">
                  <a:off x="7177533" y="2202252"/>
                  <a:ext cx="965439" cy="60684"/>
                </a:xfrm>
                <a:prstGeom prst="straightConnector1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stealth" w="sm" len="lg"/>
                </a:ln>
                <a:effectLst/>
              </p:spPr>
            </p:cxnSp>
            <p:sp>
              <p:nvSpPr>
                <p:cNvPr id="537" name="TextBox 536">
                  <a:extLst>
                    <a:ext uri="{FF2B5EF4-FFF2-40B4-BE49-F238E27FC236}">
                      <a16:creationId xmlns:a16="http://schemas.microsoft.com/office/drawing/2014/main" id="{AC543FDA-44D2-0E89-D79F-B272FDAB7303}"/>
                    </a:ext>
                  </a:extLst>
                </p:cNvPr>
                <p:cNvSpPr txBox="1"/>
                <p:nvPr/>
              </p:nvSpPr>
              <p:spPr>
                <a:xfrm>
                  <a:off x="7970796" y="2146735"/>
                  <a:ext cx="1065861" cy="3989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60000"/>
                    </a:lnSpc>
                  </a:pPr>
                  <a:r>
                    <a:rPr lang="en-US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detector center</a:t>
                  </a:r>
                </a:p>
              </p:txBody>
            </p:sp>
          </p:grpSp>
          <p:grpSp>
            <p:nvGrpSpPr>
              <p:cNvPr id="530" name="Group 529">
                <a:extLst>
                  <a:ext uri="{FF2B5EF4-FFF2-40B4-BE49-F238E27FC236}">
                    <a16:creationId xmlns:a16="http://schemas.microsoft.com/office/drawing/2014/main" id="{30AAC3CF-679E-BEB7-E2F3-1A3520329D8E}"/>
                  </a:ext>
                </a:extLst>
              </p:cNvPr>
              <p:cNvGrpSpPr/>
              <p:nvPr/>
            </p:nvGrpSpPr>
            <p:grpSpPr>
              <a:xfrm>
                <a:off x="5754822" y="917679"/>
                <a:ext cx="1524776" cy="695938"/>
                <a:chOff x="5854302" y="956793"/>
                <a:chExt cx="1524776" cy="695938"/>
              </a:xfrm>
            </p:grpSpPr>
            <p:grpSp>
              <p:nvGrpSpPr>
                <p:cNvPr id="531" name="Group 530">
                  <a:extLst>
                    <a:ext uri="{FF2B5EF4-FFF2-40B4-BE49-F238E27FC236}">
                      <a16:creationId xmlns:a16="http://schemas.microsoft.com/office/drawing/2014/main" id="{5ADDA3A5-470D-B9E5-A8F0-58BFDC5E40E9}"/>
                    </a:ext>
                  </a:extLst>
                </p:cNvPr>
                <p:cNvGrpSpPr/>
                <p:nvPr/>
              </p:nvGrpSpPr>
              <p:grpSpPr>
                <a:xfrm>
                  <a:off x="5854302" y="1012986"/>
                  <a:ext cx="1524776" cy="639745"/>
                  <a:chOff x="659781" y="1004956"/>
                  <a:chExt cx="1524776" cy="639745"/>
                </a:xfrm>
              </p:grpSpPr>
              <p:sp>
                <p:nvSpPr>
                  <p:cNvPr id="533" name="TextBox 532">
                    <a:extLst>
                      <a:ext uri="{FF2B5EF4-FFF2-40B4-BE49-F238E27FC236}">
                        <a16:creationId xmlns:a16="http://schemas.microsoft.com/office/drawing/2014/main" id="{CAD00A35-288F-4659-E58E-78587C10A33E}"/>
                      </a:ext>
                    </a:extLst>
                  </p:cNvPr>
                  <p:cNvSpPr txBox="1"/>
                  <p:nvPr/>
                </p:nvSpPr>
                <p:spPr>
                  <a:xfrm>
                    <a:off x="659781" y="1244591"/>
                    <a:ext cx="1524776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000" dirty="0" err="1">
                        <a:latin typeface="Consolas" panose="020B0609020204030204" pitchFamily="49" charset="0"/>
                        <a:cs typeface="Consolas" panose="020B0609020204030204" pitchFamily="49" charset="0"/>
                      </a:rPr>
                      <a:t>sino</a:t>
                    </a:r>
                    <a:r>
                      <a:rPr lang="en-US" sz="1000" dirty="0">
                        <a:latin typeface="Consolas" panose="020B0609020204030204" pitchFamily="49" charset="0"/>
                        <a:cs typeface="Consolas" panose="020B0609020204030204" pitchFamily="49" charset="0"/>
                      </a:rPr>
                      <a:t>[0,0,0]: center</a:t>
                    </a:r>
                  </a:p>
                  <a:p>
                    <a:r>
                      <a:rPr lang="en-US" sz="1000" dirty="0">
                        <a:latin typeface="Consolas" panose="020B0609020204030204" pitchFamily="49" charset="0"/>
                        <a:cs typeface="Consolas" panose="020B0609020204030204" pitchFamily="49" charset="0"/>
                      </a:rPr>
                      <a:t>of corner pixel</a:t>
                    </a:r>
                    <a:endParaRPr lang="en-US" sz="10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534" name="Straight Arrow Connector 533">
                    <a:extLst>
                      <a:ext uri="{FF2B5EF4-FFF2-40B4-BE49-F238E27FC236}">
                        <a16:creationId xmlns:a16="http://schemas.microsoft.com/office/drawing/2014/main" id="{76CD6E78-FBB9-A634-8C39-611504A8365A}"/>
                      </a:ext>
                    </a:extLst>
                  </p:cNvPr>
                  <p:cNvCxnSpPr>
                    <a:cxnSpLocks/>
                    <a:endCxn id="532" idx="5"/>
                  </p:cNvCxnSpPr>
                  <p:nvPr/>
                </p:nvCxnSpPr>
                <p:spPr bwMode="auto">
                  <a:xfrm flipH="1" flipV="1">
                    <a:off x="812212" y="1004956"/>
                    <a:ext cx="532757" cy="418075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arrow" w="sm" len="lg"/>
                  </a:ln>
                  <a:effectLst/>
                </p:spPr>
              </p:cxnSp>
            </p:grpSp>
            <p:sp>
              <p:nvSpPr>
                <p:cNvPr id="532" name="Oval 531">
                  <a:extLst>
                    <a:ext uri="{FF2B5EF4-FFF2-40B4-BE49-F238E27FC236}">
                      <a16:creationId xmlns:a16="http://schemas.microsoft.com/office/drawing/2014/main" id="{BE472936-BC2B-3756-D7B9-4107061C6523}"/>
                    </a:ext>
                  </a:extLst>
                </p:cNvPr>
                <p:cNvSpPr/>
                <p:nvPr/>
              </p:nvSpPr>
              <p:spPr bwMode="auto">
                <a:xfrm rot="21333849">
                  <a:off x="5927701" y="956793"/>
                  <a:ext cx="76200" cy="762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5245990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2256F6-2E3D-B6F1-5427-F6AF1976F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15980"/>
          </a:xfrm>
        </p:spPr>
        <p:txBody>
          <a:bodyPr/>
          <a:lstStyle/>
          <a:p>
            <a:r>
              <a:rPr lang="en-US" dirty="0"/>
              <a:t>Cone Beam Geometry:</a:t>
            </a:r>
            <a:br>
              <a:rPr lang="en-US" dirty="0"/>
            </a:br>
            <a:r>
              <a:rPr lang="en-US" dirty="0"/>
              <a:t>(</a:t>
            </a:r>
            <a:r>
              <a:rPr lang="en-US" dirty="0" err="1"/>
              <a:t>x,y,z</a:t>
            </a:r>
            <a:r>
              <a:rPr lang="en-US" dirty="0"/>
              <a:t>) to (</a:t>
            </a:r>
            <a:r>
              <a:rPr lang="en-US" dirty="0" err="1"/>
              <a:t>u,v</a:t>
            </a:r>
            <a:r>
              <a:rPr lang="en-US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83ED4B-ED43-7EC1-C33F-0ED58CB2B0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62" y="3628891"/>
            <a:ext cx="8610600" cy="2023548"/>
          </a:xfrm>
        </p:spPr>
        <p:txBody>
          <a:bodyPr/>
          <a:lstStyle/>
          <a:p>
            <a:r>
              <a:rPr lang="en-US" sz="1200" dirty="0"/>
              <a:t>Transformation algorithm:</a:t>
            </a:r>
          </a:p>
          <a:p>
            <a:pPr lvl="2"/>
            <a:endParaRPr lang="en-US" sz="1000" dirty="0"/>
          </a:p>
          <a:p>
            <a:pPr marL="482844" lvl="2" indent="0">
              <a:buNone/>
            </a:pP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def 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geometry_xyz_to_uv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(x, y, z):</a:t>
            </a:r>
            <a:endParaRPr lang="en-US" sz="1000" dirty="0"/>
          </a:p>
          <a:p>
            <a:pPr marL="914400" lvl="1" indent="0">
              <a:buNone/>
            </a:pP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source_to_iso_dist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source_detector_dist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/magnification</a:t>
            </a:r>
          </a:p>
          <a:p>
            <a:pPr marL="914400" lvl="1" indent="0">
              <a:buNone/>
            </a:pP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pixel_mag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source_detector_dist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/(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source_to_iso_dist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 - y)</a:t>
            </a:r>
            <a:endParaRPr lang="en-US" sz="1000" b="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914400" lvl="1" indent="0">
              <a:buNone/>
            </a:pPr>
            <a:r>
              <a:rPr lang="en-US" sz="1000" b="0" i="0" dirty="0">
                <a:latin typeface="Consolas" panose="020B0609020204030204" pitchFamily="49" charset="0"/>
                <a:cs typeface="Consolas" panose="020B0609020204030204" pitchFamily="49" charset="0"/>
              </a:rPr>
              <a:t>[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u</a:t>
            </a:r>
            <a:r>
              <a:rPr lang="en-US" sz="1000" b="0" i="0" dirty="0">
                <a:latin typeface="Consolas" panose="020B0609020204030204" pitchFamily="49" charset="0"/>
                <a:cs typeface="Consolas" panose="020B0609020204030204" pitchFamily="49" charset="0"/>
              </a:rPr>
              <a:t>, v] = [</a:t>
            </a:r>
            <a:r>
              <a:rPr lang="en-US" sz="1000" i="0" dirty="0" err="1">
                <a:latin typeface="Consolas" panose="020B0609020204030204" pitchFamily="49" charset="0"/>
                <a:cs typeface="Consolas" panose="020B0609020204030204" pitchFamily="49" charset="0"/>
              </a:rPr>
              <a:t>pixel_mag</a:t>
            </a:r>
            <a:r>
              <a:rPr lang="en-US" sz="1000" i="0" dirty="0">
                <a:latin typeface="Consolas" panose="020B0609020204030204" pitchFamily="49" charset="0"/>
                <a:cs typeface="Consolas" panose="020B0609020204030204" pitchFamily="49" charset="0"/>
              </a:rPr>
              <a:t>*x, </a:t>
            </a:r>
            <a:r>
              <a:rPr lang="en-US" sz="1000" i="0" dirty="0" err="1">
                <a:latin typeface="Consolas" panose="020B0609020204030204" pitchFamily="49" charset="0"/>
                <a:cs typeface="Consolas" panose="020B0609020204030204" pitchFamily="49" charset="0"/>
              </a:rPr>
              <a:t>pixel_mag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*z</a:t>
            </a:r>
            <a:r>
              <a:rPr lang="en-US" sz="1000" i="0" dirty="0">
                <a:latin typeface="Consolas" panose="020B0609020204030204" pitchFamily="49" charset="0"/>
                <a:cs typeface="Consolas" panose="020B0609020204030204" pitchFamily="49" charset="0"/>
              </a:rPr>
              <a:t>]</a:t>
            </a:r>
            <a:endParaRPr lang="en-US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914400" lvl="2" indent="0">
              <a:buNone/>
            </a:pP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return u, v, 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pixel_mag</a:t>
            </a:r>
            <a:endParaRPr lang="en-US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F0810C-51D5-3E5C-2493-C8DB6B1FF8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94854" y="5349875"/>
            <a:ext cx="649146" cy="365125"/>
          </a:xfrm>
        </p:spPr>
        <p:txBody>
          <a:bodyPr/>
          <a:lstStyle/>
          <a:p>
            <a:fld id="{E2661D55-915B-9148-8609-5AEDA0F27130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78" name="Rounded Rectangle 177">
            <a:extLst>
              <a:ext uri="{FF2B5EF4-FFF2-40B4-BE49-F238E27FC236}">
                <a16:creationId xmlns:a16="http://schemas.microsoft.com/office/drawing/2014/main" id="{78990C76-F1AC-6AAD-D0E5-36FA660E079A}"/>
              </a:ext>
            </a:extLst>
          </p:cNvPr>
          <p:cNvSpPr/>
          <p:nvPr/>
        </p:nvSpPr>
        <p:spPr bwMode="auto">
          <a:xfrm>
            <a:off x="4690930" y="4844654"/>
            <a:ext cx="4263352" cy="564432"/>
          </a:xfrm>
          <a:prstGeom prst="round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1" hangingPunct="1">
              <a:buNone/>
            </a:pPr>
            <a:r>
              <a:rPr lang="en-US" sz="1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Comments: </a:t>
            </a:r>
          </a:p>
          <a:p>
            <a:pPr marL="114300" indent="-109538" eaLnBrk="1" hangingPunct="1">
              <a:buFont typeface="Arial" panose="020B0604020202020204" pitchFamily="34" charset="0"/>
              <a:buChar char="•"/>
            </a:pP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magnification = 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source_detector_dist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/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source_iso_dist</a:t>
            </a:r>
            <a:endParaRPr lang="en-US" sz="10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812B9FA3-09E6-0EB7-E5A7-88D3A17D78DA}"/>
              </a:ext>
            </a:extLst>
          </p:cNvPr>
          <p:cNvGrpSpPr/>
          <p:nvPr/>
        </p:nvGrpSpPr>
        <p:grpSpPr>
          <a:xfrm>
            <a:off x="464364" y="138776"/>
            <a:ext cx="8687568" cy="3935202"/>
            <a:chOff x="470671" y="62576"/>
            <a:chExt cx="8687568" cy="3935202"/>
          </a:xfrm>
        </p:grpSpPr>
        <p:grpSp>
          <p:nvGrpSpPr>
            <p:cNvPr id="157" name="Group 156">
              <a:extLst>
                <a:ext uri="{FF2B5EF4-FFF2-40B4-BE49-F238E27FC236}">
                  <a16:creationId xmlns:a16="http://schemas.microsoft.com/office/drawing/2014/main" id="{68E19EB9-B309-AD98-DAD7-5E347243AF98}"/>
                </a:ext>
              </a:extLst>
            </p:cNvPr>
            <p:cNvGrpSpPr/>
            <p:nvPr/>
          </p:nvGrpSpPr>
          <p:grpSpPr>
            <a:xfrm>
              <a:off x="470671" y="1108908"/>
              <a:ext cx="6684392" cy="2495458"/>
              <a:chOff x="473673" y="1082443"/>
              <a:chExt cx="6684392" cy="2495458"/>
            </a:xfrm>
          </p:grpSpPr>
          <p:grpSp>
            <p:nvGrpSpPr>
              <p:cNvPr id="189" name="Group 188">
                <a:extLst>
                  <a:ext uri="{FF2B5EF4-FFF2-40B4-BE49-F238E27FC236}">
                    <a16:creationId xmlns:a16="http://schemas.microsoft.com/office/drawing/2014/main" id="{830BC828-2A40-F95E-BE6D-DAF08ECCF127}"/>
                  </a:ext>
                </a:extLst>
              </p:cNvPr>
              <p:cNvGrpSpPr/>
              <p:nvPr/>
            </p:nvGrpSpPr>
            <p:grpSpPr>
              <a:xfrm>
                <a:off x="3817580" y="2102569"/>
                <a:ext cx="1347816" cy="1014944"/>
                <a:chOff x="3817143" y="2194894"/>
                <a:chExt cx="1347816" cy="1014944"/>
              </a:xfrm>
            </p:grpSpPr>
            <p:grpSp>
              <p:nvGrpSpPr>
                <p:cNvPr id="228" name="Group 227">
                  <a:extLst>
                    <a:ext uri="{FF2B5EF4-FFF2-40B4-BE49-F238E27FC236}">
                      <a16:creationId xmlns:a16="http://schemas.microsoft.com/office/drawing/2014/main" id="{B4BD2202-22E6-A72F-0ADB-307F1F59A411}"/>
                    </a:ext>
                  </a:extLst>
                </p:cNvPr>
                <p:cNvGrpSpPr/>
                <p:nvPr/>
              </p:nvGrpSpPr>
              <p:grpSpPr>
                <a:xfrm>
                  <a:off x="3935687" y="2310873"/>
                  <a:ext cx="1229272" cy="898965"/>
                  <a:chOff x="2391141" y="2627335"/>
                  <a:chExt cx="1229272" cy="898965"/>
                </a:xfrm>
              </p:grpSpPr>
              <p:cxnSp>
                <p:nvCxnSpPr>
                  <p:cNvPr id="232" name="Straight Arrow Connector 231">
                    <a:extLst>
                      <a:ext uri="{FF2B5EF4-FFF2-40B4-BE49-F238E27FC236}">
                        <a16:creationId xmlns:a16="http://schemas.microsoft.com/office/drawing/2014/main" id="{B0119024-C0D7-1EF1-8C90-DA4C2F510AC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H="1" flipV="1">
                    <a:off x="2391141" y="2627335"/>
                    <a:ext cx="828108" cy="684899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arrow" w="sm" len="lg"/>
                  </a:ln>
                  <a:effectLst/>
                </p:spPr>
              </p:cxnSp>
              <p:sp>
                <p:nvSpPr>
                  <p:cNvPr id="233" name="TextBox 232">
                    <a:extLst>
                      <a:ext uri="{FF2B5EF4-FFF2-40B4-BE49-F238E27FC236}">
                        <a16:creationId xmlns:a16="http://schemas.microsoft.com/office/drawing/2014/main" id="{E55B211E-BCD1-CBD5-ED71-BB3FC5C69403}"/>
                      </a:ext>
                    </a:extLst>
                  </p:cNvPr>
                  <p:cNvSpPr txBox="1"/>
                  <p:nvPr/>
                </p:nvSpPr>
                <p:spPr>
                  <a:xfrm>
                    <a:off x="3095216" y="3187746"/>
                    <a:ext cx="525197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iso</a:t>
                    </a:r>
                  </a:p>
                </p:txBody>
              </p:sp>
            </p:grpSp>
            <p:grpSp>
              <p:nvGrpSpPr>
                <p:cNvPr id="229" name="Group 228">
                  <a:extLst>
                    <a:ext uri="{FF2B5EF4-FFF2-40B4-BE49-F238E27FC236}">
                      <a16:creationId xmlns:a16="http://schemas.microsoft.com/office/drawing/2014/main" id="{7486475B-CA5C-6367-B7FF-17877EF16791}"/>
                    </a:ext>
                  </a:extLst>
                </p:cNvPr>
                <p:cNvGrpSpPr/>
                <p:nvPr/>
              </p:nvGrpSpPr>
              <p:grpSpPr>
                <a:xfrm>
                  <a:off x="3817143" y="2194894"/>
                  <a:ext cx="91440" cy="91440"/>
                  <a:chOff x="3276600" y="838053"/>
                  <a:chExt cx="91440" cy="91440"/>
                </a:xfrm>
              </p:grpSpPr>
              <p:cxnSp>
                <p:nvCxnSpPr>
                  <p:cNvPr id="230" name="Straight Connector 229">
                    <a:extLst>
                      <a:ext uri="{FF2B5EF4-FFF2-40B4-BE49-F238E27FC236}">
                        <a16:creationId xmlns:a16="http://schemas.microsoft.com/office/drawing/2014/main" id="{CAC549C8-286E-1A9F-FCF0-F3251C3E708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3276600" y="838053"/>
                    <a:ext cx="0" cy="91440"/>
                  </a:xfrm>
                  <a:prstGeom prst="line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231" name="Straight Connector 230">
                    <a:extLst>
                      <a:ext uri="{FF2B5EF4-FFF2-40B4-BE49-F238E27FC236}">
                        <a16:creationId xmlns:a16="http://schemas.microsoft.com/office/drawing/2014/main" id="{A8E0AACE-36CE-DEA7-DDCD-EC2ADD2E1BC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3276600" y="838053"/>
                    <a:ext cx="91440" cy="1524"/>
                  </a:xfrm>
                  <a:prstGeom prst="line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grpSp>
            <p:nvGrpSpPr>
              <p:cNvPr id="190" name="Group 189">
                <a:extLst>
                  <a:ext uri="{FF2B5EF4-FFF2-40B4-BE49-F238E27FC236}">
                    <a16:creationId xmlns:a16="http://schemas.microsoft.com/office/drawing/2014/main" id="{A77F1F49-9DEB-ED8C-1866-9D0B51AE76A7}"/>
                  </a:ext>
                </a:extLst>
              </p:cNvPr>
              <p:cNvGrpSpPr/>
              <p:nvPr/>
            </p:nvGrpSpPr>
            <p:grpSpPr>
              <a:xfrm>
                <a:off x="3241960" y="1082443"/>
                <a:ext cx="1595205" cy="2495458"/>
                <a:chOff x="1595143" y="1028700"/>
                <a:chExt cx="1595205" cy="2495458"/>
              </a:xfrm>
            </p:grpSpPr>
            <p:sp>
              <p:nvSpPr>
                <p:cNvPr id="216" name="Freeform 215">
                  <a:extLst>
                    <a:ext uri="{FF2B5EF4-FFF2-40B4-BE49-F238E27FC236}">
                      <a16:creationId xmlns:a16="http://schemas.microsoft.com/office/drawing/2014/main" id="{56A571F9-E0F4-5D65-A233-A4FE723B8D16}"/>
                    </a:ext>
                  </a:extLst>
                </p:cNvPr>
                <p:cNvSpPr/>
                <p:nvPr/>
              </p:nvSpPr>
              <p:spPr bwMode="auto">
                <a:xfrm>
                  <a:off x="1596084" y="2526546"/>
                  <a:ext cx="1370659" cy="336550"/>
                </a:xfrm>
                <a:custGeom>
                  <a:avLst/>
                  <a:gdLst>
                    <a:gd name="connsiteX0" fmla="*/ 0 w 358775"/>
                    <a:gd name="connsiteY0" fmla="*/ 168299 h 168299"/>
                    <a:gd name="connsiteX1" fmla="*/ 63500 w 358775"/>
                    <a:gd name="connsiteY1" fmla="*/ 142899 h 168299"/>
                    <a:gd name="connsiteX2" fmla="*/ 111125 w 358775"/>
                    <a:gd name="connsiteY2" fmla="*/ 117499 h 168299"/>
                    <a:gd name="connsiteX3" fmla="*/ 161925 w 358775"/>
                    <a:gd name="connsiteY3" fmla="*/ 98449 h 168299"/>
                    <a:gd name="connsiteX4" fmla="*/ 184150 w 358775"/>
                    <a:gd name="connsiteY4" fmla="*/ 85749 h 168299"/>
                    <a:gd name="connsiteX5" fmla="*/ 215900 w 358775"/>
                    <a:gd name="connsiteY5" fmla="*/ 73049 h 168299"/>
                    <a:gd name="connsiteX6" fmla="*/ 234950 w 358775"/>
                    <a:gd name="connsiteY6" fmla="*/ 60349 h 168299"/>
                    <a:gd name="connsiteX7" fmla="*/ 260350 w 358775"/>
                    <a:gd name="connsiteY7" fmla="*/ 47649 h 168299"/>
                    <a:gd name="connsiteX8" fmla="*/ 285750 w 358775"/>
                    <a:gd name="connsiteY8" fmla="*/ 28599 h 168299"/>
                    <a:gd name="connsiteX9" fmla="*/ 304800 w 358775"/>
                    <a:gd name="connsiteY9" fmla="*/ 19074 h 168299"/>
                    <a:gd name="connsiteX10" fmla="*/ 323850 w 358775"/>
                    <a:gd name="connsiteY10" fmla="*/ 6374 h 168299"/>
                    <a:gd name="connsiteX11" fmla="*/ 358775 w 358775"/>
                    <a:gd name="connsiteY11" fmla="*/ 24 h 168299"/>
                    <a:gd name="connsiteX0" fmla="*/ 0 w 358775"/>
                    <a:gd name="connsiteY0" fmla="*/ 168275 h 168275"/>
                    <a:gd name="connsiteX1" fmla="*/ 63500 w 358775"/>
                    <a:gd name="connsiteY1" fmla="*/ 142875 h 168275"/>
                    <a:gd name="connsiteX2" fmla="*/ 111125 w 358775"/>
                    <a:gd name="connsiteY2" fmla="*/ 117475 h 168275"/>
                    <a:gd name="connsiteX3" fmla="*/ 161925 w 358775"/>
                    <a:gd name="connsiteY3" fmla="*/ 98425 h 168275"/>
                    <a:gd name="connsiteX4" fmla="*/ 184150 w 358775"/>
                    <a:gd name="connsiteY4" fmla="*/ 85725 h 168275"/>
                    <a:gd name="connsiteX5" fmla="*/ 215900 w 358775"/>
                    <a:gd name="connsiteY5" fmla="*/ 73025 h 168275"/>
                    <a:gd name="connsiteX6" fmla="*/ 234950 w 358775"/>
                    <a:gd name="connsiteY6" fmla="*/ 60325 h 168275"/>
                    <a:gd name="connsiteX7" fmla="*/ 260350 w 358775"/>
                    <a:gd name="connsiteY7" fmla="*/ 47625 h 168275"/>
                    <a:gd name="connsiteX8" fmla="*/ 285750 w 358775"/>
                    <a:gd name="connsiteY8" fmla="*/ 28575 h 168275"/>
                    <a:gd name="connsiteX9" fmla="*/ 304800 w 358775"/>
                    <a:gd name="connsiteY9" fmla="*/ 19050 h 168275"/>
                    <a:gd name="connsiteX10" fmla="*/ 358775 w 358775"/>
                    <a:gd name="connsiteY10" fmla="*/ 0 h 168275"/>
                    <a:gd name="connsiteX0" fmla="*/ 0 w 358775"/>
                    <a:gd name="connsiteY0" fmla="*/ 168275 h 168275"/>
                    <a:gd name="connsiteX1" fmla="*/ 63500 w 358775"/>
                    <a:gd name="connsiteY1" fmla="*/ 142875 h 168275"/>
                    <a:gd name="connsiteX2" fmla="*/ 111125 w 358775"/>
                    <a:gd name="connsiteY2" fmla="*/ 117475 h 168275"/>
                    <a:gd name="connsiteX3" fmla="*/ 161925 w 358775"/>
                    <a:gd name="connsiteY3" fmla="*/ 98425 h 168275"/>
                    <a:gd name="connsiteX4" fmla="*/ 184150 w 358775"/>
                    <a:gd name="connsiteY4" fmla="*/ 85725 h 168275"/>
                    <a:gd name="connsiteX5" fmla="*/ 215900 w 358775"/>
                    <a:gd name="connsiteY5" fmla="*/ 73025 h 168275"/>
                    <a:gd name="connsiteX6" fmla="*/ 234950 w 358775"/>
                    <a:gd name="connsiteY6" fmla="*/ 60325 h 168275"/>
                    <a:gd name="connsiteX7" fmla="*/ 260350 w 358775"/>
                    <a:gd name="connsiteY7" fmla="*/ 47625 h 168275"/>
                    <a:gd name="connsiteX8" fmla="*/ 285750 w 358775"/>
                    <a:gd name="connsiteY8" fmla="*/ 28575 h 168275"/>
                    <a:gd name="connsiteX9" fmla="*/ 358775 w 358775"/>
                    <a:gd name="connsiteY9" fmla="*/ 0 h 168275"/>
                    <a:gd name="connsiteX0" fmla="*/ 0 w 358775"/>
                    <a:gd name="connsiteY0" fmla="*/ 168275 h 168275"/>
                    <a:gd name="connsiteX1" fmla="*/ 63500 w 358775"/>
                    <a:gd name="connsiteY1" fmla="*/ 142875 h 168275"/>
                    <a:gd name="connsiteX2" fmla="*/ 111125 w 358775"/>
                    <a:gd name="connsiteY2" fmla="*/ 117475 h 168275"/>
                    <a:gd name="connsiteX3" fmla="*/ 161925 w 358775"/>
                    <a:gd name="connsiteY3" fmla="*/ 98425 h 168275"/>
                    <a:gd name="connsiteX4" fmla="*/ 184150 w 358775"/>
                    <a:gd name="connsiteY4" fmla="*/ 85725 h 168275"/>
                    <a:gd name="connsiteX5" fmla="*/ 215900 w 358775"/>
                    <a:gd name="connsiteY5" fmla="*/ 73025 h 168275"/>
                    <a:gd name="connsiteX6" fmla="*/ 234950 w 358775"/>
                    <a:gd name="connsiteY6" fmla="*/ 60325 h 168275"/>
                    <a:gd name="connsiteX7" fmla="*/ 285750 w 358775"/>
                    <a:gd name="connsiteY7" fmla="*/ 28575 h 168275"/>
                    <a:gd name="connsiteX8" fmla="*/ 358775 w 358775"/>
                    <a:gd name="connsiteY8" fmla="*/ 0 h 168275"/>
                    <a:gd name="connsiteX0" fmla="*/ 0 w 358775"/>
                    <a:gd name="connsiteY0" fmla="*/ 168275 h 168275"/>
                    <a:gd name="connsiteX1" fmla="*/ 63500 w 358775"/>
                    <a:gd name="connsiteY1" fmla="*/ 142875 h 168275"/>
                    <a:gd name="connsiteX2" fmla="*/ 111125 w 358775"/>
                    <a:gd name="connsiteY2" fmla="*/ 117475 h 168275"/>
                    <a:gd name="connsiteX3" fmla="*/ 161925 w 358775"/>
                    <a:gd name="connsiteY3" fmla="*/ 98425 h 168275"/>
                    <a:gd name="connsiteX4" fmla="*/ 184150 w 358775"/>
                    <a:gd name="connsiteY4" fmla="*/ 85725 h 168275"/>
                    <a:gd name="connsiteX5" fmla="*/ 234950 w 358775"/>
                    <a:gd name="connsiteY5" fmla="*/ 60325 h 168275"/>
                    <a:gd name="connsiteX6" fmla="*/ 285750 w 358775"/>
                    <a:gd name="connsiteY6" fmla="*/ 28575 h 168275"/>
                    <a:gd name="connsiteX7" fmla="*/ 358775 w 358775"/>
                    <a:gd name="connsiteY7" fmla="*/ 0 h 168275"/>
                    <a:gd name="connsiteX0" fmla="*/ 0 w 358775"/>
                    <a:gd name="connsiteY0" fmla="*/ 168275 h 168275"/>
                    <a:gd name="connsiteX1" fmla="*/ 63500 w 358775"/>
                    <a:gd name="connsiteY1" fmla="*/ 142875 h 168275"/>
                    <a:gd name="connsiteX2" fmla="*/ 111125 w 358775"/>
                    <a:gd name="connsiteY2" fmla="*/ 117475 h 168275"/>
                    <a:gd name="connsiteX3" fmla="*/ 161925 w 358775"/>
                    <a:gd name="connsiteY3" fmla="*/ 98425 h 168275"/>
                    <a:gd name="connsiteX4" fmla="*/ 234950 w 358775"/>
                    <a:gd name="connsiteY4" fmla="*/ 60325 h 168275"/>
                    <a:gd name="connsiteX5" fmla="*/ 285750 w 358775"/>
                    <a:gd name="connsiteY5" fmla="*/ 28575 h 168275"/>
                    <a:gd name="connsiteX6" fmla="*/ 358775 w 358775"/>
                    <a:gd name="connsiteY6" fmla="*/ 0 h 168275"/>
                    <a:gd name="connsiteX0" fmla="*/ 0 w 358775"/>
                    <a:gd name="connsiteY0" fmla="*/ 168275 h 168275"/>
                    <a:gd name="connsiteX1" fmla="*/ 63500 w 358775"/>
                    <a:gd name="connsiteY1" fmla="*/ 142875 h 168275"/>
                    <a:gd name="connsiteX2" fmla="*/ 111125 w 358775"/>
                    <a:gd name="connsiteY2" fmla="*/ 117475 h 168275"/>
                    <a:gd name="connsiteX3" fmla="*/ 234950 w 358775"/>
                    <a:gd name="connsiteY3" fmla="*/ 60325 h 168275"/>
                    <a:gd name="connsiteX4" fmla="*/ 285750 w 358775"/>
                    <a:gd name="connsiteY4" fmla="*/ 28575 h 168275"/>
                    <a:gd name="connsiteX5" fmla="*/ 358775 w 358775"/>
                    <a:gd name="connsiteY5" fmla="*/ 0 h 168275"/>
                    <a:gd name="connsiteX0" fmla="*/ 0 w 358775"/>
                    <a:gd name="connsiteY0" fmla="*/ 168275 h 168275"/>
                    <a:gd name="connsiteX1" fmla="*/ 63500 w 358775"/>
                    <a:gd name="connsiteY1" fmla="*/ 142875 h 168275"/>
                    <a:gd name="connsiteX2" fmla="*/ 234950 w 358775"/>
                    <a:gd name="connsiteY2" fmla="*/ 60325 h 168275"/>
                    <a:gd name="connsiteX3" fmla="*/ 285750 w 358775"/>
                    <a:gd name="connsiteY3" fmla="*/ 28575 h 168275"/>
                    <a:gd name="connsiteX4" fmla="*/ 358775 w 358775"/>
                    <a:gd name="connsiteY4" fmla="*/ 0 h 168275"/>
                    <a:gd name="connsiteX0" fmla="*/ 0 w 358775"/>
                    <a:gd name="connsiteY0" fmla="*/ 168275 h 168275"/>
                    <a:gd name="connsiteX1" fmla="*/ 234950 w 358775"/>
                    <a:gd name="connsiteY1" fmla="*/ 60325 h 168275"/>
                    <a:gd name="connsiteX2" fmla="*/ 285750 w 358775"/>
                    <a:gd name="connsiteY2" fmla="*/ 28575 h 168275"/>
                    <a:gd name="connsiteX3" fmla="*/ 358775 w 358775"/>
                    <a:gd name="connsiteY3" fmla="*/ 0 h 168275"/>
                    <a:gd name="connsiteX0" fmla="*/ 0 w 358775"/>
                    <a:gd name="connsiteY0" fmla="*/ 168275 h 168275"/>
                    <a:gd name="connsiteX1" fmla="*/ 285750 w 358775"/>
                    <a:gd name="connsiteY1" fmla="*/ 28575 h 168275"/>
                    <a:gd name="connsiteX2" fmla="*/ 358775 w 358775"/>
                    <a:gd name="connsiteY2" fmla="*/ 0 h 168275"/>
                    <a:gd name="connsiteX0" fmla="*/ 0 w 358775"/>
                    <a:gd name="connsiteY0" fmla="*/ 327442 h 327442"/>
                    <a:gd name="connsiteX1" fmla="*/ 101600 w 358775"/>
                    <a:gd name="connsiteY1" fmla="*/ 417 h 327442"/>
                    <a:gd name="connsiteX2" fmla="*/ 358775 w 358775"/>
                    <a:gd name="connsiteY2" fmla="*/ 159167 h 327442"/>
                    <a:gd name="connsiteX0" fmla="*/ 6934 w 1130884"/>
                    <a:gd name="connsiteY0" fmla="*/ 349019 h 349019"/>
                    <a:gd name="connsiteX1" fmla="*/ 108534 w 1130884"/>
                    <a:gd name="connsiteY1" fmla="*/ 21994 h 349019"/>
                    <a:gd name="connsiteX2" fmla="*/ 1130884 w 1130884"/>
                    <a:gd name="connsiteY2" fmla="*/ 25169 h 349019"/>
                    <a:gd name="connsiteX0" fmla="*/ 0 w 1384300"/>
                    <a:gd name="connsiteY0" fmla="*/ 359246 h 359246"/>
                    <a:gd name="connsiteX1" fmla="*/ 361950 w 1384300"/>
                    <a:gd name="connsiteY1" fmla="*/ 22696 h 359246"/>
                    <a:gd name="connsiteX2" fmla="*/ 1384300 w 1384300"/>
                    <a:gd name="connsiteY2" fmla="*/ 25871 h 359246"/>
                    <a:gd name="connsiteX0" fmla="*/ 0 w 1384300"/>
                    <a:gd name="connsiteY0" fmla="*/ 359246 h 359246"/>
                    <a:gd name="connsiteX1" fmla="*/ 361950 w 1384300"/>
                    <a:gd name="connsiteY1" fmla="*/ 22696 h 359246"/>
                    <a:gd name="connsiteX2" fmla="*/ 1384300 w 1384300"/>
                    <a:gd name="connsiteY2" fmla="*/ 25871 h 359246"/>
                    <a:gd name="connsiteX0" fmla="*/ 0 w 1384300"/>
                    <a:gd name="connsiteY0" fmla="*/ 359246 h 359246"/>
                    <a:gd name="connsiteX1" fmla="*/ 361950 w 1384300"/>
                    <a:gd name="connsiteY1" fmla="*/ 22696 h 359246"/>
                    <a:gd name="connsiteX2" fmla="*/ 1384300 w 1384300"/>
                    <a:gd name="connsiteY2" fmla="*/ 25871 h 359246"/>
                    <a:gd name="connsiteX0" fmla="*/ 0 w 1384300"/>
                    <a:gd name="connsiteY0" fmla="*/ 336550 h 336550"/>
                    <a:gd name="connsiteX1" fmla="*/ 361950 w 1384300"/>
                    <a:gd name="connsiteY1" fmla="*/ 0 h 336550"/>
                    <a:gd name="connsiteX2" fmla="*/ 1384300 w 1384300"/>
                    <a:gd name="connsiteY2" fmla="*/ 3175 h 336550"/>
                    <a:gd name="connsiteX0" fmla="*/ 0 w 1384300"/>
                    <a:gd name="connsiteY0" fmla="*/ 336550 h 336550"/>
                    <a:gd name="connsiteX1" fmla="*/ 361950 w 1384300"/>
                    <a:gd name="connsiteY1" fmla="*/ 0 h 336550"/>
                    <a:gd name="connsiteX2" fmla="*/ 1384300 w 1384300"/>
                    <a:gd name="connsiteY2" fmla="*/ 3175 h 336550"/>
                    <a:gd name="connsiteX0" fmla="*/ 0 w 1384300"/>
                    <a:gd name="connsiteY0" fmla="*/ 336550 h 336550"/>
                    <a:gd name="connsiteX1" fmla="*/ 361950 w 1384300"/>
                    <a:gd name="connsiteY1" fmla="*/ 0 h 336550"/>
                    <a:gd name="connsiteX2" fmla="*/ 1384300 w 1384300"/>
                    <a:gd name="connsiteY2" fmla="*/ 3175 h 336550"/>
                    <a:gd name="connsiteX0" fmla="*/ 0 w 1384300"/>
                    <a:gd name="connsiteY0" fmla="*/ 336550 h 336550"/>
                    <a:gd name="connsiteX1" fmla="*/ 361950 w 1384300"/>
                    <a:gd name="connsiteY1" fmla="*/ 0 h 336550"/>
                    <a:gd name="connsiteX2" fmla="*/ 1384300 w 1384300"/>
                    <a:gd name="connsiteY2" fmla="*/ 3175 h 336550"/>
                    <a:gd name="connsiteX0" fmla="*/ 0 w 1384300"/>
                    <a:gd name="connsiteY0" fmla="*/ 336550 h 336550"/>
                    <a:gd name="connsiteX1" fmla="*/ 361950 w 1384300"/>
                    <a:gd name="connsiteY1" fmla="*/ 0 h 336550"/>
                    <a:gd name="connsiteX2" fmla="*/ 1384300 w 1384300"/>
                    <a:gd name="connsiteY2" fmla="*/ 3175 h 336550"/>
                    <a:gd name="connsiteX0" fmla="*/ 0 w 1384300"/>
                    <a:gd name="connsiteY0" fmla="*/ 336550 h 336550"/>
                    <a:gd name="connsiteX1" fmla="*/ 361950 w 1384300"/>
                    <a:gd name="connsiteY1" fmla="*/ 0 h 336550"/>
                    <a:gd name="connsiteX2" fmla="*/ 1384300 w 1384300"/>
                    <a:gd name="connsiteY2" fmla="*/ 3175 h 336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84300" h="336550">
                      <a:moveTo>
                        <a:pt x="0" y="336550"/>
                      </a:moveTo>
                      <a:cubicBezTo>
                        <a:pt x="370417" y="-10583"/>
                        <a:pt x="80433" y="268287"/>
                        <a:pt x="361950" y="0"/>
                      </a:cubicBezTo>
                      <a:cubicBezTo>
                        <a:pt x="702733" y="1058"/>
                        <a:pt x="367242" y="5292"/>
                        <a:pt x="1384300" y="3175"/>
                      </a:cubicBezTo>
                    </a:path>
                  </a:pathLst>
                </a:cu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grpSp>
              <p:nvGrpSpPr>
                <p:cNvPr id="217" name="Group 216">
                  <a:extLst>
                    <a:ext uri="{FF2B5EF4-FFF2-40B4-BE49-F238E27FC236}">
                      <a16:creationId xmlns:a16="http://schemas.microsoft.com/office/drawing/2014/main" id="{EBF7E8C7-4038-A699-42F4-A07ED9473C68}"/>
                    </a:ext>
                  </a:extLst>
                </p:cNvPr>
                <p:cNvGrpSpPr/>
                <p:nvPr/>
              </p:nvGrpSpPr>
              <p:grpSpPr>
                <a:xfrm>
                  <a:off x="1595143" y="1028700"/>
                  <a:ext cx="1595205" cy="2495458"/>
                  <a:chOff x="1823743" y="1936434"/>
                  <a:chExt cx="1595205" cy="2495458"/>
                </a:xfrm>
              </p:grpSpPr>
              <p:cxnSp>
                <p:nvCxnSpPr>
                  <p:cNvPr id="221" name="Straight Arrow Connector 220">
                    <a:extLst>
                      <a:ext uri="{FF2B5EF4-FFF2-40B4-BE49-F238E27FC236}">
                        <a16:creationId xmlns:a16="http://schemas.microsoft.com/office/drawing/2014/main" id="{99B3A2A2-10C6-CDEA-6F58-75AAB54CF91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H="1">
                    <a:off x="2496323" y="2503356"/>
                    <a:ext cx="2552" cy="1279657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19050" cap="flat" cmpd="sng" algn="ctr">
                    <a:solidFill>
                      <a:srgbClr val="32A859"/>
                    </a:solidFill>
                    <a:prstDash val="solid"/>
                    <a:round/>
                    <a:headEnd type="none" w="med" len="med"/>
                    <a:tailEnd type="none"/>
                  </a:ln>
                  <a:effectLst/>
                </p:spPr>
              </p:cxnSp>
              <p:sp>
                <p:nvSpPr>
                  <p:cNvPr id="222" name="U-Turn Arrow 221">
                    <a:extLst>
                      <a:ext uri="{FF2B5EF4-FFF2-40B4-BE49-F238E27FC236}">
                        <a16:creationId xmlns:a16="http://schemas.microsoft.com/office/drawing/2014/main" id="{279C911F-37DF-7D3B-E233-F745D7F6D0E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46475" y="3949393"/>
                    <a:ext cx="381000" cy="284418"/>
                  </a:xfrm>
                  <a:prstGeom prst="uturnArrow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scene3d>
                    <a:camera prst="orthographicFront">
                      <a:rot lat="3600000" lon="0" rev="0"/>
                    </a:camera>
                    <a:lightRig rig="threePt" dir="t"/>
                  </a:scene3d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0" charset="0"/>
                      <a:ea typeface="ＭＳ Ｐゴシック" pitchFamily="-110" charset="-128"/>
                      <a:cs typeface="ＭＳ Ｐゴシック" pitchFamily="-110" charset="-128"/>
                    </a:endParaRPr>
                  </a:p>
                </p:txBody>
              </p:sp>
              <p:sp>
                <p:nvSpPr>
                  <p:cNvPr id="223" name="Cube 222">
                    <a:extLst>
                      <a:ext uri="{FF2B5EF4-FFF2-40B4-BE49-F238E27FC236}">
                        <a16:creationId xmlns:a16="http://schemas.microsoft.com/office/drawing/2014/main" id="{05BDEC3F-09DE-9E68-C86F-D0257FFBA31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23743" y="2324100"/>
                    <a:ext cx="1371600" cy="1447800"/>
                  </a:xfrm>
                  <a:prstGeom prst="cube">
                    <a:avLst/>
                  </a:prstGeom>
                  <a:solidFill>
                    <a:schemeClr val="accent1">
                      <a:alpha val="70026"/>
                    </a:schemeClr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0" charset="0"/>
                      <a:ea typeface="ＭＳ Ｐゴシック" pitchFamily="-110" charset="-128"/>
                      <a:cs typeface="ＭＳ Ｐゴシック" pitchFamily="-110" charset="-128"/>
                    </a:endParaRPr>
                  </a:p>
                </p:txBody>
              </p:sp>
              <p:sp>
                <p:nvSpPr>
                  <p:cNvPr id="224" name="TextBox 223">
                    <a:extLst>
                      <a:ext uri="{FF2B5EF4-FFF2-40B4-BE49-F238E27FC236}">
                        <a16:creationId xmlns:a16="http://schemas.microsoft.com/office/drawing/2014/main" id="{9F3BB3CC-5DA9-B8F6-A84D-9C4BCE0DA9BE}"/>
                      </a:ext>
                    </a:extLst>
                  </p:cNvPr>
                  <p:cNvSpPr txBox="1"/>
                  <p:nvPr/>
                </p:nvSpPr>
                <p:spPr>
                  <a:xfrm>
                    <a:off x="2536975" y="4170282"/>
                    <a:ext cx="881973" cy="2616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rotation axis</a:t>
                    </a:r>
                  </a:p>
                </p:txBody>
              </p:sp>
              <p:grpSp>
                <p:nvGrpSpPr>
                  <p:cNvPr id="225" name="Group 224">
                    <a:extLst>
                      <a:ext uri="{FF2B5EF4-FFF2-40B4-BE49-F238E27FC236}">
                        <a16:creationId xmlns:a16="http://schemas.microsoft.com/office/drawing/2014/main" id="{36427FE0-9914-DD81-A9F1-4619F52A32A9}"/>
                      </a:ext>
                    </a:extLst>
                  </p:cNvPr>
                  <p:cNvGrpSpPr/>
                  <p:nvPr/>
                </p:nvGrpSpPr>
                <p:grpSpPr>
                  <a:xfrm>
                    <a:off x="2492884" y="1936434"/>
                    <a:ext cx="2233" cy="2438400"/>
                    <a:chOff x="4402941" y="1936434"/>
                    <a:chExt cx="2233" cy="2438400"/>
                  </a:xfrm>
                </p:grpSpPr>
                <p:cxnSp>
                  <p:nvCxnSpPr>
                    <p:cNvPr id="226" name="Straight Arrow Connector 225">
                      <a:extLst>
                        <a:ext uri="{FF2B5EF4-FFF2-40B4-BE49-F238E27FC236}">
                          <a16:creationId xmlns:a16="http://schemas.microsoft.com/office/drawing/2014/main" id="{41089C26-1192-A794-3ED2-76206E5C9D1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 flipH="1">
                      <a:off x="4402941" y="3771900"/>
                      <a:ext cx="2233" cy="602934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19050" cap="flat" cmpd="sng" algn="ctr">
                      <a:solidFill>
                        <a:srgbClr val="32A859"/>
                      </a:solidFill>
                      <a:prstDash val="solid"/>
                      <a:round/>
                      <a:headEnd type="none" w="med" len="med"/>
                      <a:tailEnd type="arrow"/>
                    </a:ln>
                    <a:effectLst/>
                  </p:spPr>
                </p:cxnSp>
                <p:cxnSp>
                  <p:nvCxnSpPr>
                    <p:cNvPr id="227" name="Straight Arrow Connector 226">
                      <a:extLst>
                        <a:ext uri="{FF2B5EF4-FFF2-40B4-BE49-F238E27FC236}">
                          <a16:creationId xmlns:a16="http://schemas.microsoft.com/office/drawing/2014/main" id="{F1EA80A9-E574-1296-215A-CFAD48DBED5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402941" y="1936434"/>
                      <a:ext cx="2233" cy="540066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19050" cap="flat" cmpd="sng" algn="ctr">
                      <a:solidFill>
                        <a:srgbClr val="32A859"/>
                      </a:solidFill>
                      <a:prstDash val="solid"/>
                      <a:round/>
                      <a:headEnd type="none" w="med" len="med"/>
                      <a:tailEnd type="none"/>
                    </a:ln>
                    <a:effectLst/>
                  </p:spPr>
                </p:cxnSp>
              </p:grpSp>
            </p:grpSp>
            <p:sp>
              <p:nvSpPr>
                <p:cNvPr id="218" name="Oval 217">
                  <a:extLst>
                    <a:ext uri="{FF2B5EF4-FFF2-40B4-BE49-F238E27FC236}">
                      <a16:creationId xmlns:a16="http://schemas.microsoft.com/office/drawing/2014/main" id="{427568EA-E069-B8CA-F81F-956427CADCAB}"/>
                    </a:ext>
                  </a:extLst>
                </p:cNvPr>
                <p:cNvSpPr/>
                <p:nvPr/>
              </p:nvSpPr>
              <p:spPr bwMode="auto">
                <a:xfrm>
                  <a:off x="2237376" y="1564352"/>
                  <a:ext cx="76200" cy="762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>
                    <a:rot lat="3000000" lon="0" rev="0"/>
                  </a:camera>
                  <a:lightRig rig="threePt" dir="t"/>
                </a:scene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sp>
              <p:nvSpPr>
                <p:cNvPr id="219" name="Oval 218">
                  <a:extLst>
                    <a:ext uri="{FF2B5EF4-FFF2-40B4-BE49-F238E27FC236}">
                      <a16:creationId xmlns:a16="http://schemas.microsoft.com/office/drawing/2014/main" id="{EC7A397F-8D47-D269-C036-C6A334263473}"/>
                    </a:ext>
                  </a:extLst>
                </p:cNvPr>
                <p:cNvSpPr/>
                <p:nvPr/>
              </p:nvSpPr>
              <p:spPr bwMode="auto">
                <a:xfrm>
                  <a:off x="2234351" y="2656533"/>
                  <a:ext cx="76200" cy="762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>
                    <a:rot lat="3000000" lon="0" rev="0"/>
                  </a:camera>
                  <a:lightRig rig="threePt" dir="t"/>
                </a:scene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sp>
              <p:nvSpPr>
                <p:cNvPr id="220" name="Oval 219">
                  <a:extLst>
                    <a:ext uri="{FF2B5EF4-FFF2-40B4-BE49-F238E27FC236}">
                      <a16:creationId xmlns:a16="http://schemas.microsoft.com/office/drawing/2014/main" id="{60A790CF-B85C-891A-9683-420C3A89B425}"/>
                    </a:ext>
                  </a:extLst>
                </p:cNvPr>
                <p:cNvSpPr/>
                <p:nvPr/>
              </p:nvSpPr>
              <p:spPr bwMode="auto">
                <a:xfrm>
                  <a:off x="2232175" y="2111905"/>
                  <a:ext cx="76200" cy="762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>
                    <a:rot lat="3000000" lon="0" rev="0"/>
                  </a:camera>
                  <a:lightRig rig="threePt" dir="t"/>
                </a:scene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</p:grpSp>
          <p:grpSp>
            <p:nvGrpSpPr>
              <p:cNvPr id="191" name="Group 190">
                <a:extLst>
                  <a:ext uri="{FF2B5EF4-FFF2-40B4-BE49-F238E27FC236}">
                    <a16:creationId xmlns:a16="http://schemas.microsoft.com/office/drawing/2014/main" id="{278A5BFC-7815-52D7-91AE-56C99A9F303B}"/>
                  </a:ext>
                </a:extLst>
              </p:cNvPr>
              <p:cNvGrpSpPr/>
              <p:nvPr/>
            </p:nvGrpSpPr>
            <p:grpSpPr>
              <a:xfrm>
                <a:off x="473673" y="1799442"/>
                <a:ext cx="6684392" cy="947953"/>
                <a:chOff x="473236" y="1891767"/>
                <a:chExt cx="6684392" cy="947953"/>
              </a:xfrm>
            </p:grpSpPr>
            <p:sp>
              <p:nvSpPr>
                <p:cNvPr id="208" name="TextBox 207">
                  <a:extLst>
                    <a:ext uri="{FF2B5EF4-FFF2-40B4-BE49-F238E27FC236}">
                      <a16:creationId xmlns:a16="http://schemas.microsoft.com/office/drawing/2014/main" id="{2A31A020-ED92-EC82-F4C1-0005427942B3}"/>
                    </a:ext>
                  </a:extLst>
                </p:cNvPr>
                <p:cNvSpPr txBox="1"/>
                <p:nvPr/>
              </p:nvSpPr>
              <p:spPr>
                <a:xfrm>
                  <a:off x="473236" y="1928514"/>
                  <a:ext cx="654345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source</a:t>
                  </a:r>
                </a:p>
              </p:txBody>
            </p:sp>
            <p:grpSp>
              <p:nvGrpSpPr>
                <p:cNvPr id="209" name="Group 208">
                  <a:extLst>
                    <a:ext uri="{FF2B5EF4-FFF2-40B4-BE49-F238E27FC236}">
                      <a16:creationId xmlns:a16="http://schemas.microsoft.com/office/drawing/2014/main" id="{2959E673-237B-2843-01AE-AD1C764D1182}"/>
                    </a:ext>
                  </a:extLst>
                </p:cNvPr>
                <p:cNvGrpSpPr/>
                <p:nvPr/>
              </p:nvGrpSpPr>
              <p:grpSpPr>
                <a:xfrm>
                  <a:off x="762309" y="2255437"/>
                  <a:ext cx="6395319" cy="76200"/>
                  <a:chOff x="762310" y="2302742"/>
                  <a:chExt cx="6395319" cy="76200"/>
                </a:xfrm>
              </p:grpSpPr>
              <p:sp>
                <p:nvSpPr>
                  <p:cNvPr id="214" name="Oval 213">
                    <a:extLst>
                      <a:ext uri="{FF2B5EF4-FFF2-40B4-BE49-F238E27FC236}">
                        <a16:creationId xmlns:a16="http://schemas.microsoft.com/office/drawing/2014/main" id="{FBDBEC18-CE62-6A4A-ADA0-A104F61F4D7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2310" y="2302742"/>
                    <a:ext cx="76200" cy="76200"/>
                  </a:xfrm>
                  <a:prstGeom prst="ellipse">
                    <a:avLst/>
                  </a:prstGeom>
                  <a:solidFill>
                    <a:srgbClr val="FF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0" charset="0"/>
                      <a:ea typeface="ＭＳ Ｐゴシック" pitchFamily="-110" charset="-128"/>
                      <a:cs typeface="ＭＳ Ｐゴシック" pitchFamily="-110" charset="-128"/>
                    </a:endParaRPr>
                  </a:p>
                </p:txBody>
              </p:sp>
              <p:cxnSp>
                <p:nvCxnSpPr>
                  <p:cNvPr id="215" name="Straight Arrow Connector 214">
                    <a:extLst>
                      <a:ext uri="{FF2B5EF4-FFF2-40B4-BE49-F238E27FC236}">
                        <a16:creationId xmlns:a16="http://schemas.microsoft.com/office/drawing/2014/main" id="{820B9C0E-BD55-751C-0E69-31E30257AFF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838510" y="2337859"/>
                    <a:ext cx="6319119" cy="0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triangle" w="med" len="lg"/>
                  </a:ln>
                  <a:effectLst/>
                </p:spPr>
              </p:cxnSp>
            </p:grpSp>
            <p:sp>
              <p:nvSpPr>
                <p:cNvPr id="210" name="TextBox 209">
                  <a:extLst>
                    <a:ext uri="{FF2B5EF4-FFF2-40B4-BE49-F238E27FC236}">
                      <a16:creationId xmlns:a16="http://schemas.microsoft.com/office/drawing/2014/main" id="{1F8E7AB7-11AF-7936-2603-96A1279117FC}"/>
                    </a:ext>
                  </a:extLst>
                </p:cNvPr>
                <p:cNvSpPr txBox="1"/>
                <p:nvPr/>
              </p:nvSpPr>
              <p:spPr>
                <a:xfrm>
                  <a:off x="5177870" y="1909723"/>
                  <a:ext cx="1134820" cy="4308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1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source to detector distance</a:t>
                  </a:r>
                </a:p>
              </p:txBody>
            </p:sp>
            <p:cxnSp>
              <p:nvCxnSpPr>
                <p:cNvPr id="211" name="Straight Arrow Connector 210">
                  <a:extLst>
                    <a:ext uri="{FF2B5EF4-FFF2-40B4-BE49-F238E27FC236}">
                      <a16:creationId xmlns:a16="http://schemas.microsoft.com/office/drawing/2014/main" id="{740ACE9C-5B8C-159C-90B7-97516CFED075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95195" y="2476500"/>
                  <a:ext cx="3115469" cy="0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0000"/>
                  </a:solidFill>
                  <a:prstDash val="dash"/>
                  <a:round/>
                  <a:headEnd type="none" w="med" len="med"/>
                  <a:tailEnd type="arrow"/>
                </a:ln>
                <a:effectLst/>
              </p:spPr>
            </p:cxnSp>
            <p:sp>
              <p:nvSpPr>
                <p:cNvPr id="212" name="TextBox 211">
                  <a:extLst>
                    <a:ext uri="{FF2B5EF4-FFF2-40B4-BE49-F238E27FC236}">
                      <a16:creationId xmlns:a16="http://schemas.microsoft.com/office/drawing/2014/main" id="{03F3606F-AA10-181E-208C-1854F5BF7D5E}"/>
                    </a:ext>
                  </a:extLst>
                </p:cNvPr>
                <p:cNvSpPr txBox="1"/>
                <p:nvPr/>
              </p:nvSpPr>
              <p:spPr>
                <a:xfrm>
                  <a:off x="1653661" y="2408833"/>
                  <a:ext cx="1134820" cy="4308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1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source to iso distance</a:t>
                  </a:r>
                </a:p>
              </p:txBody>
            </p:sp>
            <p:sp>
              <p:nvSpPr>
                <p:cNvPr id="213" name="TextBox 212">
                  <a:extLst>
                    <a:ext uri="{FF2B5EF4-FFF2-40B4-BE49-F238E27FC236}">
                      <a16:creationId xmlns:a16="http://schemas.microsoft.com/office/drawing/2014/main" id="{3B3272D3-0C02-CE5F-055D-DAD1813844CB}"/>
                    </a:ext>
                  </a:extLst>
                </p:cNvPr>
                <p:cNvSpPr txBox="1"/>
                <p:nvPr/>
              </p:nvSpPr>
              <p:spPr>
                <a:xfrm>
                  <a:off x="1372275" y="1891767"/>
                  <a:ext cx="1134820" cy="4308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1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source to detector line</a:t>
                  </a:r>
                </a:p>
              </p:txBody>
            </p:sp>
          </p:grpSp>
          <p:grpSp>
            <p:nvGrpSpPr>
              <p:cNvPr id="192" name="Group 191">
                <a:extLst>
                  <a:ext uri="{FF2B5EF4-FFF2-40B4-BE49-F238E27FC236}">
                    <a16:creationId xmlns:a16="http://schemas.microsoft.com/office/drawing/2014/main" id="{26A62242-99CF-BB0C-02F7-13D746D08BA5}"/>
                  </a:ext>
                </a:extLst>
              </p:cNvPr>
              <p:cNvGrpSpPr/>
              <p:nvPr/>
            </p:nvGrpSpPr>
            <p:grpSpPr>
              <a:xfrm>
                <a:off x="3674558" y="1176400"/>
                <a:ext cx="1258621" cy="1410035"/>
                <a:chOff x="3674121" y="1171162"/>
                <a:chExt cx="1258621" cy="1410035"/>
              </a:xfrm>
            </p:grpSpPr>
            <p:grpSp>
              <p:nvGrpSpPr>
                <p:cNvPr id="200" name="Group 199">
                  <a:extLst>
                    <a:ext uri="{FF2B5EF4-FFF2-40B4-BE49-F238E27FC236}">
                      <a16:creationId xmlns:a16="http://schemas.microsoft.com/office/drawing/2014/main" id="{5E637575-99BA-AEA5-711B-DE4536DD410C}"/>
                    </a:ext>
                  </a:extLst>
                </p:cNvPr>
                <p:cNvGrpSpPr/>
                <p:nvPr/>
              </p:nvGrpSpPr>
              <p:grpSpPr>
                <a:xfrm>
                  <a:off x="3674121" y="1171162"/>
                  <a:ext cx="1258621" cy="1410035"/>
                  <a:chOff x="4481432" y="109859"/>
                  <a:chExt cx="1258621" cy="1410035"/>
                </a:xfrm>
              </p:grpSpPr>
              <p:cxnSp>
                <p:nvCxnSpPr>
                  <p:cNvPr id="202" name="Straight Arrow Connector 201">
                    <a:extLst>
                      <a:ext uri="{FF2B5EF4-FFF2-40B4-BE49-F238E27FC236}">
                        <a16:creationId xmlns:a16="http://schemas.microsoft.com/office/drawing/2014/main" id="{66691E5C-E96F-6818-589F-68B5855C83F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H="1">
                    <a:off x="5135385" y="412708"/>
                    <a:ext cx="364959" cy="363721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arrow"/>
                  </a:ln>
                  <a:effectLst/>
                </p:spPr>
              </p:cxnSp>
              <p:sp>
                <p:nvSpPr>
                  <p:cNvPr id="203" name="TextBox 202">
                    <a:extLst>
                      <a:ext uri="{FF2B5EF4-FFF2-40B4-BE49-F238E27FC236}">
                        <a16:creationId xmlns:a16="http://schemas.microsoft.com/office/drawing/2014/main" id="{0C6624B5-CA02-0C46-A907-A2713AB25C66}"/>
                      </a:ext>
                    </a:extLst>
                  </p:cNvPr>
                  <p:cNvSpPr txBox="1"/>
                  <p:nvPr/>
                </p:nvSpPr>
                <p:spPr>
                  <a:xfrm rot="18851932">
                    <a:off x="4972324" y="396164"/>
                    <a:ext cx="522900" cy="2616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1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col (j)</a:t>
                    </a:r>
                  </a:p>
                </p:txBody>
              </p:sp>
              <p:cxnSp>
                <p:nvCxnSpPr>
                  <p:cNvPr id="204" name="Straight Arrow Connector 203">
                    <a:extLst>
                      <a:ext uri="{FF2B5EF4-FFF2-40B4-BE49-F238E27FC236}">
                        <a16:creationId xmlns:a16="http://schemas.microsoft.com/office/drawing/2014/main" id="{E6DB2D6A-C04F-5DBC-3B1F-11693D7A4E5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H="1">
                    <a:off x="4481432" y="331756"/>
                    <a:ext cx="940237" cy="2960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arrow"/>
                  </a:ln>
                  <a:effectLst/>
                </p:spPr>
              </p:cxnSp>
              <p:sp>
                <p:nvSpPr>
                  <p:cNvPr id="205" name="TextBox 204">
                    <a:extLst>
                      <a:ext uri="{FF2B5EF4-FFF2-40B4-BE49-F238E27FC236}">
                        <a16:creationId xmlns:a16="http://schemas.microsoft.com/office/drawing/2014/main" id="{4FE10AA7-3C1A-AFDB-98D2-302500F50187}"/>
                      </a:ext>
                    </a:extLst>
                  </p:cNvPr>
                  <p:cNvSpPr txBox="1"/>
                  <p:nvPr/>
                </p:nvSpPr>
                <p:spPr>
                  <a:xfrm>
                    <a:off x="4855016" y="109859"/>
                    <a:ext cx="570990" cy="2616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1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row (</a:t>
                    </a:r>
                    <a:r>
                      <a:rPr lang="en-US" sz="1100" dirty="0" err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i</a:t>
                    </a:r>
                    <a:r>
                      <a:rPr lang="en-US" sz="11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)</a:t>
                    </a:r>
                  </a:p>
                </p:txBody>
              </p:sp>
              <p:cxnSp>
                <p:nvCxnSpPr>
                  <p:cNvPr id="206" name="Straight Arrow Connector 205">
                    <a:extLst>
                      <a:ext uri="{FF2B5EF4-FFF2-40B4-BE49-F238E27FC236}">
                        <a16:creationId xmlns:a16="http://schemas.microsoft.com/office/drawing/2014/main" id="{2F838E34-6ECA-3AE0-F558-4907D0F31ED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5500344" y="412708"/>
                    <a:ext cx="0" cy="1107186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arrow"/>
                  </a:ln>
                  <a:effectLst/>
                </p:spPr>
              </p:cxnSp>
              <p:sp>
                <p:nvSpPr>
                  <p:cNvPr id="207" name="TextBox 206">
                    <a:extLst>
                      <a:ext uri="{FF2B5EF4-FFF2-40B4-BE49-F238E27FC236}">
                        <a16:creationId xmlns:a16="http://schemas.microsoft.com/office/drawing/2014/main" id="{27D52FBA-D136-52BF-33CF-D46D1BE36FDC}"/>
                      </a:ext>
                    </a:extLst>
                  </p:cNvPr>
                  <p:cNvSpPr txBox="1"/>
                  <p:nvPr/>
                </p:nvSpPr>
                <p:spPr>
                  <a:xfrm rot="5400000">
                    <a:off x="5289288" y="587463"/>
                    <a:ext cx="639919" cy="2616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1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slice (k)</a:t>
                    </a:r>
                  </a:p>
                </p:txBody>
              </p:sp>
            </p:grpSp>
            <p:sp>
              <p:nvSpPr>
                <p:cNvPr id="201" name="Oval 200">
                  <a:extLst>
                    <a:ext uri="{FF2B5EF4-FFF2-40B4-BE49-F238E27FC236}">
                      <a16:creationId xmlns:a16="http://schemas.microsoft.com/office/drawing/2014/main" id="{26193CA4-94E6-04B4-5B96-BD40B26E9196}"/>
                    </a:ext>
                  </a:extLst>
                </p:cNvPr>
                <p:cNvSpPr/>
                <p:nvPr/>
              </p:nvSpPr>
              <p:spPr bwMode="auto">
                <a:xfrm>
                  <a:off x="4570974" y="1426771"/>
                  <a:ext cx="76200" cy="762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</p:grpSp>
          <p:grpSp>
            <p:nvGrpSpPr>
              <p:cNvPr id="193" name="Group 192">
                <a:extLst>
                  <a:ext uri="{FF2B5EF4-FFF2-40B4-BE49-F238E27FC236}">
                    <a16:creationId xmlns:a16="http://schemas.microsoft.com/office/drawing/2014/main" id="{E0088C67-C63C-022D-CA72-67CAB6DA92A6}"/>
                  </a:ext>
                </a:extLst>
              </p:cNvPr>
              <p:cNvGrpSpPr/>
              <p:nvPr/>
            </p:nvGrpSpPr>
            <p:grpSpPr>
              <a:xfrm>
                <a:off x="3481014" y="1959037"/>
                <a:ext cx="615272" cy="783924"/>
                <a:chOff x="5067123" y="179641"/>
                <a:chExt cx="615272" cy="783924"/>
              </a:xfrm>
            </p:grpSpPr>
            <p:cxnSp>
              <p:nvCxnSpPr>
                <p:cNvPr id="194" name="Straight Arrow Connector 193">
                  <a:extLst>
                    <a:ext uri="{FF2B5EF4-FFF2-40B4-BE49-F238E27FC236}">
                      <a16:creationId xmlns:a16="http://schemas.microsoft.com/office/drawing/2014/main" id="{2624CC45-6276-B05C-AF17-8735CDEAF2C7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>
                  <a:off x="5135385" y="412708"/>
                  <a:ext cx="364959" cy="363721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FF00"/>
                  </a:solidFill>
                  <a:prstDash val="solid"/>
                  <a:round/>
                  <a:headEnd type="none" w="med" len="med"/>
                  <a:tailEnd type="arrow"/>
                </a:ln>
                <a:effectLst/>
              </p:spPr>
            </p:cxnSp>
            <p:sp>
              <p:nvSpPr>
                <p:cNvPr id="195" name="TextBox 194">
                  <a:extLst>
                    <a:ext uri="{FF2B5EF4-FFF2-40B4-BE49-F238E27FC236}">
                      <a16:creationId xmlns:a16="http://schemas.microsoft.com/office/drawing/2014/main" id="{A5877D3F-198C-57AF-59A3-F57916A61E07}"/>
                    </a:ext>
                  </a:extLst>
                </p:cNvPr>
                <p:cNvSpPr txBox="1"/>
                <p:nvPr/>
              </p:nvSpPr>
              <p:spPr>
                <a:xfrm>
                  <a:off x="5123424" y="425954"/>
                  <a:ext cx="255198" cy="26161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100" dirty="0">
                      <a:solidFill>
                        <a:srgbClr val="FFFF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x</a:t>
                  </a:r>
                </a:p>
              </p:txBody>
            </p:sp>
            <p:cxnSp>
              <p:nvCxnSpPr>
                <p:cNvPr id="196" name="Straight Arrow Connector 195">
                  <a:extLst>
                    <a:ext uri="{FF2B5EF4-FFF2-40B4-BE49-F238E27FC236}">
                      <a16:creationId xmlns:a16="http://schemas.microsoft.com/office/drawing/2014/main" id="{E054C1D4-1DA3-DFFE-0446-FCC12E2A6AAF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 flipV="1">
                  <a:off x="5067123" y="412708"/>
                  <a:ext cx="429285" cy="3315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FF00"/>
                  </a:solidFill>
                  <a:prstDash val="solid"/>
                  <a:round/>
                  <a:headEnd type="none" w="med" len="med"/>
                  <a:tailEnd type="arrow"/>
                </a:ln>
                <a:effectLst/>
              </p:spPr>
            </p:cxnSp>
            <p:sp>
              <p:nvSpPr>
                <p:cNvPr id="197" name="TextBox 196">
                  <a:extLst>
                    <a:ext uri="{FF2B5EF4-FFF2-40B4-BE49-F238E27FC236}">
                      <a16:creationId xmlns:a16="http://schemas.microsoft.com/office/drawing/2014/main" id="{26E6B853-05A3-7CB7-BC15-18D08A3E3713}"/>
                    </a:ext>
                  </a:extLst>
                </p:cNvPr>
                <p:cNvSpPr txBox="1"/>
                <p:nvPr/>
              </p:nvSpPr>
              <p:spPr>
                <a:xfrm>
                  <a:off x="5194896" y="179641"/>
                  <a:ext cx="255198" cy="26161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100" dirty="0">
                      <a:solidFill>
                        <a:srgbClr val="FFFF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y</a:t>
                  </a:r>
                </a:p>
              </p:txBody>
            </p:sp>
            <p:cxnSp>
              <p:nvCxnSpPr>
                <p:cNvPr id="198" name="Straight Arrow Connector 197">
                  <a:extLst>
                    <a:ext uri="{FF2B5EF4-FFF2-40B4-BE49-F238E27FC236}">
                      <a16:creationId xmlns:a16="http://schemas.microsoft.com/office/drawing/2014/main" id="{60CC3927-F9C4-B835-0A62-859210923611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5500344" y="412708"/>
                  <a:ext cx="0" cy="550857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FF00"/>
                  </a:solidFill>
                  <a:prstDash val="solid"/>
                  <a:round/>
                  <a:headEnd type="none" w="med" len="med"/>
                  <a:tailEnd type="arrow"/>
                </a:ln>
                <a:effectLst/>
              </p:spPr>
            </p:cxnSp>
            <p:sp>
              <p:nvSpPr>
                <p:cNvPr id="199" name="TextBox 198">
                  <a:extLst>
                    <a:ext uri="{FF2B5EF4-FFF2-40B4-BE49-F238E27FC236}">
                      <a16:creationId xmlns:a16="http://schemas.microsoft.com/office/drawing/2014/main" id="{D473B8D9-A329-2FFC-16FA-2D6D0BDC18A6}"/>
                    </a:ext>
                  </a:extLst>
                </p:cNvPr>
                <p:cNvSpPr txBox="1"/>
                <p:nvPr/>
              </p:nvSpPr>
              <p:spPr>
                <a:xfrm>
                  <a:off x="5435211" y="541469"/>
                  <a:ext cx="247184" cy="26161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100" dirty="0">
                      <a:solidFill>
                        <a:srgbClr val="FFFF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z</a:t>
                  </a:r>
                </a:p>
              </p:txBody>
            </p:sp>
          </p:grpSp>
        </p:grpSp>
        <p:grpSp>
          <p:nvGrpSpPr>
            <p:cNvPr id="158" name="Group 157">
              <a:extLst>
                <a:ext uri="{FF2B5EF4-FFF2-40B4-BE49-F238E27FC236}">
                  <a16:creationId xmlns:a16="http://schemas.microsoft.com/office/drawing/2014/main" id="{5E105698-210D-78C8-1FF8-9BF7952274EF}"/>
                </a:ext>
              </a:extLst>
            </p:cNvPr>
            <p:cNvGrpSpPr/>
            <p:nvPr/>
          </p:nvGrpSpPr>
          <p:grpSpPr>
            <a:xfrm>
              <a:off x="6422396" y="62576"/>
              <a:ext cx="2735843" cy="3935202"/>
              <a:chOff x="4543755" y="786046"/>
              <a:chExt cx="2735843" cy="3935202"/>
            </a:xfrm>
          </p:grpSpPr>
          <p:grpSp>
            <p:nvGrpSpPr>
              <p:cNvPr id="159" name="Group 158">
                <a:extLst>
                  <a:ext uri="{FF2B5EF4-FFF2-40B4-BE49-F238E27FC236}">
                    <a16:creationId xmlns:a16="http://schemas.microsoft.com/office/drawing/2014/main" id="{C0F7B10F-1F46-3BFD-B42D-45721E918CCC}"/>
                  </a:ext>
                </a:extLst>
              </p:cNvPr>
              <p:cNvGrpSpPr/>
              <p:nvPr/>
            </p:nvGrpSpPr>
            <p:grpSpPr>
              <a:xfrm>
                <a:off x="5261524" y="2910281"/>
                <a:ext cx="1981385" cy="695076"/>
                <a:chOff x="5239496" y="2899378"/>
                <a:chExt cx="1981385" cy="695076"/>
              </a:xfrm>
            </p:grpSpPr>
            <p:grpSp>
              <p:nvGrpSpPr>
                <p:cNvPr id="185" name="Group 184">
                  <a:extLst>
                    <a:ext uri="{FF2B5EF4-FFF2-40B4-BE49-F238E27FC236}">
                      <a16:creationId xmlns:a16="http://schemas.microsoft.com/office/drawing/2014/main" id="{8D0348C5-C918-8A7F-34F0-2B6146733CD1}"/>
                    </a:ext>
                  </a:extLst>
                </p:cNvPr>
                <p:cNvGrpSpPr/>
                <p:nvPr/>
              </p:nvGrpSpPr>
              <p:grpSpPr>
                <a:xfrm>
                  <a:off x="5302255" y="2951001"/>
                  <a:ext cx="1918626" cy="643453"/>
                  <a:chOff x="7200300" y="2201061"/>
                  <a:chExt cx="1918626" cy="643453"/>
                </a:xfrm>
              </p:grpSpPr>
              <p:cxnSp>
                <p:nvCxnSpPr>
                  <p:cNvPr id="187" name="Straight Arrow Connector 186">
                    <a:extLst>
                      <a:ext uri="{FF2B5EF4-FFF2-40B4-BE49-F238E27FC236}">
                        <a16:creationId xmlns:a16="http://schemas.microsoft.com/office/drawing/2014/main" id="{503351ED-9A3B-A00C-DE2A-DCE716BB49D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H="1" flipV="1">
                    <a:off x="7200300" y="2201061"/>
                    <a:ext cx="1027197" cy="299836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6350" cap="flat" cmpd="sng" algn="ctr">
                    <a:solidFill>
                      <a:schemeClr val="accent4"/>
                    </a:solidFill>
                    <a:prstDash val="solid"/>
                    <a:round/>
                    <a:headEnd type="none" w="med" len="med"/>
                    <a:tailEnd type="stealth" w="sm" len="lg"/>
                  </a:ln>
                  <a:effectLst/>
                </p:spPr>
              </p:cxnSp>
              <p:sp>
                <p:nvSpPr>
                  <p:cNvPr id="188" name="TextBox 187">
                    <a:extLst>
                      <a:ext uri="{FF2B5EF4-FFF2-40B4-BE49-F238E27FC236}">
                        <a16:creationId xmlns:a16="http://schemas.microsoft.com/office/drawing/2014/main" id="{E4924AF5-6BE6-CE60-93CD-8D616A2C9B4D}"/>
                      </a:ext>
                    </a:extLst>
                  </p:cNvPr>
                  <p:cNvSpPr txBox="1"/>
                  <p:nvPr/>
                </p:nvSpPr>
                <p:spPr>
                  <a:xfrm>
                    <a:off x="8053065" y="2445559"/>
                    <a:ext cx="1065861" cy="39895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>
                      <a:lnSpc>
                        <a:spcPct val="60000"/>
                      </a:lnSpc>
                    </a:pPr>
                    <a:r>
                      <a: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detector iso</a:t>
                    </a:r>
                  </a:p>
                </p:txBody>
              </p:sp>
            </p:grpSp>
            <p:sp>
              <p:nvSpPr>
                <p:cNvPr id="186" name="Oval 185">
                  <a:extLst>
                    <a:ext uri="{FF2B5EF4-FFF2-40B4-BE49-F238E27FC236}">
                      <a16:creationId xmlns:a16="http://schemas.microsoft.com/office/drawing/2014/main" id="{E9CBB2BE-52B7-4CF0-F255-A7227CDE7FFC}"/>
                    </a:ext>
                  </a:extLst>
                </p:cNvPr>
                <p:cNvSpPr/>
                <p:nvPr/>
              </p:nvSpPr>
              <p:spPr bwMode="auto">
                <a:xfrm rot="5400000">
                  <a:off x="5239496" y="2899378"/>
                  <a:ext cx="76200" cy="762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>
                    <a:rot lat="3000000" lon="0" rev="0"/>
                  </a:camera>
                  <a:lightRig rig="threePt" dir="t"/>
                </a:scene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</p:grpSp>
          <p:grpSp>
            <p:nvGrpSpPr>
              <p:cNvPr id="160" name="Group 159">
                <a:extLst>
                  <a:ext uri="{FF2B5EF4-FFF2-40B4-BE49-F238E27FC236}">
                    <a16:creationId xmlns:a16="http://schemas.microsoft.com/office/drawing/2014/main" id="{B9BC7585-B5B3-2BC0-3CE5-198830681BE4}"/>
                  </a:ext>
                </a:extLst>
              </p:cNvPr>
              <p:cNvGrpSpPr/>
              <p:nvPr/>
            </p:nvGrpSpPr>
            <p:grpSpPr>
              <a:xfrm rot="21319204">
                <a:off x="4543755" y="786046"/>
                <a:ext cx="1699176" cy="3935202"/>
                <a:chOff x="4489558" y="806144"/>
                <a:chExt cx="1699176" cy="3935202"/>
              </a:xfrm>
            </p:grpSpPr>
            <p:sp>
              <p:nvSpPr>
                <p:cNvPr id="177" name="Cube 176">
                  <a:extLst>
                    <a:ext uri="{FF2B5EF4-FFF2-40B4-BE49-F238E27FC236}">
                      <a16:creationId xmlns:a16="http://schemas.microsoft.com/office/drawing/2014/main" id="{30316C2C-9368-25D3-EFED-050AF926B606}"/>
                    </a:ext>
                  </a:extLst>
                </p:cNvPr>
                <p:cNvSpPr/>
                <p:nvPr/>
              </p:nvSpPr>
              <p:spPr bwMode="auto">
                <a:xfrm rot="280796">
                  <a:off x="4636694" y="863030"/>
                  <a:ext cx="1205606" cy="3878316"/>
                </a:xfrm>
                <a:prstGeom prst="cube">
                  <a:avLst>
                    <a:gd name="adj" fmla="val 96784"/>
                  </a:avLst>
                </a:prstGeom>
                <a:solidFill>
                  <a:schemeClr val="bg1">
                    <a:lumMod val="95000"/>
                    <a:alpha val="56000"/>
                  </a:schemeClr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>
                    <a:rot lat="0" lon="0" rev="0"/>
                  </a:camera>
                  <a:lightRig rig="threePt" dir="t"/>
                </a:scene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cxnSp>
              <p:nvCxnSpPr>
                <p:cNvPr id="179" name="Straight Arrow Connector 178">
                  <a:extLst>
                    <a:ext uri="{FF2B5EF4-FFF2-40B4-BE49-F238E27FC236}">
                      <a16:creationId xmlns:a16="http://schemas.microsoft.com/office/drawing/2014/main" id="{ECBF121F-CC14-AF90-DB80-7887D27A18FF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280796">
                  <a:off x="5321928" y="1381917"/>
                  <a:ext cx="0" cy="2702868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/>
                </a:ln>
                <a:effectLst/>
              </p:spPr>
            </p:cxnSp>
            <p:cxnSp>
              <p:nvCxnSpPr>
                <p:cNvPr id="180" name="Straight Arrow Connector 179">
                  <a:extLst>
                    <a:ext uri="{FF2B5EF4-FFF2-40B4-BE49-F238E27FC236}">
                      <a16:creationId xmlns:a16="http://schemas.microsoft.com/office/drawing/2014/main" id="{051EC12B-2561-595C-EB4F-EC8C9310B432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280796" flipH="1">
                  <a:off x="4653641" y="2108314"/>
                  <a:ext cx="1202055" cy="1441484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/>
                </a:ln>
                <a:effectLst/>
              </p:spPr>
            </p:cxnSp>
            <p:cxnSp>
              <p:nvCxnSpPr>
                <p:cNvPr id="181" name="Straight Arrow Connector 180">
                  <a:extLst>
                    <a:ext uri="{FF2B5EF4-FFF2-40B4-BE49-F238E27FC236}">
                      <a16:creationId xmlns:a16="http://schemas.microsoft.com/office/drawing/2014/main" id="{03F63A9F-AF99-CE92-8458-E5B157113697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280796">
                  <a:off x="5959631" y="919986"/>
                  <a:ext cx="0" cy="2685441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arrow"/>
                </a:ln>
                <a:effectLst/>
              </p:spPr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82" name="TextBox 181">
                      <a:extLst>
                        <a:ext uri="{FF2B5EF4-FFF2-40B4-BE49-F238E27FC236}">
                          <a16:creationId xmlns:a16="http://schemas.microsoft.com/office/drawing/2014/main" id="{124509A6-B5E9-BACC-1D93-398D49601D37}"/>
                        </a:ext>
                      </a:extLst>
                    </p:cNvPr>
                    <p:cNvSpPr txBox="1"/>
                    <p:nvPr/>
                  </p:nvSpPr>
                  <p:spPr>
                    <a:xfrm rot="5680796">
                      <a:off x="5421761" y="2322969"/>
                      <a:ext cx="1272336" cy="261610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11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rows indexed by </a:t>
                      </a:r>
                      <a14:m>
                        <m:oMath xmlns:m="http://schemas.openxmlformats.org/officeDocument/2006/math">
                          <m:r>
                            <a:rPr lang="en-US" sz="11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oMath>
                      </a14:m>
                      <a:endParaRPr lang="en-US" sz="1100" dirty="0">
                        <a:solidFill>
                          <a:srgbClr val="FF0000"/>
                        </a:solidFill>
                        <a:latin typeface="Consolas" panose="020B0609020204030204" pitchFamily="49" charset="0"/>
                        <a:cs typeface="Consolas" panose="020B0609020204030204" pitchFamily="49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182" name="TextBox 181">
                      <a:extLst>
                        <a:ext uri="{FF2B5EF4-FFF2-40B4-BE49-F238E27FC236}">
                          <a16:creationId xmlns:a16="http://schemas.microsoft.com/office/drawing/2014/main" id="{124509A6-B5E9-BACC-1D93-398D49601D37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 rot="5680796">
                      <a:off x="5421761" y="2322969"/>
                      <a:ext cx="1272336" cy="261610"/>
                    </a:xfrm>
                    <a:prstGeom prst="rect">
                      <a:avLst/>
                    </a:prstGeom>
                    <a:blipFill>
                      <a:blip r:embed="rId2"/>
                      <a:stretch>
                        <a:fillRect l="-14286" r="-4762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83" name="TextBox 182">
                      <a:extLst>
                        <a:ext uri="{FF2B5EF4-FFF2-40B4-BE49-F238E27FC236}">
                          <a16:creationId xmlns:a16="http://schemas.microsoft.com/office/drawing/2014/main" id="{F08267C5-3532-ED3D-B7F3-85826798D038}"/>
                        </a:ext>
                      </a:extLst>
                    </p:cNvPr>
                    <p:cNvSpPr txBox="1"/>
                    <p:nvPr/>
                  </p:nvSpPr>
                  <p:spPr>
                    <a:xfrm rot="19261974">
                      <a:off x="4489558" y="1195715"/>
                      <a:ext cx="1354089" cy="261610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11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channels index by </a:t>
                      </a:r>
                      <a14:m>
                        <m:oMath xmlns:m="http://schemas.openxmlformats.org/officeDocument/2006/math">
                          <m:r>
                            <a:rPr lang="en-US" sz="11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oMath>
                      </a14:m>
                      <a:r>
                        <a:rPr lang="en-US" sz="11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100" dirty="0">
                        <a:solidFill>
                          <a:srgbClr val="FF0000"/>
                        </a:solidFill>
                        <a:latin typeface="Consolas" panose="020B0609020204030204" pitchFamily="49" charset="0"/>
                        <a:cs typeface="Consolas" panose="020B0609020204030204" pitchFamily="49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183" name="TextBox 182">
                      <a:extLst>
                        <a:ext uri="{FF2B5EF4-FFF2-40B4-BE49-F238E27FC236}">
                          <a16:creationId xmlns:a16="http://schemas.microsoft.com/office/drawing/2014/main" id="{F08267C5-3532-ED3D-B7F3-85826798D038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 rot="19261974">
                      <a:off x="4489558" y="1195715"/>
                      <a:ext cx="1354089" cy="261610"/>
                    </a:xfrm>
                    <a:prstGeom prst="rect">
                      <a:avLst/>
                    </a:prstGeom>
                    <a:blipFill>
                      <a:blip r:embed="rId3"/>
                      <a:stretch>
                        <a:fillRect b="-2247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184" name="Straight Arrow Connector 183">
                  <a:extLst>
                    <a:ext uri="{FF2B5EF4-FFF2-40B4-BE49-F238E27FC236}">
                      <a16:creationId xmlns:a16="http://schemas.microsoft.com/office/drawing/2014/main" id="{09545507-2443-97E2-655C-675A25B3E87E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280796" flipH="1">
                  <a:off x="4719274" y="806144"/>
                  <a:ext cx="1190550" cy="1164729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arrow"/>
                </a:ln>
                <a:effectLst/>
              </p:spPr>
            </p:cxnSp>
          </p:grpSp>
          <p:grpSp>
            <p:nvGrpSpPr>
              <p:cNvPr id="161" name="Group 160">
                <a:extLst>
                  <a:ext uri="{FF2B5EF4-FFF2-40B4-BE49-F238E27FC236}">
                    <a16:creationId xmlns:a16="http://schemas.microsoft.com/office/drawing/2014/main" id="{D4594F77-D2B6-C711-3498-0B7F83829241}"/>
                  </a:ext>
                </a:extLst>
              </p:cNvPr>
              <p:cNvGrpSpPr/>
              <p:nvPr/>
            </p:nvGrpSpPr>
            <p:grpSpPr>
              <a:xfrm>
                <a:off x="4565225" y="2929451"/>
                <a:ext cx="1085803" cy="1467452"/>
                <a:chOff x="4541890" y="2922955"/>
                <a:chExt cx="1085803" cy="1467452"/>
              </a:xfrm>
            </p:grpSpPr>
            <p:cxnSp>
              <p:nvCxnSpPr>
                <p:cNvPr id="173" name="Straight Arrow Connector 172">
                  <a:extLst>
                    <a:ext uri="{FF2B5EF4-FFF2-40B4-BE49-F238E27FC236}">
                      <a16:creationId xmlns:a16="http://schemas.microsoft.com/office/drawing/2014/main" id="{5F9A316B-1AD2-8F4C-2A6C-32AD6A930D92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 flipV="1">
                  <a:off x="5280744" y="2926799"/>
                  <a:ext cx="5355" cy="1463608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stealth" w="sm" len="lg"/>
                  <a:tailEnd type="none" w="sm" len="sm"/>
                </a:ln>
                <a:effectLst/>
              </p:spPr>
            </p:cxnSp>
            <p:cxnSp>
              <p:nvCxnSpPr>
                <p:cNvPr id="174" name="Straight Arrow Connector 173">
                  <a:extLst>
                    <a:ext uri="{FF2B5EF4-FFF2-40B4-BE49-F238E27FC236}">
                      <a16:creationId xmlns:a16="http://schemas.microsoft.com/office/drawing/2014/main" id="{27362415-F776-D5FF-57DA-CFB7106694E0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V="1">
                  <a:off x="4541890" y="2922955"/>
                  <a:ext cx="734881" cy="915886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stealth" w="sm" len="lg"/>
                  <a:tailEnd type="none" w="sm" len="sm"/>
                </a:ln>
                <a:effectLst/>
              </p:spPr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75" name="TextBox 174">
                      <a:extLst>
                        <a:ext uri="{FF2B5EF4-FFF2-40B4-BE49-F238E27FC236}">
                          <a16:creationId xmlns:a16="http://schemas.microsoft.com/office/drawing/2014/main" id="{FBB74C0D-48D3-008F-9098-26EEF332FFEB}"/>
                        </a:ext>
                      </a:extLst>
                    </p:cNvPr>
                    <p:cNvSpPr txBox="1"/>
                    <p:nvPr/>
                  </p:nvSpPr>
                  <p:spPr>
                    <a:xfrm rot="18694461">
                      <a:off x="4723279" y="3020163"/>
                      <a:ext cx="361701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sz="1200" b="0" i="1" dirty="0" smtClean="0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  <m:t>𝑢</m:t>
                            </m:r>
                          </m:oMath>
                        </m:oMathPara>
                      </a14:m>
                      <a:endParaRPr lang="en-US" sz="1200" dirty="0">
                        <a:latin typeface="Consolas" panose="020B0609020204030204" pitchFamily="49" charset="0"/>
                        <a:cs typeface="Consolas" panose="020B0609020204030204" pitchFamily="49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175" name="TextBox 174">
                      <a:extLst>
                        <a:ext uri="{FF2B5EF4-FFF2-40B4-BE49-F238E27FC236}">
                          <a16:creationId xmlns:a16="http://schemas.microsoft.com/office/drawing/2014/main" id="{FBB74C0D-48D3-008F-9098-26EEF332FFEB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 rot="18694461">
                      <a:off x="4723279" y="3020163"/>
                      <a:ext cx="361701" cy="276999"/>
                    </a:xfrm>
                    <a:prstGeom prst="rect">
                      <a:avLst/>
                    </a:prstGeom>
                    <a:blipFill>
                      <a:blip r:embed="rId4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76" name="TextBox 175">
                      <a:extLst>
                        <a:ext uri="{FF2B5EF4-FFF2-40B4-BE49-F238E27FC236}">
                          <a16:creationId xmlns:a16="http://schemas.microsoft.com/office/drawing/2014/main" id="{8C9DCDCF-4B87-4969-C036-00C82FA54F4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270224" y="3322969"/>
                      <a:ext cx="357469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sz="1200" b="0" i="1" dirty="0" smtClean="0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  <m:t>𝑣</m:t>
                            </m:r>
                          </m:oMath>
                        </m:oMathPara>
                      </a14:m>
                      <a:endParaRPr lang="en-US" sz="1200" dirty="0">
                        <a:latin typeface="Consolas" panose="020B0609020204030204" pitchFamily="49" charset="0"/>
                        <a:cs typeface="Consolas" panose="020B0609020204030204" pitchFamily="49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176" name="TextBox 175">
                      <a:extLst>
                        <a:ext uri="{FF2B5EF4-FFF2-40B4-BE49-F238E27FC236}">
                          <a16:creationId xmlns:a16="http://schemas.microsoft.com/office/drawing/2014/main" id="{8C9DCDCF-4B87-4969-C036-00C82FA54F43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5270224" y="3322969"/>
                      <a:ext cx="357469" cy="276999"/>
                    </a:xfrm>
                    <a:prstGeom prst="rect">
                      <a:avLst/>
                    </a:prstGeom>
                    <a:blipFill>
                      <a:blip r:embed="rId5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cxnSp>
            <p:nvCxnSpPr>
              <p:cNvPr id="162" name="Straight Arrow Connector 161">
                <a:extLst>
                  <a:ext uri="{FF2B5EF4-FFF2-40B4-BE49-F238E27FC236}">
                    <a16:creationId xmlns:a16="http://schemas.microsoft.com/office/drawing/2014/main" id="{0BAE51F3-59EC-CA5E-4FDF-A73885C16DC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5296348" y="2700266"/>
                <a:ext cx="79201" cy="238446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B05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63" name="TextBox 162">
                    <a:extLst>
                      <a:ext uri="{FF2B5EF4-FFF2-40B4-BE49-F238E27FC236}">
                        <a16:creationId xmlns:a16="http://schemas.microsoft.com/office/drawing/2014/main" id="{E87AAB0D-D304-134F-64D5-CC83057F2F4E}"/>
                      </a:ext>
                    </a:extLst>
                  </p:cNvPr>
                  <p:cNvSpPr txBox="1"/>
                  <p:nvPr/>
                </p:nvSpPr>
                <p:spPr>
                  <a:xfrm>
                    <a:off x="4736015" y="2488253"/>
                    <a:ext cx="826893" cy="27699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d>
                            <m:dPr>
                              <m:ctrlPr>
                                <a:rPr lang="en-US" sz="12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cs typeface="Consolas" panose="020B0609020204030204" pitchFamily="49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1200" i="1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cs typeface="Consolas" panose="020B0609020204030204" pitchFamily="49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120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cs typeface="Consolas" panose="020B0609020204030204" pitchFamily="49" charset="0"/>
                                    </a:rPr>
                                    <m:t>Δ</m:t>
                                  </m:r>
                                </m:e>
                                <m:sub>
                                  <m:r>
                                    <a:rPr lang="en-US" sz="1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cs typeface="Consolas" panose="020B0609020204030204" pitchFamily="49" charset="0"/>
                                    </a:rPr>
                                    <m:t>𝑢</m:t>
                                  </m:r>
                                </m:sub>
                              </m:sSub>
                              <m:r>
                                <a:rPr lang="en-US" sz="120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cs typeface="Consolas" panose="020B0609020204030204" pitchFamily="49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sz="1200" i="1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cs typeface="Consolas" panose="020B0609020204030204" pitchFamily="49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120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cs typeface="Consolas" panose="020B0609020204030204" pitchFamily="49" charset="0"/>
                                    </a:rPr>
                                    <m:t>Δ</m:t>
                                  </m:r>
                                </m:e>
                                <m:sub>
                                  <m:r>
                                    <a:rPr lang="en-US" sz="1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cs typeface="Consolas" panose="020B0609020204030204" pitchFamily="49" charset="0"/>
                                    </a:rPr>
                                    <m:t>𝑣</m:t>
                                  </m:r>
                                </m:sub>
                              </m:sSub>
                            </m:e>
                          </m:d>
                          <m:r>
                            <a:rPr lang="en-US" sz="1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cs typeface="Consolas" panose="020B0609020204030204" pitchFamily="49" charset="0"/>
                            </a:rPr>
                            <m:t> </m:t>
                          </m:r>
                        </m:oMath>
                      </m:oMathPara>
                    </a14:m>
                    <a:endParaRPr lang="en-US" sz="1200" dirty="0">
                      <a:solidFill>
                        <a:srgbClr val="00B050"/>
                      </a:solidFill>
                      <a:latin typeface="Consolas" panose="020B0609020204030204" pitchFamily="49" charset="0"/>
                      <a:cs typeface="Consolas" panose="020B0609020204030204" pitchFamily="49" charset="0"/>
                    </a:endParaRPr>
                  </a:p>
                </p:txBody>
              </p:sp>
            </mc:Choice>
            <mc:Fallback xmlns="">
              <p:sp>
                <p:nvSpPr>
                  <p:cNvPr id="163" name="TextBox 162">
                    <a:extLst>
                      <a:ext uri="{FF2B5EF4-FFF2-40B4-BE49-F238E27FC236}">
                        <a16:creationId xmlns:a16="http://schemas.microsoft.com/office/drawing/2014/main" id="{E87AAB0D-D304-134F-64D5-CC83057F2F4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736015" y="2488253"/>
                    <a:ext cx="826893" cy="276999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b="-8696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164" name="Group 163">
                <a:extLst>
                  <a:ext uri="{FF2B5EF4-FFF2-40B4-BE49-F238E27FC236}">
                    <a16:creationId xmlns:a16="http://schemas.microsoft.com/office/drawing/2014/main" id="{3995E77C-A79E-F7D2-2CE8-F18173AC79FB}"/>
                  </a:ext>
                </a:extLst>
              </p:cNvPr>
              <p:cNvGrpSpPr/>
              <p:nvPr/>
            </p:nvGrpSpPr>
            <p:grpSpPr>
              <a:xfrm>
                <a:off x="5334787" y="2660409"/>
                <a:ext cx="1910378" cy="398955"/>
                <a:chOff x="7126279" y="2146735"/>
                <a:chExt cx="1910378" cy="398955"/>
              </a:xfrm>
            </p:grpSpPr>
            <p:sp>
              <p:nvSpPr>
                <p:cNvPr id="170" name="Oval 169">
                  <a:extLst>
                    <a:ext uri="{FF2B5EF4-FFF2-40B4-BE49-F238E27FC236}">
                      <a16:creationId xmlns:a16="http://schemas.microsoft.com/office/drawing/2014/main" id="{0C0FF670-4741-292E-620D-7440FA17CB9E}"/>
                    </a:ext>
                  </a:extLst>
                </p:cNvPr>
                <p:cNvSpPr/>
                <p:nvPr/>
              </p:nvSpPr>
              <p:spPr bwMode="auto">
                <a:xfrm rot="5400000">
                  <a:off x="7126279" y="2156398"/>
                  <a:ext cx="76200" cy="762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>
                    <a:rot lat="3000000" lon="0" rev="0"/>
                  </a:camera>
                  <a:lightRig rig="threePt" dir="t"/>
                </a:scene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cxnSp>
              <p:nvCxnSpPr>
                <p:cNvPr id="171" name="Straight Arrow Connector 170">
                  <a:extLst>
                    <a:ext uri="{FF2B5EF4-FFF2-40B4-BE49-F238E27FC236}">
                      <a16:creationId xmlns:a16="http://schemas.microsoft.com/office/drawing/2014/main" id="{70DD0025-3B21-AD9E-4775-2EB556736B28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 flipV="1">
                  <a:off x="7177533" y="2202252"/>
                  <a:ext cx="965439" cy="60684"/>
                </a:xfrm>
                <a:prstGeom prst="straightConnector1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stealth" w="sm" len="lg"/>
                </a:ln>
                <a:effectLst/>
              </p:spPr>
            </p:cxnSp>
            <p:sp>
              <p:nvSpPr>
                <p:cNvPr id="172" name="TextBox 171">
                  <a:extLst>
                    <a:ext uri="{FF2B5EF4-FFF2-40B4-BE49-F238E27FC236}">
                      <a16:creationId xmlns:a16="http://schemas.microsoft.com/office/drawing/2014/main" id="{5DE38C9E-E643-8C1A-AFFE-295E31E8DAC0}"/>
                    </a:ext>
                  </a:extLst>
                </p:cNvPr>
                <p:cNvSpPr txBox="1"/>
                <p:nvPr/>
              </p:nvSpPr>
              <p:spPr>
                <a:xfrm>
                  <a:off x="7970796" y="2146735"/>
                  <a:ext cx="1065861" cy="3989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60000"/>
                    </a:lnSpc>
                  </a:pPr>
                  <a:r>
                    <a:rPr lang="en-US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detector center</a:t>
                  </a:r>
                </a:p>
              </p:txBody>
            </p:sp>
          </p:grpSp>
          <p:grpSp>
            <p:nvGrpSpPr>
              <p:cNvPr id="165" name="Group 164">
                <a:extLst>
                  <a:ext uri="{FF2B5EF4-FFF2-40B4-BE49-F238E27FC236}">
                    <a16:creationId xmlns:a16="http://schemas.microsoft.com/office/drawing/2014/main" id="{469A1E95-8431-52D4-7B4C-CD9368534100}"/>
                  </a:ext>
                </a:extLst>
              </p:cNvPr>
              <p:cNvGrpSpPr/>
              <p:nvPr/>
            </p:nvGrpSpPr>
            <p:grpSpPr>
              <a:xfrm>
                <a:off x="5754822" y="917679"/>
                <a:ext cx="1524776" cy="695938"/>
                <a:chOff x="5854302" y="956793"/>
                <a:chExt cx="1524776" cy="695938"/>
              </a:xfrm>
            </p:grpSpPr>
            <p:grpSp>
              <p:nvGrpSpPr>
                <p:cNvPr id="166" name="Group 165">
                  <a:extLst>
                    <a:ext uri="{FF2B5EF4-FFF2-40B4-BE49-F238E27FC236}">
                      <a16:creationId xmlns:a16="http://schemas.microsoft.com/office/drawing/2014/main" id="{78DAA7CF-466A-B148-F824-C589F1E5A7F0}"/>
                    </a:ext>
                  </a:extLst>
                </p:cNvPr>
                <p:cNvGrpSpPr/>
                <p:nvPr/>
              </p:nvGrpSpPr>
              <p:grpSpPr>
                <a:xfrm>
                  <a:off x="5854302" y="1012986"/>
                  <a:ext cx="1524776" cy="639745"/>
                  <a:chOff x="659781" y="1004956"/>
                  <a:chExt cx="1524776" cy="639745"/>
                </a:xfrm>
              </p:grpSpPr>
              <p:sp>
                <p:nvSpPr>
                  <p:cNvPr id="168" name="TextBox 167">
                    <a:extLst>
                      <a:ext uri="{FF2B5EF4-FFF2-40B4-BE49-F238E27FC236}">
                        <a16:creationId xmlns:a16="http://schemas.microsoft.com/office/drawing/2014/main" id="{2D5AAB2D-4970-D3D7-F4BD-024C9BAD6A89}"/>
                      </a:ext>
                    </a:extLst>
                  </p:cNvPr>
                  <p:cNvSpPr txBox="1"/>
                  <p:nvPr/>
                </p:nvSpPr>
                <p:spPr>
                  <a:xfrm>
                    <a:off x="659781" y="1244591"/>
                    <a:ext cx="1524776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000" dirty="0" err="1">
                        <a:latin typeface="Consolas" panose="020B0609020204030204" pitchFamily="49" charset="0"/>
                        <a:cs typeface="Consolas" panose="020B0609020204030204" pitchFamily="49" charset="0"/>
                      </a:rPr>
                      <a:t>sino</a:t>
                    </a:r>
                    <a:r>
                      <a:rPr lang="en-US" sz="1000" dirty="0">
                        <a:latin typeface="Consolas" panose="020B0609020204030204" pitchFamily="49" charset="0"/>
                        <a:cs typeface="Consolas" panose="020B0609020204030204" pitchFamily="49" charset="0"/>
                      </a:rPr>
                      <a:t>[0,0,0]: center</a:t>
                    </a:r>
                  </a:p>
                  <a:p>
                    <a:r>
                      <a:rPr lang="en-US" sz="1000" dirty="0">
                        <a:latin typeface="Consolas" panose="020B0609020204030204" pitchFamily="49" charset="0"/>
                        <a:cs typeface="Consolas" panose="020B0609020204030204" pitchFamily="49" charset="0"/>
                      </a:rPr>
                      <a:t>of corner pixel</a:t>
                    </a:r>
                    <a:endParaRPr lang="en-US" sz="10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169" name="Straight Arrow Connector 168">
                    <a:extLst>
                      <a:ext uri="{FF2B5EF4-FFF2-40B4-BE49-F238E27FC236}">
                        <a16:creationId xmlns:a16="http://schemas.microsoft.com/office/drawing/2014/main" id="{B2A0959D-F93B-AF28-D78D-BE0818FA88DA}"/>
                      </a:ext>
                    </a:extLst>
                  </p:cNvPr>
                  <p:cNvCxnSpPr>
                    <a:cxnSpLocks/>
                    <a:endCxn id="167" idx="5"/>
                  </p:cNvCxnSpPr>
                  <p:nvPr/>
                </p:nvCxnSpPr>
                <p:spPr bwMode="auto">
                  <a:xfrm flipH="1" flipV="1">
                    <a:off x="812212" y="1004956"/>
                    <a:ext cx="532757" cy="418075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arrow" w="sm" len="lg"/>
                  </a:ln>
                  <a:effectLst/>
                </p:spPr>
              </p:cxnSp>
            </p:grpSp>
            <p:sp>
              <p:nvSpPr>
                <p:cNvPr id="167" name="Oval 166">
                  <a:extLst>
                    <a:ext uri="{FF2B5EF4-FFF2-40B4-BE49-F238E27FC236}">
                      <a16:creationId xmlns:a16="http://schemas.microsoft.com/office/drawing/2014/main" id="{59A12EB1-8D14-016E-8F68-4AAF7504771C}"/>
                    </a:ext>
                  </a:extLst>
                </p:cNvPr>
                <p:cNvSpPr/>
                <p:nvPr/>
              </p:nvSpPr>
              <p:spPr bwMode="auto">
                <a:xfrm rot="21333849">
                  <a:off x="5927701" y="956793"/>
                  <a:ext cx="76200" cy="762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2329756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2256F6-2E3D-B6F1-5427-F6AF1976F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15980"/>
          </a:xfrm>
        </p:spPr>
        <p:txBody>
          <a:bodyPr/>
          <a:lstStyle/>
          <a:p>
            <a:r>
              <a:rPr lang="en-US" dirty="0"/>
              <a:t>Cone Beam Geometry:</a:t>
            </a:r>
            <a:br>
              <a:rPr lang="en-US" dirty="0"/>
            </a:br>
            <a:r>
              <a:rPr lang="en-US" dirty="0"/>
              <a:t>(</a:t>
            </a:r>
            <a:r>
              <a:rPr lang="en-US" dirty="0" err="1"/>
              <a:t>u,v</a:t>
            </a:r>
            <a:r>
              <a:rPr lang="en-US" dirty="0"/>
              <a:t>) to (</a:t>
            </a:r>
            <a:r>
              <a:rPr lang="en-US" dirty="0" err="1"/>
              <a:t>m,n</a:t>
            </a:r>
            <a:r>
              <a:rPr lang="en-US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83ED4B-ED43-7EC1-C33F-0ED58CB2B0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150" y="3716632"/>
            <a:ext cx="8610600" cy="2023548"/>
          </a:xfrm>
        </p:spPr>
        <p:txBody>
          <a:bodyPr/>
          <a:lstStyle/>
          <a:p>
            <a:r>
              <a:rPr lang="en-US" sz="1200" dirty="0"/>
              <a:t>Transformation algorithm:</a:t>
            </a:r>
          </a:p>
          <a:p>
            <a:pPr lvl="2"/>
            <a:endParaRPr lang="en-US" sz="1000" dirty="0"/>
          </a:p>
          <a:p>
            <a:pPr marL="482844" lvl="2" indent="0">
              <a:buNone/>
            </a:pP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def 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detector_uv_to_mn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(u, v):</a:t>
            </a:r>
            <a:endParaRPr lang="en-US" sz="1000" dirty="0"/>
          </a:p>
          <a:p>
            <a:pPr marL="914400" lvl="2" indent="0">
              <a:buNone/>
            </a:pP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utilde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 = u     </a:t>
            </a:r>
            <a:r>
              <a:rPr lang="en-US" sz="1000" strike="sngStrike" dirty="0">
                <a:latin typeface="Consolas" panose="020B0609020204030204" pitchFamily="49" charset="0"/>
                <a:cs typeface="Consolas" panose="020B0609020204030204" pitchFamily="49" charset="0"/>
              </a:rPr>
              <a:t>cos(psi)*u + sin(psi)*v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  # psi = detector rotation angle assumed = 0</a:t>
            </a:r>
          </a:p>
          <a:p>
            <a:pPr marL="914400" lvl="2" indent="0">
              <a:buNone/>
            </a:pP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vtilde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 = v    </a:t>
            </a:r>
            <a:r>
              <a:rPr lang="en-US" sz="1000" strike="sngStrike" dirty="0">
                <a:latin typeface="Consolas" panose="020B0609020204030204" pitchFamily="49" charset="0"/>
                <a:cs typeface="Consolas" panose="020B0609020204030204" pitchFamily="49" charset="0"/>
              </a:rPr>
              <a:t>-sin(psi)*u + cos(psi)*v</a:t>
            </a:r>
          </a:p>
          <a:p>
            <a:pPr marL="914400" lvl="2" indent="0">
              <a:buNone/>
            </a:pP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[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det_center_row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det_center_channel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] = (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sinogram_shape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[1:]-1)/2.0</a:t>
            </a:r>
          </a:p>
          <a:p>
            <a:pPr marL="914400" lvl="2" indent="0">
              <a:buNone/>
            </a:pP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n = (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utilde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 + 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det_channel_offset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)/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delta_det_channel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 + 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det_center_channel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pPr marL="914400" lvl="2" indent="0">
              <a:buNone/>
            </a:pP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m = (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vtilde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 + 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det_row_offset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)/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delta_det_row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 + </a:t>
            </a:r>
            <a:r>
              <a:rPr lang="en-US" sz="1000" dirty="0" err="1">
                <a:latin typeface="Consolas" panose="020B0609020204030204" pitchFamily="49" charset="0"/>
                <a:cs typeface="Consolas" panose="020B0609020204030204" pitchFamily="49" charset="0"/>
              </a:rPr>
              <a:t>det_center_row</a:t>
            </a:r>
            <a:endParaRPr lang="en-US" sz="1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914400" lvl="2" indent="0">
              <a:buNone/>
            </a:pP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Return m, 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F0810C-51D5-3E5C-2493-C8DB6B1FF8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94854" y="5349875"/>
            <a:ext cx="649146" cy="365125"/>
          </a:xfrm>
        </p:spPr>
        <p:txBody>
          <a:bodyPr/>
          <a:lstStyle/>
          <a:p>
            <a:fld id="{E2661D55-915B-9148-8609-5AEDA0F27130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F6D38911-FC3A-C54F-D2A2-D6C7D3818127}"/>
              </a:ext>
            </a:extLst>
          </p:cNvPr>
          <p:cNvSpPr/>
          <p:nvPr/>
        </p:nvSpPr>
        <p:spPr bwMode="auto">
          <a:xfrm>
            <a:off x="6585769" y="4772202"/>
            <a:ext cx="2322654" cy="854864"/>
          </a:xfrm>
          <a:prstGeom prst="round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1" hangingPunct="1">
              <a:buNone/>
            </a:pPr>
            <a:r>
              <a:rPr lang="en-US" sz="1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Comments: </a:t>
            </a:r>
          </a:p>
          <a:p>
            <a:pPr marL="114300" indent="-109538" eaLnBrk="1" hangingPunct="1">
              <a:buFont typeface="Arial" panose="020B0604020202020204" pitchFamily="34" charset="0"/>
              <a:buChar char="•"/>
            </a:pPr>
            <a:r>
              <a:rPr lang="en-US" sz="1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Object is assumed to rotate clockwise viewed from the top.</a:t>
            </a:r>
          </a:p>
          <a:p>
            <a:pPr marL="114300" indent="-109538" eaLnBrk="1" hangingPunct="1">
              <a:buFont typeface="Arial" panose="020B0604020202020204" pitchFamily="34" charset="0"/>
              <a:buChar char="•"/>
            </a:pPr>
            <a:r>
              <a:rPr lang="en-US" sz="1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Detector is assumed to rotate clockwise viewed from the source.</a:t>
            </a:r>
          </a:p>
        </p:txBody>
      </p: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A94CF08B-DA70-DC69-149F-3D45BA95601F}"/>
              </a:ext>
            </a:extLst>
          </p:cNvPr>
          <p:cNvGrpSpPr/>
          <p:nvPr/>
        </p:nvGrpSpPr>
        <p:grpSpPr>
          <a:xfrm>
            <a:off x="464364" y="138776"/>
            <a:ext cx="8687568" cy="3935202"/>
            <a:chOff x="470671" y="62576"/>
            <a:chExt cx="8687568" cy="3935202"/>
          </a:xfrm>
        </p:grpSpPr>
        <p:grpSp>
          <p:nvGrpSpPr>
            <p:cNvPr id="158" name="Group 157">
              <a:extLst>
                <a:ext uri="{FF2B5EF4-FFF2-40B4-BE49-F238E27FC236}">
                  <a16:creationId xmlns:a16="http://schemas.microsoft.com/office/drawing/2014/main" id="{39B079BC-FB6E-3853-2425-47752809F6D1}"/>
                </a:ext>
              </a:extLst>
            </p:cNvPr>
            <p:cNvGrpSpPr/>
            <p:nvPr/>
          </p:nvGrpSpPr>
          <p:grpSpPr>
            <a:xfrm>
              <a:off x="470671" y="1108908"/>
              <a:ext cx="6684392" cy="2495458"/>
              <a:chOff x="473673" y="1082443"/>
              <a:chExt cx="6684392" cy="2495458"/>
            </a:xfrm>
          </p:grpSpPr>
          <p:grpSp>
            <p:nvGrpSpPr>
              <p:cNvPr id="189" name="Group 188">
                <a:extLst>
                  <a:ext uri="{FF2B5EF4-FFF2-40B4-BE49-F238E27FC236}">
                    <a16:creationId xmlns:a16="http://schemas.microsoft.com/office/drawing/2014/main" id="{92D41CD9-EBAB-A681-983E-C7968B76B705}"/>
                  </a:ext>
                </a:extLst>
              </p:cNvPr>
              <p:cNvGrpSpPr/>
              <p:nvPr/>
            </p:nvGrpSpPr>
            <p:grpSpPr>
              <a:xfrm>
                <a:off x="3817580" y="2102569"/>
                <a:ext cx="1347816" cy="1014944"/>
                <a:chOff x="3817143" y="2194894"/>
                <a:chExt cx="1347816" cy="1014944"/>
              </a:xfrm>
            </p:grpSpPr>
            <p:grpSp>
              <p:nvGrpSpPr>
                <p:cNvPr id="228" name="Group 227">
                  <a:extLst>
                    <a:ext uri="{FF2B5EF4-FFF2-40B4-BE49-F238E27FC236}">
                      <a16:creationId xmlns:a16="http://schemas.microsoft.com/office/drawing/2014/main" id="{1F215BCA-6663-5CFD-3DDC-CAEC2BA1712B}"/>
                    </a:ext>
                  </a:extLst>
                </p:cNvPr>
                <p:cNvGrpSpPr/>
                <p:nvPr/>
              </p:nvGrpSpPr>
              <p:grpSpPr>
                <a:xfrm>
                  <a:off x="3935687" y="2310873"/>
                  <a:ext cx="1229272" cy="898965"/>
                  <a:chOff x="2391141" y="2627335"/>
                  <a:chExt cx="1229272" cy="898965"/>
                </a:xfrm>
              </p:grpSpPr>
              <p:cxnSp>
                <p:nvCxnSpPr>
                  <p:cNvPr id="232" name="Straight Arrow Connector 231">
                    <a:extLst>
                      <a:ext uri="{FF2B5EF4-FFF2-40B4-BE49-F238E27FC236}">
                        <a16:creationId xmlns:a16="http://schemas.microsoft.com/office/drawing/2014/main" id="{8E6B4B4E-4E6C-161A-2F92-66E68265488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H="1" flipV="1">
                    <a:off x="2391141" y="2627335"/>
                    <a:ext cx="828108" cy="684899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arrow" w="sm" len="lg"/>
                  </a:ln>
                  <a:effectLst/>
                </p:spPr>
              </p:cxnSp>
              <p:sp>
                <p:nvSpPr>
                  <p:cNvPr id="233" name="TextBox 232">
                    <a:extLst>
                      <a:ext uri="{FF2B5EF4-FFF2-40B4-BE49-F238E27FC236}">
                        <a16:creationId xmlns:a16="http://schemas.microsoft.com/office/drawing/2014/main" id="{553A4130-8DE1-BC43-7F19-B5730194B152}"/>
                      </a:ext>
                    </a:extLst>
                  </p:cNvPr>
                  <p:cNvSpPr txBox="1"/>
                  <p:nvPr/>
                </p:nvSpPr>
                <p:spPr>
                  <a:xfrm>
                    <a:off x="3095216" y="3187746"/>
                    <a:ext cx="525197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iso</a:t>
                    </a:r>
                  </a:p>
                </p:txBody>
              </p:sp>
            </p:grpSp>
            <p:grpSp>
              <p:nvGrpSpPr>
                <p:cNvPr id="229" name="Group 228">
                  <a:extLst>
                    <a:ext uri="{FF2B5EF4-FFF2-40B4-BE49-F238E27FC236}">
                      <a16:creationId xmlns:a16="http://schemas.microsoft.com/office/drawing/2014/main" id="{EEAA3ABE-4C61-B053-C181-43A7FC4A7C6F}"/>
                    </a:ext>
                  </a:extLst>
                </p:cNvPr>
                <p:cNvGrpSpPr/>
                <p:nvPr/>
              </p:nvGrpSpPr>
              <p:grpSpPr>
                <a:xfrm>
                  <a:off x="3817143" y="2194894"/>
                  <a:ext cx="91440" cy="91440"/>
                  <a:chOff x="3276600" y="838053"/>
                  <a:chExt cx="91440" cy="91440"/>
                </a:xfrm>
              </p:grpSpPr>
              <p:cxnSp>
                <p:nvCxnSpPr>
                  <p:cNvPr id="230" name="Straight Connector 229">
                    <a:extLst>
                      <a:ext uri="{FF2B5EF4-FFF2-40B4-BE49-F238E27FC236}">
                        <a16:creationId xmlns:a16="http://schemas.microsoft.com/office/drawing/2014/main" id="{92D8C360-466B-D136-3870-9FEA0AC0589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3276600" y="838053"/>
                    <a:ext cx="0" cy="91440"/>
                  </a:xfrm>
                  <a:prstGeom prst="line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231" name="Straight Connector 230">
                    <a:extLst>
                      <a:ext uri="{FF2B5EF4-FFF2-40B4-BE49-F238E27FC236}">
                        <a16:creationId xmlns:a16="http://schemas.microsoft.com/office/drawing/2014/main" id="{AEC7CAAC-6E2F-1030-780F-F95C6149BFE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3276600" y="838053"/>
                    <a:ext cx="91440" cy="1524"/>
                  </a:xfrm>
                  <a:prstGeom prst="line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grpSp>
            <p:nvGrpSpPr>
              <p:cNvPr id="190" name="Group 189">
                <a:extLst>
                  <a:ext uri="{FF2B5EF4-FFF2-40B4-BE49-F238E27FC236}">
                    <a16:creationId xmlns:a16="http://schemas.microsoft.com/office/drawing/2014/main" id="{E791BB55-34D3-2C8F-A9DE-29BC67AEAEF6}"/>
                  </a:ext>
                </a:extLst>
              </p:cNvPr>
              <p:cNvGrpSpPr/>
              <p:nvPr/>
            </p:nvGrpSpPr>
            <p:grpSpPr>
              <a:xfrm>
                <a:off x="3241960" y="1082443"/>
                <a:ext cx="1595205" cy="2495458"/>
                <a:chOff x="1595143" y="1028700"/>
                <a:chExt cx="1595205" cy="2495458"/>
              </a:xfrm>
            </p:grpSpPr>
            <p:sp>
              <p:nvSpPr>
                <p:cNvPr id="216" name="Freeform 215">
                  <a:extLst>
                    <a:ext uri="{FF2B5EF4-FFF2-40B4-BE49-F238E27FC236}">
                      <a16:creationId xmlns:a16="http://schemas.microsoft.com/office/drawing/2014/main" id="{92B0F81A-5ED8-78CC-58D4-9349B79B4B9C}"/>
                    </a:ext>
                  </a:extLst>
                </p:cNvPr>
                <p:cNvSpPr/>
                <p:nvPr/>
              </p:nvSpPr>
              <p:spPr bwMode="auto">
                <a:xfrm>
                  <a:off x="1596084" y="2526546"/>
                  <a:ext cx="1370659" cy="336550"/>
                </a:xfrm>
                <a:custGeom>
                  <a:avLst/>
                  <a:gdLst>
                    <a:gd name="connsiteX0" fmla="*/ 0 w 358775"/>
                    <a:gd name="connsiteY0" fmla="*/ 168299 h 168299"/>
                    <a:gd name="connsiteX1" fmla="*/ 63500 w 358775"/>
                    <a:gd name="connsiteY1" fmla="*/ 142899 h 168299"/>
                    <a:gd name="connsiteX2" fmla="*/ 111125 w 358775"/>
                    <a:gd name="connsiteY2" fmla="*/ 117499 h 168299"/>
                    <a:gd name="connsiteX3" fmla="*/ 161925 w 358775"/>
                    <a:gd name="connsiteY3" fmla="*/ 98449 h 168299"/>
                    <a:gd name="connsiteX4" fmla="*/ 184150 w 358775"/>
                    <a:gd name="connsiteY4" fmla="*/ 85749 h 168299"/>
                    <a:gd name="connsiteX5" fmla="*/ 215900 w 358775"/>
                    <a:gd name="connsiteY5" fmla="*/ 73049 h 168299"/>
                    <a:gd name="connsiteX6" fmla="*/ 234950 w 358775"/>
                    <a:gd name="connsiteY6" fmla="*/ 60349 h 168299"/>
                    <a:gd name="connsiteX7" fmla="*/ 260350 w 358775"/>
                    <a:gd name="connsiteY7" fmla="*/ 47649 h 168299"/>
                    <a:gd name="connsiteX8" fmla="*/ 285750 w 358775"/>
                    <a:gd name="connsiteY8" fmla="*/ 28599 h 168299"/>
                    <a:gd name="connsiteX9" fmla="*/ 304800 w 358775"/>
                    <a:gd name="connsiteY9" fmla="*/ 19074 h 168299"/>
                    <a:gd name="connsiteX10" fmla="*/ 323850 w 358775"/>
                    <a:gd name="connsiteY10" fmla="*/ 6374 h 168299"/>
                    <a:gd name="connsiteX11" fmla="*/ 358775 w 358775"/>
                    <a:gd name="connsiteY11" fmla="*/ 24 h 168299"/>
                    <a:gd name="connsiteX0" fmla="*/ 0 w 358775"/>
                    <a:gd name="connsiteY0" fmla="*/ 168275 h 168275"/>
                    <a:gd name="connsiteX1" fmla="*/ 63500 w 358775"/>
                    <a:gd name="connsiteY1" fmla="*/ 142875 h 168275"/>
                    <a:gd name="connsiteX2" fmla="*/ 111125 w 358775"/>
                    <a:gd name="connsiteY2" fmla="*/ 117475 h 168275"/>
                    <a:gd name="connsiteX3" fmla="*/ 161925 w 358775"/>
                    <a:gd name="connsiteY3" fmla="*/ 98425 h 168275"/>
                    <a:gd name="connsiteX4" fmla="*/ 184150 w 358775"/>
                    <a:gd name="connsiteY4" fmla="*/ 85725 h 168275"/>
                    <a:gd name="connsiteX5" fmla="*/ 215900 w 358775"/>
                    <a:gd name="connsiteY5" fmla="*/ 73025 h 168275"/>
                    <a:gd name="connsiteX6" fmla="*/ 234950 w 358775"/>
                    <a:gd name="connsiteY6" fmla="*/ 60325 h 168275"/>
                    <a:gd name="connsiteX7" fmla="*/ 260350 w 358775"/>
                    <a:gd name="connsiteY7" fmla="*/ 47625 h 168275"/>
                    <a:gd name="connsiteX8" fmla="*/ 285750 w 358775"/>
                    <a:gd name="connsiteY8" fmla="*/ 28575 h 168275"/>
                    <a:gd name="connsiteX9" fmla="*/ 304800 w 358775"/>
                    <a:gd name="connsiteY9" fmla="*/ 19050 h 168275"/>
                    <a:gd name="connsiteX10" fmla="*/ 358775 w 358775"/>
                    <a:gd name="connsiteY10" fmla="*/ 0 h 168275"/>
                    <a:gd name="connsiteX0" fmla="*/ 0 w 358775"/>
                    <a:gd name="connsiteY0" fmla="*/ 168275 h 168275"/>
                    <a:gd name="connsiteX1" fmla="*/ 63500 w 358775"/>
                    <a:gd name="connsiteY1" fmla="*/ 142875 h 168275"/>
                    <a:gd name="connsiteX2" fmla="*/ 111125 w 358775"/>
                    <a:gd name="connsiteY2" fmla="*/ 117475 h 168275"/>
                    <a:gd name="connsiteX3" fmla="*/ 161925 w 358775"/>
                    <a:gd name="connsiteY3" fmla="*/ 98425 h 168275"/>
                    <a:gd name="connsiteX4" fmla="*/ 184150 w 358775"/>
                    <a:gd name="connsiteY4" fmla="*/ 85725 h 168275"/>
                    <a:gd name="connsiteX5" fmla="*/ 215900 w 358775"/>
                    <a:gd name="connsiteY5" fmla="*/ 73025 h 168275"/>
                    <a:gd name="connsiteX6" fmla="*/ 234950 w 358775"/>
                    <a:gd name="connsiteY6" fmla="*/ 60325 h 168275"/>
                    <a:gd name="connsiteX7" fmla="*/ 260350 w 358775"/>
                    <a:gd name="connsiteY7" fmla="*/ 47625 h 168275"/>
                    <a:gd name="connsiteX8" fmla="*/ 285750 w 358775"/>
                    <a:gd name="connsiteY8" fmla="*/ 28575 h 168275"/>
                    <a:gd name="connsiteX9" fmla="*/ 358775 w 358775"/>
                    <a:gd name="connsiteY9" fmla="*/ 0 h 168275"/>
                    <a:gd name="connsiteX0" fmla="*/ 0 w 358775"/>
                    <a:gd name="connsiteY0" fmla="*/ 168275 h 168275"/>
                    <a:gd name="connsiteX1" fmla="*/ 63500 w 358775"/>
                    <a:gd name="connsiteY1" fmla="*/ 142875 h 168275"/>
                    <a:gd name="connsiteX2" fmla="*/ 111125 w 358775"/>
                    <a:gd name="connsiteY2" fmla="*/ 117475 h 168275"/>
                    <a:gd name="connsiteX3" fmla="*/ 161925 w 358775"/>
                    <a:gd name="connsiteY3" fmla="*/ 98425 h 168275"/>
                    <a:gd name="connsiteX4" fmla="*/ 184150 w 358775"/>
                    <a:gd name="connsiteY4" fmla="*/ 85725 h 168275"/>
                    <a:gd name="connsiteX5" fmla="*/ 215900 w 358775"/>
                    <a:gd name="connsiteY5" fmla="*/ 73025 h 168275"/>
                    <a:gd name="connsiteX6" fmla="*/ 234950 w 358775"/>
                    <a:gd name="connsiteY6" fmla="*/ 60325 h 168275"/>
                    <a:gd name="connsiteX7" fmla="*/ 285750 w 358775"/>
                    <a:gd name="connsiteY7" fmla="*/ 28575 h 168275"/>
                    <a:gd name="connsiteX8" fmla="*/ 358775 w 358775"/>
                    <a:gd name="connsiteY8" fmla="*/ 0 h 168275"/>
                    <a:gd name="connsiteX0" fmla="*/ 0 w 358775"/>
                    <a:gd name="connsiteY0" fmla="*/ 168275 h 168275"/>
                    <a:gd name="connsiteX1" fmla="*/ 63500 w 358775"/>
                    <a:gd name="connsiteY1" fmla="*/ 142875 h 168275"/>
                    <a:gd name="connsiteX2" fmla="*/ 111125 w 358775"/>
                    <a:gd name="connsiteY2" fmla="*/ 117475 h 168275"/>
                    <a:gd name="connsiteX3" fmla="*/ 161925 w 358775"/>
                    <a:gd name="connsiteY3" fmla="*/ 98425 h 168275"/>
                    <a:gd name="connsiteX4" fmla="*/ 184150 w 358775"/>
                    <a:gd name="connsiteY4" fmla="*/ 85725 h 168275"/>
                    <a:gd name="connsiteX5" fmla="*/ 234950 w 358775"/>
                    <a:gd name="connsiteY5" fmla="*/ 60325 h 168275"/>
                    <a:gd name="connsiteX6" fmla="*/ 285750 w 358775"/>
                    <a:gd name="connsiteY6" fmla="*/ 28575 h 168275"/>
                    <a:gd name="connsiteX7" fmla="*/ 358775 w 358775"/>
                    <a:gd name="connsiteY7" fmla="*/ 0 h 168275"/>
                    <a:gd name="connsiteX0" fmla="*/ 0 w 358775"/>
                    <a:gd name="connsiteY0" fmla="*/ 168275 h 168275"/>
                    <a:gd name="connsiteX1" fmla="*/ 63500 w 358775"/>
                    <a:gd name="connsiteY1" fmla="*/ 142875 h 168275"/>
                    <a:gd name="connsiteX2" fmla="*/ 111125 w 358775"/>
                    <a:gd name="connsiteY2" fmla="*/ 117475 h 168275"/>
                    <a:gd name="connsiteX3" fmla="*/ 161925 w 358775"/>
                    <a:gd name="connsiteY3" fmla="*/ 98425 h 168275"/>
                    <a:gd name="connsiteX4" fmla="*/ 234950 w 358775"/>
                    <a:gd name="connsiteY4" fmla="*/ 60325 h 168275"/>
                    <a:gd name="connsiteX5" fmla="*/ 285750 w 358775"/>
                    <a:gd name="connsiteY5" fmla="*/ 28575 h 168275"/>
                    <a:gd name="connsiteX6" fmla="*/ 358775 w 358775"/>
                    <a:gd name="connsiteY6" fmla="*/ 0 h 168275"/>
                    <a:gd name="connsiteX0" fmla="*/ 0 w 358775"/>
                    <a:gd name="connsiteY0" fmla="*/ 168275 h 168275"/>
                    <a:gd name="connsiteX1" fmla="*/ 63500 w 358775"/>
                    <a:gd name="connsiteY1" fmla="*/ 142875 h 168275"/>
                    <a:gd name="connsiteX2" fmla="*/ 111125 w 358775"/>
                    <a:gd name="connsiteY2" fmla="*/ 117475 h 168275"/>
                    <a:gd name="connsiteX3" fmla="*/ 234950 w 358775"/>
                    <a:gd name="connsiteY3" fmla="*/ 60325 h 168275"/>
                    <a:gd name="connsiteX4" fmla="*/ 285750 w 358775"/>
                    <a:gd name="connsiteY4" fmla="*/ 28575 h 168275"/>
                    <a:gd name="connsiteX5" fmla="*/ 358775 w 358775"/>
                    <a:gd name="connsiteY5" fmla="*/ 0 h 168275"/>
                    <a:gd name="connsiteX0" fmla="*/ 0 w 358775"/>
                    <a:gd name="connsiteY0" fmla="*/ 168275 h 168275"/>
                    <a:gd name="connsiteX1" fmla="*/ 63500 w 358775"/>
                    <a:gd name="connsiteY1" fmla="*/ 142875 h 168275"/>
                    <a:gd name="connsiteX2" fmla="*/ 234950 w 358775"/>
                    <a:gd name="connsiteY2" fmla="*/ 60325 h 168275"/>
                    <a:gd name="connsiteX3" fmla="*/ 285750 w 358775"/>
                    <a:gd name="connsiteY3" fmla="*/ 28575 h 168275"/>
                    <a:gd name="connsiteX4" fmla="*/ 358775 w 358775"/>
                    <a:gd name="connsiteY4" fmla="*/ 0 h 168275"/>
                    <a:gd name="connsiteX0" fmla="*/ 0 w 358775"/>
                    <a:gd name="connsiteY0" fmla="*/ 168275 h 168275"/>
                    <a:gd name="connsiteX1" fmla="*/ 234950 w 358775"/>
                    <a:gd name="connsiteY1" fmla="*/ 60325 h 168275"/>
                    <a:gd name="connsiteX2" fmla="*/ 285750 w 358775"/>
                    <a:gd name="connsiteY2" fmla="*/ 28575 h 168275"/>
                    <a:gd name="connsiteX3" fmla="*/ 358775 w 358775"/>
                    <a:gd name="connsiteY3" fmla="*/ 0 h 168275"/>
                    <a:gd name="connsiteX0" fmla="*/ 0 w 358775"/>
                    <a:gd name="connsiteY0" fmla="*/ 168275 h 168275"/>
                    <a:gd name="connsiteX1" fmla="*/ 285750 w 358775"/>
                    <a:gd name="connsiteY1" fmla="*/ 28575 h 168275"/>
                    <a:gd name="connsiteX2" fmla="*/ 358775 w 358775"/>
                    <a:gd name="connsiteY2" fmla="*/ 0 h 168275"/>
                    <a:gd name="connsiteX0" fmla="*/ 0 w 358775"/>
                    <a:gd name="connsiteY0" fmla="*/ 327442 h 327442"/>
                    <a:gd name="connsiteX1" fmla="*/ 101600 w 358775"/>
                    <a:gd name="connsiteY1" fmla="*/ 417 h 327442"/>
                    <a:gd name="connsiteX2" fmla="*/ 358775 w 358775"/>
                    <a:gd name="connsiteY2" fmla="*/ 159167 h 327442"/>
                    <a:gd name="connsiteX0" fmla="*/ 6934 w 1130884"/>
                    <a:gd name="connsiteY0" fmla="*/ 349019 h 349019"/>
                    <a:gd name="connsiteX1" fmla="*/ 108534 w 1130884"/>
                    <a:gd name="connsiteY1" fmla="*/ 21994 h 349019"/>
                    <a:gd name="connsiteX2" fmla="*/ 1130884 w 1130884"/>
                    <a:gd name="connsiteY2" fmla="*/ 25169 h 349019"/>
                    <a:gd name="connsiteX0" fmla="*/ 0 w 1384300"/>
                    <a:gd name="connsiteY0" fmla="*/ 359246 h 359246"/>
                    <a:gd name="connsiteX1" fmla="*/ 361950 w 1384300"/>
                    <a:gd name="connsiteY1" fmla="*/ 22696 h 359246"/>
                    <a:gd name="connsiteX2" fmla="*/ 1384300 w 1384300"/>
                    <a:gd name="connsiteY2" fmla="*/ 25871 h 359246"/>
                    <a:gd name="connsiteX0" fmla="*/ 0 w 1384300"/>
                    <a:gd name="connsiteY0" fmla="*/ 359246 h 359246"/>
                    <a:gd name="connsiteX1" fmla="*/ 361950 w 1384300"/>
                    <a:gd name="connsiteY1" fmla="*/ 22696 h 359246"/>
                    <a:gd name="connsiteX2" fmla="*/ 1384300 w 1384300"/>
                    <a:gd name="connsiteY2" fmla="*/ 25871 h 359246"/>
                    <a:gd name="connsiteX0" fmla="*/ 0 w 1384300"/>
                    <a:gd name="connsiteY0" fmla="*/ 359246 h 359246"/>
                    <a:gd name="connsiteX1" fmla="*/ 361950 w 1384300"/>
                    <a:gd name="connsiteY1" fmla="*/ 22696 h 359246"/>
                    <a:gd name="connsiteX2" fmla="*/ 1384300 w 1384300"/>
                    <a:gd name="connsiteY2" fmla="*/ 25871 h 359246"/>
                    <a:gd name="connsiteX0" fmla="*/ 0 w 1384300"/>
                    <a:gd name="connsiteY0" fmla="*/ 336550 h 336550"/>
                    <a:gd name="connsiteX1" fmla="*/ 361950 w 1384300"/>
                    <a:gd name="connsiteY1" fmla="*/ 0 h 336550"/>
                    <a:gd name="connsiteX2" fmla="*/ 1384300 w 1384300"/>
                    <a:gd name="connsiteY2" fmla="*/ 3175 h 336550"/>
                    <a:gd name="connsiteX0" fmla="*/ 0 w 1384300"/>
                    <a:gd name="connsiteY0" fmla="*/ 336550 h 336550"/>
                    <a:gd name="connsiteX1" fmla="*/ 361950 w 1384300"/>
                    <a:gd name="connsiteY1" fmla="*/ 0 h 336550"/>
                    <a:gd name="connsiteX2" fmla="*/ 1384300 w 1384300"/>
                    <a:gd name="connsiteY2" fmla="*/ 3175 h 336550"/>
                    <a:gd name="connsiteX0" fmla="*/ 0 w 1384300"/>
                    <a:gd name="connsiteY0" fmla="*/ 336550 h 336550"/>
                    <a:gd name="connsiteX1" fmla="*/ 361950 w 1384300"/>
                    <a:gd name="connsiteY1" fmla="*/ 0 h 336550"/>
                    <a:gd name="connsiteX2" fmla="*/ 1384300 w 1384300"/>
                    <a:gd name="connsiteY2" fmla="*/ 3175 h 336550"/>
                    <a:gd name="connsiteX0" fmla="*/ 0 w 1384300"/>
                    <a:gd name="connsiteY0" fmla="*/ 336550 h 336550"/>
                    <a:gd name="connsiteX1" fmla="*/ 361950 w 1384300"/>
                    <a:gd name="connsiteY1" fmla="*/ 0 h 336550"/>
                    <a:gd name="connsiteX2" fmla="*/ 1384300 w 1384300"/>
                    <a:gd name="connsiteY2" fmla="*/ 3175 h 336550"/>
                    <a:gd name="connsiteX0" fmla="*/ 0 w 1384300"/>
                    <a:gd name="connsiteY0" fmla="*/ 336550 h 336550"/>
                    <a:gd name="connsiteX1" fmla="*/ 361950 w 1384300"/>
                    <a:gd name="connsiteY1" fmla="*/ 0 h 336550"/>
                    <a:gd name="connsiteX2" fmla="*/ 1384300 w 1384300"/>
                    <a:gd name="connsiteY2" fmla="*/ 3175 h 336550"/>
                    <a:gd name="connsiteX0" fmla="*/ 0 w 1384300"/>
                    <a:gd name="connsiteY0" fmla="*/ 336550 h 336550"/>
                    <a:gd name="connsiteX1" fmla="*/ 361950 w 1384300"/>
                    <a:gd name="connsiteY1" fmla="*/ 0 h 336550"/>
                    <a:gd name="connsiteX2" fmla="*/ 1384300 w 1384300"/>
                    <a:gd name="connsiteY2" fmla="*/ 3175 h 336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84300" h="336550">
                      <a:moveTo>
                        <a:pt x="0" y="336550"/>
                      </a:moveTo>
                      <a:cubicBezTo>
                        <a:pt x="370417" y="-10583"/>
                        <a:pt x="80433" y="268287"/>
                        <a:pt x="361950" y="0"/>
                      </a:cubicBezTo>
                      <a:cubicBezTo>
                        <a:pt x="702733" y="1058"/>
                        <a:pt x="367242" y="5292"/>
                        <a:pt x="1384300" y="3175"/>
                      </a:cubicBezTo>
                    </a:path>
                  </a:pathLst>
                </a:cu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grpSp>
              <p:nvGrpSpPr>
                <p:cNvPr id="217" name="Group 216">
                  <a:extLst>
                    <a:ext uri="{FF2B5EF4-FFF2-40B4-BE49-F238E27FC236}">
                      <a16:creationId xmlns:a16="http://schemas.microsoft.com/office/drawing/2014/main" id="{B2002021-7B8D-903D-AE5D-AAAF97E855DF}"/>
                    </a:ext>
                  </a:extLst>
                </p:cNvPr>
                <p:cNvGrpSpPr/>
                <p:nvPr/>
              </p:nvGrpSpPr>
              <p:grpSpPr>
                <a:xfrm>
                  <a:off x="1595143" y="1028700"/>
                  <a:ext cx="1595205" cy="2495458"/>
                  <a:chOff x="1823743" y="1936434"/>
                  <a:chExt cx="1595205" cy="2495458"/>
                </a:xfrm>
              </p:grpSpPr>
              <p:cxnSp>
                <p:nvCxnSpPr>
                  <p:cNvPr id="221" name="Straight Arrow Connector 220">
                    <a:extLst>
                      <a:ext uri="{FF2B5EF4-FFF2-40B4-BE49-F238E27FC236}">
                        <a16:creationId xmlns:a16="http://schemas.microsoft.com/office/drawing/2014/main" id="{386CEC36-C2A5-A70A-6589-7D2EBA288BE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H="1">
                    <a:off x="2496323" y="2503356"/>
                    <a:ext cx="2552" cy="1279657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19050" cap="flat" cmpd="sng" algn="ctr">
                    <a:solidFill>
                      <a:srgbClr val="32A859"/>
                    </a:solidFill>
                    <a:prstDash val="solid"/>
                    <a:round/>
                    <a:headEnd type="none" w="med" len="med"/>
                    <a:tailEnd type="none"/>
                  </a:ln>
                  <a:effectLst/>
                </p:spPr>
              </p:cxnSp>
              <p:sp>
                <p:nvSpPr>
                  <p:cNvPr id="222" name="U-Turn Arrow 221">
                    <a:extLst>
                      <a:ext uri="{FF2B5EF4-FFF2-40B4-BE49-F238E27FC236}">
                        <a16:creationId xmlns:a16="http://schemas.microsoft.com/office/drawing/2014/main" id="{000E9AEE-6CEE-60CC-8D94-07786EBF92F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46475" y="3949393"/>
                    <a:ext cx="381000" cy="284418"/>
                  </a:xfrm>
                  <a:prstGeom prst="uturnArrow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scene3d>
                    <a:camera prst="orthographicFront">
                      <a:rot lat="3600000" lon="0" rev="0"/>
                    </a:camera>
                    <a:lightRig rig="threePt" dir="t"/>
                  </a:scene3d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0" charset="0"/>
                      <a:ea typeface="ＭＳ Ｐゴシック" pitchFamily="-110" charset="-128"/>
                      <a:cs typeface="ＭＳ Ｐゴシック" pitchFamily="-110" charset="-128"/>
                    </a:endParaRPr>
                  </a:p>
                </p:txBody>
              </p:sp>
              <p:sp>
                <p:nvSpPr>
                  <p:cNvPr id="223" name="Cube 222">
                    <a:extLst>
                      <a:ext uri="{FF2B5EF4-FFF2-40B4-BE49-F238E27FC236}">
                        <a16:creationId xmlns:a16="http://schemas.microsoft.com/office/drawing/2014/main" id="{ACCBF344-DB3E-EC83-9BCF-6E7A0933CED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23743" y="2324100"/>
                    <a:ext cx="1371600" cy="1447800"/>
                  </a:xfrm>
                  <a:prstGeom prst="cube">
                    <a:avLst/>
                  </a:prstGeom>
                  <a:solidFill>
                    <a:schemeClr val="accent1">
                      <a:alpha val="70026"/>
                    </a:schemeClr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0" charset="0"/>
                      <a:ea typeface="ＭＳ Ｐゴシック" pitchFamily="-110" charset="-128"/>
                      <a:cs typeface="ＭＳ Ｐゴシック" pitchFamily="-110" charset="-128"/>
                    </a:endParaRPr>
                  </a:p>
                </p:txBody>
              </p:sp>
              <p:sp>
                <p:nvSpPr>
                  <p:cNvPr id="224" name="TextBox 223">
                    <a:extLst>
                      <a:ext uri="{FF2B5EF4-FFF2-40B4-BE49-F238E27FC236}">
                        <a16:creationId xmlns:a16="http://schemas.microsoft.com/office/drawing/2014/main" id="{1A0F310C-3DAC-6D0F-881C-BDABB63E869B}"/>
                      </a:ext>
                    </a:extLst>
                  </p:cNvPr>
                  <p:cNvSpPr txBox="1"/>
                  <p:nvPr/>
                </p:nvSpPr>
                <p:spPr>
                  <a:xfrm>
                    <a:off x="2536975" y="4170282"/>
                    <a:ext cx="881973" cy="2616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rotation axis</a:t>
                    </a:r>
                  </a:p>
                </p:txBody>
              </p:sp>
              <p:grpSp>
                <p:nvGrpSpPr>
                  <p:cNvPr id="225" name="Group 224">
                    <a:extLst>
                      <a:ext uri="{FF2B5EF4-FFF2-40B4-BE49-F238E27FC236}">
                        <a16:creationId xmlns:a16="http://schemas.microsoft.com/office/drawing/2014/main" id="{40D47387-31B2-6C14-3300-EA10477B7567}"/>
                      </a:ext>
                    </a:extLst>
                  </p:cNvPr>
                  <p:cNvGrpSpPr/>
                  <p:nvPr/>
                </p:nvGrpSpPr>
                <p:grpSpPr>
                  <a:xfrm>
                    <a:off x="2492884" y="1936434"/>
                    <a:ext cx="2233" cy="2438400"/>
                    <a:chOff x="4402941" y="1936434"/>
                    <a:chExt cx="2233" cy="2438400"/>
                  </a:xfrm>
                </p:grpSpPr>
                <p:cxnSp>
                  <p:nvCxnSpPr>
                    <p:cNvPr id="226" name="Straight Arrow Connector 225">
                      <a:extLst>
                        <a:ext uri="{FF2B5EF4-FFF2-40B4-BE49-F238E27FC236}">
                          <a16:creationId xmlns:a16="http://schemas.microsoft.com/office/drawing/2014/main" id="{C595F3C7-63D4-5E84-BBBD-3F2BC9EA5D1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 flipH="1">
                      <a:off x="4402941" y="3771900"/>
                      <a:ext cx="2233" cy="602934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19050" cap="flat" cmpd="sng" algn="ctr">
                      <a:solidFill>
                        <a:srgbClr val="32A859"/>
                      </a:solidFill>
                      <a:prstDash val="solid"/>
                      <a:round/>
                      <a:headEnd type="none" w="med" len="med"/>
                      <a:tailEnd type="arrow"/>
                    </a:ln>
                    <a:effectLst/>
                  </p:spPr>
                </p:cxnSp>
                <p:cxnSp>
                  <p:nvCxnSpPr>
                    <p:cNvPr id="227" name="Straight Arrow Connector 226">
                      <a:extLst>
                        <a:ext uri="{FF2B5EF4-FFF2-40B4-BE49-F238E27FC236}">
                          <a16:creationId xmlns:a16="http://schemas.microsoft.com/office/drawing/2014/main" id="{5E526600-567A-DD76-1836-7C3C34A5601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4402941" y="1936434"/>
                      <a:ext cx="2233" cy="540066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19050" cap="flat" cmpd="sng" algn="ctr">
                      <a:solidFill>
                        <a:srgbClr val="32A859"/>
                      </a:solidFill>
                      <a:prstDash val="solid"/>
                      <a:round/>
                      <a:headEnd type="none" w="med" len="med"/>
                      <a:tailEnd type="none"/>
                    </a:ln>
                    <a:effectLst/>
                  </p:spPr>
                </p:cxnSp>
              </p:grpSp>
            </p:grpSp>
            <p:sp>
              <p:nvSpPr>
                <p:cNvPr id="218" name="Oval 217">
                  <a:extLst>
                    <a:ext uri="{FF2B5EF4-FFF2-40B4-BE49-F238E27FC236}">
                      <a16:creationId xmlns:a16="http://schemas.microsoft.com/office/drawing/2014/main" id="{F37BEEDC-F874-973A-F5FE-231B29D65525}"/>
                    </a:ext>
                  </a:extLst>
                </p:cNvPr>
                <p:cNvSpPr/>
                <p:nvPr/>
              </p:nvSpPr>
              <p:spPr bwMode="auto">
                <a:xfrm>
                  <a:off x="2237376" y="1564352"/>
                  <a:ext cx="76200" cy="762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>
                    <a:rot lat="3000000" lon="0" rev="0"/>
                  </a:camera>
                  <a:lightRig rig="threePt" dir="t"/>
                </a:scene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sp>
              <p:nvSpPr>
                <p:cNvPr id="219" name="Oval 218">
                  <a:extLst>
                    <a:ext uri="{FF2B5EF4-FFF2-40B4-BE49-F238E27FC236}">
                      <a16:creationId xmlns:a16="http://schemas.microsoft.com/office/drawing/2014/main" id="{ABDB7717-809C-B7A2-B076-42D174D186F9}"/>
                    </a:ext>
                  </a:extLst>
                </p:cNvPr>
                <p:cNvSpPr/>
                <p:nvPr/>
              </p:nvSpPr>
              <p:spPr bwMode="auto">
                <a:xfrm>
                  <a:off x="2234351" y="2656533"/>
                  <a:ext cx="76200" cy="762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>
                    <a:rot lat="3000000" lon="0" rev="0"/>
                  </a:camera>
                  <a:lightRig rig="threePt" dir="t"/>
                </a:scene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sp>
              <p:nvSpPr>
                <p:cNvPr id="220" name="Oval 219">
                  <a:extLst>
                    <a:ext uri="{FF2B5EF4-FFF2-40B4-BE49-F238E27FC236}">
                      <a16:creationId xmlns:a16="http://schemas.microsoft.com/office/drawing/2014/main" id="{D4D6115C-DF58-6067-CD82-1FD534E59CE6}"/>
                    </a:ext>
                  </a:extLst>
                </p:cNvPr>
                <p:cNvSpPr/>
                <p:nvPr/>
              </p:nvSpPr>
              <p:spPr bwMode="auto">
                <a:xfrm>
                  <a:off x="2232175" y="2111905"/>
                  <a:ext cx="76200" cy="762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>
                    <a:rot lat="3000000" lon="0" rev="0"/>
                  </a:camera>
                  <a:lightRig rig="threePt" dir="t"/>
                </a:scene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</p:grpSp>
          <p:grpSp>
            <p:nvGrpSpPr>
              <p:cNvPr id="191" name="Group 190">
                <a:extLst>
                  <a:ext uri="{FF2B5EF4-FFF2-40B4-BE49-F238E27FC236}">
                    <a16:creationId xmlns:a16="http://schemas.microsoft.com/office/drawing/2014/main" id="{A87EE57F-65DB-3836-92D0-C5AD22AF0AA9}"/>
                  </a:ext>
                </a:extLst>
              </p:cNvPr>
              <p:cNvGrpSpPr/>
              <p:nvPr/>
            </p:nvGrpSpPr>
            <p:grpSpPr>
              <a:xfrm>
                <a:off x="473673" y="1799442"/>
                <a:ext cx="6684392" cy="947953"/>
                <a:chOff x="473236" y="1891767"/>
                <a:chExt cx="6684392" cy="947953"/>
              </a:xfrm>
            </p:grpSpPr>
            <p:sp>
              <p:nvSpPr>
                <p:cNvPr id="208" name="TextBox 207">
                  <a:extLst>
                    <a:ext uri="{FF2B5EF4-FFF2-40B4-BE49-F238E27FC236}">
                      <a16:creationId xmlns:a16="http://schemas.microsoft.com/office/drawing/2014/main" id="{355C7080-DD30-F47B-AFC2-912BCE2DF783}"/>
                    </a:ext>
                  </a:extLst>
                </p:cNvPr>
                <p:cNvSpPr txBox="1"/>
                <p:nvPr/>
              </p:nvSpPr>
              <p:spPr>
                <a:xfrm>
                  <a:off x="473236" y="1928514"/>
                  <a:ext cx="654345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source</a:t>
                  </a:r>
                </a:p>
              </p:txBody>
            </p:sp>
            <p:grpSp>
              <p:nvGrpSpPr>
                <p:cNvPr id="209" name="Group 208">
                  <a:extLst>
                    <a:ext uri="{FF2B5EF4-FFF2-40B4-BE49-F238E27FC236}">
                      <a16:creationId xmlns:a16="http://schemas.microsoft.com/office/drawing/2014/main" id="{9B3DBBE2-BBEB-3278-977C-5DD68B06B2AC}"/>
                    </a:ext>
                  </a:extLst>
                </p:cNvPr>
                <p:cNvGrpSpPr/>
                <p:nvPr/>
              </p:nvGrpSpPr>
              <p:grpSpPr>
                <a:xfrm>
                  <a:off x="762309" y="2255437"/>
                  <a:ext cx="6395319" cy="76200"/>
                  <a:chOff x="762310" y="2302742"/>
                  <a:chExt cx="6395319" cy="76200"/>
                </a:xfrm>
              </p:grpSpPr>
              <p:sp>
                <p:nvSpPr>
                  <p:cNvPr id="214" name="Oval 213">
                    <a:extLst>
                      <a:ext uri="{FF2B5EF4-FFF2-40B4-BE49-F238E27FC236}">
                        <a16:creationId xmlns:a16="http://schemas.microsoft.com/office/drawing/2014/main" id="{AE464B4A-2B00-425C-7959-BBFD4E088A1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2310" y="2302742"/>
                    <a:ext cx="76200" cy="76200"/>
                  </a:xfrm>
                  <a:prstGeom prst="ellipse">
                    <a:avLst/>
                  </a:prstGeom>
                  <a:solidFill>
                    <a:srgbClr val="FF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0" charset="0"/>
                      <a:ea typeface="ＭＳ Ｐゴシック" pitchFamily="-110" charset="-128"/>
                      <a:cs typeface="ＭＳ Ｐゴシック" pitchFamily="-110" charset="-128"/>
                    </a:endParaRPr>
                  </a:p>
                </p:txBody>
              </p:sp>
              <p:cxnSp>
                <p:nvCxnSpPr>
                  <p:cNvPr id="215" name="Straight Arrow Connector 214">
                    <a:extLst>
                      <a:ext uri="{FF2B5EF4-FFF2-40B4-BE49-F238E27FC236}">
                        <a16:creationId xmlns:a16="http://schemas.microsoft.com/office/drawing/2014/main" id="{BC50D992-84F4-0489-9FD3-20DBEB21E65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838510" y="2337859"/>
                    <a:ext cx="6319119" cy="0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triangle" w="med" len="lg"/>
                  </a:ln>
                  <a:effectLst/>
                </p:spPr>
              </p:cxnSp>
            </p:grpSp>
            <p:sp>
              <p:nvSpPr>
                <p:cNvPr id="210" name="TextBox 209">
                  <a:extLst>
                    <a:ext uri="{FF2B5EF4-FFF2-40B4-BE49-F238E27FC236}">
                      <a16:creationId xmlns:a16="http://schemas.microsoft.com/office/drawing/2014/main" id="{C1938FC5-7621-4EE2-AB87-C059E39B2D40}"/>
                    </a:ext>
                  </a:extLst>
                </p:cNvPr>
                <p:cNvSpPr txBox="1"/>
                <p:nvPr/>
              </p:nvSpPr>
              <p:spPr>
                <a:xfrm>
                  <a:off x="5177870" y="1909723"/>
                  <a:ext cx="1134820" cy="4308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1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source to detector distance</a:t>
                  </a:r>
                </a:p>
              </p:txBody>
            </p:sp>
            <p:cxnSp>
              <p:nvCxnSpPr>
                <p:cNvPr id="211" name="Straight Arrow Connector 210">
                  <a:extLst>
                    <a:ext uri="{FF2B5EF4-FFF2-40B4-BE49-F238E27FC236}">
                      <a16:creationId xmlns:a16="http://schemas.microsoft.com/office/drawing/2014/main" id="{72B48149-9B75-738A-581C-BC6A149A65B0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795195" y="2476500"/>
                  <a:ext cx="3115469" cy="0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0000"/>
                  </a:solidFill>
                  <a:prstDash val="dash"/>
                  <a:round/>
                  <a:headEnd type="none" w="med" len="med"/>
                  <a:tailEnd type="arrow"/>
                </a:ln>
                <a:effectLst/>
              </p:spPr>
            </p:cxnSp>
            <p:sp>
              <p:nvSpPr>
                <p:cNvPr id="212" name="TextBox 211">
                  <a:extLst>
                    <a:ext uri="{FF2B5EF4-FFF2-40B4-BE49-F238E27FC236}">
                      <a16:creationId xmlns:a16="http://schemas.microsoft.com/office/drawing/2014/main" id="{F3479455-91F5-A8CF-6B4F-75E7ACA1E831}"/>
                    </a:ext>
                  </a:extLst>
                </p:cNvPr>
                <p:cNvSpPr txBox="1"/>
                <p:nvPr/>
              </p:nvSpPr>
              <p:spPr>
                <a:xfrm>
                  <a:off x="1653661" y="2408833"/>
                  <a:ext cx="1134820" cy="4308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1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source to iso distance</a:t>
                  </a:r>
                </a:p>
              </p:txBody>
            </p:sp>
            <p:sp>
              <p:nvSpPr>
                <p:cNvPr id="213" name="TextBox 212">
                  <a:extLst>
                    <a:ext uri="{FF2B5EF4-FFF2-40B4-BE49-F238E27FC236}">
                      <a16:creationId xmlns:a16="http://schemas.microsoft.com/office/drawing/2014/main" id="{AFF39A10-59A3-3448-1B01-784CCA7E096F}"/>
                    </a:ext>
                  </a:extLst>
                </p:cNvPr>
                <p:cNvSpPr txBox="1"/>
                <p:nvPr/>
              </p:nvSpPr>
              <p:spPr>
                <a:xfrm>
                  <a:off x="1372275" y="1891767"/>
                  <a:ext cx="1134820" cy="4308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1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source to detector line</a:t>
                  </a:r>
                </a:p>
              </p:txBody>
            </p:sp>
          </p:grpSp>
          <p:grpSp>
            <p:nvGrpSpPr>
              <p:cNvPr id="192" name="Group 191">
                <a:extLst>
                  <a:ext uri="{FF2B5EF4-FFF2-40B4-BE49-F238E27FC236}">
                    <a16:creationId xmlns:a16="http://schemas.microsoft.com/office/drawing/2014/main" id="{24E7FAC0-FE18-6101-0991-9E635D611EC7}"/>
                  </a:ext>
                </a:extLst>
              </p:cNvPr>
              <p:cNvGrpSpPr/>
              <p:nvPr/>
            </p:nvGrpSpPr>
            <p:grpSpPr>
              <a:xfrm>
                <a:off x="3674558" y="1176400"/>
                <a:ext cx="1258621" cy="1410035"/>
                <a:chOff x="3674121" y="1171162"/>
                <a:chExt cx="1258621" cy="1410035"/>
              </a:xfrm>
            </p:grpSpPr>
            <p:grpSp>
              <p:nvGrpSpPr>
                <p:cNvPr id="200" name="Group 199">
                  <a:extLst>
                    <a:ext uri="{FF2B5EF4-FFF2-40B4-BE49-F238E27FC236}">
                      <a16:creationId xmlns:a16="http://schemas.microsoft.com/office/drawing/2014/main" id="{07BA7EFB-A141-8F5F-EF97-F448359F209C}"/>
                    </a:ext>
                  </a:extLst>
                </p:cNvPr>
                <p:cNvGrpSpPr/>
                <p:nvPr/>
              </p:nvGrpSpPr>
              <p:grpSpPr>
                <a:xfrm>
                  <a:off x="3674121" y="1171162"/>
                  <a:ext cx="1258621" cy="1410035"/>
                  <a:chOff x="4481432" y="109859"/>
                  <a:chExt cx="1258621" cy="1410035"/>
                </a:xfrm>
              </p:grpSpPr>
              <p:cxnSp>
                <p:nvCxnSpPr>
                  <p:cNvPr id="202" name="Straight Arrow Connector 201">
                    <a:extLst>
                      <a:ext uri="{FF2B5EF4-FFF2-40B4-BE49-F238E27FC236}">
                        <a16:creationId xmlns:a16="http://schemas.microsoft.com/office/drawing/2014/main" id="{630A6E02-ABF1-2B86-0C35-B9D36F52B3B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H="1">
                    <a:off x="5135385" y="412708"/>
                    <a:ext cx="364959" cy="363721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arrow"/>
                  </a:ln>
                  <a:effectLst/>
                </p:spPr>
              </p:cxnSp>
              <p:sp>
                <p:nvSpPr>
                  <p:cNvPr id="203" name="TextBox 202">
                    <a:extLst>
                      <a:ext uri="{FF2B5EF4-FFF2-40B4-BE49-F238E27FC236}">
                        <a16:creationId xmlns:a16="http://schemas.microsoft.com/office/drawing/2014/main" id="{51ED4454-9927-C7BB-E141-C40B63A95FAE}"/>
                      </a:ext>
                    </a:extLst>
                  </p:cNvPr>
                  <p:cNvSpPr txBox="1"/>
                  <p:nvPr/>
                </p:nvSpPr>
                <p:spPr>
                  <a:xfrm rot="18851932">
                    <a:off x="4972324" y="396164"/>
                    <a:ext cx="522900" cy="2616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1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col (j)</a:t>
                    </a:r>
                  </a:p>
                </p:txBody>
              </p:sp>
              <p:cxnSp>
                <p:nvCxnSpPr>
                  <p:cNvPr id="204" name="Straight Arrow Connector 203">
                    <a:extLst>
                      <a:ext uri="{FF2B5EF4-FFF2-40B4-BE49-F238E27FC236}">
                        <a16:creationId xmlns:a16="http://schemas.microsoft.com/office/drawing/2014/main" id="{2E32CA63-2193-08FD-3EE3-80B917D75EC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H="1">
                    <a:off x="4481432" y="331756"/>
                    <a:ext cx="940237" cy="2960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arrow"/>
                  </a:ln>
                  <a:effectLst/>
                </p:spPr>
              </p:cxnSp>
              <p:sp>
                <p:nvSpPr>
                  <p:cNvPr id="205" name="TextBox 204">
                    <a:extLst>
                      <a:ext uri="{FF2B5EF4-FFF2-40B4-BE49-F238E27FC236}">
                        <a16:creationId xmlns:a16="http://schemas.microsoft.com/office/drawing/2014/main" id="{EFDC71F9-A172-0F9D-5A2A-8A036186305B}"/>
                      </a:ext>
                    </a:extLst>
                  </p:cNvPr>
                  <p:cNvSpPr txBox="1"/>
                  <p:nvPr/>
                </p:nvSpPr>
                <p:spPr>
                  <a:xfrm>
                    <a:off x="4855016" y="109859"/>
                    <a:ext cx="570990" cy="2616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1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row (</a:t>
                    </a:r>
                    <a:r>
                      <a:rPr lang="en-US" sz="1100" dirty="0" err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i</a:t>
                    </a:r>
                    <a:r>
                      <a:rPr lang="en-US" sz="11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)</a:t>
                    </a:r>
                  </a:p>
                </p:txBody>
              </p:sp>
              <p:cxnSp>
                <p:nvCxnSpPr>
                  <p:cNvPr id="206" name="Straight Arrow Connector 205">
                    <a:extLst>
                      <a:ext uri="{FF2B5EF4-FFF2-40B4-BE49-F238E27FC236}">
                        <a16:creationId xmlns:a16="http://schemas.microsoft.com/office/drawing/2014/main" id="{C223E3FB-E3BB-4D98-5D37-73D6361452C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5500344" y="412708"/>
                    <a:ext cx="0" cy="1107186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arrow"/>
                  </a:ln>
                  <a:effectLst/>
                </p:spPr>
              </p:cxnSp>
              <p:sp>
                <p:nvSpPr>
                  <p:cNvPr id="207" name="TextBox 206">
                    <a:extLst>
                      <a:ext uri="{FF2B5EF4-FFF2-40B4-BE49-F238E27FC236}">
                        <a16:creationId xmlns:a16="http://schemas.microsoft.com/office/drawing/2014/main" id="{AC063E7A-182E-F057-A8A7-D55AA3E53EE8}"/>
                      </a:ext>
                    </a:extLst>
                  </p:cNvPr>
                  <p:cNvSpPr txBox="1"/>
                  <p:nvPr/>
                </p:nvSpPr>
                <p:spPr>
                  <a:xfrm rot="5400000">
                    <a:off x="5289288" y="587463"/>
                    <a:ext cx="639919" cy="2616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1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slice (k)</a:t>
                    </a:r>
                  </a:p>
                </p:txBody>
              </p:sp>
            </p:grpSp>
            <p:sp>
              <p:nvSpPr>
                <p:cNvPr id="201" name="Oval 200">
                  <a:extLst>
                    <a:ext uri="{FF2B5EF4-FFF2-40B4-BE49-F238E27FC236}">
                      <a16:creationId xmlns:a16="http://schemas.microsoft.com/office/drawing/2014/main" id="{C248F523-CF08-6EBF-7821-682D96F5A5E9}"/>
                    </a:ext>
                  </a:extLst>
                </p:cNvPr>
                <p:cNvSpPr/>
                <p:nvPr/>
              </p:nvSpPr>
              <p:spPr bwMode="auto">
                <a:xfrm>
                  <a:off x="4570974" y="1426771"/>
                  <a:ext cx="76200" cy="762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</p:grpSp>
          <p:grpSp>
            <p:nvGrpSpPr>
              <p:cNvPr id="193" name="Group 192">
                <a:extLst>
                  <a:ext uri="{FF2B5EF4-FFF2-40B4-BE49-F238E27FC236}">
                    <a16:creationId xmlns:a16="http://schemas.microsoft.com/office/drawing/2014/main" id="{EA19EF83-5400-CF93-D024-66B95AF6E542}"/>
                  </a:ext>
                </a:extLst>
              </p:cNvPr>
              <p:cNvGrpSpPr/>
              <p:nvPr/>
            </p:nvGrpSpPr>
            <p:grpSpPr>
              <a:xfrm>
                <a:off x="3481014" y="1959037"/>
                <a:ext cx="615272" cy="783924"/>
                <a:chOff x="5067123" y="179641"/>
                <a:chExt cx="615272" cy="783924"/>
              </a:xfrm>
            </p:grpSpPr>
            <p:cxnSp>
              <p:nvCxnSpPr>
                <p:cNvPr id="194" name="Straight Arrow Connector 193">
                  <a:extLst>
                    <a:ext uri="{FF2B5EF4-FFF2-40B4-BE49-F238E27FC236}">
                      <a16:creationId xmlns:a16="http://schemas.microsoft.com/office/drawing/2014/main" id="{DB5F691E-83AB-F6AF-4068-08DEB8A08332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>
                  <a:off x="5135385" y="412708"/>
                  <a:ext cx="364959" cy="363721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FF00"/>
                  </a:solidFill>
                  <a:prstDash val="solid"/>
                  <a:round/>
                  <a:headEnd type="none" w="med" len="med"/>
                  <a:tailEnd type="arrow"/>
                </a:ln>
                <a:effectLst/>
              </p:spPr>
            </p:cxnSp>
            <p:sp>
              <p:nvSpPr>
                <p:cNvPr id="195" name="TextBox 194">
                  <a:extLst>
                    <a:ext uri="{FF2B5EF4-FFF2-40B4-BE49-F238E27FC236}">
                      <a16:creationId xmlns:a16="http://schemas.microsoft.com/office/drawing/2014/main" id="{8939D184-2C53-EF05-9DF0-0CCFD4A924E7}"/>
                    </a:ext>
                  </a:extLst>
                </p:cNvPr>
                <p:cNvSpPr txBox="1"/>
                <p:nvPr/>
              </p:nvSpPr>
              <p:spPr>
                <a:xfrm>
                  <a:off x="5123424" y="425954"/>
                  <a:ext cx="255198" cy="26161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100" dirty="0">
                      <a:solidFill>
                        <a:srgbClr val="FFFF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x</a:t>
                  </a:r>
                </a:p>
              </p:txBody>
            </p:sp>
            <p:cxnSp>
              <p:nvCxnSpPr>
                <p:cNvPr id="196" name="Straight Arrow Connector 195">
                  <a:extLst>
                    <a:ext uri="{FF2B5EF4-FFF2-40B4-BE49-F238E27FC236}">
                      <a16:creationId xmlns:a16="http://schemas.microsoft.com/office/drawing/2014/main" id="{604FFD59-6285-A554-9F0B-E053B21C28C3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 flipV="1">
                  <a:off x="5067123" y="412708"/>
                  <a:ext cx="429285" cy="3315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FF00"/>
                  </a:solidFill>
                  <a:prstDash val="solid"/>
                  <a:round/>
                  <a:headEnd type="none" w="med" len="med"/>
                  <a:tailEnd type="arrow"/>
                </a:ln>
                <a:effectLst/>
              </p:spPr>
            </p:cxnSp>
            <p:sp>
              <p:nvSpPr>
                <p:cNvPr id="197" name="TextBox 196">
                  <a:extLst>
                    <a:ext uri="{FF2B5EF4-FFF2-40B4-BE49-F238E27FC236}">
                      <a16:creationId xmlns:a16="http://schemas.microsoft.com/office/drawing/2014/main" id="{08C7C867-12A8-826C-9077-A5851B727223}"/>
                    </a:ext>
                  </a:extLst>
                </p:cNvPr>
                <p:cNvSpPr txBox="1"/>
                <p:nvPr/>
              </p:nvSpPr>
              <p:spPr>
                <a:xfrm>
                  <a:off x="5194896" y="179641"/>
                  <a:ext cx="255198" cy="26161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100" dirty="0">
                      <a:solidFill>
                        <a:srgbClr val="FFFF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y</a:t>
                  </a:r>
                </a:p>
              </p:txBody>
            </p:sp>
            <p:cxnSp>
              <p:nvCxnSpPr>
                <p:cNvPr id="198" name="Straight Arrow Connector 197">
                  <a:extLst>
                    <a:ext uri="{FF2B5EF4-FFF2-40B4-BE49-F238E27FC236}">
                      <a16:creationId xmlns:a16="http://schemas.microsoft.com/office/drawing/2014/main" id="{C5343CBA-A3E5-EA16-F881-56BB5DE32308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5500344" y="412708"/>
                  <a:ext cx="0" cy="550857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FF00"/>
                  </a:solidFill>
                  <a:prstDash val="solid"/>
                  <a:round/>
                  <a:headEnd type="none" w="med" len="med"/>
                  <a:tailEnd type="arrow"/>
                </a:ln>
                <a:effectLst/>
              </p:spPr>
            </p:cxnSp>
            <p:sp>
              <p:nvSpPr>
                <p:cNvPr id="199" name="TextBox 198">
                  <a:extLst>
                    <a:ext uri="{FF2B5EF4-FFF2-40B4-BE49-F238E27FC236}">
                      <a16:creationId xmlns:a16="http://schemas.microsoft.com/office/drawing/2014/main" id="{1EB04440-27CF-998B-8B2D-7F3C85029A3D}"/>
                    </a:ext>
                  </a:extLst>
                </p:cNvPr>
                <p:cNvSpPr txBox="1"/>
                <p:nvPr/>
              </p:nvSpPr>
              <p:spPr>
                <a:xfrm>
                  <a:off x="5435211" y="541469"/>
                  <a:ext cx="247184" cy="26161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100" dirty="0">
                      <a:solidFill>
                        <a:srgbClr val="FFFF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z</a:t>
                  </a:r>
                </a:p>
              </p:txBody>
            </p:sp>
          </p:grpSp>
        </p:grpSp>
        <p:grpSp>
          <p:nvGrpSpPr>
            <p:cNvPr id="159" name="Group 158">
              <a:extLst>
                <a:ext uri="{FF2B5EF4-FFF2-40B4-BE49-F238E27FC236}">
                  <a16:creationId xmlns:a16="http://schemas.microsoft.com/office/drawing/2014/main" id="{B860742B-71F9-8440-F4B6-C24D1B909608}"/>
                </a:ext>
              </a:extLst>
            </p:cNvPr>
            <p:cNvGrpSpPr/>
            <p:nvPr/>
          </p:nvGrpSpPr>
          <p:grpSpPr>
            <a:xfrm>
              <a:off x="6422396" y="62576"/>
              <a:ext cx="2735843" cy="3935202"/>
              <a:chOff x="4543755" y="786046"/>
              <a:chExt cx="2735843" cy="3935202"/>
            </a:xfrm>
          </p:grpSpPr>
          <p:grpSp>
            <p:nvGrpSpPr>
              <p:cNvPr id="160" name="Group 159">
                <a:extLst>
                  <a:ext uri="{FF2B5EF4-FFF2-40B4-BE49-F238E27FC236}">
                    <a16:creationId xmlns:a16="http://schemas.microsoft.com/office/drawing/2014/main" id="{DC156808-4222-1CC7-7307-C9BE1191F698}"/>
                  </a:ext>
                </a:extLst>
              </p:cNvPr>
              <p:cNvGrpSpPr/>
              <p:nvPr/>
            </p:nvGrpSpPr>
            <p:grpSpPr>
              <a:xfrm>
                <a:off x="5261524" y="2910281"/>
                <a:ext cx="1981385" cy="695076"/>
                <a:chOff x="5239496" y="2899378"/>
                <a:chExt cx="1981385" cy="695076"/>
              </a:xfrm>
            </p:grpSpPr>
            <p:grpSp>
              <p:nvGrpSpPr>
                <p:cNvPr id="185" name="Group 184">
                  <a:extLst>
                    <a:ext uri="{FF2B5EF4-FFF2-40B4-BE49-F238E27FC236}">
                      <a16:creationId xmlns:a16="http://schemas.microsoft.com/office/drawing/2014/main" id="{5A14EB67-53B6-2CF7-CBBC-934035426396}"/>
                    </a:ext>
                  </a:extLst>
                </p:cNvPr>
                <p:cNvGrpSpPr/>
                <p:nvPr/>
              </p:nvGrpSpPr>
              <p:grpSpPr>
                <a:xfrm>
                  <a:off x="5302255" y="2951001"/>
                  <a:ext cx="1918626" cy="643453"/>
                  <a:chOff x="7200300" y="2201061"/>
                  <a:chExt cx="1918626" cy="643453"/>
                </a:xfrm>
              </p:grpSpPr>
              <p:cxnSp>
                <p:nvCxnSpPr>
                  <p:cNvPr id="187" name="Straight Arrow Connector 186">
                    <a:extLst>
                      <a:ext uri="{FF2B5EF4-FFF2-40B4-BE49-F238E27FC236}">
                        <a16:creationId xmlns:a16="http://schemas.microsoft.com/office/drawing/2014/main" id="{B74C9FD7-5245-9F38-53AC-6F715B05142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H="1" flipV="1">
                    <a:off x="7200300" y="2201061"/>
                    <a:ext cx="1027197" cy="299836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6350" cap="flat" cmpd="sng" algn="ctr">
                    <a:solidFill>
                      <a:schemeClr val="accent4"/>
                    </a:solidFill>
                    <a:prstDash val="solid"/>
                    <a:round/>
                    <a:headEnd type="none" w="med" len="med"/>
                    <a:tailEnd type="stealth" w="sm" len="lg"/>
                  </a:ln>
                  <a:effectLst/>
                </p:spPr>
              </p:cxnSp>
              <p:sp>
                <p:nvSpPr>
                  <p:cNvPr id="188" name="TextBox 187">
                    <a:extLst>
                      <a:ext uri="{FF2B5EF4-FFF2-40B4-BE49-F238E27FC236}">
                        <a16:creationId xmlns:a16="http://schemas.microsoft.com/office/drawing/2014/main" id="{09A159D4-8C53-EF45-1482-397B7CF7B836}"/>
                      </a:ext>
                    </a:extLst>
                  </p:cNvPr>
                  <p:cNvSpPr txBox="1"/>
                  <p:nvPr/>
                </p:nvSpPr>
                <p:spPr>
                  <a:xfrm>
                    <a:off x="8053065" y="2445559"/>
                    <a:ext cx="1065861" cy="39895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>
                      <a:lnSpc>
                        <a:spcPct val="60000"/>
                      </a:lnSpc>
                    </a:pPr>
                    <a:r>
                      <a: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detector iso</a:t>
                    </a:r>
                  </a:p>
                </p:txBody>
              </p:sp>
            </p:grpSp>
            <p:sp>
              <p:nvSpPr>
                <p:cNvPr id="186" name="Oval 185">
                  <a:extLst>
                    <a:ext uri="{FF2B5EF4-FFF2-40B4-BE49-F238E27FC236}">
                      <a16:creationId xmlns:a16="http://schemas.microsoft.com/office/drawing/2014/main" id="{F224ADE0-3056-AF82-1C59-E1F840351812}"/>
                    </a:ext>
                  </a:extLst>
                </p:cNvPr>
                <p:cNvSpPr/>
                <p:nvPr/>
              </p:nvSpPr>
              <p:spPr bwMode="auto">
                <a:xfrm rot="5400000">
                  <a:off x="5239496" y="2899378"/>
                  <a:ext cx="76200" cy="762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>
                    <a:rot lat="3000000" lon="0" rev="0"/>
                  </a:camera>
                  <a:lightRig rig="threePt" dir="t"/>
                </a:scene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</p:grpSp>
          <p:grpSp>
            <p:nvGrpSpPr>
              <p:cNvPr id="161" name="Group 160">
                <a:extLst>
                  <a:ext uri="{FF2B5EF4-FFF2-40B4-BE49-F238E27FC236}">
                    <a16:creationId xmlns:a16="http://schemas.microsoft.com/office/drawing/2014/main" id="{9E1AD58A-C38A-D551-57D7-4B5A0E7430CB}"/>
                  </a:ext>
                </a:extLst>
              </p:cNvPr>
              <p:cNvGrpSpPr/>
              <p:nvPr/>
            </p:nvGrpSpPr>
            <p:grpSpPr>
              <a:xfrm rot="21319204">
                <a:off x="4543755" y="786046"/>
                <a:ext cx="1699176" cy="3935202"/>
                <a:chOff x="4489558" y="806144"/>
                <a:chExt cx="1699176" cy="3935202"/>
              </a:xfrm>
            </p:grpSpPr>
            <p:sp>
              <p:nvSpPr>
                <p:cNvPr id="178" name="Cube 177">
                  <a:extLst>
                    <a:ext uri="{FF2B5EF4-FFF2-40B4-BE49-F238E27FC236}">
                      <a16:creationId xmlns:a16="http://schemas.microsoft.com/office/drawing/2014/main" id="{8A13F3E9-4E29-3EDE-DEA7-5F07306185E8}"/>
                    </a:ext>
                  </a:extLst>
                </p:cNvPr>
                <p:cNvSpPr/>
                <p:nvPr/>
              </p:nvSpPr>
              <p:spPr bwMode="auto">
                <a:xfrm rot="280796">
                  <a:off x="4636694" y="863030"/>
                  <a:ext cx="1205606" cy="3878316"/>
                </a:xfrm>
                <a:prstGeom prst="cube">
                  <a:avLst>
                    <a:gd name="adj" fmla="val 96784"/>
                  </a:avLst>
                </a:prstGeom>
                <a:solidFill>
                  <a:schemeClr val="bg1">
                    <a:lumMod val="95000"/>
                    <a:alpha val="56000"/>
                  </a:schemeClr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>
                    <a:rot lat="0" lon="0" rev="0"/>
                  </a:camera>
                  <a:lightRig rig="threePt" dir="t"/>
                </a:scene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cxnSp>
              <p:nvCxnSpPr>
                <p:cNvPr id="179" name="Straight Arrow Connector 178">
                  <a:extLst>
                    <a:ext uri="{FF2B5EF4-FFF2-40B4-BE49-F238E27FC236}">
                      <a16:creationId xmlns:a16="http://schemas.microsoft.com/office/drawing/2014/main" id="{972DAEE8-0291-63E7-0802-B07972C7DB33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280796">
                  <a:off x="5321928" y="1381917"/>
                  <a:ext cx="0" cy="2702868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/>
                </a:ln>
                <a:effectLst/>
              </p:spPr>
            </p:cxnSp>
            <p:cxnSp>
              <p:nvCxnSpPr>
                <p:cNvPr id="180" name="Straight Arrow Connector 179">
                  <a:extLst>
                    <a:ext uri="{FF2B5EF4-FFF2-40B4-BE49-F238E27FC236}">
                      <a16:creationId xmlns:a16="http://schemas.microsoft.com/office/drawing/2014/main" id="{E4E8DFAE-195F-64B0-829A-228A8B7AF3D4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280796" flipH="1">
                  <a:off x="4653641" y="2108314"/>
                  <a:ext cx="1202055" cy="1441484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/>
                </a:ln>
                <a:effectLst/>
              </p:spPr>
            </p:cxnSp>
            <p:cxnSp>
              <p:nvCxnSpPr>
                <p:cNvPr id="181" name="Straight Arrow Connector 180">
                  <a:extLst>
                    <a:ext uri="{FF2B5EF4-FFF2-40B4-BE49-F238E27FC236}">
                      <a16:creationId xmlns:a16="http://schemas.microsoft.com/office/drawing/2014/main" id="{5C232858-0F3F-4F03-F9D9-D0A8827FB352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280796">
                  <a:off x="5959631" y="919986"/>
                  <a:ext cx="0" cy="2685441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arrow"/>
                </a:ln>
                <a:effectLst/>
              </p:spPr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82" name="TextBox 181">
                      <a:extLst>
                        <a:ext uri="{FF2B5EF4-FFF2-40B4-BE49-F238E27FC236}">
                          <a16:creationId xmlns:a16="http://schemas.microsoft.com/office/drawing/2014/main" id="{8DFA9744-128C-1387-2966-337CEA6B7693}"/>
                        </a:ext>
                      </a:extLst>
                    </p:cNvPr>
                    <p:cNvSpPr txBox="1"/>
                    <p:nvPr/>
                  </p:nvSpPr>
                  <p:spPr>
                    <a:xfrm rot="5680796">
                      <a:off x="5421761" y="2322969"/>
                      <a:ext cx="1272336" cy="261610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11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rows indexed by </a:t>
                      </a:r>
                      <a14:m>
                        <m:oMath xmlns:m="http://schemas.openxmlformats.org/officeDocument/2006/math">
                          <m:r>
                            <a:rPr lang="en-US" sz="11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oMath>
                      </a14:m>
                      <a:endParaRPr lang="en-US" sz="1100" dirty="0">
                        <a:solidFill>
                          <a:srgbClr val="FF0000"/>
                        </a:solidFill>
                        <a:latin typeface="Consolas" panose="020B0609020204030204" pitchFamily="49" charset="0"/>
                        <a:cs typeface="Consolas" panose="020B0609020204030204" pitchFamily="49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182" name="TextBox 181">
                      <a:extLst>
                        <a:ext uri="{FF2B5EF4-FFF2-40B4-BE49-F238E27FC236}">
                          <a16:creationId xmlns:a16="http://schemas.microsoft.com/office/drawing/2014/main" id="{8DFA9744-128C-1387-2966-337CEA6B7693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 rot="5680796">
                      <a:off x="5421761" y="2322969"/>
                      <a:ext cx="1272336" cy="261610"/>
                    </a:xfrm>
                    <a:prstGeom prst="rect">
                      <a:avLst/>
                    </a:prstGeom>
                    <a:blipFill>
                      <a:blip r:embed="rId2"/>
                      <a:stretch>
                        <a:fillRect l="-14286" r="-4762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83" name="TextBox 182">
                      <a:extLst>
                        <a:ext uri="{FF2B5EF4-FFF2-40B4-BE49-F238E27FC236}">
                          <a16:creationId xmlns:a16="http://schemas.microsoft.com/office/drawing/2014/main" id="{CC3C98EF-63A2-7048-043F-156322458471}"/>
                        </a:ext>
                      </a:extLst>
                    </p:cNvPr>
                    <p:cNvSpPr txBox="1"/>
                    <p:nvPr/>
                  </p:nvSpPr>
                  <p:spPr>
                    <a:xfrm rot="19261974">
                      <a:off x="4489558" y="1195715"/>
                      <a:ext cx="1354089" cy="261610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11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channels index by </a:t>
                      </a:r>
                      <a14:m>
                        <m:oMath xmlns:m="http://schemas.openxmlformats.org/officeDocument/2006/math">
                          <m:r>
                            <a:rPr lang="en-US" sz="11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oMath>
                      </a14:m>
                      <a:r>
                        <a:rPr lang="en-US" sz="11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100" dirty="0">
                        <a:solidFill>
                          <a:srgbClr val="FF0000"/>
                        </a:solidFill>
                        <a:latin typeface="Consolas" panose="020B0609020204030204" pitchFamily="49" charset="0"/>
                        <a:cs typeface="Consolas" panose="020B0609020204030204" pitchFamily="49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183" name="TextBox 182">
                      <a:extLst>
                        <a:ext uri="{FF2B5EF4-FFF2-40B4-BE49-F238E27FC236}">
                          <a16:creationId xmlns:a16="http://schemas.microsoft.com/office/drawing/2014/main" id="{CC3C98EF-63A2-7048-043F-156322458471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 rot="19261974">
                      <a:off x="4489558" y="1195715"/>
                      <a:ext cx="1354089" cy="261610"/>
                    </a:xfrm>
                    <a:prstGeom prst="rect">
                      <a:avLst/>
                    </a:prstGeom>
                    <a:blipFill>
                      <a:blip r:embed="rId3"/>
                      <a:stretch>
                        <a:fillRect b="-2247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184" name="Straight Arrow Connector 183">
                  <a:extLst>
                    <a:ext uri="{FF2B5EF4-FFF2-40B4-BE49-F238E27FC236}">
                      <a16:creationId xmlns:a16="http://schemas.microsoft.com/office/drawing/2014/main" id="{F2F1845D-1BE4-FF94-25ED-E8503E9E0D4C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280796" flipH="1">
                  <a:off x="4719274" y="806144"/>
                  <a:ext cx="1190550" cy="1164729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arrow"/>
                </a:ln>
                <a:effectLst/>
              </p:spPr>
            </p:cxnSp>
          </p:grpSp>
          <p:grpSp>
            <p:nvGrpSpPr>
              <p:cNvPr id="162" name="Group 161">
                <a:extLst>
                  <a:ext uri="{FF2B5EF4-FFF2-40B4-BE49-F238E27FC236}">
                    <a16:creationId xmlns:a16="http://schemas.microsoft.com/office/drawing/2014/main" id="{C46838EC-E563-5D32-A263-A957FEC5D44E}"/>
                  </a:ext>
                </a:extLst>
              </p:cNvPr>
              <p:cNvGrpSpPr/>
              <p:nvPr/>
            </p:nvGrpSpPr>
            <p:grpSpPr>
              <a:xfrm>
                <a:off x="4565225" y="2929451"/>
                <a:ext cx="1085803" cy="1467452"/>
                <a:chOff x="4541890" y="2922955"/>
                <a:chExt cx="1085803" cy="1467452"/>
              </a:xfrm>
            </p:grpSpPr>
            <p:cxnSp>
              <p:nvCxnSpPr>
                <p:cNvPr id="174" name="Straight Arrow Connector 173">
                  <a:extLst>
                    <a:ext uri="{FF2B5EF4-FFF2-40B4-BE49-F238E27FC236}">
                      <a16:creationId xmlns:a16="http://schemas.microsoft.com/office/drawing/2014/main" id="{1779A10D-9E78-5C48-A891-E38F8442798B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 flipV="1">
                  <a:off x="5280744" y="2926799"/>
                  <a:ext cx="5355" cy="1463608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stealth" w="sm" len="lg"/>
                  <a:tailEnd type="none" w="sm" len="sm"/>
                </a:ln>
                <a:effectLst/>
              </p:spPr>
            </p:cxnSp>
            <p:cxnSp>
              <p:nvCxnSpPr>
                <p:cNvPr id="175" name="Straight Arrow Connector 174">
                  <a:extLst>
                    <a:ext uri="{FF2B5EF4-FFF2-40B4-BE49-F238E27FC236}">
                      <a16:creationId xmlns:a16="http://schemas.microsoft.com/office/drawing/2014/main" id="{F3516882-DFCD-2694-2B49-ACCD802A9BAD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V="1">
                  <a:off x="4541890" y="2922955"/>
                  <a:ext cx="734881" cy="915886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stealth" w="sm" len="lg"/>
                  <a:tailEnd type="none" w="sm" len="sm"/>
                </a:ln>
                <a:effectLst/>
              </p:spPr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76" name="TextBox 175">
                      <a:extLst>
                        <a:ext uri="{FF2B5EF4-FFF2-40B4-BE49-F238E27FC236}">
                          <a16:creationId xmlns:a16="http://schemas.microsoft.com/office/drawing/2014/main" id="{612B97E4-005E-C962-D852-D18DBA046235}"/>
                        </a:ext>
                      </a:extLst>
                    </p:cNvPr>
                    <p:cNvSpPr txBox="1"/>
                    <p:nvPr/>
                  </p:nvSpPr>
                  <p:spPr>
                    <a:xfrm rot="18694461">
                      <a:off x="4723279" y="3020163"/>
                      <a:ext cx="361701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sz="1200" b="0" i="1" dirty="0" smtClean="0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  <m:t>𝑢</m:t>
                            </m:r>
                          </m:oMath>
                        </m:oMathPara>
                      </a14:m>
                      <a:endParaRPr lang="en-US" sz="1200" dirty="0">
                        <a:latin typeface="Consolas" panose="020B0609020204030204" pitchFamily="49" charset="0"/>
                        <a:cs typeface="Consolas" panose="020B0609020204030204" pitchFamily="49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176" name="TextBox 175">
                      <a:extLst>
                        <a:ext uri="{FF2B5EF4-FFF2-40B4-BE49-F238E27FC236}">
                          <a16:creationId xmlns:a16="http://schemas.microsoft.com/office/drawing/2014/main" id="{612B97E4-005E-C962-D852-D18DBA046235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 rot="18694461">
                      <a:off x="4723279" y="3020163"/>
                      <a:ext cx="361701" cy="276999"/>
                    </a:xfrm>
                    <a:prstGeom prst="rect">
                      <a:avLst/>
                    </a:prstGeom>
                    <a:blipFill>
                      <a:blip r:embed="rId4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77" name="TextBox 176">
                      <a:extLst>
                        <a:ext uri="{FF2B5EF4-FFF2-40B4-BE49-F238E27FC236}">
                          <a16:creationId xmlns:a16="http://schemas.microsoft.com/office/drawing/2014/main" id="{8BA8BCE4-AF2E-D5EC-2082-A9F02683559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270224" y="3322969"/>
                      <a:ext cx="357469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sz="1200" b="0" i="1" dirty="0" smtClean="0">
                                <a:latin typeface="Cambria Math" panose="02040503050406030204" pitchFamily="18" charset="0"/>
                                <a:cs typeface="Consolas" panose="020B0609020204030204" pitchFamily="49" charset="0"/>
                              </a:rPr>
                              <m:t>𝑣</m:t>
                            </m:r>
                          </m:oMath>
                        </m:oMathPara>
                      </a14:m>
                      <a:endParaRPr lang="en-US" sz="1200" dirty="0">
                        <a:latin typeface="Consolas" panose="020B0609020204030204" pitchFamily="49" charset="0"/>
                        <a:cs typeface="Consolas" panose="020B0609020204030204" pitchFamily="49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177" name="TextBox 176">
                      <a:extLst>
                        <a:ext uri="{FF2B5EF4-FFF2-40B4-BE49-F238E27FC236}">
                          <a16:creationId xmlns:a16="http://schemas.microsoft.com/office/drawing/2014/main" id="{8BA8BCE4-AF2E-D5EC-2082-A9F026835598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5270224" y="3322969"/>
                      <a:ext cx="357469" cy="276999"/>
                    </a:xfrm>
                    <a:prstGeom prst="rect">
                      <a:avLst/>
                    </a:prstGeom>
                    <a:blipFill>
                      <a:blip r:embed="rId5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cxnSp>
            <p:nvCxnSpPr>
              <p:cNvPr id="163" name="Straight Arrow Connector 162">
                <a:extLst>
                  <a:ext uri="{FF2B5EF4-FFF2-40B4-BE49-F238E27FC236}">
                    <a16:creationId xmlns:a16="http://schemas.microsoft.com/office/drawing/2014/main" id="{5DFB86E9-6438-4FD9-F71C-E22A192E34E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5296348" y="2700266"/>
                <a:ext cx="79201" cy="238446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B05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64" name="TextBox 163">
                    <a:extLst>
                      <a:ext uri="{FF2B5EF4-FFF2-40B4-BE49-F238E27FC236}">
                        <a16:creationId xmlns:a16="http://schemas.microsoft.com/office/drawing/2014/main" id="{3C460855-B3E1-6CE0-63B4-61FBAEA89339}"/>
                      </a:ext>
                    </a:extLst>
                  </p:cNvPr>
                  <p:cNvSpPr txBox="1"/>
                  <p:nvPr/>
                </p:nvSpPr>
                <p:spPr>
                  <a:xfrm>
                    <a:off x="4736015" y="2488253"/>
                    <a:ext cx="826893" cy="27699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d>
                            <m:dPr>
                              <m:ctrlPr>
                                <a:rPr lang="en-US" sz="12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cs typeface="Consolas" panose="020B0609020204030204" pitchFamily="49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1200" i="1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cs typeface="Consolas" panose="020B0609020204030204" pitchFamily="49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120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cs typeface="Consolas" panose="020B0609020204030204" pitchFamily="49" charset="0"/>
                                    </a:rPr>
                                    <m:t>Δ</m:t>
                                  </m:r>
                                </m:e>
                                <m:sub>
                                  <m:r>
                                    <a:rPr lang="en-US" sz="1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cs typeface="Consolas" panose="020B0609020204030204" pitchFamily="49" charset="0"/>
                                    </a:rPr>
                                    <m:t>𝑢</m:t>
                                  </m:r>
                                </m:sub>
                              </m:sSub>
                              <m:r>
                                <a:rPr lang="en-US" sz="120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cs typeface="Consolas" panose="020B0609020204030204" pitchFamily="49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sz="1200" i="1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cs typeface="Consolas" panose="020B0609020204030204" pitchFamily="49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120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cs typeface="Consolas" panose="020B0609020204030204" pitchFamily="49" charset="0"/>
                                    </a:rPr>
                                    <m:t>Δ</m:t>
                                  </m:r>
                                </m:e>
                                <m:sub>
                                  <m:r>
                                    <a:rPr lang="en-US" sz="1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cs typeface="Consolas" panose="020B0609020204030204" pitchFamily="49" charset="0"/>
                                    </a:rPr>
                                    <m:t>𝑣</m:t>
                                  </m:r>
                                </m:sub>
                              </m:sSub>
                            </m:e>
                          </m:d>
                          <m:r>
                            <a:rPr lang="en-US" sz="1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cs typeface="Consolas" panose="020B0609020204030204" pitchFamily="49" charset="0"/>
                            </a:rPr>
                            <m:t> </m:t>
                          </m:r>
                        </m:oMath>
                      </m:oMathPara>
                    </a14:m>
                    <a:endParaRPr lang="en-US" sz="1200" dirty="0">
                      <a:solidFill>
                        <a:srgbClr val="00B050"/>
                      </a:solidFill>
                      <a:latin typeface="Consolas" panose="020B0609020204030204" pitchFamily="49" charset="0"/>
                      <a:cs typeface="Consolas" panose="020B0609020204030204" pitchFamily="49" charset="0"/>
                    </a:endParaRPr>
                  </a:p>
                </p:txBody>
              </p:sp>
            </mc:Choice>
            <mc:Fallback xmlns="">
              <p:sp>
                <p:nvSpPr>
                  <p:cNvPr id="164" name="TextBox 163">
                    <a:extLst>
                      <a:ext uri="{FF2B5EF4-FFF2-40B4-BE49-F238E27FC236}">
                        <a16:creationId xmlns:a16="http://schemas.microsoft.com/office/drawing/2014/main" id="{3C460855-B3E1-6CE0-63B4-61FBAEA8933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736015" y="2488253"/>
                    <a:ext cx="826893" cy="276999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b="-8696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165" name="Group 164">
                <a:extLst>
                  <a:ext uri="{FF2B5EF4-FFF2-40B4-BE49-F238E27FC236}">
                    <a16:creationId xmlns:a16="http://schemas.microsoft.com/office/drawing/2014/main" id="{E47DC04B-4847-6161-304D-B5E610DE2721}"/>
                  </a:ext>
                </a:extLst>
              </p:cNvPr>
              <p:cNvGrpSpPr/>
              <p:nvPr/>
            </p:nvGrpSpPr>
            <p:grpSpPr>
              <a:xfrm>
                <a:off x="5334787" y="2660409"/>
                <a:ext cx="1910378" cy="398955"/>
                <a:chOff x="7126279" y="2146735"/>
                <a:chExt cx="1910378" cy="398955"/>
              </a:xfrm>
            </p:grpSpPr>
            <p:sp>
              <p:nvSpPr>
                <p:cNvPr id="171" name="Oval 170">
                  <a:extLst>
                    <a:ext uri="{FF2B5EF4-FFF2-40B4-BE49-F238E27FC236}">
                      <a16:creationId xmlns:a16="http://schemas.microsoft.com/office/drawing/2014/main" id="{2C3EDD83-886B-940E-88BE-C7D7F814B3E4}"/>
                    </a:ext>
                  </a:extLst>
                </p:cNvPr>
                <p:cNvSpPr/>
                <p:nvPr/>
              </p:nvSpPr>
              <p:spPr bwMode="auto">
                <a:xfrm rot="5400000">
                  <a:off x="7126279" y="2156398"/>
                  <a:ext cx="76200" cy="762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>
                    <a:rot lat="3000000" lon="0" rev="0"/>
                  </a:camera>
                  <a:lightRig rig="threePt" dir="t"/>
                </a:scene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  <p:cxnSp>
              <p:nvCxnSpPr>
                <p:cNvPr id="172" name="Straight Arrow Connector 171">
                  <a:extLst>
                    <a:ext uri="{FF2B5EF4-FFF2-40B4-BE49-F238E27FC236}">
                      <a16:creationId xmlns:a16="http://schemas.microsoft.com/office/drawing/2014/main" id="{06921B88-4774-EDE1-646D-88F3CA94C144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 flipV="1">
                  <a:off x="7177533" y="2202252"/>
                  <a:ext cx="965439" cy="60684"/>
                </a:xfrm>
                <a:prstGeom prst="straightConnector1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stealth" w="sm" len="lg"/>
                </a:ln>
                <a:effectLst/>
              </p:spPr>
            </p:cxnSp>
            <p:sp>
              <p:nvSpPr>
                <p:cNvPr id="173" name="TextBox 172">
                  <a:extLst>
                    <a:ext uri="{FF2B5EF4-FFF2-40B4-BE49-F238E27FC236}">
                      <a16:creationId xmlns:a16="http://schemas.microsoft.com/office/drawing/2014/main" id="{A18530CB-3DBA-A32B-E91F-7E88090567E1}"/>
                    </a:ext>
                  </a:extLst>
                </p:cNvPr>
                <p:cNvSpPr txBox="1"/>
                <p:nvPr/>
              </p:nvSpPr>
              <p:spPr>
                <a:xfrm>
                  <a:off x="7970796" y="2146735"/>
                  <a:ext cx="1065861" cy="3989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60000"/>
                    </a:lnSpc>
                  </a:pPr>
                  <a:r>
                    <a:rPr lang="en-US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detector center</a:t>
                  </a:r>
                </a:p>
              </p:txBody>
            </p:sp>
          </p:grpSp>
          <p:grpSp>
            <p:nvGrpSpPr>
              <p:cNvPr id="166" name="Group 165">
                <a:extLst>
                  <a:ext uri="{FF2B5EF4-FFF2-40B4-BE49-F238E27FC236}">
                    <a16:creationId xmlns:a16="http://schemas.microsoft.com/office/drawing/2014/main" id="{2032E4A0-59F0-809D-E0AF-679956698E0D}"/>
                  </a:ext>
                </a:extLst>
              </p:cNvPr>
              <p:cNvGrpSpPr/>
              <p:nvPr/>
            </p:nvGrpSpPr>
            <p:grpSpPr>
              <a:xfrm>
                <a:off x="5754822" y="917679"/>
                <a:ext cx="1524776" cy="695938"/>
                <a:chOff x="5854302" y="956793"/>
                <a:chExt cx="1524776" cy="695938"/>
              </a:xfrm>
            </p:grpSpPr>
            <p:grpSp>
              <p:nvGrpSpPr>
                <p:cNvPr id="167" name="Group 166">
                  <a:extLst>
                    <a:ext uri="{FF2B5EF4-FFF2-40B4-BE49-F238E27FC236}">
                      <a16:creationId xmlns:a16="http://schemas.microsoft.com/office/drawing/2014/main" id="{789E3DA3-13B5-BD13-9C3B-F65F99E3E441}"/>
                    </a:ext>
                  </a:extLst>
                </p:cNvPr>
                <p:cNvGrpSpPr/>
                <p:nvPr/>
              </p:nvGrpSpPr>
              <p:grpSpPr>
                <a:xfrm>
                  <a:off x="5854302" y="1012986"/>
                  <a:ext cx="1524776" cy="639745"/>
                  <a:chOff x="659781" y="1004956"/>
                  <a:chExt cx="1524776" cy="639745"/>
                </a:xfrm>
              </p:grpSpPr>
              <p:sp>
                <p:nvSpPr>
                  <p:cNvPr id="169" name="TextBox 168">
                    <a:extLst>
                      <a:ext uri="{FF2B5EF4-FFF2-40B4-BE49-F238E27FC236}">
                        <a16:creationId xmlns:a16="http://schemas.microsoft.com/office/drawing/2014/main" id="{43E2FA2E-0652-14F9-4D9A-DD178B5F9E5D}"/>
                      </a:ext>
                    </a:extLst>
                  </p:cNvPr>
                  <p:cNvSpPr txBox="1"/>
                  <p:nvPr/>
                </p:nvSpPr>
                <p:spPr>
                  <a:xfrm>
                    <a:off x="659781" y="1244591"/>
                    <a:ext cx="1524776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000" dirty="0" err="1">
                        <a:latin typeface="Consolas" panose="020B0609020204030204" pitchFamily="49" charset="0"/>
                        <a:cs typeface="Consolas" panose="020B0609020204030204" pitchFamily="49" charset="0"/>
                      </a:rPr>
                      <a:t>sino</a:t>
                    </a:r>
                    <a:r>
                      <a:rPr lang="en-US" sz="1000" dirty="0">
                        <a:latin typeface="Consolas" panose="020B0609020204030204" pitchFamily="49" charset="0"/>
                        <a:cs typeface="Consolas" panose="020B0609020204030204" pitchFamily="49" charset="0"/>
                      </a:rPr>
                      <a:t>[0,0,0]: center</a:t>
                    </a:r>
                  </a:p>
                  <a:p>
                    <a:r>
                      <a:rPr lang="en-US" sz="1000" dirty="0">
                        <a:latin typeface="Consolas" panose="020B0609020204030204" pitchFamily="49" charset="0"/>
                        <a:cs typeface="Consolas" panose="020B0609020204030204" pitchFamily="49" charset="0"/>
                      </a:rPr>
                      <a:t>of corner pixel</a:t>
                    </a:r>
                    <a:endParaRPr lang="en-US" sz="10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170" name="Straight Arrow Connector 169">
                    <a:extLst>
                      <a:ext uri="{FF2B5EF4-FFF2-40B4-BE49-F238E27FC236}">
                        <a16:creationId xmlns:a16="http://schemas.microsoft.com/office/drawing/2014/main" id="{9E29E69E-D01E-5741-685F-8FBDD30E942A}"/>
                      </a:ext>
                    </a:extLst>
                  </p:cNvPr>
                  <p:cNvCxnSpPr>
                    <a:cxnSpLocks/>
                    <a:endCxn id="168" idx="5"/>
                  </p:cNvCxnSpPr>
                  <p:nvPr/>
                </p:nvCxnSpPr>
                <p:spPr bwMode="auto">
                  <a:xfrm flipH="1" flipV="1">
                    <a:off x="812212" y="1004956"/>
                    <a:ext cx="532757" cy="418075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arrow" w="sm" len="lg"/>
                  </a:ln>
                  <a:effectLst/>
                </p:spPr>
              </p:cxnSp>
            </p:grpSp>
            <p:sp>
              <p:nvSpPr>
                <p:cNvPr id="168" name="Oval 167">
                  <a:extLst>
                    <a:ext uri="{FF2B5EF4-FFF2-40B4-BE49-F238E27FC236}">
                      <a16:creationId xmlns:a16="http://schemas.microsoft.com/office/drawing/2014/main" id="{26161F09-7326-A3B1-BC3E-606FEEF48B23}"/>
                    </a:ext>
                  </a:extLst>
                </p:cNvPr>
                <p:cNvSpPr/>
                <p:nvPr/>
              </p:nvSpPr>
              <p:spPr bwMode="auto">
                <a:xfrm rot="21333849">
                  <a:off x="5927701" y="956793"/>
                  <a:ext cx="76200" cy="762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0" charset="0"/>
                    <a:ea typeface="ＭＳ Ｐゴシック" pitchFamily="-110" charset="-128"/>
                    <a:cs typeface="ＭＳ Ｐゴシック" pitchFamily="-110" charset="-128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406558690"/>
      </p:ext>
    </p:extLst>
  </p:cSld>
  <p:clrMapOvr>
    <a:masterClrMapping/>
  </p:clrMapOvr>
</p:sld>
</file>

<file path=ppt/theme/theme1.xml><?xml version="1.0" encoding="utf-8"?>
<a:theme xmlns:a="http://schemas.openxmlformats.org/drawingml/2006/main" name="GE Healthcare">
  <a:themeElements>
    <a:clrScheme name="GE Healthcare 15">
      <a:dk1>
        <a:srgbClr val="000000"/>
      </a:dk1>
      <a:lt1>
        <a:srgbClr val="FFFFFF"/>
      </a:lt1>
      <a:dk2>
        <a:srgbClr val="004880"/>
      </a:dk2>
      <a:lt2>
        <a:srgbClr val="CECECE"/>
      </a:lt2>
      <a:accent1>
        <a:srgbClr val="004880"/>
      </a:accent1>
      <a:accent2>
        <a:srgbClr val="B3D7E8"/>
      </a:accent2>
      <a:accent3>
        <a:srgbClr val="FFFFFF"/>
      </a:accent3>
      <a:accent4>
        <a:srgbClr val="000000"/>
      </a:accent4>
      <a:accent5>
        <a:srgbClr val="AAB1C0"/>
      </a:accent5>
      <a:accent6>
        <a:srgbClr val="A2C3D2"/>
      </a:accent6>
      <a:hlink>
        <a:srgbClr val="094CAD"/>
      </a:hlink>
      <a:folHlink>
        <a:srgbClr val="4393C3"/>
      </a:folHlink>
    </a:clrScheme>
    <a:fontScheme name="GE Healthcar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0" charset="0"/>
            <a:ea typeface="ＭＳ Ｐゴシック" pitchFamily="-110" charset="-128"/>
            <a:cs typeface="ＭＳ Ｐゴシック" pitchFamily="-11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0" charset="0"/>
            <a:ea typeface="ＭＳ Ｐゴシック" pitchFamily="-110" charset="-128"/>
            <a:cs typeface="ＭＳ Ｐゴシック" pitchFamily="-110" charset="-128"/>
          </a:defRPr>
        </a:defPPr>
      </a:lstStyle>
    </a:lnDef>
  </a:objectDefaults>
  <a:extraClrSchemeLst>
    <a:extraClrScheme>
      <a:clrScheme name="GE Healthcar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 Healthcar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 Healthcar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 Healthcar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 Healthcar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 Healthcar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 Healthcar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 Healthcar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 Healthcar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 Healthcar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 Healthcar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 Healthcar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 Healthcare 13">
        <a:dk1>
          <a:srgbClr val="000000"/>
        </a:dk1>
        <a:lt1>
          <a:srgbClr val="FFFFFF"/>
        </a:lt1>
        <a:dk2>
          <a:srgbClr val="004880"/>
        </a:dk2>
        <a:lt2>
          <a:srgbClr val="808080"/>
        </a:lt2>
        <a:accent1>
          <a:srgbClr val="008BF6"/>
        </a:accent1>
        <a:accent2>
          <a:srgbClr val="0074CC"/>
        </a:accent2>
        <a:accent3>
          <a:srgbClr val="FFFFFF"/>
        </a:accent3>
        <a:accent4>
          <a:srgbClr val="000000"/>
        </a:accent4>
        <a:accent5>
          <a:srgbClr val="AAC4FA"/>
        </a:accent5>
        <a:accent6>
          <a:srgbClr val="0068B9"/>
        </a:accent6>
        <a:hlink>
          <a:srgbClr val="004880"/>
        </a:hlink>
        <a:folHlink>
          <a:srgbClr val="4CB2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 Healthcare 14">
        <a:dk1>
          <a:srgbClr val="000000"/>
        </a:dk1>
        <a:lt1>
          <a:srgbClr val="FFFFFF"/>
        </a:lt1>
        <a:dk2>
          <a:srgbClr val="094CAD"/>
        </a:dk2>
        <a:lt2>
          <a:srgbClr val="CECECE"/>
        </a:lt2>
        <a:accent1>
          <a:srgbClr val="094CAD"/>
        </a:accent1>
        <a:accent2>
          <a:srgbClr val="B3D7E8"/>
        </a:accent2>
        <a:accent3>
          <a:srgbClr val="FFFFFF"/>
        </a:accent3>
        <a:accent4>
          <a:srgbClr val="000000"/>
        </a:accent4>
        <a:accent5>
          <a:srgbClr val="AAB2D3"/>
        </a:accent5>
        <a:accent6>
          <a:srgbClr val="A2C3D2"/>
        </a:accent6>
        <a:hlink>
          <a:srgbClr val="053061"/>
        </a:hlink>
        <a:folHlink>
          <a:srgbClr val="4393C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 Healthcare 15">
        <a:dk1>
          <a:srgbClr val="000000"/>
        </a:dk1>
        <a:lt1>
          <a:srgbClr val="FFFFFF"/>
        </a:lt1>
        <a:dk2>
          <a:srgbClr val="004880"/>
        </a:dk2>
        <a:lt2>
          <a:srgbClr val="CECECE"/>
        </a:lt2>
        <a:accent1>
          <a:srgbClr val="004880"/>
        </a:accent1>
        <a:accent2>
          <a:srgbClr val="B3D7E8"/>
        </a:accent2>
        <a:accent3>
          <a:srgbClr val="FFFFFF"/>
        </a:accent3>
        <a:accent4>
          <a:srgbClr val="000000"/>
        </a:accent4>
        <a:accent5>
          <a:srgbClr val="AAB1C0"/>
        </a:accent5>
        <a:accent6>
          <a:srgbClr val="A2C3D2"/>
        </a:accent6>
        <a:hlink>
          <a:srgbClr val="094CAD"/>
        </a:hlink>
        <a:folHlink>
          <a:srgbClr val="4393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HD:Applications:Microsoft Office 2004:Templates:Presentations:Designs:Blank Presentation</Template>
  <TotalTime>101751</TotalTime>
  <Words>15834</Words>
  <Application>Microsoft Macintosh PowerPoint</Application>
  <PresentationFormat>On-screen Show (16:10)</PresentationFormat>
  <Paragraphs>946</Paragraphs>
  <Slides>54</Slides>
  <Notes>1</Notes>
  <HiddenSlides>1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61" baseType="lpstr">
      <vt:lpstr>Arial</vt:lpstr>
      <vt:lpstr>Cambria Math</vt:lpstr>
      <vt:lpstr>Consolas</vt:lpstr>
      <vt:lpstr>Times</vt:lpstr>
      <vt:lpstr>Times New Roman</vt:lpstr>
      <vt:lpstr>Wingdings</vt:lpstr>
      <vt:lpstr>GE Healthcare</vt:lpstr>
      <vt:lpstr>MBIRJAX Projectors</vt:lpstr>
      <vt:lpstr>PowerPoint Presentation</vt:lpstr>
      <vt:lpstr>Parallel Beam Geometry – top view</vt:lpstr>
      <vt:lpstr>Cone Beam Geometry Parameters</vt:lpstr>
      <vt:lpstr>Cone Beam Geometry</vt:lpstr>
      <vt:lpstr>Cone Beam Geometry – view from source</vt:lpstr>
      <vt:lpstr>Cone Beam Geometry: (i,j,k) to (x,y,z)</vt:lpstr>
      <vt:lpstr>Cone Beam Geometry: (x,y,z) to (u,v)</vt:lpstr>
      <vt:lpstr>Cone Beam Geometry: (u,v) to (m,n)</vt:lpstr>
      <vt:lpstr>Cone Beam Geometry: A^chan matrix – top view</vt:lpstr>
      <vt:lpstr>Cone Beam Geometry: A^row matrix – Side view</vt:lpstr>
      <vt:lpstr>Cone Beam Geometry: A=A^chan A^row  matrix</vt:lpstr>
      <vt:lpstr>Factoring the A matrix</vt:lpstr>
      <vt:lpstr>Factoring the A matrix</vt:lpstr>
      <vt:lpstr>Reconstructing half sinogram</vt:lpstr>
      <vt:lpstr>PSF Radius: Parallel Beam</vt:lpstr>
      <vt:lpstr>PSF Radius: Cone Beam</vt:lpstr>
      <vt:lpstr>QGGMRF cost and surrogate</vt:lpstr>
      <vt:lpstr>Formula for ρ(Δ)  using scaled Δ</vt:lpstr>
      <vt:lpstr>Formula for ρ^′ (Δ^′ )/(2Δ^′) using scaled Δ^′</vt:lpstr>
      <vt:lpstr>qGGMRF gradient, Hessian, and cost</vt:lpstr>
      <vt:lpstr>Calculating qGGMRF cost using vmap</vt:lpstr>
      <vt:lpstr>Update step formulation</vt:lpstr>
      <vt:lpstr>Update direction:  Parallel ICD (quasi-Newton)</vt:lpstr>
      <vt:lpstr>Line search</vt:lpstr>
      <vt:lpstr>Line search</vt:lpstr>
      <vt:lpstr>Alternative derivation: Alpha derivative equations</vt:lpstr>
      <vt:lpstr>General linear inverse with quadratic surrogate</vt:lpstr>
      <vt:lpstr>Surrogate properties</vt:lpstr>
      <vt:lpstr>VCD definitions and surrogate properties</vt:lpstr>
      <vt:lpstr>VCD definitions and surrogate properties</vt:lpstr>
      <vt:lpstr>VCD subset minimization</vt:lpstr>
      <vt:lpstr>VCD subset minimization</vt:lpstr>
      <vt:lpstr>VCD gradient descent – sparse case</vt:lpstr>
      <vt:lpstr>VCD gradient descent – sparse case</vt:lpstr>
      <vt:lpstr>Grid subsampling </vt:lpstr>
      <vt:lpstr>Experiment: Investigate performance wrt α </vt:lpstr>
      <vt:lpstr>Results with forward-only update to α, sharpness = 0</vt:lpstr>
      <vt:lpstr>Results with full update to α, sharpness = 0</vt:lpstr>
      <vt:lpstr>Convergence behavior, sharpness = 0</vt:lpstr>
      <vt:lpstr>Results with 20 iterations, sharpness = -1</vt:lpstr>
      <vt:lpstr>Convergence behavior, sharpness = -1</vt:lpstr>
      <vt:lpstr>Experiment: α using approximate prior quadratic</vt:lpstr>
      <vt:lpstr>Convergence behavior, sharpness = 0</vt:lpstr>
      <vt:lpstr>Convergence behavior, sharpness = 1</vt:lpstr>
      <vt:lpstr>Convergence behavior, sharpness = 2</vt:lpstr>
      <vt:lpstr>Convergence behavior, sharpness = -1</vt:lpstr>
      <vt:lpstr>Convergence behavior, sharpness = -2</vt:lpstr>
      <vt:lpstr>Refactor projectors for cpu/gpu transfer model</vt:lpstr>
      <vt:lpstr>Transition to cpu/gpu transfer model</vt:lpstr>
      <vt:lpstr>Conversion plan: cpu/gpu transfer model</vt:lpstr>
      <vt:lpstr>PowerPoint Presentation</vt:lpstr>
      <vt:lpstr>Helical Geometry – top view</vt:lpstr>
      <vt:lpstr>Helical Geometry – side view</vt:lpstr>
    </vt:vector>
  </TitlesOfParts>
  <Company>Purdue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Statistical Image Reconstruction: The Challenges and Potential</dc:title>
  <cp:lastModifiedBy>Buzzard, Gregery T</cp:lastModifiedBy>
  <cp:revision>2150</cp:revision>
  <cp:lastPrinted>2024-05-07T23:40:01Z</cp:lastPrinted>
  <dcterms:created xsi:type="dcterms:W3CDTF">2010-12-13T09:46:28Z</dcterms:created>
  <dcterms:modified xsi:type="dcterms:W3CDTF">2024-09-12T00:43:18Z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044bd30-2ed7-4c9d-9d12-46200872a97b_Enabled">
    <vt:lpwstr>true</vt:lpwstr>
  </property>
  <property fmtid="{D5CDD505-2E9C-101B-9397-08002B2CF9AE}" pid="3" name="MSIP_Label_4044bd30-2ed7-4c9d-9d12-46200872a97b_SetDate">
    <vt:lpwstr>2023-05-12T17:17:35Z</vt:lpwstr>
  </property>
  <property fmtid="{D5CDD505-2E9C-101B-9397-08002B2CF9AE}" pid="4" name="MSIP_Label_4044bd30-2ed7-4c9d-9d12-46200872a97b_Method">
    <vt:lpwstr>Standard</vt:lpwstr>
  </property>
  <property fmtid="{D5CDD505-2E9C-101B-9397-08002B2CF9AE}" pid="5" name="MSIP_Label_4044bd30-2ed7-4c9d-9d12-46200872a97b_Name">
    <vt:lpwstr>defa4170-0d19-0005-0004-bc88714345d2</vt:lpwstr>
  </property>
  <property fmtid="{D5CDD505-2E9C-101B-9397-08002B2CF9AE}" pid="6" name="MSIP_Label_4044bd30-2ed7-4c9d-9d12-46200872a97b_SiteId">
    <vt:lpwstr>4130bd39-7c53-419c-b1e5-8758d6d63f21</vt:lpwstr>
  </property>
  <property fmtid="{D5CDD505-2E9C-101B-9397-08002B2CF9AE}" pid="7" name="MSIP_Label_4044bd30-2ed7-4c9d-9d12-46200872a97b_ActionId">
    <vt:lpwstr>9d37be3b-2b6f-4be8-831a-a115e9badbae</vt:lpwstr>
  </property>
  <property fmtid="{D5CDD505-2E9C-101B-9397-08002B2CF9AE}" pid="8" name="MSIP_Label_4044bd30-2ed7-4c9d-9d12-46200872a97b_ContentBits">
    <vt:lpwstr>0</vt:lpwstr>
  </property>
</Properties>
</file>