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9A278-9D28-AD74-960C-77F357502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70D62C-4E42-D8F9-C1A6-1761EEED7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1F010-49F5-AFFC-0298-34D405712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5C782-2FB3-5B54-4702-80621C635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0F108-E906-3449-051A-6A73D6DE2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11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863C7-1C2A-2C4E-AC6D-E47770A9D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8E2A89-2496-5997-9E8F-60E5245D2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D5A65-32BC-FF77-BE1D-D5EA90A5A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B5CDC-08BC-916D-95FE-6412FB17D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6CD42-B431-9B13-7136-00600B4FE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09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9EFC91-8EA5-7E33-AA0F-57EAA347F3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CD9379-57BE-D5D9-2637-4B05BA437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A7DBE-5C55-0C17-1F60-D16DF8DEA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ED9586-81E9-FB4D-5230-5EA6D7FDA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8CA54-6290-0F70-6EF0-44763C7ED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095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0BEA1-9137-16D7-0D66-EFA02EFD4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54054-D005-9C13-9093-A7DA219ECC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A7189-1E21-1B6D-59B4-FF68758EF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8ECB0-3D19-F55E-A7A3-A4A18E798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FFB7A-7DB2-8E5F-0006-82DFABCFD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9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87449-750C-2BD5-CF4D-0C8CFF197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DA881B-0CE1-E2D4-543B-BED4296C8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8801A-4F08-E79F-D915-FF210CDE3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9D109-153A-9FAB-C549-EBAD18F13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42A08-91AA-E7CF-1143-270FA9D6B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63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BDC2C-E5A8-87C3-CD47-DCDD0ED12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9E6F75-E968-17EE-9B6D-6DDF721D97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7A89F0-8742-ADFC-901F-A9763F1B03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624FA5-C2BE-669E-60FE-B0EF8BFE2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5275DD-CE58-1194-C462-A5BD63CA0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D5AA6-8305-A4C2-DEBA-642728DC2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95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9693A-0CA6-54D0-467B-5A1685A0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D2CB5-7EC9-581F-0EC6-1AAD199FA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55E1B7-8208-0B59-D7AE-FC20892C4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82ECD3-738A-2DB3-A229-D5E7B2930D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F2DF0E-ACBA-F3E7-90BB-6007BF34AF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281C4-3EF1-0891-B1A9-2EC8E7D9B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AC54F4-4DB6-B0B6-2E96-B81FF6E8D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419B66-2973-1E67-5523-E87FC373D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63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BFD8D-2062-EEA2-B490-01DA6D0E8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6072B1-B23B-345D-3DC8-DD4CD4A2C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810D8E-75C5-0712-1102-3157F9E10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B97E2-D955-7C41-76D0-A05A63331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52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87EA7E-5825-CD51-82BD-3651160C0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F5FDB-EC32-49C5-7CE5-8C970F1C5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48C4C3-DC43-43D6-CF75-3C5DF487A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4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0997E-FAA8-FBA8-DA3B-9072C4550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C9358-2F2F-B3E7-2F36-81215EE8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BA504-FA3E-4E80-6C27-67D3A43CF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9EB4F9-B1B9-11DD-D86B-D8796F280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4EB673-B0D8-E3F8-BC60-522FC49C7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43066-F25F-BB4F-3958-94FB2E240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2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CB46F-3A87-EEED-72F2-F8CE6E852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959E7F-416A-0AFF-8472-16DBBCFC66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7F8EE8-14DA-5DA6-0844-A54A459317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93E50-D764-A695-895D-9E45781AB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13C4A9-8ED3-3CAC-AF34-4DB5283CD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9E7895-70C1-5DF1-694B-CCFACC6A6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22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764128-43AB-DC6C-D65D-942AA2C6F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39DE51-B392-4718-520E-38A719FE6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DA339-A4A3-3EFC-3C92-C7AC7FD08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461153-FDC7-4F8C-A2B0-D1AE224CA2F2}" type="datetimeFigureOut">
              <a:rPr lang="en-US" smtClean="0"/>
              <a:t>4/24/2024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5D15C-34E4-7CF9-66C3-8EE0E9C14C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309F2-E441-B00E-35E7-33CB23D9C7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1FA65A-0C5D-49B8-A9CA-E4ACE99D1B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5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74%2Fjbc.M109.03036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7F333-459A-25B7-0DE2-14B36FF349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4064" y="1466492"/>
            <a:ext cx="10323871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Sequence diversity of transcription activation domains: comparing </a:t>
            </a:r>
            <a:r>
              <a:rPr lang="en-US" i="1" dirty="0"/>
              <a:t>Saccharomyces and Candida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B6FD32-3BD9-1C4D-361F-4CA2F54323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273" y="4528782"/>
            <a:ext cx="9440034" cy="1049867"/>
          </a:xfrm>
        </p:spPr>
        <p:txBody>
          <a:bodyPr/>
          <a:lstStyle/>
          <a:p>
            <a:r>
              <a:rPr lang="en-US" dirty="0"/>
              <a:t>Brad Broyles – Comparative Genomics</a:t>
            </a:r>
          </a:p>
          <a:p>
            <a:r>
              <a:rPr lang="en-US" dirty="0"/>
              <a:t>4/25/24</a:t>
            </a:r>
          </a:p>
        </p:txBody>
      </p:sp>
    </p:spTree>
    <p:extLst>
      <p:ext uri="{BB962C8B-B14F-4D97-AF65-F5344CB8AC3E}">
        <p14:creationId xmlns:p14="http://schemas.microsoft.com/office/powerpoint/2010/main" val="67531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A0DB4-0413-EEBF-11EE-FCE84F020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Specific Transcription Factors (TFs)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AC24C-28D6-603D-7395-B89EE11390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48" y="1997144"/>
            <a:ext cx="5199741" cy="4495731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Initiate gene expression</a:t>
            </a:r>
          </a:p>
          <a:p>
            <a:pPr lvl="1"/>
            <a:r>
              <a:rPr lang="en-US" dirty="0"/>
              <a:t>Regulate the amount of mRNA produced</a:t>
            </a:r>
          </a:p>
          <a:p>
            <a:r>
              <a:rPr lang="en-US" dirty="0"/>
              <a:t>Two domains:</a:t>
            </a:r>
          </a:p>
          <a:p>
            <a:pPr lvl="1"/>
            <a:r>
              <a:rPr lang="en-US" dirty="0"/>
              <a:t>DNA binding domain – highly conserved</a:t>
            </a:r>
          </a:p>
          <a:p>
            <a:pPr lvl="1"/>
            <a:r>
              <a:rPr lang="en-US" dirty="0"/>
              <a:t>Transcription activation domain (</a:t>
            </a:r>
            <a:r>
              <a:rPr lang="en-US" dirty="0" err="1"/>
              <a:t>tAD</a:t>
            </a:r>
            <a:r>
              <a:rPr lang="en-US" dirty="0"/>
              <a:t>) – less conservation</a:t>
            </a:r>
          </a:p>
          <a:p>
            <a:r>
              <a:rPr lang="en-US" dirty="0" err="1"/>
              <a:t>tAD</a:t>
            </a:r>
            <a:r>
              <a:rPr lang="en-US" dirty="0"/>
              <a:t> motifs </a:t>
            </a:r>
            <a:r>
              <a:rPr lang="en-US" dirty="0" err="1"/>
              <a:t>LxxLL</a:t>
            </a:r>
            <a:r>
              <a:rPr lang="en-US" dirty="0"/>
              <a:t>, </a:t>
            </a:r>
            <a:r>
              <a:rPr lang="en-US" dirty="0" err="1"/>
              <a:t>WxxLF</a:t>
            </a:r>
            <a:r>
              <a:rPr lang="en-US" dirty="0"/>
              <a:t> …</a:t>
            </a:r>
          </a:p>
          <a:p>
            <a:pPr lvl="1"/>
            <a:r>
              <a:rPr lang="en-US" dirty="0"/>
              <a:t>Also FDFDFDFD, WDWDWDWD,</a:t>
            </a:r>
            <a:br>
              <a:rPr lang="en-US" dirty="0"/>
            </a:br>
            <a:r>
              <a:rPr lang="en-US" dirty="0"/>
              <a:t>DDDWWWWDD</a:t>
            </a:r>
          </a:p>
          <a:p>
            <a:pPr lvl="1"/>
            <a:r>
              <a:rPr lang="en-US" dirty="0"/>
              <a:t>2-3% of random peptides are functional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4A4F33-52FE-1A1D-ADDA-24A8AA728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676" y="1708385"/>
            <a:ext cx="5590076" cy="40587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BBD9FD-6BC8-A5EC-D5D6-23356A25CEE9}"/>
              </a:ext>
            </a:extLst>
          </p:cNvPr>
          <p:cNvSpPr txBox="1"/>
          <p:nvPr/>
        </p:nvSpPr>
        <p:spPr>
          <a:xfrm>
            <a:off x="6090676" y="5887453"/>
            <a:ext cx="55900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1: Direct Recruitment Model</a:t>
            </a:r>
            <a:br>
              <a:rPr lang="en-US" dirty="0"/>
            </a:br>
            <a:r>
              <a:rPr lang="en-US" sz="1400" dirty="0" err="1"/>
              <a:t>Erkina</a:t>
            </a:r>
            <a:r>
              <a:rPr lang="en-US" sz="1400" dirty="0"/>
              <a:t> TY, </a:t>
            </a:r>
            <a:r>
              <a:rPr lang="en-US" sz="1400" dirty="0" err="1"/>
              <a:t>Erkine</a:t>
            </a:r>
            <a:r>
              <a:rPr lang="en-US" sz="1400" dirty="0"/>
              <a:t> AM. 2016. Nucleosome distortion as a possible mechanism of transcription activation domain function. Epigenetics &amp; Chromatin 9:40.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372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9CB7D-2C14-95EA-15B6-4A03CBACE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46" y="109120"/>
            <a:ext cx="11134491" cy="1325563"/>
          </a:xfrm>
        </p:spPr>
        <p:txBody>
          <a:bodyPr/>
          <a:lstStyle/>
          <a:p>
            <a:r>
              <a:rPr lang="en-US" dirty="0"/>
              <a:t>Study </a:t>
            </a:r>
            <a:r>
              <a:rPr lang="en-US" dirty="0" err="1"/>
              <a:t>tAD</a:t>
            </a:r>
            <a:r>
              <a:rPr lang="en-US" dirty="0"/>
              <a:t> diversity Saccharomyces and Candida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A5EAB-6F2B-7402-04BF-95A2CDFD0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063" y="1584326"/>
            <a:ext cx="6701589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Download genomes (NCBI </a:t>
            </a:r>
            <a:r>
              <a:rPr lang="en-US" dirty="0" err="1"/>
              <a:t>genbank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18 genomes (15 </a:t>
            </a:r>
            <a:r>
              <a:rPr lang="en-US" i="1" dirty="0"/>
              <a:t>Saccharomyces</a:t>
            </a:r>
            <a:r>
              <a:rPr lang="en-US" dirty="0"/>
              <a:t>, 3 </a:t>
            </a:r>
            <a:r>
              <a:rPr lang="en-US" i="1" dirty="0"/>
              <a:t>Candida</a:t>
            </a:r>
            <a:r>
              <a:rPr lang="en-US" dirty="0"/>
              <a:t>)</a:t>
            </a:r>
            <a:br>
              <a:rPr lang="en-US" dirty="0"/>
            </a:br>
            <a:endParaRPr lang="en-US" dirty="0"/>
          </a:p>
          <a:p>
            <a:r>
              <a:rPr lang="en-US" dirty="0"/>
              <a:t>Build </a:t>
            </a:r>
            <a:r>
              <a:rPr lang="en-US" dirty="0" err="1"/>
              <a:t>orthogroups</a:t>
            </a:r>
            <a:r>
              <a:rPr lang="en-US" dirty="0"/>
              <a:t> (</a:t>
            </a:r>
            <a:r>
              <a:rPr lang="en-US" dirty="0" err="1"/>
              <a:t>OrthoFinder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105,348 grouped to 9,442 </a:t>
            </a:r>
            <a:r>
              <a:rPr lang="en-US" dirty="0" err="1"/>
              <a:t>orthogroups</a:t>
            </a:r>
            <a:br>
              <a:rPr lang="en-US" dirty="0"/>
            </a:br>
            <a:endParaRPr lang="en-US" dirty="0"/>
          </a:p>
          <a:p>
            <a:r>
              <a:rPr lang="en-US" dirty="0"/>
              <a:t>Annotate each group as TF or not (</a:t>
            </a:r>
            <a:r>
              <a:rPr lang="en-US" dirty="0" err="1"/>
              <a:t>deepTFactor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6,477 proteins predicted as TF</a:t>
            </a:r>
            <a:br>
              <a:rPr lang="en-US" dirty="0"/>
            </a:br>
            <a:endParaRPr lang="en-US" dirty="0"/>
          </a:p>
          <a:p>
            <a:r>
              <a:rPr lang="en-US" dirty="0"/>
              <a:t>Locate </a:t>
            </a:r>
            <a:r>
              <a:rPr lang="en-US" dirty="0" err="1"/>
              <a:t>tADs</a:t>
            </a:r>
            <a:r>
              <a:rPr lang="en-US" dirty="0"/>
              <a:t> in TF (PADDLE)</a:t>
            </a:r>
          </a:p>
          <a:p>
            <a:pPr lvl="1"/>
            <a:r>
              <a:rPr lang="en-US" dirty="0"/>
              <a:t>6,510 (2.1%) of windows predicted as strong </a:t>
            </a:r>
            <a:r>
              <a:rPr lang="en-US" dirty="0" err="1"/>
              <a:t>tAD</a:t>
            </a:r>
            <a:endParaRPr lang="en-US" dirty="0"/>
          </a:p>
          <a:p>
            <a:endParaRPr lang="en-US" dirty="0"/>
          </a:p>
          <a:p>
            <a:r>
              <a:rPr lang="en-US" dirty="0"/>
              <a:t>Align </a:t>
            </a:r>
            <a:r>
              <a:rPr lang="en-US" dirty="0" err="1"/>
              <a:t>tAD</a:t>
            </a:r>
            <a:r>
              <a:rPr lang="en-US" dirty="0"/>
              <a:t> domains from a TF family (Muscle)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D61B83-AD89-AD13-91B6-06A0E8DEB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136" y="1054936"/>
            <a:ext cx="4287008" cy="26507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659AB7-7D91-3D99-C10B-F8911D947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486" y="4044280"/>
            <a:ext cx="4128658" cy="24100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057754-8ECB-4F6D-3A46-253F529E420A}"/>
              </a:ext>
            </a:extLst>
          </p:cNvPr>
          <p:cNvSpPr txBox="1"/>
          <p:nvPr/>
        </p:nvSpPr>
        <p:spPr>
          <a:xfrm>
            <a:off x="7551821" y="3705726"/>
            <a:ext cx="4235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Number of TFs (probability 0.9) per genome</a:t>
            </a:r>
          </a:p>
        </p:txBody>
      </p:sp>
    </p:spTree>
    <p:extLst>
      <p:ext uri="{BB962C8B-B14F-4D97-AF65-F5344CB8AC3E}">
        <p14:creationId xmlns:p14="http://schemas.microsoft.com/office/powerpoint/2010/main" val="1443732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23F8B-F652-AE8B-6A82-01C0F8035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DeepTFactor</a:t>
            </a:r>
            <a:r>
              <a:rPr lang="en-US" dirty="0"/>
              <a:t> – convolutional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C4A88-9D4D-D47E-7E51-25E7BB9E4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761162"/>
            <a:ext cx="4668253" cy="4351338"/>
          </a:xfrm>
        </p:spPr>
        <p:txBody>
          <a:bodyPr>
            <a:normAutofit/>
          </a:bodyPr>
          <a:lstStyle/>
          <a:p>
            <a:r>
              <a:rPr lang="en-US" dirty="0"/>
              <a:t>Filtering criteria: 90% of </a:t>
            </a:r>
            <a:r>
              <a:rPr lang="en-US" dirty="0" err="1"/>
              <a:t>orthogroup</a:t>
            </a:r>
            <a:r>
              <a:rPr lang="en-US" dirty="0"/>
              <a:t> is predicted as TF at 0.9 probability</a:t>
            </a:r>
          </a:p>
          <a:p>
            <a:r>
              <a:rPr lang="en-US" dirty="0"/>
              <a:t>Leaves ~150 </a:t>
            </a:r>
            <a:r>
              <a:rPr lang="en-US" dirty="0" err="1"/>
              <a:t>orthogroups</a:t>
            </a:r>
            <a:endParaRPr lang="en-US" dirty="0"/>
          </a:p>
          <a:p>
            <a:r>
              <a:rPr lang="en-US" dirty="0"/>
              <a:t>Filter for single-copy </a:t>
            </a:r>
            <a:r>
              <a:rPr lang="en-US" dirty="0" err="1"/>
              <a:t>orthogroups</a:t>
            </a:r>
            <a:endParaRPr lang="en-US" dirty="0"/>
          </a:p>
          <a:p>
            <a:r>
              <a:rPr lang="en-US" dirty="0"/>
              <a:t>Leaves 29 </a:t>
            </a:r>
            <a:r>
              <a:rPr lang="en-US" dirty="0" err="1"/>
              <a:t>orthogroups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 descr="A diagram of a diagram of a structure&#10;&#10;Description automatically generated with medium confidence">
            <a:extLst>
              <a:ext uri="{FF2B5EF4-FFF2-40B4-BE49-F238E27FC236}">
                <a16:creationId xmlns:a16="http://schemas.microsoft.com/office/drawing/2014/main" id="{6C5E1907-0708-65AD-BBBD-B00658217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748" y="1761162"/>
            <a:ext cx="6345936" cy="28635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46B336-5192-BBDE-AA5B-8558D8CA31A0}"/>
              </a:ext>
            </a:extLst>
          </p:cNvPr>
          <p:cNvSpPr txBox="1"/>
          <p:nvPr/>
        </p:nvSpPr>
        <p:spPr>
          <a:xfrm>
            <a:off x="5344748" y="4624758"/>
            <a:ext cx="6345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1: Network architecture of </a:t>
            </a:r>
            <a:r>
              <a:rPr lang="en-US" dirty="0" err="1"/>
              <a:t>DeepTFactor</a:t>
            </a:r>
            <a:endParaRPr lang="en-US" dirty="0"/>
          </a:p>
          <a:p>
            <a:r>
              <a:rPr lang="en-US" sz="1400" dirty="0"/>
              <a:t>Kim GB, Gao Y, </a:t>
            </a:r>
            <a:r>
              <a:rPr lang="en-US" sz="1400" dirty="0" err="1"/>
              <a:t>Palsson</a:t>
            </a:r>
            <a:r>
              <a:rPr lang="en-US" sz="1400" dirty="0"/>
              <a:t> BO, Lee SY. 2021. </a:t>
            </a:r>
            <a:r>
              <a:rPr lang="en-US" sz="1400" dirty="0" err="1"/>
              <a:t>DeepTFactor</a:t>
            </a:r>
            <a:r>
              <a:rPr lang="en-US" sz="1400" dirty="0"/>
              <a:t>: A deep learning-based tool for the prediction of transcription factors. Proceedings of the National Academy of Sciences 118:e2021171118.</a:t>
            </a:r>
          </a:p>
        </p:txBody>
      </p:sp>
    </p:spTree>
    <p:extLst>
      <p:ext uri="{BB962C8B-B14F-4D97-AF65-F5344CB8AC3E}">
        <p14:creationId xmlns:p14="http://schemas.microsoft.com/office/powerpoint/2010/main" val="4000993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472EF-0868-A488-96FF-5EC297651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PADDLE – convolutional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09CF3-965F-2DBF-2641-BDAF592BD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323" y="2141537"/>
            <a:ext cx="4780547" cy="4351338"/>
          </a:xfrm>
        </p:spPr>
        <p:txBody>
          <a:bodyPr>
            <a:normAutofit/>
          </a:bodyPr>
          <a:lstStyle/>
          <a:p>
            <a:r>
              <a:rPr lang="en-US" dirty="0"/>
              <a:t>Predicts on a sliding window</a:t>
            </a:r>
            <a:br>
              <a:rPr lang="en-US" dirty="0"/>
            </a:br>
            <a:r>
              <a:rPr lang="en-US" dirty="0"/>
              <a:t>of 53 amino acids</a:t>
            </a:r>
          </a:p>
          <a:p>
            <a:r>
              <a:rPr lang="en-US" dirty="0"/>
              <a:t>Across 29 </a:t>
            </a:r>
            <a:r>
              <a:rPr lang="en-US" dirty="0" err="1"/>
              <a:t>orthogroups</a:t>
            </a:r>
            <a:r>
              <a:rPr lang="en-US" dirty="0"/>
              <a:t> (551 proteins) there are 4.6% of windows are </a:t>
            </a:r>
            <a:r>
              <a:rPr lang="en-US" dirty="0" err="1"/>
              <a:t>tADs</a:t>
            </a:r>
            <a:endParaRPr lang="en-US" dirty="0"/>
          </a:p>
          <a:p>
            <a:r>
              <a:rPr lang="en-US" b="1" dirty="0"/>
              <a:t>12 </a:t>
            </a:r>
            <a:r>
              <a:rPr lang="en-US" b="1" dirty="0" err="1"/>
              <a:t>orthogroups</a:t>
            </a:r>
            <a:r>
              <a:rPr lang="en-US" b="1" dirty="0"/>
              <a:t> have </a:t>
            </a:r>
            <a:r>
              <a:rPr lang="en-US" b="1" dirty="0" err="1"/>
              <a:t>tAD</a:t>
            </a:r>
            <a:r>
              <a:rPr lang="en-US" b="1" dirty="0"/>
              <a:t> for every protein in this group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BBD24F-1268-C247-FBF3-B47D375A4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741" y="1537382"/>
            <a:ext cx="6220775" cy="34319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E95163-927C-57EF-A310-E64F25FA85C1}"/>
              </a:ext>
            </a:extLst>
          </p:cNvPr>
          <p:cNvSpPr txBox="1"/>
          <p:nvPr/>
        </p:nvSpPr>
        <p:spPr>
          <a:xfrm>
            <a:off x="5405741" y="4969364"/>
            <a:ext cx="634593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PADDLE network architecture</a:t>
            </a:r>
            <a:br>
              <a:rPr lang="en-US" dirty="0"/>
            </a:br>
            <a:r>
              <a:rPr lang="en-US" sz="1400" dirty="0"/>
              <a:t>Sanborn AL, Yeh BT, </a:t>
            </a:r>
            <a:r>
              <a:rPr lang="en-US" sz="1400" dirty="0" err="1"/>
              <a:t>Feigerle</a:t>
            </a:r>
            <a:r>
              <a:rPr lang="en-US" sz="1400" dirty="0"/>
              <a:t> JT, Hao CV, Townshend RJ, Lieberman Aiden E, </a:t>
            </a:r>
            <a:r>
              <a:rPr lang="en-US" sz="1400" dirty="0" err="1"/>
              <a:t>Dror</a:t>
            </a:r>
            <a:r>
              <a:rPr lang="en-US" sz="1400" dirty="0"/>
              <a:t> RO, Kornberg RD. 2021. Simple biochemical features underlie transcriptional activation domain diversity and dynamic, fuzzy binding to </a:t>
            </a:r>
            <a:r>
              <a:rPr lang="en-US" sz="1400" dirty="0" err="1"/>
              <a:t>Mediator.Hinnebusch</a:t>
            </a:r>
            <a:r>
              <a:rPr lang="en-US" sz="1400" dirty="0"/>
              <a:t> AG, </a:t>
            </a:r>
            <a:r>
              <a:rPr lang="en-US" sz="1400" dirty="0" err="1"/>
              <a:t>Struhl</a:t>
            </a:r>
            <a:r>
              <a:rPr lang="en-US" sz="1400" dirty="0"/>
              <a:t> K, editors. </a:t>
            </a:r>
            <a:r>
              <a:rPr lang="en-US" sz="1400" dirty="0" err="1"/>
              <a:t>eLife</a:t>
            </a:r>
            <a:r>
              <a:rPr lang="en-US" sz="1400" dirty="0"/>
              <a:t> 10:e68068.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982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ADA1F0C-4ADD-4402-FD55-943D181F9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59" y="2616175"/>
            <a:ext cx="5988473" cy="39482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668795-B431-2D3E-75CF-6967A58AE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737" y="108820"/>
            <a:ext cx="11658601" cy="608269"/>
          </a:xfrm>
        </p:spPr>
        <p:txBody>
          <a:bodyPr>
            <a:noAutofit/>
          </a:bodyPr>
          <a:lstStyle/>
          <a:p>
            <a:r>
              <a:rPr lang="en-US" sz="3600" dirty="0" err="1"/>
              <a:t>tAD</a:t>
            </a:r>
            <a:r>
              <a:rPr lang="en-US" sz="3600" dirty="0"/>
              <a:t> plot + gene tree (close to species tree / not shown)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FD1809A-6BB7-C99B-D745-816F61E04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304" y="3217971"/>
            <a:ext cx="5086146" cy="2816942"/>
          </a:xfrm>
          <a:prstGeom prst="rect">
            <a:avLst/>
          </a:prstGeom>
        </p:spPr>
      </p:pic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5DE1890E-9BFD-1AEE-09CC-8B2E32777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8064" y="929085"/>
            <a:ext cx="6624484" cy="1687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“The transcriptional activator </a:t>
            </a:r>
            <a:r>
              <a:rPr lang="en-US" sz="2400" i="1" dirty="0"/>
              <a:t>Put3p</a:t>
            </a:r>
            <a:r>
              <a:rPr lang="en-US" sz="2400" dirty="0"/>
              <a:t> allows yeast cells to utilize proline as a nitrogen source through expression of the PUT1 and PUT2 genes”</a:t>
            </a:r>
            <a:br>
              <a:rPr lang="en-US" sz="2400" dirty="0"/>
            </a:br>
            <a:r>
              <a:rPr lang="en-US" sz="2400" dirty="0"/>
              <a:t> (</a:t>
            </a:r>
            <a:r>
              <a:rPr lang="en-US" sz="2400" dirty="0" err="1"/>
              <a:t>Leverentz</a:t>
            </a:r>
            <a:r>
              <a:rPr lang="en-US" sz="2400" dirty="0"/>
              <a:t> et al 2009  </a:t>
            </a:r>
            <a:r>
              <a:rPr lang="en-US" sz="2400" dirty="0">
                <a:hlinkClick r:id="rId4"/>
              </a:rPr>
              <a:t>10.1074/jbc.M109.030361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70975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4E0FA-3A11-E3FE-D1E5-C50C9468A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6395" y="121796"/>
            <a:ext cx="8179209" cy="816231"/>
          </a:xfrm>
        </p:spPr>
        <p:txBody>
          <a:bodyPr>
            <a:normAutofit/>
          </a:bodyPr>
          <a:lstStyle/>
          <a:p>
            <a:r>
              <a:rPr lang="en-US" dirty="0"/>
              <a:t>OG0001987 (Put3p) -- alignments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F5C56B-D3E5-5356-A25B-47F831537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80" y="1112149"/>
            <a:ext cx="9380172" cy="507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18F841-AAE4-2252-5136-6F6341104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180" y="2035277"/>
            <a:ext cx="7263378" cy="18288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B859E7-4E50-2B4C-5864-EEAF25369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180" y="4279808"/>
            <a:ext cx="11198942" cy="21631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1268925-8C42-74E9-E74C-35CA168D19D6}"/>
              </a:ext>
            </a:extLst>
          </p:cNvPr>
          <p:cNvSpPr txBox="1"/>
          <p:nvPr/>
        </p:nvSpPr>
        <p:spPr>
          <a:xfrm>
            <a:off x="8101781" y="2130072"/>
            <a:ext cx="38050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Within Saccharomyces – conserved</a:t>
            </a:r>
            <a:br>
              <a:rPr lang="en-US" dirty="0"/>
            </a:br>
            <a:r>
              <a:rPr lang="en-US" dirty="0"/>
              <a:t>Within Candida – less conserved</a:t>
            </a:r>
            <a:br>
              <a:rPr lang="en-US" dirty="0"/>
            </a:br>
            <a:r>
              <a:rPr lang="en-US" dirty="0"/>
              <a:t>Between Genera – not conserved</a:t>
            </a:r>
          </a:p>
          <a:p>
            <a:endParaRPr lang="en-US" b="1" dirty="0"/>
          </a:p>
          <a:p>
            <a:r>
              <a:rPr lang="en-US" b="1" dirty="0"/>
              <a:t>Hypothesis Rejected</a:t>
            </a:r>
          </a:p>
        </p:txBody>
      </p:sp>
    </p:spTree>
    <p:extLst>
      <p:ext uri="{BB962C8B-B14F-4D97-AF65-F5344CB8AC3E}">
        <p14:creationId xmlns:p14="http://schemas.microsoft.com/office/powerpoint/2010/main" val="3871466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21E3B-2FCC-1630-FEE3-05C9C35D6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4884" y="500062"/>
            <a:ext cx="10515600" cy="1325563"/>
          </a:xfrm>
        </p:spPr>
        <p:txBody>
          <a:bodyPr/>
          <a:lstStyle/>
          <a:p>
            <a:r>
              <a:rPr lang="en-US" dirty="0" err="1"/>
              <a:t>C_albicans</a:t>
            </a:r>
            <a:r>
              <a:rPr lang="en-US" dirty="0"/>
              <a:t> 	vs	 </a:t>
            </a:r>
            <a:r>
              <a:rPr lang="en-US" dirty="0" err="1"/>
              <a:t>S_cerevisiae</a:t>
            </a:r>
            <a:endParaRPr lang="en-US" dirty="0"/>
          </a:p>
        </p:txBody>
      </p:sp>
      <p:pic>
        <p:nvPicPr>
          <p:cNvPr id="4" name="Screen Recording 3">
            <a:hlinkClick r:id="" action="ppaction://media"/>
            <a:extLst>
              <a:ext uri="{FF2B5EF4-FFF2-40B4-BE49-F238E27FC236}">
                <a16:creationId xmlns:a16="http://schemas.microsoft.com/office/drawing/2014/main" id="{A317B464-2EAA-501D-3FDA-C1723031C7F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6263" y="1825625"/>
            <a:ext cx="8497887" cy="4351338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30E5C5F-6F26-2E1C-7B1F-8AF0D9907836}"/>
              </a:ext>
            </a:extLst>
          </p:cNvPr>
          <p:cNvSpPr/>
          <p:nvPr/>
        </p:nvSpPr>
        <p:spPr>
          <a:xfrm>
            <a:off x="196644" y="5181600"/>
            <a:ext cx="182880" cy="18288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B4F523-BCFF-45CE-EC56-83D31E0961DD}"/>
              </a:ext>
            </a:extLst>
          </p:cNvPr>
          <p:cNvSpPr/>
          <p:nvPr/>
        </p:nvSpPr>
        <p:spPr>
          <a:xfrm>
            <a:off x="198609" y="5575873"/>
            <a:ext cx="182880" cy="18288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FD343D-26EE-DE94-D2C3-EDA979E22E51}"/>
              </a:ext>
            </a:extLst>
          </p:cNvPr>
          <p:cNvSpPr/>
          <p:nvPr/>
        </p:nvSpPr>
        <p:spPr>
          <a:xfrm>
            <a:off x="196644" y="5932139"/>
            <a:ext cx="182880" cy="182880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0F192-5BFD-8F88-2287-D7E524386268}"/>
              </a:ext>
            </a:extLst>
          </p:cNvPr>
          <p:cNvSpPr txBox="1"/>
          <p:nvPr/>
        </p:nvSpPr>
        <p:spPr>
          <a:xfrm>
            <a:off x="369692" y="508448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Hydrophobic AA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0431CC-B87E-C232-F72B-6987B634D5BC}"/>
              </a:ext>
            </a:extLst>
          </p:cNvPr>
          <p:cNvSpPr txBox="1"/>
          <p:nvPr/>
        </p:nvSpPr>
        <p:spPr>
          <a:xfrm>
            <a:off x="379524" y="5482647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Acidic AA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771FC6-48C3-0AE5-52EF-E82D3931E039}"/>
              </a:ext>
            </a:extLst>
          </p:cNvPr>
          <p:cNvSpPr txBox="1"/>
          <p:nvPr/>
        </p:nvSpPr>
        <p:spPr>
          <a:xfrm>
            <a:off x="379524" y="5822049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Basic AA</a:t>
            </a:r>
          </a:p>
        </p:txBody>
      </p:sp>
    </p:spTree>
    <p:extLst>
      <p:ext uri="{BB962C8B-B14F-4D97-AF65-F5344CB8AC3E}">
        <p14:creationId xmlns:p14="http://schemas.microsoft.com/office/powerpoint/2010/main" val="165212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4D9FF-9FB1-E036-8BD3-B9D45B8EF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Blast results – not for show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87161DA-D4E1-11C3-071A-807160658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076" y="1795720"/>
            <a:ext cx="5208639" cy="4351338"/>
          </a:xfrm>
        </p:spPr>
        <p:txBody>
          <a:bodyPr>
            <a:normAutofit fontScale="62500" lnSpcReduction="20000"/>
          </a:bodyPr>
          <a:lstStyle/>
          <a:p>
            <a:pPr lvl="1"/>
            <a:r>
              <a:rPr lang="en-US" dirty="0"/>
              <a:t>OG0001105 -- metallothionein expression activator [Candida albicans P37005] TF</a:t>
            </a:r>
          </a:p>
          <a:p>
            <a:pPr lvl="1"/>
            <a:r>
              <a:rPr lang="en-US" dirty="0"/>
              <a:t>OG0001326 -- Rtg3p [Candida albicans SC5314] TF</a:t>
            </a:r>
          </a:p>
          <a:p>
            <a:pPr lvl="1"/>
            <a:r>
              <a:rPr lang="en-US" dirty="0"/>
              <a:t>OG0001546 -- </a:t>
            </a:r>
            <a:r>
              <a:rPr lang="en-US" dirty="0">
                <a:solidFill>
                  <a:srgbClr val="FF0000"/>
                </a:solidFill>
              </a:rPr>
              <a:t>DNA-directed RNA polymerase III core subunit [Candida albicans SC5314]</a:t>
            </a:r>
          </a:p>
          <a:p>
            <a:pPr lvl="1"/>
            <a:r>
              <a:rPr lang="en-US" dirty="0"/>
              <a:t>OG0001783 -- Bas1p [Candida albicans SC5314] TF</a:t>
            </a:r>
          </a:p>
          <a:p>
            <a:pPr lvl="1"/>
            <a:r>
              <a:rPr lang="en-US" dirty="0">
                <a:solidFill>
                  <a:schemeClr val="accent5"/>
                </a:solidFill>
              </a:rPr>
              <a:t>OG0001889 -- </a:t>
            </a:r>
            <a:r>
              <a:rPr lang="en-US" dirty="0" err="1">
                <a:solidFill>
                  <a:schemeClr val="accent5"/>
                </a:solidFill>
              </a:rPr>
              <a:t>myb</a:t>
            </a:r>
            <a:r>
              <a:rPr lang="en-US" dirty="0">
                <a:solidFill>
                  <a:schemeClr val="accent5"/>
                </a:solidFill>
              </a:rPr>
              <a:t>-like DNA-binding protein REB1 [Candida albicans P37037] TF</a:t>
            </a:r>
          </a:p>
          <a:p>
            <a:pPr lvl="1"/>
            <a:r>
              <a:rPr lang="en-US" dirty="0"/>
              <a:t>OG0001910 -- Stb5p [Candida albicans SC5314] TF</a:t>
            </a:r>
          </a:p>
          <a:p>
            <a:pPr lvl="1"/>
            <a:r>
              <a:rPr lang="en-US" dirty="0"/>
              <a:t>OG0001987 -- Put3p [Candida albicans SC5314] TF</a:t>
            </a:r>
          </a:p>
          <a:p>
            <a:pPr lvl="1"/>
            <a:r>
              <a:rPr lang="en-US" dirty="0"/>
              <a:t>OG0002395 -- fungal AP-1-like factor [Candida albicans P57072] TF</a:t>
            </a:r>
          </a:p>
          <a:p>
            <a:pPr lvl="1"/>
            <a:r>
              <a:rPr lang="en-US" dirty="0"/>
              <a:t>OG0002455 -- Grf10p [Candida albicans SC5314] TF </a:t>
            </a:r>
          </a:p>
          <a:p>
            <a:pPr lvl="1"/>
            <a:r>
              <a:rPr lang="en-US" dirty="0"/>
              <a:t>OG0002495 -- Cup2p [Candida albicans SC5314] TF</a:t>
            </a:r>
          </a:p>
          <a:p>
            <a:pPr lvl="1"/>
            <a:r>
              <a:rPr lang="en-US" dirty="0"/>
              <a:t>OG0002593 -- Tec1p [Candida albicans SC5314] TF</a:t>
            </a:r>
          </a:p>
          <a:p>
            <a:pPr lvl="1"/>
            <a:r>
              <a:rPr lang="en-US" dirty="0"/>
              <a:t>OG0002629 -- Arg81p [Candida albicans SC5314] TF</a:t>
            </a:r>
          </a:p>
        </p:txBody>
      </p:sp>
      <p:sp>
        <p:nvSpPr>
          <p:cNvPr id="24" name="Content Placeholder 8">
            <a:extLst>
              <a:ext uri="{FF2B5EF4-FFF2-40B4-BE49-F238E27FC236}">
                <a16:creationId xmlns:a16="http://schemas.microsoft.com/office/drawing/2014/main" id="{930EBD1D-D131-6E84-FBD2-7446CE0E47E2}"/>
              </a:ext>
            </a:extLst>
          </p:cNvPr>
          <p:cNvSpPr txBox="1">
            <a:spLocks/>
          </p:cNvSpPr>
          <p:nvPr/>
        </p:nvSpPr>
        <p:spPr>
          <a:xfrm>
            <a:off x="112813" y="1914116"/>
            <a:ext cx="56366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OG0001105 –  	Ace2p [Saccharomyces cerevisiae YJM1273] TF -- homologous </a:t>
            </a:r>
          </a:p>
          <a:p>
            <a:pPr lvl="1"/>
            <a:r>
              <a:rPr lang="en-US" dirty="0"/>
              <a:t>OG0001326 –  	Rtg3p [Saccharomyces cerevisiae YJM1444] TF</a:t>
            </a:r>
          </a:p>
          <a:p>
            <a:pPr lvl="1"/>
            <a:r>
              <a:rPr lang="en-US" dirty="0"/>
              <a:t>OG0001546 – </a:t>
            </a:r>
            <a:r>
              <a:rPr lang="en-US" dirty="0">
                <a:solidFill>
                  <a:srgbClr val="FF0000"/>
                </a:solidFill>
              </a:rPr>
              <a:t>Rpo31p [Saccharomyces cerevisiae YJM627] -- homologous</a:t>
            </a:r>
          </a:p>
          <a:p>
            <a:pPr lvl="1"/>
            <a:r>
              <a:rPr lang="en-US" dirty="0"/>
              <a:t>OG0001783 –  	Bas1p [Saccharomyces cerevisiae S288C]</a:t>
            </a:r>
          </a:p>
          <a:p>
            <a:pPr lvl="1"/>
            <a:r>
              <a:rPr lang="en-US" dirty="0">
                <a:solidFill>
                  <a:schemeClr val="accent5"/>
                </a:solidFill>
              </a:rPr>
              <a:t>OG0001889 –   	Nsi1p [Saccharomyces cerevisiae YJM1208] – homologous – some debate if this is TF</a:t>
            </a:r>
          </a:p>
          <a:p>
            <a:pPr lvl="1"/>
            <a:r>
              <a:rPr lang="en-US" dirty="0"/>
              <a:t>OG0001910 –  	Stb5p [Saccharomyces cerevisiae S288C]</a:t>
            </a:r>
          </a:p>
          <a:p>
            <a:pPr lvl="1"/>
            <a:r>
              <a:rPr lang="en-US" dirty="0"/>
              <a:t>OG0001987 – Put3p [Saccharomyces cerevisiae YJM1549]</a:t>
            </a:r>
          </a:p>
          <a:p>
            <a:pPr lvl="1"/>
            <a:r>
              <a:rPr lang="en-US" dirty="0"/>
              <a:t>OG0002395 – Yap1p [Saccharomyces cerevisiae YJM320] -- </a:t>
            </a:r>
            <a:r>
              <a:rPr lang="en-US" dirty="0" err="1"/>
              <a:t>homologuos</a:t>
            </a:r>
            <a:endParaRPr lang="en-US" dirty="0"/>
          </a:p>
          <a:p>
            <a:pPr lvl="1"/>
            <a:r>
              <a:rPr lang="en-US" dirty="0"/>
              <a:t>OG0002455 –  	Pho2p [Saccharomyces cerevisiae S288C] -- </a:t>
            </a:r>
            <a:r>
              <a:rPr lang="en-US" dirty="0" err="1"/>
              <a:t>homolgous</a:t>
            </a:r>
            <a:endParaRPr lang="en-US" dirty="0"/>
          </a:p>
          <a:p>
            <a:pPr lvl="1"/>
            <a:r>
              <a:rPr lang="en-US" dirty="0"/>
              <a:t>OG0002495 – Cup2p [Saccharomyces cerevisiae YJM1418]</a:t>
            </a:r>
          </a:p>
          <a:p>
            <a:pPr lvl="1"/>
            <a:r>
              <a:rPr lang="en-US" dirty="0"/>
              <a:t>OG0002593 –  	Tec1p [Saccharomyces cerevisiae YJM1439]</a:t>
            </a:r>
          </a:p>
          <a:p>
            <a:pPr lvl="1"/>
            <a:r>
              <a:rPr lang="en-US" dirty="0"/>
              <a:t>OG0002629 --  	Arg81p [Saccharomyces cerevisiae YJM456]</a:t>
            </a:r>
          </a:p>
        </p:txBody>
      </p:sp>
    </p:spTree>
    <p:extLst>
      <p:ext uri="{BB962C8B-B14F-4D97-AF65-F5344CB8AC3E}">
        <p14:creationId xmlns:p14="http://schemas.microsoft.com/office/powerpoint/2010/main" val="2715682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</TotalTime>
  <Words>704</Words>
  <Application>Microsoft Office PowerPoint</Application>
  <PresentationFormat>Widescreen</PresentationFormat>
  <Paragraphs>72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Sequence diversity of transcription activation domains: comparing Saccharomyces and Candida </vt:lpstr>
      <vt:lpstr>Gene Specific Transcription Factors (TFs)</vt:lpstr>
      <vt:lpstr>Study tAD diversity Saccharomyces and Candida</vt:lpstr>
      <vt:lpstr>DeepTFactor – convolutional neural network</vt:lpstr>
      <vt:lpstr>PADDLE – convolutional neural network</vt:lpstr>
      <vt:lpstr>tAD plot + gene tree (close to species tree / not shown)</vt:lpstr>
      <vt:lpstr>OG0001987 (Put3p) -- alignments </vt:lpstr>
      <vt:lpstr>C_albicans  vs  S_cerevisiae</vt:lpstr>
      <vt:lpstr>Blast results – not for show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Sequence diversity of transcription activation domains</dc:title>
  <dc:creator>🐔🐔🐔 man ☕☕ breath</dc:creator>
  <cp:lastModifiedBy>🐔🐔🐔 man ☕☕ breath</cp:lastModifiedBy>
  <cp:revision>4</cp:revision>
  <dcterms:created xsi:type="dcterms:W3CDTF">2024-04-24T14:04:30Z</dcterms:created>
  <dcterms:modified xsi:type="dcterms:W3CDTF">2024-04-25T04:30:23Z</dcterms:modified>
</cp:coreProperties>
</file>