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C3DCE8-1A0A-A72B-3016-5822D91A3AB8}" v="13" dt="2024-04-25T03:34:19.935"/>
    <p1510:client id="{F4A7280D-12C5-2F8D-D3DB-DF0854F827F4}" v="1255" dt="2024-04-25T01:59:55.8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8D7368D-31D9-8101-473D-CD39E706FD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96401" y="3378954"/>
            <a:ext cx="6394567" cy="3479046"/>
          </a:xfrm>
          <a:custGeom>
            <a:avLst/>
            <a:gdLst>
              <a:gd name="connsiteX0" fmla="*/ 5171297 w 6394567"/>
              <a:gd name="connsiteY0" fmla="*/ 284 h 3479046"/>
              <a:gd name="connsiteX1" fmla="*/ 6394290 w 6394567"/>
              <a:gd name="connsiteY1" fmla="*/ 430072 h 3479046"/>
              <a:gd name="connsiteX2" fmla="*/ 6394567 w 6394567"/>
              <a:gd name="connsiteY2" fmla="*/ 430316 h 3479046"/>
              <a:gd name="connsiteX3" fmla="*/ 6394567 w 6394567"/>
              <a:gd name="connsiteY3" fmla="*/ 3479046 h 3479046"/>
              <a:gd name="connsiteX4" fmla="*/ 0 w 6394567"/>
              <a:gd name="connsiteY4" fmla="*/ 3479046 h 3479046"/>
              <a:gd name="connsiteX5" fmla="*/ 3916974 w 6394567"/>
              <a:gd name="connsiteY5" fmla="*/ 405504 h 3479046"/>
              <a:gd name="connsiteX6" fmla="*/ 3959456 w 6394567"/>
              <a:gd name="connsiteY6" fmla="*/ 373857 h 3479046"/>
              <a:gd name="connsiteX7" fmla="*/ 5052215 w 6394567"/>
              <a:gd name="connsiteY7" fmla="*/ 1756 h 3479046"/>
              <a:gd name="connsiteX8" fmla="*/ 5171297 w 6394567"/>
              <a:gd name="connsiteY8" fmla="*/ 284 h 3479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4567" h="3479046">
                <a:moveTo>
                  <a:pt x="5171297" y="284"/>
                </a:moveTo>
                <a:cubicBezTo>
                  <a:pt x="5607674" y="7531"/>
                  <a:pt x="6039042" y="153650"/>
                  <a:pt x="6394290" y="430072"/>
                </a:cubicBezTo>
                <a:lnTo>
                  <a:pt x="6394567" y="430316"/>
                </a:lnTo>
                <a:lnTo>
                  <a:pt x="6394567" y="3479046"/>
                </a:lnTo>
                <a:lnTo>
                  <a:pt x="0" y="3479046"/>
                </a:lnTo>
                <a:lnTo>
                  <a:pt x="3916974" y="405504"/>
                </a:lnTo>
                <a:lnTo>
                  <a:pt x="3959456" y="373857"/>
                </a:lnTo>
                <a:cubicBezTo>
                  <a:pt x="4291086" y="139664"/>
                  <a:pt x="4671097" y="17528"/>
                  <a:pt x="5052215" y="1756"/>
                </a:cubicBezTo>
                <a:cubicBezTo>
                  <a:pt x="5091916" y="114"/>
                  <a:pt x="5131627" y="-375"/>
                  <a:pt x="5171297" y="284"/>
                </a:cubicBezTo>
                <a:close/>
              </a:path>
            </a:pathLst>
          </a:custGeom>
          <a:gradFill>
            <a:gsLst>
              <a:gs pos="39000">
                <a:schemeClr val="bg2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F32C74-82F4-2A29-889B-EF23CEE6AA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1" y="1122363"/>
            <a:ext cx="6211185" cy="2305246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CADD6-278F-604C-8A38-BBBAFC675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2" y="3549048"/>
            <a:ext cx="5029198" cy="1956278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43946B-3F5A-C916-B62B-8D5938EA8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6539F-2DB8-FCDA-C884-9C3CD29B8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AA7B3-5D3B-D493-8F6F-1FEBB8576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63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50D2E-0561-F284-F89A-AAE3CD09A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936841"/>
            <a:ext cx="10239338" cy="9536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657C4C-16EC-2477-6332-830F53011D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69848" y="2139696"/>
            <a:ext cx="10239338" cy="367768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940D3-6996-1C08-F1AF-87C354657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676C3-588F-B636-8CE0-AA2CBFBCE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EF8A9-EB1E-B344-A4B8-B58D06336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681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EF3A28-33E4-2796-AE7A-1234569F5C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844950" y="1081177"/>
            <a:ext cx="2508849" cy="463382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D185FC-2BBB-E997-A5CD-F2C6CF6B7C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66800" y="1081177"/>
            <a:ext cx="7505700" cy="463382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14B3C-96CD-071C-C2AD-2C7E04F81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A2B04-F5E0-C5A3-C77D-6AE9A9E91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155BC2-C712-C4A4-50EC-E10D88344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13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A4769-9A55-AF9B-4CE4-DFA07E711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45D9E-DBB4-B890-88D5-B4C03599EC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15260-1C0B-A965-3114-D7C40D18B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AAF4D1-0334-3F24-69B4-06C7BD742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8BA76D-3B8B-429D-9B32-54D6A6297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781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8D9C414-4A2F-78AF-ED60-6130D4C563B3}"/>
              </a:ext>
            </a:extLst>
          </p:cNvPr>
          <p:cNvSpPr/>
          <p:nvPr/>
        </p:nvSpPr>
        <p:spPr>
          <a:xfrm>
            <a:off x="6284115" y="3378954"/>
            <a:ext cx="5907885" cy="3479046"/>
          </a:xfrm>
          <a:custGeom>
            <a:avLst/>
            <a:gdLst>
              <a:gd name="connsiteX0" fmla="*/ 5171297 w 5907885"/>
              <a:gd name="connsiteY0" fmla="*/ 284 h 3479046"/>
              <a:gd name="connsiteX1" fmla="*/ 5813217 w 5907885"/>
              <a:gd name="connsiteY1" fmla="*/ 114238 h 3479046"/>
              <a:gd name="connsiteX2" fmla="*/ 5907885 w 5907885"/>
              <a:gd name="connsiteY2" fmla="*/ 151524 h 3479046"/>
              <a:gd name="connsiteX3" fmla="*/ 5907885 w 5907885"/>
              <a:gd name="connsiteY3" fmla="*/ 3479046 h 3479046"/>
              <a:gd name="connsiteX4" fmla="*/ 0 w 5907885"/>
              <a:gd name="connsiteY4" fmla="*/ 3479046 h 3479046"/>
              <a:gd name="connsiteX5" fmla="*/ 3916974 w 5907885"/>
              <a:gd name="connsiteY5" fmla="*/ 405504 h 3479046"/>
              <a:gd name="connsiteX6" fmla="*/ 3959456 w 5907885"/>
              <a:gd name="connsiteY6" fmla="*/ 373857 h 3479046"/>
              <a:gd name="connsiteX7" fmla="*/ 5052215 w 5907885"/>
              <a:gd name="connsiteY7" fmla="*/ 1756 h 3479046"/>
              <a:gd name="connsiteX8" fmla="*/ 5171297 w 5907885"/>
              <a:gd name="connsiteY8" fmla="*/ 284 h 3479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07885" h="3479046">
                <a:moveTo>
                  <a:pt x="5171297" y="284"/>
                </a:moveTo>
                <a:cubicBezTo>
                  <a:pt x="5389485" y="3908"/>
                  <a:pt x="5606422" y="42249"/>
                  <a:pt x="5813217" y="114238"/>
                </a:cubicBezTo>
                <a:lnTo>
                  <a:pt x="5907885" y="151524"/>
                </a:lnTo>
                <a:lnTo>
                  <a:pt x="5907885" y="3479046"/>
                </a:lnTo>
                <a:lnTo>
                  <a:pt x="0" y="3479046"/>
                </a:lnTo>
                <a:lnTo>
                  <a:pt x="3916974" y="405504"/>
                </a:lnTo>
                <a:lnTo>
                  <a:pt x="3959456" y="373857"/>
                </a:lnTo>
                <a:cubicBezTo>
                  <a:pt x="4291086" y="139664"/>
                  <a:pt x="4671097" y="17528"/>
                  <a:pt x="5052215" y="1756"/>
                </a:cubicBezTo>
                <a:cubicBezTo>
                  <a:pt x="5091916" y="114"/>
                  <a:pt x="5131627" y="-375"/>
                  <a:pt x="5171297" y="284"/>
                </a:cubicBezTo>
                <a:close/>
              </a:path>
            </a:pathLst>
          </a:custGeom>
          <a:gradFill>
            <a:gsLst>
              <a:gs pos="23000">
                <a:schemeClr val="bg2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3410AE4-7FC7-589E-B6D3-0DA7B5FC5CE3}"/>
              </a:ext>
            </a:extLst>
          </p:cNvPr>
          <p:cNvSpPr/>
          <p:nvPr/>
        </p:nvSpPr>
        <p:spPr>
          <a:xfrm flipH="1" flipV="1">
            <a:off x="0" y="0"/>
            <a:ext cx="2923855" cy="1479128"/>
          </a:xfrm>
          <a:custGeom>
            <a:avLst/>
            <a:gdLst>
              <a:gd name="connsiteX0" fmla="*/ 2923855 w 2923855"/>
              <a:gd name="connsiteY0" fmla="*/ 1479128 h 1479128"/>
              <a:gd name="connsiteX1" fmla="*/ 0 w 2923855"/>
              <a:gd name="connsiteY1" fmla="*/ 1479128 h 1479128"/>
              <a:gd name="connsiteX2" fmla="*/ 1368245 w 2923855"/>
              <a:gd name="connsiteY2" fmla="*/ 405504 h 1479128"/>
              <a:gd name="connsiteX3" fmla="*/ 1410727 w 2923855"/>
              <a:gd name="connsiteY3" fmla="*/ 373857 h 1479128"/>
              <a:gd name="connsiteX4" fmla="*/ 2503486 w 2923855"/>
              <a:gd name="connsiteY4" fmla="*/ 1756 h 1479128"/>
              <a:gd name="connsiteX5" fmla="*/ 2622568 w 2923855"/>
              <a:gd name="connsiteY5" fmla="*/ 284 h 1479128"/>
              <a:gd name="connsiteX6" fmla="*/ 2785835 w 2923855"/>
              <a:gd name="connsiteY6" fmla="*/ 9494 h 1479128"/>
              <a:gd name="connsiteX7" fmla="*/ 2923855 w 2923855"/>
              <a:gd name="connsiteY7" fmla="*/ 28352 h 147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3855" h="1479128">
                <a:moveTo>
                  <a:pt x="2923855" y="1479128"/>
                </a:moveTo>
                <a:lnTo>
                  <a:pt x="0" y="1479128"/>
                </a:lnTo>
                <a:lnTo>
                  <a:pt x="1368245" y="405504"/>
                </a:lnTo>
                <a:lnTo>
                  <a:pt x="1410727" y="373857"/>
                </a:lnTo>
                <a:cubicBezTo>
                  <a:pt x="1742357" y="139664"/>
                  <a:pt x="2122368" y="17528"/>
                  <a:pt x="2503486" y="1756"/>
                </a:cubicBezTo>
                <a:cubicBezTo>
                  <a:pt x="2543187" y="114"/>
                  <a:pt x="2582898" y="-375"/>
                  <a:pt x="2622568" y="284"/>
                </a:cubicBezTo>
                <a:cubicBezTo>
                  <a:pt x="2677115" y="1190"/>
                  <a:pt x="2731584" y="4266"/>
                  <a:pt x="2785835" y="9494"/>
                </a:cubicBezTo>
                <a:lnTo>
                  <a:pt x="2923855" y="28352"/>
                </a:lnTo>
                <a:close/>
              </a:path>
            </a:pathLst>
          </a:custGeom>
          <a:gradFill>
            <a:gsLst>
              <a:gs pos="33000">
                <a:schemeClr val="bg2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381CBD-08D9-3C9A-7620-24F2D6404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709738"/>
            <a:ext cx="6455434" cy="2981274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5AE2B-1716-CEEC-73F8-E81F591925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0" y="4759252"/>
            <a:ext cx="5397260" cy="95574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F3052-6EE8-979F-04FB-1B8DF81F2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986285-161A-6869-27C2-0A159C234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7ED64F-5DAB-238D-C34A-1DCCB1222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63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484D0-7460-7B08-F1EE-96EABE402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799" y="936841"/>
            <a:ext cx="10092477" cy="953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80B7F9-8ECB-7079-A11E-51D3903E2B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6800" y="2117341"/>
            <a:ext cx="4809482" cy="37601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E97161-CAF5-CA48-D814-7ACD43AB99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9795" y="2117341"/>
            <a:ext cx="4809482" cy="37601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3BD680-4E7A-5155-3CAE-6BD44EE8B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6A152D-EFF2-B3AA-3F25-14E113673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BD6032-FD7A-BFFD-9BE5-48EDBEFBD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666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47F4D-4855-340E-03F3-4860885EC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963283"/>
            <a:ext cx="10096500" cy="9160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CEB472-7426-C288-B5F6-0A1232DCED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1" y="1879287"/>
            <a:ext cx="4739628" cy="582117"/>
          </a:xfrm>
        </p:spPr>
        <p:txBody>
          <a:bodyPr anchor="b">
            <a:noAutofit/>
          </a:bodyPr>
          <a:lstStyle>
            <a:lvl1pPr marL="0" indent="0">
              <a:buNone/>
              <a:defRPr sz="1400" b="1" cap="all" spc="25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194F9C-B6FA-97C3-F618-0CF956CB53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6801" y="2505075"/>
            <a:ext cx="4739628" cy="33896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F5665C-7910-AFA2-350F-42C06ED5AF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00330" y="1879287"/>
            <a:ext cx="4762970" cy="582117"/>
          </a:xfrm>
        </p:spPr>
        <p:txBody>
          <a:bodyPr anchor="b">
            <a:noAutofit/>
          </a:bodyPr>
          <a:lstStyle>
            <a:lvl1pPr marL="0" indent="0">
              <a:buNone/>
              <a:defRPr sz="1400" b="1" cap="all" spc="25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71352E-1DE0-F0CD-6F81-1D8FF59C2B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00330" y="2505075"/>
            <a:ext cx="4762970" cy="338964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38F7E4-7D9E-4736-3269-4F0C46996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8386CF-9A84-8D2A-BC47-C951DD994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80844D-FE1F-49E7-3BBD-527FB72EC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00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F691C-93A5-1364-00A9-A470C289F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357223"/>
            <a:ext cx="8886884" cy="1043078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E055BD-4154-B9D1-0B5B-B1E3A06B6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A9E4A-03D1-7A8B-233D-014A3248F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2CEFC4-D276-DF45-F395-F5BD2EA70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695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12C0AD-76F4-FCE4-2717-0A9AA4351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83BB66-3F41-7F1D-5108-B3F679A88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A6DA0-07AE-4BE4-B82F-7936D0E3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16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BFB75-C953-0BD0-4E2E-71776742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770626"/>
            <a:ext cx="3705225" cy="1286774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1AA52-60F3-40F2-673B-5848F4253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75426"/>
            <a:ext cx="5980112" cy="47683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0167E8-C561-5A72-AED3-442F66DDEE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6800" y="2057400"/>
            <a:ext cx="37052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BFED3-7CB3-1B8B-9504-13A121CAD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2456C9-19A0-4441-B1AF-B7AFBF642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8898EA-84CC-411C-0012-D31495369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66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C1E10-1458-2553-05B4-313F7E26D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782128"/>
            <a:ext cx="3705225" cy="1275272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C0F677-F177-6DED-1920-685B9D9FF2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143000"/>
            <a:ext cx="5980112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4D1CB1-2109-480E-8904-4077C94D6E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6800" y="2057400"/>
            <a:ext cx="3705225" cy="3657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B0DB38-7CB9-2140-BC21-6D2E7DD0B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1CED-465B-40B5-ADCE-957C918F227B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B448AD-3B1D-4B5E-CAB9-BB5FD2CDE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EEF53D-CF5A-87A2-E973-3B8CCDEBA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792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1F4A25-A386-9574-775C-E5E5F9FC3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936841"/>
            <a:ext cx="8886884" cy="9536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F7885F-2B7B-74DB-9996-E0ACEBC9DB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9848" y="2139696"/>
            <a:ext cx="8883836" cy="36776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04F519-BA47-2B81-CC1C-7E1F119EC6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477379" y="4629744"/>
            <a:ext cx="26535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1E351CED-465B-40B5-ADCE-957C918F227B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952D7B-C352-1630-4C3D-7D5983C04D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10602" y="6318446"/>
            <a:ext cx="2743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6E04F0-DF9B-480B-CC46-BAE7A81FB7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18446"/>
            <a:ext cx="6156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tx1"/>
                </a:solidFill>
              </a:defRPr>
            </a:lvl1pPr>
          </a:lstStyle>
          <a:p>
            <a:fld id="{5A33CB2A-1702-4C1D-9CC4-8D472D39F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627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78" r:id="rId6"/>
    <p:sldLayoutId id="2147483674" r:id="rId7"/>
    <p:sldLayoutId id="2147483675" r:id="rId8"/>
    <p:sldLayoutId id="2147483676" r:id="rId9"/>
    <p:sldLayoutId id="2147483677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120000"/>
        </a:lnSpc>
        <a:spcBef>
          <a:spcPts val="500"/>
        </a:spcBef>
        <a:buFont typeface="Neue Haas Grotesk Text Pro" panose="020B05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Neue Haas Grotesk Text Pro" panose="020B0504020202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9A423-FCFB-FC31-4D60-F7BF83B48C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1" y="1522736"/>
            <a:ext cx="7321896" cy="2305246"/>
          </a:xfrm>
        </p:spPr>
        <p:txBody>
          <a:bodyPr>
            <a:noAutofit/>
          </a:bodyPr>
          <a:lstStyle/>
          <a:p>
            <a:r>
              <a:rPr lang="en-US" sz="4800" dirty="0"/>
              <a:t>Evolutionary Analysis of Reverse Gyrase in Thermophiles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0F6C92-4284-CD03-4D41-9C216C63B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2" y="4582268"/>
            <a:ext cx="5029198" cy="195627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By Anna </a:t>
            </a:r>
            <a:r>
              <a:rPr lang="en-US" sz="2400" err="1"/>
              <a:t>Bajszar</a:t>
            </a:r>
            <a:r>
              <a:rPr lang="en-US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01562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2AA3712-C5CA-A663-E80E-253CE0930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158169-711B-FEC9-8CB2-6742EE015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940" y="457199"/>
            <a:ext cx="4173416" cy="1257299"/>
          </a:xfrm>
        </p:spPr>
        <p:txBody>
          <a:bodyPr anchor="ctr">
            <a:normAutofit/>
          </a:bodyPr>
          <a:lstStyle/>
          <a:p>
            <a:r>
              <a:rPr lang="en-US" dirty="0"/>
              <a:t>Background: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D30AFB-74B6-27F0-5D5C-5190F5680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938" y="1563370"/>
            <a:ext cx="4180842" cy="297815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Thermophiles are organisms that can withstand high temperatures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sz="1600" dirty="0"/>
              <a:t>How do they do this?</a:t>
            </a:r>
          </a:p>
          <a:p>
            <a:pPr lvl="1">
              <a:lnSpc>
                <a:spcPct val="150000"/>
              </a:lnSpc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Reverse gyrase </a:t>
            </a:r>
          </a:p>
          <a:p>
            <a:pPr lvl="2">
              <a:lnSpc>
                <a:spcPct val="150000"/>
              </a:lnSpc>
              <a:buFont typeface="Wingdings" panose="020B0604020202020204" pitchFamily="34" charset="0"/>
              <a:buChar char="§"/>
            </a:pPr>
            <a:r>
              <a:rPr lang="en-US" sz="1600" dirty="0">
                <a:ea typeface="+mn-lt"/>
                <a:cs typeface="+mn-lt"/>
              </a:rPr>
              <a:t>Exclusive to thermophiles</a:t>
            </a:r>
          </a:p>
          <a:p>
            <a:pPr lvl="2">
              <a:lnSpc>
                <a:spcPct val="150000"/>
              </a:lnSpc>
              <a:buFont typeface="Wingdings" panose="020B0604020202020204" pitchFamily="34" charset="0"/>
              <a:buChar char="§"/>
            </a:pPr>
            <a:r>
              <a:rPr lang="en-US" sz="1600" dirty="0">
                <a:ea typeface="+mn-lt"/>
                <a:cs typeface="+mn-lt"/>
              </a:rPr>
              <a:t>Induces positive supercoiling of DNA</a:t>
            </a:r>
            <a:endParaRPr lang="en-US"/>
          </a:p>
          <a:p>
            <a:pPr>
              <a:lnSpc>
                <a:spcPct val="150000"/>
              </a:lnSpc>
            </a:pPr>
            <a:r>
              <a:rPr lang="en-US" sz="1600" dirty="0"/>
              <a:t>Since they are from different domains, how do thermophilic bacteria and archaea both contain reverse gyrase?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 descr="An aerial view of a blue and orange lake&#10;&#10;Description automatically generated">
            <a:extLst>
              <a:ext uri="{FF2B5EF4-FFF2-40B4-BE49-F238E27FC236}">
                <a16:creationId xmlns:a16="http://schemas.microsoft.com/office/drawing/2014/main" id="{F6F1658D-1770-F02B-CC25-284AFB2F9D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270" r="12741" b="2"/>
          <a:stretch/>
        </p:blipFill>
        <p:spPr>
          <a:xfrm>
            <a:off x="6120859" y="882650"/>
            <a:ext cx="5184373" cy="509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409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AC376-7FDF-4B24-BED9-80125F5B3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75108"/>
            <a:ext cx="8886884" cy="953669"/>
          </a:xfrm>
        </p:spPr>
        <p:txBody>
          <a:bodyPr/>
          <a:lstStyle/>
          <a:p>
            <a:r>
              <a:rPr lang="en-US" dirty="0"/>
              <a:t>Hypothesis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D2D08-62CD-7D3B-12F2-AA42424B25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233366"/>
            <a:ext cx="5782496" cy="367768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Reverse gyrase emerged in thermophilic archaea and was horizontally gene-transferred to thermophilic bacteria. 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Alternative: Archaea and bacteria independently gained reverse gyrase through the fusion of helicase and topoisomerase domains 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D0F464-A30A-6199-8187-427CADEC67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94" t="-70" r="1163" b="27781"/>
          <a:stretch/>
        </p:blipFill>
        <p:spPr>
          <a:xfrm>
            <a:off x="6851190" y="1530421"/>
            <a:ext cx="5434566" cy="379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26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69BB2-B3A1-03D1-8B49-B95C358DD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508" y="366890"/>
            <a:ext cx="8886884" cy="953669"/>
          </a:xfrm>
        </p:spPr>
        <p:txBody>
          <a:bodyPr/>
          <a:lstStyle/>
          <a:p>
            <a:r>
              <a:rPr lang="en-US" dirty="0"/>
              <a:t>Project Methods 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3DF7688-375B-C0DF-E7E2-B95CC384BA27}"/>
              </a:ext>
            </a:extLst>
          </p:cNvPr>
          <p:cNvSpPr/>
          <p:nvPr/>
        </p:nvSpPr>
        <p:spPr>
          <a:xfrm>
            <a:off x="1102731" y="1994828"/>
            <a:ext cx="2329365" cy="11894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193F868-B78B-BDDF-327B-051AE90F85E5}"/>
              </a:ext>
            </a:extLst>
          </p:cNvPr>
          <p:cNvSpPr/>
          <p:nvPr/>
        </p:nvSpPr>
        <p:spPr>
          <a:xfrm>
            <a:off x="4931316" y="1994827"/>
            <a:ext cx="2329365" cy="11894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72A48D5-9B75-E401-4F33-4121888A9CDC}"/>
              </a:ext>
            </a:extLst>
          </p:cNvPr>
          <p:cNvSpPr/>
          <p:nvPr/>
        </p:nvSpPr>
        <p:spPr>
          <a:xfrm>
            <a:off x="8468730" y="1994826"/>
            <a:ext cx="2329365" cy="11894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AD3FEFB-D684-24D0-D67E-6CB1732EE905}"/>
              </a:ext>
            </a:extLst>
          </p:cNvPr>
          <p:cNvSpPr/>
          <p:nvPr/>
        </p:nvSpPr>
        <p:spPr>
          <a:xfrm>
            <a:off x="1102729" y="4373752"/>
            <a:ext cx="2329365" cy="11894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CC659D9F-C533-EDEA-A911-C5CEE4781987}"/>
              </a:ext>
            </a:extLst>
          </p:cNvPr>
          <p:cNvSpPr/>
          <p:nvPr/>
        </p:nvSpPr>
        <p:spPr>
          <a:xfrm>
            <a:off x="4931314" y="4373751"/>
            <a:ext cx="2329365" cy="11894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F0E3804-3622-5FF8-CBE1-531B300151C0}"/>
              </a:ext>
            </a:extLst>
          </p:cNvPr>
          <p:cNvSpPr/>
          <p:nvPr/>
        </p:nvSpPr>
        <p:spPr>
          <a:xfrm>
            <a:off x="8468728" y="4373750"/>
            <a:ext cx="2329365" cy="11894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5334A8-2597-212C-312B-F00F5594D355}"/>
              </a:ext>
            </a:extLst>
          </p:cNvPr>
          <p:cNvSpPr txBox="1"/>
          <p:nvPr/>
        </p:nvSpPr>
        <p:spPr>
          <a:xfrm>
            <a:off x="1548780" y="2267414"/>
            <a:ext cx="143726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Genome Acquisition</a:t>
            </a:r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38D231-1783-7FE9-CF6E-01A9B773D549}"/>
              </a:ext>
            </a:extLst>
          </p:cNvPr>
          <p:cNvSpPr txBox="1"/>
          <p:nvPr/>
        </p:nvSpPr>
        <p:spPr>
          <a:xfrm>
            <a:off x="5377365" y="2403706"/>
            <a:ext cx="143726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err="1"/>
              <a:t>Orthofinder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AC6A338-6448-40C6-8C54-984B1A4EFF6B}"/>
              </a:ext>
            </a:extLst>
          </p:cNvPr>
          <p:cNvSpPr txBox="1"/>
          <p:nvPr/>
        </p:nvSpPr>
        <p:spPr>
          <a:xfrm>
            <a:off x="8914779" y="2131120"/>
            <a:ext cx="1437267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Multiple Sequence Alignment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C7CC0A6-A93C-15B8-2D1B-F2AB50138B09}"/>
              </a:ext>
            </a:extLst>
          </p:cNvPr>
          <p:cNvSpPr txBox="1"/>
          <p:nvPr/>
        </p:nvSpPr>
        <p:spPr>
          <a:xfrm>
            <a:off x="8914778" y="4782631"/>
            <a:ext cx="143726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/>
              <a:t>IQ-Tree 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9F906B7-BEDC-8CCC-AE6A-80FEF0344E2C}"/>
              </a:ext>
            </a:extLst>
          </p:cNvPr>
          <p:cNvSpPr txBox="1"/>
          <p:nvPr/>
        </p:nvSpPr>
        <p:spPr>
          <a:xfrm>
            <a:off x="5377363" y="4782630"/>
            <a:ext cx="143726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err="1"/>
              <a:t>Notung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C74C21-6395-B29E-E3B6-823D6C832BD5}"/>
              </a:ext>
            </a:extLst>
          </p:cNvPr>
          <p:cNvSpPr txBox="1"/>
          <p:nvPr/>
        </p:nvSpPr>
        <p:spPr>
          <a:xfrm>
            <a:off x="1548777" y="4782629"/>
            <a:ext cx="143726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 err="1"/>
              <a:t>i</a:t>
            </a:r>
            <a:r>
              <a:rPr lang="en-US" dirty="0"/>
              <a:t>-TOL</a:t>
            </a: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86FA64D2-D406-1756-648E-332A96DCA33A}"/>
              </a:ext>
            </a:extLst>
          </p:cNvPr>
          <p:cNvSpPr/>
          <p:nvPr/>
        </p:nvSpPr>
        <p:spPr>
          <a:xfrm>
            <a:off x="3791415" y="2447072"/>
            <a:ext cx="805365" cy="2849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66D286D2-6963-868B-9AC1-CA2EC13AA5C3}"/>
              </a:ext>
            </a:extLst>
          </p:cNvPr>
          <p:cNvSpPr/>
          <p:nvPr/>
        </p:nvSpPr>
        <p:spPr>
          <a:xfrm>
            <a:off x="7489902" y="2447071"/>
            <a:ext cx="805365" cy="2849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9A49C842-8AD1-75CC-4352-338712C06262}"/>
              </a:ext>
            </a:extLst>
          </p:cNvPr>
          <p:cNvSpPr/>
          <p:nvPr/>
        </p:nvSpPr>
        <p:spPr>
          <a:xfrm rot="5400000">
            <a:off x="9230730" y="3692289"/>
            <a:ext cx="805365" cy="2849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257152C-8D36-894C-E670-091F8E84A30C}"/>
              </a:ext>
            </a:extLst>
          </p:cNvPr>
          <p:cNvSpPr/>
          <p:nvPr/>
        </p:nvSpPr>
        <p:spPr>
          <a:xfrm rot="10800000">
            <a:off x="7489900" y="4869362"/>
            <a:ext cx="805365" cy="2849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B80FF3B5-738A-009C-39EF-1FDBF8C5E19E}"/>
              </a:ext>
            </a:extLst>
          </p:cNvPr>
          <p:cNvSpPr/>
          <p:nvPr/>
        </p:nvSpPr>
        <p:spPr>
          <a:xfrm rot="10800000">
            <a:off x="3791411" y="4869361"/>
            <a:ext cx="805365" cy="2849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510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04854-8A9F-4BAB-FE38-1BC9985AF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605" y="589914"/>
            <a:ext cx="8886884" cy="953669"/>
          </a:xfrm>
        </p:spPr>
        <p:txBody>
          <a:bodyPr/>
          <a:lstStyle/>
          <a:p>
            <a:r>
              <a:rPr lang="en-US" dirty="0" err="1"/>
              <a:t>Orthofinder</a:t>
            </a:r>
            <a:r>
              <a:rPr lang="en-US" dirty="0"/>
              <a:t>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1194845-5FD6-2ED0-2168-27036C7B1F0C}"/>
              </a:ext>
            </a:extLst>
          </p:cNvPr>
          <p:cNvSpPr/>
          <p:nvPr/>
        </p:nvSpPr>
        <p:spPr>
          <a:xfrm>
            <a:off x="904487" y="1970049"/>
            <a:ext cx="4640146" cy="390912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4CD3C9-1C2A-F5C7-7A84-E84E0265A7D5}"/>
              </a:ext>
            </a:extLst>
          </p:cNvPr>
          <p:cNvSpPr txBox="1"/>
          <p:nvPr/>
        </p:nvSpPr>
        <p:spPr>
          <a:xfrm>
            <a:off x="1276195" y="2546194"/>
            <a:ext cx="4496417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150000"/>
              </a:lnSpc>
              <a:buFont typeface="Arial,Sans-Serif"/>
              <a:buChar char="•"/>
            </a:pPr>
            <a:r>
              <a:rPr lang="en-US" dirty="0">
                <a:latin typeface="Arial"/>
                <a:cs typeface="Arial"/>
              </a:rPr>
              <a:t>Genomes</a:t>
            </a:r>
          </a:p>
          <a:p>
            <a:pPr marL="685800" lvl="1" indent="-228600">
              <a:lnSpc>
                <a:spcPct val="150000"/>
              </a:lnSpc>
              <a:buFont typeface="Courier New,monospace"/>
              <a:buChar char="o"/>
            </a:pPr>
            <a:r>
              <a:rPr lang="en-US" dirty="0">
                <a:latin typeface="Arial"/>
                <a:cs typeface="Arial"/>
              </a:rPr>
              <a:t>12 thermophilic archaea  </a:t>
            </a:r>
          </a:p>
          <a:p>
            <a:pPr marL="685800" lvl="1" indent="-228600">
              <a:lnSpc>
                <a:spcPct val="150000"/>
              </a:lnSpc>
              <a:buFont typeface="Courier New,monospace"/>
              <a:buChar char="o"/>
            </a:pPr>
            <a:r>
              <a:rPr lang="en-US" dirty="0">
                <a:latin typeface="Arial"/>
                <a:cs typeface="Arial"/>
              </a:rPr>
              <a:t>4 thermophilic bacteria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Arial"/>
                <a:cs typeface="Arial"/>
              </a:rPr>
              <a:t>  </a:t>
            </a:r>
          </a:p>
          <a:p>
            <a:pPr marL="685800" lvl="1" indent="-228600">
              <a:lnSpc>
                <a:spcPct val="150000"/>
              </a:lnSpc>
              <a:buFont typeface="Courier New,monospace"/>
              <a:buChar char="o"/>
            </a:pPr>
            <a:r>
              <a:rPr lang="en-US" dirty="0">
                <a:latin typeface="Arial"/>
                <a:cs typeface="Arial"/>
              </a:rPr>
              <a:t>Outgroup: 4 non- thermophilic bacteria </a:t>
            </a:r>
          </a:p>
          <a:p>
            <a:pPr algn="l"/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EC5AA62-E17E-EB8D-DE75-7480595471C7}"/>
              </a:ext>
            </a:extLst>
          </p:cNvPr>
          <p:cNvSpPr/>
          <p:nvPr/>
        </p:nvSpPr>
        <p:spPr>
          <a:xfrm>
            <a:off x="6585413" y="2025804"/>
            <a:ext cx="4640146" cy="390912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FD64EC-6BD4-39D0-A9FF-E3EA77A1B3CC}"/>
              </a:ext>
            </a:extLst>
          </p:cNvPr>
          <p:cNvSpPr txBox="1"/>
          <p:nvPr/>
        </p:nvSpPr>
        <p:spPr>
          <a:xfrm>
            <a:off x="6833219" y="2217853"/>
            <a:ext cx="4391101" cy="4346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1000"/>
              </a:spcBef>
              <a:buFont typeface="Arial"/>
              <a:buChar char="•"/>
            </a:pPr>
            <a:r>
              <a:rPr lang="en-US" err="1">
                <a:latin typeface="Arial"/>
                <a:cs typeface="Arial"/>
              </a:rPr>
              <a:t>Orthogroup</a:t>
            </a:r>
            <a:r>
              <a:rPr lang="en-US" dirty="0">
                <a:latin typeface="Arial"/>
                <a:cs typeface="Arial"/>
              </a:rPr>
              <a:t> Analysis</a:t>
            </a:r>
          </a:p>
          <a:p>
            <a:pPr marL="742950" lvl="1" indent="-285750">
              <a:lnSpc>
                <a:spcPct val="150000"/>
              </a:lnSpc>
              <a:spcBef>
                <a:spcPts val="500"/>
              </a:spcBef>
              <a:buFont typeface="Courier New,monospace"/>
              <a:buChar char="o"/>
            </a:pPr>
            <a:r>
              <a:rPr lang="en-US" dirty="0">
                <a:latin typeface="Arial"/>
                <a:cs typeface="Arial"/>
              </a:rPr>
              <a:t>The reverse gyrase genes formed an </a:t>
            </a:r>
            <a:r>
              <a:rPr lang="en-US" err="1">
                <a:latin typeface="Arial"/>
                <a:cs typeface="Arial"/>
              </a:rPr>
              <a:t>orthogroup</a:t>
            </a:r>
            <a:r>
              <a:rPr lang="en-US" dirty="0">
                <a:latin typeface="Arial"/>
                <a:cs typeface="Arial"/>
              </a:rPr>
              <a:t> with DNA topoisomerase I genes.</a:t>
            </a:r>
          </a:p>
          <a:p>
            <a:pPr marL="320040" lvl="1">
              <a:lnSpc>
                <a:spcPct val="150000"/>
              </a:lnSpc>
              <a:spcBef>
                <a:spcPts val="500"/>
              </a:spcBef>
            </a:pPr>
            <a:endParaRPr lang="en-US" dirty="0">
              <a:latin typeface="Arial"/>
              <a:cs typeface="Arial"/>
            </a:endParaRPr>
          </a:p>
          <a:p>
            <a:pPr marL="742950" lvl="1" indent="-285750">
              <a:lnSpc>
                <a:spcPct val="150000"/>
              </a:lnSpc>
              <a:spcBef>
                <a:spcPts val="500"/>
              </a:spcBef>
              <a:buFont typeface="Courier New,monospace"/>
              <a:buChar char="o"/>
            </a:pPr>
            <a:r>
              <a:rPr lang="en-US" dirty="0">
                <a:latin typeface="Arial"/>
                <a:cs typeface="Arial"/>
              </a:rPr>
              <a:t>Could reverse gyrase have evolved from DNA topoisomerase I?</a:t>
            </a:r>
          </a:p>
          <a:p>
            <a:pPr marL="285750" indent="-285750">
              <a:lnSpc>
                <a:spcPct val="120000"/>
              </a:lnSpc>
              <a:spcBef>
                <a:spcPts val="1000"/>
              </a:spcBef>
              <a:buFont typeface="Courier New,monospace"/>
              <a:buChar char="o"/>
            </a:pPr>
            <a:endParaRPr lang="en-US" dirty="0">
              <a:latin typeface="Arial"/>
              <a:cs typeface="Arial"/>
            </a:endParaRP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608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77753-E884-0695-7D85-791E5F7A7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019" y="1378"/>
            <a:ext cx="8886884" cy="953669"/>
          </a:xfrm>
        </p:spPr>
        <p:txBody>
          <a:bodyPr/>
          <a:lstStyle/>
          <a:p>
            <a:r>
              <a:rPr lang="en-US" dirty="0"/>
              <a:t>Phylogenetic Tree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832E7-789C-9622-6FE4-CF2566E5F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116" y="944037"/>
            <a:ext cx="8883836" cy="10385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After using Muscle MSA, IQ-Tree, and </a:t>
            </a:r>
            <a:r>
              <a:rPr lang="en-US" dirty="0" err="1"/>
              <a:t>Notung</a:t>
            </a:r>
            <a:r>
              <a:rPr lang="en-US" dirty="0"/>
              <a:t> species-gene tree reconciliation, the following gene tree was created. </a:t>
            </a:r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B6AACF2F-24C6-CB59-02F1-310115640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536" y="1713675"/>
            <a:ext cx="8474926" cy="501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31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811C2-53A0-7C0E-6C3C-A7DCDA58A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922" y="1378"/>
            <a:ext cx="8886884" cy="953669"/>
          </a:xfrm>
        </p:spPr>
        <p:txBody>
          <a:bodyPr/>
          <a:lstStyle/>
          <a:p>
            <a:r>
              <a:rPr lang="en-US" dirty="0"/>
              <a:t>Reconciled Gene Tree </a:t>
            </a:r>
          </a:p>
        </p:txBody>
      </p:sp>
      <p:pic>
        <p:nvPicPr>
          <p:cNvPr id="4" name="Content Placeholder 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BC53D57E-5350-96F6-FF20-065C6A8BFE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1375" y="956963"/>
            <a:ext cx="9825463" cy="5987393"/>
          </a:xfrm>
        </p:spPr>
      </p:pic>
    </p:spTree>
    <p:extLst>
      <p:ext uri="{BB962C8B-B14F-4D97-AF65-F5344CB8AC3E}">
        <p14:creationId xmlns:p14="http://schemas.microsoft.com/office/powerpoint/2010/main" val="445754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4276E-75C7-F172-D4C0-BF8C2CF6B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068" y="404061"/>
            <a:ext cx="8886884" cy="953669"/>
          </a:xfrm>
        </p:spPr>
        <p:txBody>
          <a:bodyPr/>
          <a:lstStyle/>
          <a:p>
            <a:r>
              <a:rPr lang="en-US" dirty="0"/>
              <a:t>Conclusions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FCB0C0-0EAE-1883-ED6A-56B933550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1712233"/>
            <a:ext cx="8883836" cy="367768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The bacterial reverse gyrase sequences grouped with archaeal reverse gyrase. </a:t>
            </a:r>
          </a:p>
          <a:p>
            <a:r>
              <a:rPr lang="en-US" dirty="0"/>
              <a:t>This could suggest horizontal gene transfer.</a:t>
            </a:r>
          </a:p>
          <a:p>
            <a:r>
              <a:rPr lang="en-US" dirty="0"/>
              <a:t>Still, bootstrap support was low, and further analysis is needed for confirmation. </a:t>
            </a:r>
          </a:p>
        </p:txBody>
      </p:sp>
    </p:spTree>
    <p:extLst>
      <p:ext uri="{BB962C8B-B14F-4D97-AF65-F5344CB8AC3E}">
        <p14:creationId xmlns:p14="http://schemas.microsoft.com/office/powerpoint/2010/main" val="3913755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C42E5-6EBA-FF06-66E5-22F7D6F80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983F7-4347-9E95-91BF-4F64BB08A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55000" lnSpcReduction="20000"/>
          </a:bodyPr>
          <a:lstStyle/>
          <a:p>
            <a:r>
              <a:rPr lang="en-US" dirty="0">
                <a:latin typeface="Times New Roman"/>
                <a:cs typeface="Times New Roman"/>
              </a:rPr>
              <a:t>Capella-Gutiérrez S, Silla-Martínez JM, </a:t>
            </a:r>
            <a:r>
              <a:rPr lang="en-US" dirty="0" err="1">
                <a:latin typeface="Times New Roman"/>
                <a:cs typeface="Times New Roman"/>
              </a:rPr>
              <a:t>Gabaldón</a:t>
            </a:r>
            <a:r>
              <a:rPr lang="en-US" dirty="0">
                <a:latin typeface="Times New Roman"/>
                <a:cs typeface="Times New Roman"/>
              </a:rPr>
              <a:t> T. 2009. </a:t>
            </a:r>
            <a:r>
              <a:rPr lang="en-US" dirty="0" err="1">
                <a:latin typeface="Times New Roman"/>
                <a:cs typeface="Times New Roman"/>
              </a:rPr>
              <a:t>trimAl</a:t>
            </a:r>
            <a:r>
              <a:rPr lang="en-US" dirty="0">
                <a:latin typeface="Times New Roman"/>
                <a:cs typeface="Times New Roman"/>
              </a:rPr>
              <a:t>: a tool for automated alignment trimming in large-scale phylogenetic analyses. </a:t>
            </a:r>
            <a:r>
              <a:rPr lang="en-US" i="1" dirty="0" err="1">
                <a:latin typeface="Times New Roman"/>
                <a:cs typeface="Times New Roman"/>
              </a:rPr>
              <a:t>Bioinforma</a:t>
            </a:r>
            <a:r>
              <a:rPr lang="en-US" i="1" dirty="0">
                <a:latin typeface="Times New Roman"/>
                <a:cs typeface="Times New Roman"/>
              </a:rPr>
              <a:t>. </a:t>
            </a:r>
            <a:r>
              <a:rPr lang="en-US" i="1" dirty="0" err="1">
                <a:latin typeface="Times New Roman"/>
                <a:cs typeface="Times New Roman"/>
              </a:rPr>
              <a:t>Oxf</a:t>
            </a:r>
            <a:r>
              <a:rPr lang="en-US" i="1" dirty="0">
                <a:latin typeface="Times New Roman"/>
                <a:cs typeface="Times New Roman"/>
              </a:rPr>
              <a:t>. Engl.</a:t>
            </a:r>
            <a:r>
              <a:rPr lang="en-US" dirty="0">
                <a:latin typeface="Times New Roman"/>
                <a:cs typeface="Times New Roman"/>
              </a:rPr>
              <a:t> 25:1972–1973.</a:t>
            </a:r>
            <a:endParaRPr lang="en-US" dirty="0"/>
          </a:p>
          <a:p>
            <a:r>
              <a:rPr lang="en-US">
                <a:latin typeface="Times New Roman"/>
                <a:cs typeface="Times New Roman"/>
              </a:rPr>
              <a:t>Catchpole RJ, </a:t>
            </a:r>
            <a:r>
              <a:rPr lang="en-US" err="1">
                <a:latin typeface="Times New Roman"/>
                <a:cs typeface="Times New Roman"/>
              </a:rPr>
              <a:t>Forterre</a:t>
            </a:r>
            <a:r>
              <a:rPr lang="en-US">
                <a:latin typeface="Times New Roman"/>
                <a:cs typeface="Times New Roman"/>
              </a:rPr>
              <a:t> P. 2019. The Evolution of Reverse Gyrase Suggests a Nonhyperthermophilic Last Universal Common Ancestor. </a:t>
            </a:r>
            <a:r>
              <a:rPr lang="en-US" i="1">
                <a:latin typeface="Times New Roman"/>
                <a:cs typeface="Times New Roman"/>
              </a:rPr>
              <a:t>Mol. Biol. </a:t>
            </a:r>
            <a:r>
              <a:rPr lang="en-US" i="1" err="1">
                <a:latin typeface="Times New Roman"/>
                <a:cs typeface="Times New Roman"/>
              </a:rPr>
              <a:t>Evol</a:t>
            </a:r>
            <a:r>
              <a:rPr lang="en-US" i="1">
                <a:latin typeface="Times New Roman"/>
                <a:cs typeface="Times New Roman"/>
              </a:rPr>
              <a:t>.</a:t>
            </a:r>
            <a:r>
              <a:rPr lang="en-US">
                <a:latin typeface="Times New Roman"/>
                <a:cs typeface="Times New Roman"/>
              </a:rPr>
              <a:t> 36:2737–2747.</a:t>
            </a:r>
            <a:endParaRPr lang="en-US"/>
          </a:p>
          <a:p>
            <a:r>
              <a:rPr lang="en-US">
                <a:latin typeface="Times New Roman"/>
                <a:cs typeface="Times New Roman"/>
              </a:rPr>
              <a:t>Chen K, Durand D, Farach-Colton M. 2000. NOTUNG: a program for dating gene duplications and optimizing gene family trees. </a:t>
            </a:r>
            <a:r>
              <a:rPr lang="en-US" i="1">
                <a:latin typeface="Times New Roman"/>
                <a:cs typeface="Times New Roman"/>
              </a:rPr>
              <a:t>J. </a:t>
            </a:r>
            <a:r>
              <a:rPr lang="en-US" i="1" err="1">
                <a:latin typeface="Times New Roman"/>
                <a:cs typeface="Times New Roman"/>
              </a:rPr>
              <a:t>Comput</a:t>
            </a:r>
            <a:r>
              <a:rPr lang="en-US" i="1">
                <a:latin typeface="Times New Roman"/>
                <a:cs typeface="Times New Roman"/>
              </a:rPr>
              <a:t>. Biol. J. </a:t>
            </a:r>
            <a:r>
              <a:rPr lang="en-US" i="1" err="1">
                <a:latin typeface="Times New Roman"/>
                <a:cs typeface="Times New Roman"/>
              </a:rPr>
              <a:t>Comput</a:t>
            </a:r>
            <a:r>
              <a:rPr lang="en-US" i="1">
                <a:latin typeface="Times New Roman"/>
                <a:cs typeface="Times New Roman"/>
              </a:rPr>
              <a:t>. Mol. Cell Biol.</a:t>
            </a:r>
            <a:r>
              <a:rPr lang="en-US">
                <a:latin typeface="Times New Roman"/>
                <a:cs typeface="Times New Roman"/>
              </a:rPr>
              <a:t> 7:429–447.</a:t>
            </a:r>
            <a:endParaRPr lang="en-US"/>
          </a:p>
          <a:p>
            <a:r>
              <a:rPr lang="en-US">
                <a:latin typeface="Times New Roman"/>
                <a:cs typeface="Times New Roman"/>
              </a:rPr>
              <a:t>Edgar RC. 2022. Muscle5: High-accuracy alignment ensembles enable unbiased assessments of sequence homology and phylogeny. </a:t>
            </a:r>
            <a:r>
              <a:rPr lang="en-US" i="1">
                <a:latin typeface="Times New Roman"/>
                <a:cs typeface="Times New Roman"/>
              </a:rPr>
              <a:t>Nat. Commun.</a:t>
            </a:r>
            <a:r>
              <a:rPr lang="en-US">
                <a:latin typeface="Times New Roman"/>
                <a:cs typeface="Times New Roman"/>
              </a:rPr>
              <a:t> 13:6968.</a:t>
            </a:r>
            <a:endParaRPr lang="en-US"/>
          </a:p>
          <a:p>
            <a:r>
              <a:rPr lang="en-US">
                <a:latin typeface="Times New Roman"/>
                <a:cs typeface="Times New Roman"/>
              </a:rPr>
              <a:t>Emms DM, Kelly S. 2019. OrthoFinder: phylogenetic orthology inference for comparative genomics. </a:t>
            </a:r>
            <a:r>
              <a:rPr lang="en-US" i="1">
                <a:latin typeface="Times New Roman"/>
                <a:cs typeface="Times New Roman"/>
              </a:rPr>
              <a:t>Genome Biol.</a:t>
            </a:r>
            <a:r>
              <a:rPr lang="en-US">
                <a:latin typeface="Times New Roman"/>
                <a:cs typeface="Times New Roman"/>
              </a:rPr>
              <a:t> 20:238.</a:t>
            </a:r>
            <a:endParaRPr lang="en-US"/>
          </a:p>
          <a:p>
            <a:r>
              <a:rPr lang="en-US" dirty="0">
                <a:latin typeface="Times New Roman"/>
                <a:cs typeface="Times New Roman"/>
              </a:rPr>
              <a:t>Katoh K, </a:t>
            </a:r>
            <a:r>
              <a:rPr lang="en-US" dirty="0" err="1">
                <a:latin typeface="Times New Roman"/>
                <a:cs typeface="Times New Roman"/>
              </a:rPr>
              <a:t>Standley</a:t>
            </a:r>
            <a:r>
              <a:rPr lang="en-US" dirty="0">
                <a:latin typeface="Times New Roman"/>
                <a:cs typeface="Times New Roman"/>
              </a:rPr>
              <a:t> DM. 2013. MAFFT Multiple Sequence Alignment Software Version 7: Improvements in Performance and Usability. </a:t>
            </a:r>
            <a:r>
              <a:rPr lang="en-US" i="1" dirty="0">
                <a:latin typeface="Times New Roman"/>
                <a:cs typeface="Times New Roman"/>
              </a:rPr>
              <a:t>Mol. Biol. </a:t>
            </a:r>
            <a:r>
              <a:rPr lang="en-US" i="1" dirty="0" err="1">
                <a:latin typeface="Times New Roman"/>
                <a:cs typeface="Times New Roman"/>
              </a:rPr>
              <a:t>Evol</a:t>
            </a:r>
            <a:r>
              <a:rPr lang="en-US" i="1" dirty="0">
                <a:latin typeface="Times New Roman"/>
                <a:cs typeface="Times New Roman"/>
              </a:rPr>
              <a:t>.</a:t>
            </a:r>
            <a:r>
              <a:rPr lang="en-US" dirty="0">
                <a:latin typeface="Times New Roman"/>
                <a:cs typeface="Times New Roman"/>
              </a:rPr>
              <a:t> 30:772–780.</a:t>
            </a:r>
            <a:endParaRPr lang="en-US" dirty="0"/>
          </a:p>
          <a:p>
            <a:r>
              <a:rPr lang="en-US" dirty="0" err="1">
                <a:latin typeface="Times New Roman"/>
                <a:cs typeface="Times New Roman"/>
              </a:rPr>
              <a:t>Letunic</a:t>
            </a:r>
            <a:r>
              <a:rPr lang="en-US" dirty="0">
                <a:latin typeface="Times New Roman"/>
                <a:cs typeface="Times New Roman"/>
              </a:rPr>
              <a:t> I, Bork P. 2021. Interactive Tree Of Life (</a:t>
            </a:r>
            <a:r>
              <a:rPr lang="en-US" dirty="0" err="1">
                <a:latin typeface="Times New Roman"/>
                <a:cs typeface="Times New Roman"/>
              </a:rPr>
              <a:t>iTOL</a:t>
            </a:r>
            <a:r>
              <a:rPr lang="en-US" dirty="0">
                <a:latin typeface="Times New Roman"/>
                <a:cs typeface="Times New Roman"/>
              </a:rPr>
              <a:t>) v5: an online tool for phylogenetic tree display and annotation. </a:t>
            </a:r>
            <a:r>
              <a:rPr lang="en-US" i="1" dirty="0">
                <a:latin typeface="Times New Roman"/>
                <a:cs typeface="Times New Roman"/>
              </a:rPr>
              <a:t>Nucleic Acids Res.</a:t>
            </a:r>
            <a:r>
              <a:rPr lang="en-US" dirty="0">
                <a:latin typeface="Times New Roman"/>
                <a:cs typeface="Times New Roman"/>
              </a:rPr>
              <a:t> 49:W293–W296.</a:t>
            </a:r>
            <a:endParaRPr lang="en-US" dirty="0"/>
          </a:p>
          <a:p>
            <a:r>
              <a:rPr lang="en-US" dirty="0">
                <a:latin typeface="Times New Roman"/>
                <a:cs typeface="Times New Roman"/>
              </a:rPr>
              <a:t>Nguyen LT, Schmidt HA, Von Haeseler A, Minh BQ. 2015. IQ-TREE: A fast and effective stochastic algorithm for estimating maximum-likelihood phylogenies. </a:t>
            </a:r>
            <a:r>
              <a:rPr lang="en-US" i="1" dirty="0">
                <a:latin typeface="Times New Roman"/>
                <a:cs typeface="Times New Roman"/>
              </a:rPr>
              <a:t>Mol. Biol. </a:t>
            </a:r>
            <a:r>
              <a:rPr lang="en-US" i="1" dirty="0" err="1">
                <a:latin typeface="Times New Roman"/>
                <a:cs typeface="Times New Roman"/>
              </a:rPr>
              <a:t>Evol</a:t>
            </a:r>
            <a:r>
              <a:rPr lang="en-US" i="1" dirty="0">
                <a:latin typeface="Times New Roman"/>
                <a:cs typeface="Times New Roman"/>
              </a:rPr>
              <a:t>.</a:t>
            </a:r>
            <a:r>
              <a:rPr lang="en-US" dirty="0">
                <a:latin typeface="Times New Roman"/>
                <a:cs typeface="Times New Roman"/>
              </a:rPr>
              <a:t> 32:268–274.</a:t>
            </a:r>
            <a:endParaRPr lang="en-US" dirty="0"/>
          </a:p>
          <a:p>
            <a:r>
              <a:rPr lang="en-US" dirty="0">
                <a:latin typeface="Times New Roman"/>
                <a:cs typeface="Times New Roman"/>
              </a:rPr>
              <a:t>Schoch CL, Ciufo S, </a:t>
            </a:r>
            <a:r>
              <a:rPr lang="en-US" dirty="0" err="1">
                <a:latin typeface="Times New Roman"/>
                <a:cs typeface="Times New Roman"/>
              </a:rPr>
              <a:t>Domrachev</a:t>
            </a:r>
            <a:r>
              <a:rPr lang="en-US" dirty="0">
                <a:latin typeface="Times New Roman"/>
                <a:cs typeface="Times New Roman"/>
              </a:rPr>
              <a:t> M, Hotton CL, Kannan S, </a:t>
            </a:r>
            <a:r>
              <a:rPr lang="en-US" dirty="0" err="1">
                <a:latin typeface="Times New Roman"/>
                <a:cs typeface="Times New Roman"/>
              </a:rPr>
              <a:t>Khovanskaya</a:t>
            </a:r>
            <a:r>
              <a:rPr lang="en-US" dirty="0">
                <a:latin typeface="Times New Roman"/>
                <a:cs typeface="Times New Roman"/>
              </a:rPr>
              <a:t> R, </a:t>
            </a:r>
            <a:r>
              <a:rPr lang="en-US" dirty="0" err="1">
                <a:latin typeface="Times New Roman"/>
                <a:cs typeface="Times New Roman"/>
              </a:rPr>
              <a:t>Leipe</a:t>
            </a:r>
            <a:r>
              <a:rPr lang="en-US" dirty="0">
                <a:latin typeface="Times New Roman"/>
                <a:cs typeface="Times New Roman"/>
              </a:rPr>
              <a:t> D, Mcveigh R, O’Neill K, Robbertse B, et al. 2020. NCBI Taxonomy: a comprehensive update on curation, resources and tools. </a:t>
            </a:r>
            <a:r>
              <a:rPr lang="en-US" i="1" dirty="0">
                <a:latin typeface="Times New Roman"/>
                <a:cs typeface="Times New Roman"/>
              </a:rPr>
              <a:t>Database</a:t>
            </a:r>
            <a:r>
              <a:rPr lang="en-US" dirty="0">
                <a:latin typeface="Times New Roman"/>
                <a:cs typeface="Times New Roman"/>
              </a:rPr>
              <a:t> 2020:baaa062.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231880"/>
      </p:ext>
    </p:extLst>
  </p:cSld>
  <p:clrMapOvr>
    <a:masterClrMapping/>
  </p:clrMapOvr>
</p:sld>
</file>

<file path=ppt/theme/theme1.xml><?xml version="1.0" encoding="utf-8"?>
<a:theme xmlns:a="http://schemas.openxmlformats.org/drawingml/2006/main" name="SwellVTI">
  <a:themeElements>
    <a:clrScheme name="Swell">
      <a:dk1>
        <a:sysClr val="windowText" lastClr="000000"/>
      </a:dk1>
      <a:lt1>
        <a:sysClr val="window" lastClr="FFFFFF"/>
      </a:lt1>
      <a:dk2>
        <a:srgbClr val="233B47"/>
      </a:dk2>
      <a:lt2>
        <a:srgbClr val="FEEFD9"/>
      </a:lt2>
      <a:accent1>
        <a:srgbClr val="16AEA7"/>
      </a:accent1>
      <a:accent2>
        <a:srgbClr val="618F88"/>
      </a:accent2>
      <a:accent3>
        <a:srgbClr val="7A9973"/>
      </a:accent3>
      <a:accent4>
        <a:srgbClr val="8AAE8E"/>
      </a:accent4>
      <a:accent5>
        <a:srgbClr val="EB8F60"/>
      </a:accent5>
      <a:accent6>
        <a:srgbClr val="E57A6F"/>
      </a:accent6>
      <a:hlink>
        <a:srgbClr val="13968F"/>
      </a:hlink>
      <a:folHlink>
        <a:srgbClr val="E56152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wellVTI" id="{8361A04D-931A-43DC-973B-1B0B1DD5DECC}" vid="{6DDB23E8-D18E-4BDA-98D6-324466149EB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SwellVTI</vt:lpstr>
      <vt:lpstr>Evolutionary Analysis of Reverse Gyrase in Thermophiles</vt:lpstr>
      <vt:lpstr>Background: </vt:lpstr>
      <vt:lpstr>Hypothesis </vt:lpstr>
      <vt:lpstr>Project Methods </vt:lpstr>
      <vt:lpstr>Orthofinder </vt:lpstr>
      <vt:lpstr>Phylogenetic Tree</vt:lpstr>
      <vt:lpstr>Reconciled Gene Tree </vt:lpstr>
      <vt:lpstr>Conclusions </vt:lpstr>
      <vt:lpstr>References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379</cp:revision>
  <dcterms:created xsi:type="dcterms:W3CDTF">2024-04-24T23:57:09Z</dcterms:created>
  <dcterms:modified xsi:type="dcterms:W3CDTF">2024-04-25T03:34:43Z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2024-04-24T23:57:17Z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4217492c-8ca8-4f78-8199-5ad36220ab01</vt:lpwstr>
  </property>
  <property fmtid="{D5CDD505-2E9C-101B-9397-08002B2CF9AE}" pid="8" name="MSIP_Label_4044bd30-2ed7-4c9d-9d12-46200872a97b_ContentBits">
    <vt:lpwstr>0</vt:lpwstr>
  </property>
</Properties>
</file>