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1" r:id="rId1"/>
  </p:sldMasterIdLst>
  <p:sldIdLst>
    <p:sldId id="256" r:id="rId2"/>
    <p:sldId id="257" r:id="rId3"/>
    <p:sldId id="260" r:id="rId4"/>
    <p:sldId id="265" r:id="rId5"/>
    <p:sldId id="263" r:id="rId6"/>
    <p:sldId id="259" r:id="rId7"/>
    <p:sldId id="262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/>
    <p:restoredTop sz="96327"/>
  </p:normalViewPr>
  <p:slideViewPr>
    <p:cSldViewPr snapToGrid="0">
      <p:cViewPr>
        <p:scale>
          <a:sx n="97" d="100"/>
          <a:sy n="97" d="100"/>
        </p:scale>
        <p:origin x="24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A1826-1B3E-4E2E-8D6C-93BCEAA3D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7200" y="1096965"/>
            <a:ext cx="7977600" cy="2085696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B5F0CE-1714-4650-9690-5676C0634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6000" y="3945771"/>
            <a:ext cx="5760000" cy="1832730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0" spc="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0CA85-BF38-4762-934C-D00F2047C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CA3C9-6579-49D9-A5FD-20231FB4B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9B94FE-6287-4D49-B0E5-FE9A9BA75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0C0B2A-3FD1-4235-A16E-0ED1E028A93E}"/>
              </a:ext>
            </a:extLst>
          </p:cNvPr>
          <p:cNvCxnSpPr>
            <a:cxnSpLocks/>
          </p:cNvCxnSpPr>
          <p:nvPr/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494E066-0146-46E9-BAF1-C33240ABA294}"/>
              </a:ext>
            </a:extLst>
          </p:cNvPr>
          <p:cNvGrpSpPr/>
          <p:nvPr/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</a:extLst>
            </p:cNvPr>
            <p:cNvGrpSpPr/>
            <p:nvPr/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1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7496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FB6D0-92CA-4910-AE77-E238F4C89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913172-A138-4DD4-A5B1-58BA62507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897B9-E4AD-469B-A60D-9A1A4BD19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5E1B0-48D6-4F99-9955-39958BA96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F49DA-55D4-4E36-AEB9-A0E99E31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654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EBC7C-C5C1-4A79-A195-B35701C289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D34A74-3328-469B-ABCA-96F2FE368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E19AB-5637-455E-89C3-B41702C20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4F2A3-EBEE-4F42-BAC2-A482F00E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E1C27-1A43-4B0B-88D0-0C5FE1DBE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63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2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45267-19A7-4A3D-9658-AD3F78DD3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2305800"/>
            <a:ext cx="4636800" cy="2246400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17554-5672-499F-BEB9-AB069E6D1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65250" y="2305800"/>
            <a:ext cx="4636800" cy="22464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1">
                <a:solidFill>
                  <a:schemeClr val="tx1"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BA3C6-C279-46AA-B4EE-5F861D83D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4C125B-DDB9-4F4E-B9E9-A747E648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3D465E-E86B-42A8-B18A-9046E40D6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81007E-0E57-40DB-9A98-D04E0A05937B}"/>
              </a:ext>
            </a:extLst>
          </p:cNvPr>
          <p:cNvSpPr/>
          <p:nvPr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C2D7ED2-BAE3-470E-9EFF-F2A49EDD9767}"/>
              </a:ext>
            </a:extLst>
          </p:cNvPr>
          <p:cNvGrpSpPr/>
          <p:nvPr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B14D1A-9E1B-41C3-96AA-A5C40C4F9B3A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14" name="Freeform 68">
                <a:extLst>
                  <a:ext uri="{FF2B5EF4-FFF2-40B4-BE49-F238E27FC236}">
                    <a16:creationId xmlns:a16="http://schemas.microsoft.com/office/drawing/2014/main" id="{00EC83EC-04A6-4533-80A5-B1817F1F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9">
                <a:extLst>
                  <a:ext uri="{FF2B5EF4-FFF2-40B4-BE49-F238E27FC236}">
                    <a16:creationId xmlns:a16="http://schemas.microsoft.com/office/drawing/2014/main" id="{BF61FF24-9074-4265-ACF4-1AEC3621B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Line 70">
                <a:extLst>
                  <a:ext uri="{FF2B5EF4-FFF2-40B4-BE49-F238E27FC236}">
                    <a16:creationId xmlns:a16="http://schemas.microsoft.com/office/drawing/2014/main" id="{8D31D9FF-672B-4C5E-B4B2-DD86A1244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991EBFD-EBD5-48CE-9178-AF5B6F50D416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11" name="Freeform 68">
                <a:extLst>
                  <a:ext uri="{FF2B5EF4-FFF2-40B4-BE49-F238E27FC236}">
                    <a16:creationId xmlns:a16="http://schemas.microsoft.com/office/drawing/2014/main" id="{1B45F046-3129-4A30-9402-44BA590CD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24589F32-BB2E-46B1-BAB5-75EA779C7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70">
                <a:extLst>
                  <a:ext uri="{FF2B5EF4-FFF2-40B4-BE49-F238E27FC236}">
                    <a16:creationId xmlns:a16="http://schemas.microsoft.com/office/drawing/2014/main" id="{0BD46CA5-AE89-4413-AB8D-347179D88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43A360-3214-4DB8-BD85-C6AE48D02D3A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26000" y="342900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537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AEE3-6C7B-402E-B26D-1D079D78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01641-6BDA-433D-9393-1DDACE06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9400" y="1685925"/>
            <a:ext cx="4928400" cy="4092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F8D2A-A489-488D-B1E1-23F36D3E9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202" y="1685925"/>
            <a:ext cx="4928400" cy="4092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242E8-AEEF-4BBD-94E9-86F89D69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58D2CA-06C9-412D-A5D6-F97DDBBB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A80D9-E04B-47BF-80DA-01E68346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638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4928400" cy="661912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4928400" cy="3347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4200" y="1736732"/>
            <a:ext cx="4928400" cy="662400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4200" y="2431257"/>
            <a:ext cx="4928400" cy="3347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0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3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46A27C-9BDA-43B3-96EA-C145EA7F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FBD5E-AA17-42F1-8615-49F2664DD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7A2D5-EBE5-43DD-8CF2-8B90801A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58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451E1-40E1-4ED2-A9E3-6376E774A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1" y="955674"/>
            <a:ext cx="3531600" cy="138499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AAE5E-AD83-40D4-8BDB-6B2525024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4850" y="882651"/>
            <a:ext cx="5760000" cy="48958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4DF8E2-A28B-4889-AD9E-1D733FEA2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89401" y="2584759"/>
            <a:ext cx="3531600" cy="319374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EF812-B775-468C-84D9-4394CC19F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1DEB3-5237-467C-A5B6-EDA7F366E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77A6B-440F-4D7B-92DA-1B964D02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89B2F1-1E32-44DB-B50E-BEA1896CAD8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733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6B204-119E-45DB-A177-995FF5D9B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955456"/>
            <a:ext cx="3531600" cy="1384995"/>
          </a:xfrm>
        </p:spPr>
        <p:txBody>
          <a:bodyPr anchor="b" anchorCtr="0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CD3036-53A8-4361-AAAC-D8072EB470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37200" y="540001"/>
            <a:ext cx="6115050" cy="52385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CFCD5-820E-47D9-9A60-57680C4C9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0000" y="2584758"/>
            <a:ext cx="3531600" cy="328422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2446C3-A62E-4690-9098-53D59C4C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4/24/24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6C8B8-EA3D-45E5-950A-B6F1EA0B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ACAB7-ADBF-42E5-A214-232BA9EF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E80DA6-B971-46B7-B0D3-8581AE0B6AC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3332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2DDA7E-8449-42D1-93BD-4E96C1BFC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2EB64-DBC0-4012-830E-9166670D1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400" y="1685925"/>
            <a:ext cx="10213200" cy="4040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9A3E9-8704-4E26-A519-8215B3E94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0000" y="6357168"/>
            <a:ext cx="176015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fld id="{4EC743F4-8769-40B4-85DF-6CB8DE9F66AA}" type="datetimeFigureOut">
              <a:rPr lang="en-US" smtClean="0"/>
              <a:pPr/>
              <a:t>4/24/24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90E32-87A0-44C2-A299-D45FAB146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3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C1A41-01A7-44E2-965B-ACFD4F2806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fld id="{FF2BD96E-3838-45D2-9031-D3AF67C920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048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4CA2EAD-E7C7-4F64-924A-52D34FD75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BBAFB3-A579-E560-456A-263DC2EF4D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975" y="1317107"/>
            <a:ext cx="6307200" cy="2185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Exploring Genomic Diversity in the Rosaceae Family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724F02-E30F-5C13-BE5B-A6E25AEF87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975" y="4068000"/>
            <a:ext cx="6307200" cy="1710500"/>
          </a:xfrm>
        </p:spPr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Rose Wilfong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1C8C85-5A4A-4593-25AC-50D7C4A046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05" r="26453"/>
          <a:stretch/>
        </p:blipFill>
        <p:spPr>
          <a:xfrm>
            <a:off x="20" y="10"/>
            <a:ext cx="3863955" cy="6857989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E7C23BC-DAA6-40E1-8166-B8C4439D1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59575" y="369087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588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C0C75-7212-FE96-0953-46EA67CD9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Introduction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A65B0-8E99-2949-5FC6-435459921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Considered one of the top 6 most important plant families.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US" sz="2200" i="0" dirty="0">
                <a:latin typeface="Calibri" panose="020F0502020204030204" pitchFamily="34" charset="0"/>
                <a:cs typeface="Calibri" panose="020F0502020204030204" pitchFamily="34" charset="0"/>
              </a:rPr>
              <a:t>Encompasses edible fruit and ornamentals. </a:t>
            </a:r>
          </a:p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Diverse family with 100 genera and 3,000+ species. </a:t>
            </a:r>
          </a:p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Members grow in various locations and environments.</a:t>
            </a:r>
          </a:p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Family is a main interest of domestication, gene editing, cultivation.</a:t>
            </a:r>
          </a:p>
          <a:p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Overarching question: what are the main conserved regions of the genomes? What do they contribute to? </a:t>
            </a:r>
          </a:p>
        </p:txBody>
      </p:sp>
    </p:spTree>
    <p:extLst>
      <p:ext uri="{BB962C8B-B14F-4D97-AF65-F5344CB8AC3E}">
        <p14:creationId xmlns:p14="http://schemas.microsoft.com/office/powerpoint/2010/main" val="210959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B8D5A-6CCA-9A5D-1463-229F5AD3B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Project Objectives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3F017-B0ED-486A-7F85-5CBC61DD3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399" y="1685925"/>
            <a:ext cx="10464663" cy="505175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Compare the whole genomes of the species to identify conserved genomic regions (synteny).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Identify the degree of conservation and rearrangements in genomic architecture of the individuals.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Estimate evolutionary distances between the species.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Identify which gene families are conserved across most of the species and what biological functions they are associated with.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Identify which genes exhibit functional divergence. </a:t>
            </a:r>
          </a:p>
          <a:p>
            <a:pPr marL="1177200" lvl="2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902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A1690-DF2A-9FF6-8A2C-CAA00056C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Methods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B3452-CA1D-CE2C-A4B7-F2FFE4EB7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400" y="1567727"/>
            <a:ext cx="5106600" cy="4894984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OrthoFinder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US" i="0" dirty="0">
                <a:latin typeface="Calibri" panose="020F0502020204030204" pitchFamily="34" charset="0"/>
                <a:cs typeface="Calibri" panose="020F0502020204030204" pitchFamily="34" charset="0"/>
              </a:rPr>
              <a:t>Identify orthologous gene clusters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COUNT 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US" i="0" dirty="0">
                <a:latin typeface="Calibri" panose="020F0502020204030204" pitchFamily="34" charset="0"/>
                <a:cs typeface="Calibri" panose="020F0502020204030204" pitchFamily="34" charset="0"/>
              </a:rPr>
              <a:t>Analyze distribution and evolution of gene families 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MUMmer 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US" i="0" dirty="0">
                <a:latin typeface="Calibri" panose="020F0502020204030204" pitchFamily="34" charset="0"/>
                <a:cs typeface="Calibri" panose="020F0502020204030204" pitchFamily="34" charset="0"/>
              </a:rPr>
              <a:t>Identify conserved genomic regions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KinFin 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US" i="0" dirty="0">
                <a:latin typeface="Calibri" panose="020F0502020204030204" pitchFamily="34" charset="0"/>
                <a:cs typeface="Calibri" panose="020F0502020204030204" pitchFamily="34" charset="0"/>
              </a:rPr>
              <a:t>Infer phylogenies and evolutionary distances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InterProScan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US" i="0" dirty="0">
                <a:latin typeface="Calibri" panose="020F0502020204030204" pitchFamily="34" charset="0"/>
                <a:cs typeface="Calibri" panose="020F0502020204030204" pitchFamily="34" charset="0"/>
              </a:rPr>
              <a:t>Predict functional annotations.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9F96D3-F6BF-4171-BD98-C3FD1E58B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011" y="1975460"/>
            <a:ext cx="6115989" cy="290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8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D2110-60D4-2A85-6C2D-EFF12CE31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285749"/>
            <a:ext cx="10213200" cy="788035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Data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1B6A7-F637-38E5-A1AA-3A1381A72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400" y="1073784"/>
            <a:ext cx="10213200" cy="57842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Argentina anserina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(silverweed)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Rosa chinensis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(China rose)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Rosa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rogusa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(beach rose)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Fragaria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vesca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subsp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vesca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(non-native woodland strawberry)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Malus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baccata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(Asian crab apple – typically Siberian crab apple)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Malus domestica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(apple – “Golden Delicious”) 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Malus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slyvestris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(European crab apple) 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Pyrus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bretschneideri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(Chinese white pear)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Pyrus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ussuriensis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x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pyrus</a:t>
            </a: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communis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(hybrid eudicot)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Prunus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armeniaca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(apricot) 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Prunus avium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(sweet cherry)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Prunus dulcis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(almond)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Prunus </a:t>
            </a:r>
            <a:r>
              <a:rPr lang="en-US" sz="16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mume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(Japanese apricot)</a:t>
            </a:r>
          </a:p>
          <a:p>
            <a:pPr>
              <a:spcBef>
                <a:spcPts val="0"/>
              </a:spcBef>
            </a:pPr>
            <a:r>
              <a:rPr lang="en-US" sz="1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Prunus persica</a:t>
            </a:r>
            <a:r>
              <a:rPr lang="en-US" sz="16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(peach)</a:t>
            </a:r>
          </a:p>
          <a:p>
            <a:pPr>
              <a:spcBef>
                <a:spcPts val="0"/>
              </a:spcBef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Outgroup: Arabidopsis thaliana</a:t>
            </a:r>
          </a:p>
        </p:txBody>
      </p:sp>
      <p:pic>
        <p:nvPicPr>
          <p:cNvPr id="6" name="Picture 2" descr="Rosa rugosa - Wikipedia">
            <a:extLst>
              <a:ext uri="{FF2B5EF4-FFF2-40B4-BE49-F238E27FC236}">
                <a16:creationId xmlns:a16="http://schemas.microsoft.com/office/drawing/2014/main" id="{BAF572E0-B4D5-A453-2269-40754D261F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2" t="15573" r="28204" b="35920"/>
          <a:stretch/>
        </p:blipFill>
        <p:spPr bwMode="auto">
          <a:xfrm>
            <a:off x="8787383" y="139464"/>
            <a:ext cx="948256" cy="129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Rosa Chinensis &quot;Bengal Rose&quot; – Personal Space">
            <a:extLst>
              <a:ext uri="{FF2B5EF4-FFF2-40B4-BE49-F238E27FC236}">
                <a16:creationId xmlns:a16="http://schemas.microsoft.com/office/drawing/2014/main" id="{AF25FF20-C2C9-DBD4-FC95-9E6973588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418" y="460786"/>
            <a:ext cx="945815" cy="118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27D592BB-6882-537A-654C-C6E10C96F4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8" t="18990" r="55531" b="55152"/>
          <a:stretch/>
        </p:blipFill>
        <p:spPr bwMode="auto">
          <a:xfrm>
            <a:off x="10670651" y="263792"/>
            <a:ext cx="945815" cy="80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Argentina anserina #2 (Silverweed/Silver Cinquefoil) - Scioto Gardens  Nursery">
            <a:extLst>
              <a:ext uri="{FF2B5EF4-FFF2-40B4-BE49-F238E27FC236}">
                <a16:creationId xmlns:a16="http://schemas.microsoft.com/office/drawing/2014/main" id="{9998EA05-453E-98B7-09CE-A4890CF681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9" t="15165" r="26471" b="35555"/>
          <a:stretch/>
        </p:blipFill>
        <p:spPr bwMode="auto">
          <a:xfrm>
            <a:off x="7573098" y="517232"/>
            <a:ext cx="1226308" cy="110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Pyrus communis x P. ussuriensis 'Ure' | Pépinière Dominique Savio">
            <a:extLst>
              <a:ext uri="{FF2B5EF4-FFF2-40B4-BE49-F238E27FC236}">
                <a16:creationId xmlns:a16="http://schemas.microsoft.com/office/drawing/2014/main" id="{0CB4DE6F-B0A8-E788-75E9-AE53661DE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2383" y="2403894"/>
            <a:ext cx="1002521" cy="94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Ya li zhong zi Early Maturity Chinese Pyrus Bretschneideri Seeds Natural  Pear Fruit Seeds - China Pyrus Bretschneideri Seeds, pear seeds |  Made-in-China.com">
            <a:extLst>
              <a:ext uri="{FF2B5EF4-FFF2-40B4-BE49-F238E27FC236}">
                <a16:creationId xmlns:a16="http://schemas.microsoft.com/office/drawing/2014/main" id="{D045C6F9-FC2B-F30D-A5FE-0F5045DB2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311" y="2198096"/>
            <a:ext cx="945815" cy="94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Siberian crabapple (Malus baccata) · iNaturalist">
            <a:extLst>
              <a:ext uri="{FF2B5EF4-FFF2-40B4-BE49-F238E27FC236}">
                <a16:creationId xmlns:a16="http://schemas.microsoft.com/office/drawing/2014/main" id="{4B0E53E0-04BD-0388-88A6-5280BCF2FB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31" b="19982"/>
          <a:stretch/>
        </p:blipFill>
        <p:spPr bwMode="auto">
          <a:xfrm>
            <a:off x="8565188" y="2376813"/>
            <a:ext cx="1400570" cy="89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2" descr="Golden Delicious Apple, Malus x domestica 'Golden Delicious'">
            <a:extLst>
              <a:ext uri="{FF2B5EF4-FFF2-40B4-BE49-F238E27FC236}">
                <a16:creationId xmlns:a16="http://schemas.microsoft.com/office/drawing/2014/main" id="{0A30CCF0-D7F8-29B9-0C85-DD746C823E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0" t="35292" r="30596" b="19206"/>
          <a:stretch/>
        </p:blipFill>
        <p:spPr bwMode="auto">
          <a:xfrm>
            <a:off x="9965758" y="2101557"/>
            <a:ext cx="907910" cy="106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B5BFFCC-4F43-CDDE-3C70-FAE0E322FA76}"/>
              </a:ext>
            </a:extLst>
          </p:cNvPr>
          <p:cNvSpPr txBox="1"/>
          <p:nvPr/>
        </p:nvSpPr>
        <p:spPr>
          <a:xfrm>
            <a:off x="7993633" y="1741242"/>
            <a:ext cx="31499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Rosoideae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subfamily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E423EF9-496B-3FCF-0B7E-F28793E89F0A}"/>
              </a:ext>
            </a:extLst>
          </p:cNvPr>
          <p:cNvCxnSpPr/>
          <p:nvPr/>
        </p:nvCxnSpPr>
        <p:spPr>
          <a:xfrm flipV="1">
            <a:off x="7132320" y="1073784"/>
            <a:ext cx="0" cy="137223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2C45AED-865F-22B5-369F-B8D89915ED96}"/>
              </a:ext>
            </a:extLst>
          </p:cNvPr>
          <p:cNvCxnSpPr/>
          <p:nvPr/>
        </p:nvCxnSpPr>
        <p:spPr>
          <a:xfrm flipH="1">
            <a:off x="6995160" y="1073784"/>
            <a:ext cx="1371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56B1CA9-632D-E74D-836E-6888E79A01CF}"/>
              </a:ext>
            </a:extLst>
          </p:cNvPr>
          <p:cNvCxnSpPr>
            <a:cxnSpLocks/>
          </p:cNvCxnSpPr>
          <p:nvPr/>
        </p:nvCxnSpPr>
        <p:spPr>
          <a:xfrm flipH="1">
            <a:off x="6995160" y="2449194"/>
            <a:ext cx="1371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F9BC4E0-420F-DFDE-B6B4-C74544AD4A8F}"/>
              </a:ext>
            </a:extLst>
          </p:cNvPr>
          <p:cNvCxnSpPr>
            <a:cxnSpLocks/>
          </p:cNvCxnSpPr>
          <p:nvPr/>
        </p:nvCxnSpPr>
        <p:spPr>
          <a:xfrm>
            <a:off x="7132320" y="1920240"/>
            <a:ext cx="14287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CRAB APPLE (Malus Sylvestris) – Tasty Natives">
            <a:extLst>
              <a:ext uri="{FF2B5EF4-FFF2-40B4-BE49-F238E27FC236}">
                <a16:creationId xmlns:a16="http://schemas.microsoft.com/office/drawing/2014/main" id="{CFB8A466-0B61-3F33-6528-DD6BF6009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202" y="3155077"/>
            <a:ext cx="1431695" cy="107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038EEF9-18C8-4A5F-E4C6-488430A92287}"/>
              </a:ext>
            </a:extLst>
          </p:cNvPr>
          <p:cNvSpPr txBox="1"/>
          <p:nvPr/>
        </p:nvSpPr>
        <p:spPr>
          <a:xfrm>
            <a:off x="7307289" y="3629434"/>
            <a:ext cx="31499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Maloideae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subfamily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0F09C2F-FF77-AB26-D8D4-ECDBFB0C18C0}"/>
              </a:ext>
            </a:extLst>
          </p:cNvPr>
          <p:cNvCxnSpPr>
            <a:cxnSpLocks/>
          </p:cNvCxnSpPr>
          <p:nvPr/>
        </p:nvCxnSpPr>
        <p:spPr>
          <a:xfrm flipV="1">
            <a:off x="7307289" y="2797488"/>
            <a:ext cx="0" cy="152173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F9947AE-BCA6-738E-B8BC-20DA3FF85307}"/>
              </a:ext>
            </a:extLst>
          </p:cNvPr>
          <p:cNvCxnSpPr>
            <a:cxnSpLocks/>
          </p:cNvCxnSpPr>
          <p:nvPr/>
        </p:nvCxnSpPr>
        <p:spPr>
          <a:xfrm flipH="1">
            <a:off x="7132320" y="2797488"/>
            <a:ext cx="17496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43CEA89-3B23-2F5C-F300-B681FE8E05DA}"/>
              </a:ext>
            </a:extLst>
          </p:cNvPr>
          <p:cNvCxnSpPr>
            <a:cxnSpLocks/>
          </p:cNvCxnSpPr>
          <p:nvPr/>
        </p:nvCxnSpPr>
        <p:spPr>
          <a:xfrm flipH="1">
            <a:off x="7136675" y="4319218"/>
            <a:ext cx="17496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CBE72C4-BD8A-4AF8-DC04-917B7B34EE12}"/>
              </a:ext>
            </a:extLst>
          </p:cNvPr>
          <p:cNvCxnSpPr>
            <a:cxnSpLocks/>
          </p:cNvCxnSpPr>
          <p:nvPr/>
        </p:nvCxnSpPr>
        <p:spPr>
          <a:xfrm>
            <a:off x="7307289" y="3827806"/>
            <a:ext cx="59395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4" name="Picture 6" descr="Prunus armeniaca 'HARCOT' - Havlis.cz">
            <a:extLst>
              <a:ext uri="{FF2B5EF4-FFF2-40B4-BE49-F238E27FC236}">
                <a16:creationId xmlns:a16="http://schemas.microsoft.com/office/drawing/2014/main" id="{B0AF239F-456F-3585-8E8E-2B1E793C8E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1" b="10905"/>
          <a:stretch/>
        </p:blipFill>
        <p:spPr bwMode="auto">
          <a:xfrm>
            <a:off x="7634311" y="4386178"/>
            <a:ext cx="826643" cy="92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runus dulcis Calflora">
            <a:extLst>
              <a:ext uri="{FF2B5EF4-FFF2-40B4-BE49-F238E27FC236}">
                <a16:creationId xmlns:a16="http://schemas.microsoft.com/office/drawing/2014/main" id="{C488A525-2B79-181A-132F-AAE14F82D1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t="13782" r="14590" b="9366"/>
          <a:stretch/>
        </p:blipFill>
        <p:spPr bwMode="auto">
          <a:xfrm>
            <a:off x="8454615" y="4228848"/>
            <a:ext cx="1279803" cy="86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Prunus avium - EUFORGEN European forest genetic resources programme">
            <a:extLst>
              <a:ext uri="{FF2B5EF4-FFF2-40B4-BE49-F238E27FC236}">
                <a16:creationId xmlns:a16="http://schemas.microsoft.com/office/drawing/2014/main" id="{26623114-453F-C2CA-B6B6-9C8A875BB0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65" t="28000" r="35916" b="37020"/>
          <a:stretch/>
        </p:blipFill>
        <p:spPr bwMode="auto">
          <a:xfrm>
            <a:off x="9734418" y="4543742"/>
            <a:ext cx="820304" cy="82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Prunus mume">
            <a:extLst>
              <a:ext uri="{FF2B5EF4-FFF2-40B4-BE49-F238E27FC236}">
                <a16:creationId xmlns:a16="http://schemas.microsoft.com/office/drawing/2014/main" id="{C035A1C8-668B-287D-0E21-B31E4F4B4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722" y="4381057"/>
            <a:ext cx="1427476" cy="110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Prunus Persica Fruit Extract - What It Is and How It's Made">
            <a:extLst>
              <a:ext uri="{FF2B5EF4-FFF2-40B4-BE49-F238E27FC236}">
                <a16:creationId xmlns:a16="http://schemas.microsoft.com/office/drawing/2014/main" id="{F41A2A53-6278-A21E-79A6-38E3F7839C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87" t="15657" r="24374" b="29317"/>
          <a:stretch/>
        </p:blipFill>
        <p:spPr bwMode="auto">
          <a:xfrm>
            <a:off x="6215945" y="4506948"/>
            <a:ext cx="1418365" cy="100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6F281C9-E613-3611-7233-5FCD8D8CE2E0}"/>
              </a:ext>
            </a:extLst>
          </p:cNvPr>
          <p:cNvCxnSpPr>
            <a:cxnSpLocks/>
          </p:cNvCxnSpPr>
          <p:nvPr/>
        </p:nvCxnSpPr>
        <p:spPr>
          <a:xfrm flipV="1">
            <a:off x="4814460" y="4510892"/>
            <a:ext cx="0" cy="1679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3A78E54-A16A-2B60-DF6F-489D868BB58E}"/>
              </a:ext>
            </a:extLst>
          </p:cNvPr>
          <p:cNvCxnSpPr>
            <a:cxnSpLocks/>
          </p:cNvCxnSpPr>
          <p:nvPr/>
        </p:nvCxnSpPr>
        <p:spPr>
          <a:xfrm flipH="1">
            <a:off x="4639491" y="4514936"/>
            <a:ext cx="17496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1421467-7686-F46D-06ED-043AA4C4D1E0}"/>
              </a:ext>
            </a:extLst>
          </p:cNvPr>
          <p:cNvCxnSpPr>
            <a:cxnSpLocks/>
          </p:cNvCxnSpPr>
          <p:nvPr/>
        </p:nvCxnSpPr>
        <p:spPr>
          <a:xfrm flipH="1">
            <a:off x="4639491" y="6189924"/>
            <a:ext cx="174969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6D50F9A-A9A5-5D90-257A-08FAB66C6283}"/>
              </a:ext>
            </a:extLst>
          </p:cNvPr>
          <p:cNvCxnSpPr>
            <a:cxnSpLocks/>
          </p:cNvCxnSpPr>
          <p:nvPr/>
        </p:nvCxnSpPr>
        <p:spPr>
          <a:xfrm>
            <a:off x="4814460" y="5803563"/>
            <a:ext cx="144219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23CA97A5-2FB3-00D5-C355-F058224DCE58}"/>
              </a:ext>
            </a:extLst>
          </p:cNvPr>
          <p:cNvSpPr txBox="1"/>
          <p:nvPr/>
        </p:nvSpPr>
        <p:spPr>
          <a:xfrm>
            <a:off x="5865616" y="5633200"/>
            <a:ext cx="31499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Amygyloideae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subfamily </a:t>
            </a:r>
          </a:p>
        </p:txBody>
      </p:sp>
      <p:pic>
        <p:nvPicPr>
          <p:cNvPr id="2070" name="Picture 22" descr="Arabidopsis thaliana - Wikipedia">
            <a:extLst>
              <a:ext uri="{FF2B5EF4-FFF2-40B4-BE49-F238E27FC236}">
                <a16:creationId xmlns:a16="http://schemas.microsoft.com/office/drawing/2014/main" id="{29C6FA81-FEB7-DC51-AF48-502482C1B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039" y="5373495"/>
            <a:ext cx="998354" cy="138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69C61D1-4C2A-C1F0-8863-DE36E5C2D30B}"/>
              </a:ext>
            </a:extLst>
          </p:cNvPr>
          <p:cNvCxnSpPr>
            <a:cxnSpLocks/>
          </p:cNvCxnSpPr>
          <p:nvPr/>
        </p:nvCxnSpPr>
        <p:spPr>
          <a:xfrm>
            <a:off x="4298120" y="6460930"/>
            <a:ext cx="415649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888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0E26B-2DE3-5601-7257-FBDBC10EA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Current Species Tree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0C67DE0-D471-1C91-FF72-46BFDA178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38" y="1213186"/>
            <a:ext cx="11981523" cy="5249525"/>
          </a:xfrm>
          <a:prstGeom prst="rect">
            <a:avLst/>
          </a:prstGeom>
        </p:spPr>
      </p:pic>
      <p:sp>
        <p:nvSpPr>
          <p:cNvPr id="8" name="AutoShape 18" descr="Malus domestica 'Golden Delicious' (Semi-Dwarf Apple)">
            <a:extLst>
              <a:ext uri="{FF2B5EF4-FFF2-40B4-BE49-F238E27FC236}">
                <a16:creationId xmlns:a16="http://schemas.microsoft.com/office/drawing/2014/main" id="{B2AB1D6A-1DFE-1302-80BB-6DB1186F9EE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444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FD3EF-B62D-13C7-2CF9-C61DEF345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9C9C5-9E7E-ABE3-40A6-7DB6BA965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InterProScan and MUMmer </a:t>
            </a:r>
            <a:r>
              <a:rPr lang="en-US"/>
              <a:t>currently running. </a:t>
            </a:r>
            <a:endParaRPr lang="en-US" dirty="0"/>
          </a:p>
          <a:p>
            <a:r>
              <a:rPr lang="en-US" dirty="0"/>
              <a:t>Combine input from InterProScan and OrthoFinder to deploy KinFin. </a:t>
            </a:r>
          </a:p>
          <a:p>
            <a:r>
              <a:rPr lang="en-US" dirty="0"/>
              <a:t>Identify regions of conservation and predicted functions.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958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9B998-176D-9872-44DA-85B7A1312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Works Referenced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F5842-2ADC-91DD-6D6F-ADBAFB097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400" y="1685925"/>
            <a:ext cx="10213200" cy="4928884"/>
          </a:xfrm>
        </p:spPr>
        <p:txBody>
          <a:bodyPr>
            <a:norm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Bassil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N,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Lewers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K. 2009. Genomics Opportunities, New Crops and New Products. In: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Folta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KM, Gardiner SE, editors. Genetics and Genomics of Rosaceae. New York, NY: Springer. p. 55–70. Available from: https://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doi.org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/10.1007/978-0-387-77491-6_3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Bennett BC. Twenty-Five Economically Important Plant Families. 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ECONOMIC BOTANY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[Internet]. Available from: https://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www.eolss.net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/Sample-Chapters/C09/E6-118-03.pdf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Csűös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M. 2010. Count: evolutionary analysis of phylogenetic profiles with parsimony and likelihood. 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Bioinformatics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26:1910–1912.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Emms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DM, Kelly S. 2019. OrthoFinder: phylogenetic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orthology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inference for comparative genomics. 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Genome Biology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20:238.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Hummer KE,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Janick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J. 2009. Rosaceae: Taxonomy, Economic Importance, Genomics. In: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Folta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KM, Gardiner SE, editors. Genetics and Genomics of Rosaceae. New York, NY: Springer New York. p. 1–17. Available from: http://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link.springer.com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/10.1007/978-0-387-77491-6_1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Jones P,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Binns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D, Chang H-Y, Fraser M, Li W,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McAnulla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C, McWilliam H, Maslen J, Mitchell A, Nuka G, et al. 2014. InterProScan 5: genome-scale protein function classification. 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Bioinformatics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30:1236–1240.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Laetsch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DR,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Blaxter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ML. 2017. KinFin: Software for Taxon-Aware Analysis of Clustered Protein Sequences. 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G3 </a:t>
            </a:r>
            <a:r>
              <a:rPr lang="en-US" sz="1200" i="1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Genes|Genomes|Genetics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7:3349–3357.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Marçais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G,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Delcher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AL,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Phillippy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AM, Coston R,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Salzberg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SL, 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Zimin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A. 2018. MUMmer4: A fast and versatile genome alignment system. 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PLOS Computational Biology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14:e1005944.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Soundararajan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P, Won SY, Kim JS. 2019. Insight on Rosaceae Family with Genome Sequencing and Functional Genomics Perspective. </a:t>
            </a:r>
            <a:r>
              <a:rPr lang="en-US" sz="12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BioMed Research International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[Internet] 2019. Available from: https://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www.ncbi.nlm.nih.gov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/</a:t>
            </a:r>
            <a:r>
              <a:rPr lang="en-US" sz="1200" kern="1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pmc</a:t>
            </a:r>
            <a:r>
              <a:rPr lang="en-US" sz="1200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/articles/PMC6399558/</a:t>
            </a:r>
          </a:p>
          <a:p>
            <a:pPr marL="457200" indent="-457200">
              <a:buFont typeface="+mj-lt"/>
              <a:buAutoNum type="arabicPeriod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85205654"/>
      </p:ext>
    </p:extLst>
  </p:cSld>
  <p:clrMapOvr>
    <a:masterClrMapping/>
  </p:clrMapOvr>
</p:sld>
</file>

<file path=ppt/theme/theme1.xml><?xml version="1.0" encoding="utf-8"?>
<a:theme xmlns:a="http://schemas.openxmlformats.org/drawingml/2006/main" name="FrostyVTI">
  <a:themeElements>
    <a:clrScheme name="AnalogousFromLightSeed_2SEEDS">
      <a:dk1>
        <a:srgbClr val="000000"/>
      </a:dk1>
      <a:lt1>
        <a:srgbClr val="FFFFFF"/>
      </a:lt1>
      <a:dk2>
        <a:srgbClr val="412624"/>
      </a:dk2>
      <a:lt2>
        <a:srgbClr val="E8E2E2"/>
      </a:lt2>
      <a:accent1>
        <a:srgbClr val="75A8AB"/>
      </a:accent1>
      <a:accent2>
        <a:srgbClr val="81AA9B"/>
      </a:accent2>
      <a:accent3>
        <a:srgbClr val="87A4BE"/>
      </a:accent3>
      <a:accent4>
        <a:srgbClr val="BA7F94"/>
      </a:accent4>
      <a:accent5>
        <a:srgbClr val="C59793"/>
      </a:accent5>
      <a:accent6>
        <a:srgbClr val="BA9B7F"/>
      </a:accent6>
      <a:hlink>
        <a:srgbClr val="AE6D69"/>
      </a:hlink>
      <a:folHlink>
        <a:srgbClr val="7F7F7F"/>
      </a:folHlink>
    </a:clrScheme>
    <a:fontScheme name="Frosted Leaf">
      <a:majorFont>
        <a:latin typeface="Goudy Old Style"/>
        <a:ea typeface=""/>
        <a:cs typeface=""/>
      </a:majorFont>
      <a:minorFont>
        <a:latin typeface="Avenir Next LT Pro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ostyVTI" id="{DD283BC3-E0B6-4E4B-91CF-F0F54D51BB21}" vid="{3EE220F7-F497-4893-BE1F-7BB1D607421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660</Words>
  <Application>Microsoft Macintosh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Avenir Next LT Pro</vt:lpstr>
      <vt:lpstr>Calibri</vt:lpstr>
      <vt:lpstr>Goudy Old Style</vt:lpstr>
      <vt:lpstr>Wingdings</vt:lpstr>
      <vt:lpstr>FrostyVTI</vt:lpstr>
      <vt:lpstr>Exploring Genomic Diversity in the Rosaceae Family</vt:lpstr>
      <vt:lpstr>Introduction </vt:lpstr>
      <vt:lpstr>Project Objectives </vt:lpstr>
      <vt:lpstr>Methods </vt:lpstr>
      <vt:lpstr>Data Introduction</vt:lpstr>
      <vt:lpstr>Current Species Tree</vt:lpstr>
      <vt:lpstr>Next Steps</vt:lpstr>
      <vt:lpstr>Works Referenced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Genomic Diversity in the Rosaceae Plant Family</dc:title>
  <dc:creator>Rosalie Aliya Wilfong</dc:creator>
  <cp:lastModifiedBy>Rosalie Aliya Wilfong</cp:lastModifiedBy>
  <cp:revision>41</cp:revision>
  <dcterms:created xsi:type="dcterms:W3CDTF">2024-04-25T00:04:34Z</dcterms:created>
  <dcterms:modified xsi:type="dcterms:W3CDTF">2024-04-25T03:34:19Z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2024-04-25T00:26:24Z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0c5c56b9-d651-4865-a56e-c52ca14093b6</vt:lpwstr>
  </property>
  <property fmtid="{D5CDD505-2E9C-101B-9397-08002B2CF9AE}" pid="8" name="MSIP_Label_4044bd30-2ed7-4c9d-9d12-46200872a97b_ContentBits">
    <vt:lpwstr>0</vt:lpwstr>
  </property>
</Properties>
</file>