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73380"/>
  </p:normalViewPr>
  <p:slideViewPr>
    <p:cSldViewPr snapToGrid="0">
      <p:cViewPr varScale="1">
        <p:scale>
          <a:sx n="80" d="100"/>
          <a:sy n="80" d="100"/>
        </p:scale>
        <p:origin x="156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91A83-8233-0646-A2C8-A17E55A76249}" type="datetimeFigureOut">
              <a:rPr lang="en-US" smtClean="0"/>
              <a:t>4/24/24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28C369-71DA-6441-B0D9-A315137F994A}" type="slidenum">
              <a:rPr lang="en-US" smtClean="0"/>
              <a:t>‹#›</a:t>
            </a:fld>
            <a:endParaRPr lang="en-US"/>
          </a:p>
        </p:txBody>
      </p:sp>
    </p:spTree>
    <p:extLst>
      <p:ext uri="{BB962C8B-B14F-4D97-AF65-F5344CB8AC3E}">
        <p14:creationId xmlns:p14="http://schemas.microsoft.com/office/powerpoint/2010/main" val="423112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Drosophila is a genus of flies that are widely used for genetic studies because they share common genes as humans, breed quickly and are easy to culture. </a:t>
            </a:r>
          </a:p>
          <a:p>
            <a:r>
              <a:rPr lang="en-US" dirty="0" err="1"/>
              <a:t>Drosophilas</a:t>
            </a:r>
            <a:r>
              <a:rPr lang="en-US" dirty="0"/>
              <a:t> can be grouped into two groups based on their feeding habits, first are the generalists that feed and breed on multiple different fruits, plants, as well as insects. The specialists only feed and breed on specific food sources, for example, drosophila </a:t>
            </a:r>
            <a:r>
              <a:rPr lang="en-US" dirty="0" err="1"/>
              <a:t>sechellia</a:t>
            </a:r>
            <a:r>
              <a:rPr lang="en-US" dirty="0"/>
              <a:t> only feed and breed on this fruit called </a:t>
            </a:r>
            <a:r>
              <a:rPr lang="en-US" dirty="0" err="1"/>
              <a:t>morinda</a:t>
            </a:r>
            <a:r>
              <a:rPr lang="en-US" dirty="0"/>
              <a:t> </a:t>
            </a:r>
            <a:r>
              <a:rPr lang="en-US" dirty="0" err="1"/>
              <a:t>citrifolia</a:t>
            </a:r>
            <a:r>
              <a:rPr lang="en-US" dirty="0"/>
              <a:t>. </a:t>
            </a:r>
          </a:p>
        </p:txBody>
      </p:sp>
      <p:sp>
        <p:nvSpPr>
          <p:cNvPr id="4" name="Slide Number Placeholder 3"/>
          <p:cNvSpPr>
            <a:spLocks noGrp="1"/>
          </p:cNvSpPr>
          <p:nvPr>
            <p:ph type="sldNum" sz="quarter" idx="5"/>
          </p:nvPr>
        </p:nvSpPr>
        <p:spPr/>
        <p:txBody>
          <a:bodyPr/>
          <a:lstStyle/>
          <a:p>
            <a:fld id="{AD28C369-71DA-6441-B0D9-A315137F994A}" type="slidenum">
              <a:rPr lang="en-US" smtClean="0"/>
              <a:t>2</a:t>
            </a:fld>
            <a:endParaRPr lang="en-US"/>
          </a:p>
        </p:txBody>
      </p:sp>
    </p:spTree>
    <p:extLst>
      <p:ext uri="{BB962C8B-B14F-4D97-AF65-F5344CB8AC3E}">
        <p14:creationId xmlns:p14="http://schemas.microsoft.com/office/powerpoint/2010/main" val="728324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Previous research has found evidence of differences between the specialists and generalists. </a:t>
            </a:r>
          </a:p>
        </p:txBody>
      </p:sp>
      <p:sp>
        <p:nvSpPr>
          <p:cNvPr id="4" name="Slide Number Placeholder 3"/>
          <p:cNvSpPr>
            <a:spLocks noGrp="1"/>
          </p:cNvSpPr>
          <p:nvPr>
            <p:ph type="sldNum" sz="quarter" idx="5"/>
          </p:nvPr>
        </p:nvSpPr>
        <p:spPr/>
        <p:txBody>
          <a:bodyPr/>
          <a:lstStyle/>
          <a:p>
            <a:fld id="{AD28C369-71DA-6441-B0D9-A315137F994A}" type="slidenum">
              <a:rPr lang="en-US" smtClean="0"/>
              <a:t>3</a:t>
            </a:fld>
            <a:endParaRPr lang="en-US"/>
          </a:p>
        </p:txBody>
      </p:sp>
    </p:spTree>
    <p:extLst>
      <p:ext uri="{BB962C8B-B14F-4D97-AF65-F5344CB8AC3E}">
        <p14:creationId xmlns:p14="http://schemas.microsoft.com/office/powerpoint/2010/main" val="2786322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Syrphidae</a:t>
            </a:r>
            <a:r>
              <a:rPr lang="en-US" dirty="0"/>
              <a:t>: another genus also from the order </a:t>
            </a:r>
            <a:r>
              <a:rPr lang="en-US" dirty="0" err="1"/>
              <a:t>diptera</a:t>
            </a:r>
            <a:r>
              <a:rPr lang="en-US" dirty="0"/>
              <a:t>. </a:t>
            </a:r>
          </a:p>
        </p:txBody>
      </p:sp>
      <p:sp>
        <p:nvSpPr>
          <p:cNvPr id="4" name="Slide Number Placeholder 3"/>
          <p:cNvSpPr>
            <a:spLocks noGrp="1"/>
          </p:cNvSpPr>
          <p:nvPr>
            <p:ph type="sldNum" sz="quarter" idx="5"/>
          </p:nvPr>
        </p:nvSpPr>
        <p:spPr/>
        <p:txBody>
          <a:bodyPr/>
          <a:lstStyle/>
          <a:p>
            <a:fld id="{AD28C369-71DA-6441-B0D9-A315137F994A}" type="slidenum">
              <a:rPr lang="en-US" smtClean="0"/>
              <a:t>5</a:t>
            </a:fld>
            <a:endParaRPr lang="en-US"/>
          </a:p>
        </p:txBody>
      </p:sp>
    </p:spTree>
    <p:extLst>
      <p:ext uri="{BB962C8B-B14F-4D97-AF65-F5344CB8AC3E}">
        <p14:creationId xmlns:p14="http://schemas.microsoft.com/office/powerpoint/2010/main" val="906723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SimSun" panose="02010600030101010101" pitchFamily="2" charset="-122"/>
              </a:rPr>
              <a:t>This suggests that specialists have developed stronger digestive abilities for their specific food source, and this would be beneficial for their growth and survival. </a:t>
            </a:r>
          </a:p>
          <a:p>
            <a:endParaRPr lang="en-US" sz="1800" dirty="0">
              <a:effectLst/>
              <a:latin typeface="Times New Roman" panose="02020603050405020304" pitchFamily="18" charset="0"/>
              <a:ea typeface="SimSun" panose="02010600030101010101" pitchFamily="2" charset="-122"/>
            </a:endParaRPr>
          </a:p>
          <a:p>
            <a:r>
              <a:rPr lang="en-US" sz="1800" dirty="0">
                <a:effectLst/>
                <a:latin typeface="Times New Roman" panose="02020603050405020304" pitchFamily="18" charset="0"/>
                <a:ea typeface="SimSun" panose="02010600030101010101" pitchFamily="2" charset="-122"/>
              </a:rPr>
              <a:t>This finding suggests that olfactory differentiation in specialist species could be acquired in multiple species and can be helpful for identifying the specific food source and help improve fitness. </a:t>
            </a:r>
            <a:endParaRPr lang="en-US" dirty="0"/>
          </a:p>
        </p:txBody>
      </p:sp>
      <p:sp>
        <p:nvSpPr>
          <p:cNvPr id="4" name="Slide Number Placeholder 3"/>
          <p:cNvSpPr>
            <a:spLocks noGrp="1"/>
          </p:cNvSpPr>
          <p:nvPr>
            <p:ph type="sldNum" sz="quarter" idx="5"/>
          </p:nvPr>
        </p:nvSpPr>
        <p:spPr/>
        <p:txBody>
          <a:bodyPr/>
          <a:lstStyle/>
          <a:p>
            <a:fld id="{AD28C369-71DA-6441-B0D9-A315137F994A}" type="slidenum">
              <a:rPr lang="en-US" smtClean="0"/>
              <a:t>11</a:t>
            </a:fld>
            <a:endParaRPr lang="en-US"/>
          </a:p>
        </p:txBody>
      </p:sp>
    </p:spTree>
    <p:extLst>
      <p:ext uri="{BB962C8B-B14F-4D97-AF65-F5344CB8AC3E}">
        <p14:creationId xmlns:p14="http://schemas.microsoft.com/office/powerpoint/2010/main" val="3554072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CC8A6-E81C-0A12-E369-B2C4D45AADC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4B396C-3EBE-951E-8F1F-17558485AA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87FD4E-F3F5-2091-A4AE-3457CCA3E3DD}"/>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D6568767-4877-772B-B968-FB08ADBA8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002174-35CD-E959-DF40-EA7043BF68E2}"/>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1235495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FA14A-F886-5AEC-3950-FAD102B993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27E6680-9B3A-624D-63AE-31C9E46EE1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49D6A2-E4F9-4CE5-5C00-90845A1C7DB0}"/>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007E0F74-3CE0-A1A3-E917-A5AF0EA679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8E2EA9-974E-E365-6D2D-D87EC9EA0701}"/>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852831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0BF9F2-D312-08D4-7394-E951BDEB99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A0130A-71EF-F89F-F4C2-0C86A7DB1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6E0101-1951-46AC-3D2B-7A7F5B45D705}"/>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C9ED1A94-6554-CEBA-0101-DC3AAAF785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983FCE-F942-292F-7C0E-82066B9360B3}"/>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2124707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59E06-FDCA-2314-D01D-D303E3390D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DFA6C7-70A5-E6D8-620E-13BD50EF012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0A13C4-2A13-5EC1-E126-857927EB3331}"/>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7E88F593-2D2B-A6B9-56E0-8B09829E0C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9FD09-6BBC-1758-C2E3-207848EACB17}"/>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1212150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B8A62-C7F5-74D4-95AE-42B66340E3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073974-BABC-FE27-B807-B4A1F8BEDB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431C32-D9FE-044D-0DD8-F8AAAB40F739}"/>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ADDE37D9-2ACF-90C3-0C44-000B574090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D3FFC5-3607-63F7-4271-354B2CD0C261}"/>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1959485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0F3D8-C559-EB93-852D-885160B948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C4D107-0D8D-FCD9-2D27-30A8910257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77D488-FF07-4929-B2B9-A1ED319AE1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A39CF4-9999-00E3-B333-B5FE5C7D8819}"/>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6" name="Footer Placeholder 5">
            <a:extLst>
              <a:ext uri="{FF2B5EF4-FFF2-40B4-BE49-F238E27FC236}">
                <a16:creationId xmlns:a16="http://schemas.microsoft.com/office/drawing/2014/main" id="{3CDAF3E5-8898-B820-0FAD-C9E0770089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DDF06C-D7FA-D126-77D7-EAAE9CFF84BF}"/>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3251664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3E84D-F02B-57E7-14AC-92AFFA7A6C9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03CDDF-01FD-EE64-7862-44FC533C25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FBF0A5-75B0-7D1C-748A-72DBE37E96E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9CB4A8-F743-6090-EACC-6B9A01A919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4B5EDF-2B49-F70E-06E4-249EC303B5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91C61C-0F8F-692F-7279-B46D7C3919AB}"/>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8" name="Footer Placeholder 7">
            <a:extLst>
              <a:ext uri="{FF2B5EF4-FFF2-40B4-BE49-F238E27FC236}">
                <a16:creationId xmlns:a16="http://schemas.microsoft.com/office/drawing/2014/main" id="{0FEEE7EF-4747-4B09-A437-812004FFD1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051544-722D-D380-76E2-884A7B57AC8B}"/>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1157476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E7B4B-237C-3BBD-CDA0-062F21EB555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D5A778-3129-8CA6-BC11-06766FE7237D}"/>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4" name="Footer Placeholder 3">
            <a:extLst>
              <a:ext uri="{FF2B5EF4-FFF2-40B4-BE49-F238E27FC236}">
                <a16:creationId xmlns:a16="http://schemas.microsoft.com/office/drawing/2014/main" id="{809318D2-4D5D-0208-2340-EB19A501E8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C6D7E8-699A-9007-F6B9-FDBD54CADEE4}"/>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490548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1ACD4C-4B89-14EF-2FF5-CAC4A6C0818C}"/>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3" name="Footer Placeholder 2">
            <a:extLst>
              <a:ext uri="{FF2B5EF4-FFF2-40B4-BE49-F238E27FC236}">
                <a16:creationId xmlns:a16="http://schemas.microsoft.com/office/drawing/2014/main" id="{663205B4-C89A-70A3-C25B-7A6B6046F0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85E98-6758-AF12-3259-0455292D695A}"/>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1749889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C4075-3B7A-F1B7-50E1-D4C7FBBEC5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B950DC-497A-F584-1816-0D9F6B06F1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663448-0397-0381-2D6D-FDC887B9C2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153CAD-1A84-BE68-1412-C007D94D2615}"/>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6" name="Footer Placeholder 5">
            <a:extLst>
              <a:ext uri="{FF2B5EF4-FFF2-40B4-BE49-F238E27FC236}">
                <a16:creationId xmlns:a16="http://schemas.microsoft.com/office/drawing/2014/main" id="{EDF0D564-7C38-2438-FBAF-B3E836C5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534D17-106F-9D46-EE53-C99B85AEEF0A}"/>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2601153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6099C-5A34-402F-6410-A3BB832820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0A3BE7-66EC-186B-DA15-9A8894948A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356489D-0C28-AC5A-82D5-98D48A7A8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968580-887C-074E-1E67-B303E86702B8}"/>
              </a:ext>
            </a:extLst>
          </p:cNvPr>
          <p:cNvSpPr>
            <a:spLocks noGrp="1"/>
          </p:cNvSpPr>
          <p:nvPr>
            <p:ph type="dt" sz="half" idx="10"/>
          </p:nvPr>
        </p:nvSpPr>
        <p:spPr/>
        <p:txBody>
          <a:bodyPr/>
          <a:lstStyle/>
          <a:p>
            <a:fld id="{BC82C891-BA08-4F4F-A89E-01EAD815A6E3}" type="datetimeFigureOut">
              <a:rPr lang="en-US" smtClean="0"/>
              <a:t>4/24/24</a:t>
            </a:fld>
            <a:endParaRPr lang="en-US"/>
          </a:p>
        </p:txBody>
      </p:sp>
      <p:sp>
        <p:nvSpPr>
          <p:cNvPr id="6" name="Footer Placeholder 5">
            <a:extLst>
              <a:ext uri="{FF2B5EF4-FFF2-40B4-BE49-F238E27FC236}">
                <a16:creationId xmlns:a16="http://schemas.microsoft.com/office/drawing/2014/main" id="{48CA2F5E-2534-01F0-3CEC-22BE3F33C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BA81A4-D09F-1B56-43F1-BC0F35FEFBA8}"/>
              </a:ext>
            </a:extLst>
          </p:cNvPr>
          <p:cNvSpPr>
            <a:spLocks noGrp="1"/>
          </p:cNvSpPr>
          <p:nvPr>
            <p:ph type="sldNum" sz="quarter" idx="12"/>
          </p:nvPr>
        </p:nvSpPr>
        <p:spPr/>
        <p:txBody>
          <a:bodyPr/>
          <a:lstStyle/>
          <a:p>
            <a:fld id="{B4540EC5-3285-CF4C-A520-A4483677E26C}" type="slidenum">
              <a:rPr lang="en-US" smtClean="0"/>
              <a:t>‹#›</a:t>
            </a:fld>
            <a:endParaRPr lang="en-US"/>
          </a:p>
        </p:txBody>
      </p:sp>
    </p:spTree>
    <p:extLst>
      <p:ext uri="{BB962C8B-B14F-4D97-AF65-F5344CB8AC3E}">
        <p14:creationId xmlns:p14="http://schemas.microsoft.com/office/powerpoint/2010/main" val="4170131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45BFDF-FF81-9381-A372-5A625BF9FA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4A9A816-1FF4-5A39-A042-BB511A61BF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04A4BB-A9C6-E9F2-3064-00CF95774C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82C891-BA08-4F4F-A89E-01EAD815A6E3}" type="datetimeFigureOut">
              <a:rPr lang="en-US" smtClean="0"/>
              <a:t>4/24/24</a:t>
            </a:fld>
            <a:endParaRPr lang="en-US"/>
          </a:p>
        </p:txBody>
      </p:sp>
      <p:sp>
        <p:nvSpPr>
          <p:cNvPr id="5" name="Footer Placeholder 4">
            <a:extLst>
              <a:ext uri="{FF2B5EF4-FFF2-40B4-BE49-F238E27FC236}">
                <a16:creationId xmlns:a16="http://schemas.microsoft.com/office/drawing/2014/main" id="{286967AB-AE9D-102F-DD92-F3090680AA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E9F6390-FF0B-2129-A185-BA435E80A9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4540EC5-3285-CF4C-A520-A4483677E26C}" type="slidenum">
              <a:rPr lang="en-US" smtClean="0"/>
              <a:t>‹#›</a:t>
            </a:fld>
            <a:endParaRPr lang="en-US"/>
          </a:p>
        </p:txBody>
      </p:sp>
    </p:spTree>
    <p:extLst>
      <p:ext uri="{BB962C8B-B14F-4D97-AF65-F5344CB8AC3E}">
        <p14:creationId xmlns:p14="http://schemas.microsoft.com/office/powerpoint/2010/main" val="15902718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6CFE6-39E2-CDEE-FBFD-8C58785DD6D4}"/>
              </a:ext>
            </a:extLst>
          </p:cNvPr>
          <p:cNvSpPr>
            <a:spLocks noGrp="1"/>
          </p:cNvSpPr>
          <p:nvPr>
            <p:ph type="ctrTitle"/>
          </p:nvPr>
        </p:nvSpPr>
        <p:spPr/>
        <p:txBody>
          <a:bodyPr>
            <a:normAutofit fontScale="90000"/>
          </a:bodyPr>
          <a:lstStyle/>
          <a:p>
            <a:r>
              <a:rPr lang="en-US" dirty="0"/>
              <a:t>Gene Enrichment Analysis in Drosophila Specialist Species</a:t>
            </a:r>
          </a:p>
        </p:txBody>
      </p:sp>
      <p:sp>
        <p:nvSpPr>
          <p:cNvPr id="3" name="Subtitle 2">
            <a:extLst>
              <a:ext uri="{FF2B5EF4-FFF2-40B4-BE49-F238E27FC236}">
                <a16:creationId xmlns:a16="http://schemas.microsoft.com/office/drawing/2014/main" id="{55AEBB0C-7AA7-A7BB-9DF5-677FDC04EAE5}"/>
              </a:ext>
            </a:extLst>
          </p:cNvPr>
          <p:cNvSpPr>
            <a:spLocks noGrp="1"/>
          </p:cNvSpPr>
          <p:nvPr>
            <p:ph type="subTitle" idx="1"/>
          </p:nvPr>
        </p:nvSpPr>
        <p:spPr/>
        <p:txBody>
          <a:bodyPr/>
          <a:lstStyle/>
          <a:p>
            <a:r>
              <a:rPr lang="en-US" dirty="0"/>
              <a:t>Qingyi Zhong</a:t>
            </a:r>
          </a:p>
        </p:txBody>
      </p:sp>
    </p:spTree>
    <p:extLst>
      <p:ext uri="{BB962C8B-B14F-4D97-AF65-F5344CB8AC3E}">
        <p14:creationId xmlns:p14="http://schemas.microsoft.com/office/powerpoint/2010/main" val="1823285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D0C8-36D5-C010-EBEC-0BFD7DBA5D48}"/>
              </a:ext>
            </a:extLst>
          </p:cNvPr>
          <p:cNvSpPr>
            <a:spLocks noGrp="1"/>
          </p:cNvSpPr>
          <p:nvPr>
            <p:ph type="title"/>
          </p:nvPr>
        </p:nvSpPr>
        <p:spPr/>
        <p:txBody>
          <a:bodyPr/>
          <a:lstStyle/>
          <a:p>
            <a:r>
              <a:rPr lang="en-US" dirty="0"/>
              <a:t>Summary of REVIGO results</a:t>
            </a:r>
          </a:p>
        </p:txBody>
      </p:sp>
      <p:sp>
        <p:nvSpPr>
          <p:cNvPr id="3" name="Content Placeholder 2">
            <a:extLst>
              <a:ext uri="{FF2B5EF4-FFF2-40B4-BE49-F238E27FC236}">
                <a16:creationId xmlns:a16="http://schemas.microsoft.com/office/drawing/2014/main" id="{62191FB4-9B0A-793A-C0FD-A3EF20BED040}"/>
              </a:ext>
            </a:extLst>
          </p:cNvPr>
          <p:cNvSpPr>
            <a:spLocks noGrp="1"/>
          </p:cNvSpPr>
          <p:nvPr>
            <p:ph idx="1"/>
          </p:nvPr>
        </p:nvSpPr>
        <p:spPr/>
        <p:txBody>
          <a:bodyPr>
            <a:normAutofit lnSpcReduction="10000"/>
          </a:bodyPr>
          <a:lstStyle/>
          <a:p>
            <a:r>
              <a:rPr lang="en-US" dirty="0"/>
              <a:t>Genes involved in DNA transposition and recombination, and nucleotide, carbohydrate, and phospholipid metabolic processes are enriched in </a:t>
            </a:r>
            <a:r>
              <a:rPr lang="en-US" dirty="0" err="1"/>
              <a:t>D.mojavensis</a:t>
            </a:r>
            <a:r>
              <a:rPr lang="en-US" dirty="0"/>
              <a:t>. Genes involved in smell perception are enriched in </a:t>
            </a:r>
            <a:r>
              <a:rPr lang="en-US" dirty="0" err="1"/>
              <a:t>D.mojavensis</a:t>
            </a:r>
            <a:r>
              <a:rPr lang="en-US" dirty="0"/>
              <a:t>. </a:t>
            </a:r>
          </a:p>
          <a:p>
            <a:r>
              <a:rPr lang="en-US" dirty="0"/>
              <a:t>Genes involved in protein modification and signaling pathway regulations are enriched in </a:t>
            </a:r>
            <a:r>
              <a:rPr lang="en-US" dirty="0" err="1"/>
              <a:t>D.erecta</a:t>
            </a:r>
            <a:r>
              <a:rPr lang="en-US" dirty="0"/>
              <a:t>. Interestingly, genes involved in sleep are also highly enriched in </a:t>
            </a:r>
            <a:r>
              <a:rPr lang="en-US" dirty="0" err="1"/>
              <a:t>D.erecta</a:t>
            </a:r>
            <a:r>
              <a:rPr lang="en-US" dirty="0"/>
              <a:t>. </a:t>
            </a:r>
          </a:p>
          <a:p>
            <a:r>
              <a:rPr lang="en-US" dirty="0"/>
              <a:t>Genes involved in protein modification and metabolic processes are enriched in </a:t>
            </a:r>
            <a:r>
              <a:rPr lang="en-US" dirty="0" err="1"/>
              <a:t>D.sechellia</a:t>
            </a:r>
            <a:r>
              <a:rPr lang="en-US" dirty="0"/>
              <a:t>. </a:t>
            </a:r>
          </a:p>
          <a:p>
            <a:r>
              <a:rPr lang="en-US" dirty="0"/>
              <a:t>Genes involved in lipid and carbohydrate metabolism and reproduction are enriched in </a:t>
            </a:r>
            <a:r>
              <a:rPr lang="en-US" dirty="0" err="1"/>
              <a:t>D.subobscura</a:t>
            </a:r>
            <a:r>
              <a:rPr lang="en-US" dirty="0"/>
              <a:t>. </a:t>
            </a:r>
          </a:p>
        </p:txBody>
      </p:sp>
    </p:spTree>
    <p:extLst>
      <p:ext uri="{BB962C8B-B14F-4D97-AF65-F5344CB8AC3E}">
        <p14:creationId xmlns:p14="http://schemas.microsoft.com/office/powerpoint/2010/main" val="2202995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76140-C457-FCAC-B46D-EA6B9A4421EB}"/>
              </a:ext>
            </a:extLst>
          </p:cNvPr>
          <p:cNvSpPr>
            <a:spLocks noGrp="1"/>
          </p:cNvSpPr>
          <p:nvPr>
            <p:ph type="title"/>
          </p:nvPr>
        </p:nvSpPr>
        <p:spPr/>
        <p:txBody>
          <a:bodyPr/>
          <a:lstStyle/>
          <a:p>
            <a:r>
              <a:rPr lang="en-US" dirty="0"/>
              <a:t>Summary of REVIGO results</a:t>
            </a:r>
          </a:p>
        </p:txBody>
      </p:sp>
      <p:sp>
        <p:nvSpPr>
          <p:cNvPr id="3" name="Content Placeholder 2">
            <a:extLst>
              <a:ext uri="{FF2B5EF4-FFF2-40B4-BE49-F238E27FC236}">
                <a16:creationId xmlns:a16="http://schemas.microsoft.com/office/drawing/2014/main" id="{0BB75D16-7263-DE95-02F2-5DC5085FC3DF}"/>
              </a:ext>
            </a:extLst>
          </p:cNvPr>
          <p:cNvSpPr>
            <a:spLocks noGrp="1"/>
          </p:cNvSpPr>
          <p:nvPr>
            <p:ph idx="1"/>
          </p:nvPr>
        </p:nvSpPr>
        <p:spPr/>
        <p:txBody>
          <a:bodyPr/>
          <a:lstStyle/>
          <a:p>
            <a:r>
              <a:rPr lang="en-US" dirty="0"/>
              <a:t>Genes involved in metabolism processes, especially carbohydrate and lipid metabolism, are found in three of the four specialist species. </a:t>
            </a:r>
          </a:p>
          <a:p>
            <a:r>
              <a:rPr lang="en-US" dirty="0" err="1"/>
              <a:t>D.mojavensis</a:t>
            </a:r>
            <a:r>
              <a:rPr lang="en-US" dirty="0"/>
              <a:t> has genes enriched in smell perception, but D. </a:t>
            </a:r>
            <a:r>
              <a:rPr lang="en-US" dirty="0" err="1"/>
              <a:t>sechellia</a:t>
            </a:r>
            <a:r>
              <a:rPr lang="en-US" dirty="0"/>
              <a:t>, which was found to have olfactory adaptations for its host in a previous study did not have genes involved in </a:t>
            </a:r>
            <a:r>
              <a:rPr lang="en-US"/>
              <a:t>smell enriched. </a:t>
            </a:r>
            <a:endParaRPr lang="en-US" dirty="0"/>
          </a:p>
          <a:p>
            <a:endParaRPr lang="en-US" dirty="0"/>
          </a:p>
        </p:txBody>
      </p:sp>
    </p:spTree>
    <p:extLst>
      <p:ext uri="{BB962C8B-B14F-4D97-AF65-F5344CB8AC3E}">
        <p14:creationId xmlns:p14="http://schemas.microsoft.com/office/powerpoint/2010/main" val="3520239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EAA56-615C-E22F-DBA5-565C3D275C03}"/>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071F8DF9-5096-0706-6243-6A0D0B31110B}"/>
              </a:ext>
            </a:extLst>
          </p:cNvPr>
          <p:cNvSpPr>
            <a:spLocks noGrp="1"/>
          </p:cNvSpPr>
          <p:nvPr>
            <p:ph idx="1"/>
          </p:nvPr>
        </p:nvSpPr>
        <p:spPr/>
        <p:txBody>
          <a:bodyPr>
            <a:normAutofit fontScale="85000" lnSpcReduction="10000"/>
          </a:bodyPr>
          <a:lstStyle/>
          <a:p>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Csűös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M. (2010). Count: Evolutionary analysis of phylogenetic profiles with parsimony and likelihood.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Bioinformatics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26</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(15), 1910–1912.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/10.1093/bioinformatics/btq315</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Emms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D. M., &amp; Kelly, S. (2019).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OrthoFinder</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Phylogenetic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orthology</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inference for comparative genomics.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Genome Biology</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20</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 238.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/10.1186/s13059-019-1832-y</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Jones, P.,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Binns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D., Chang, H.-Y., Fraser, M., Li, W.,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McAnulla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C., McWilliam, H., Maslen, J., Mitchell, A., Nuka, G.,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Pesseat</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 Quinn, A. F.,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Sangrador</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-Vegas, A.,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Scheremetjew</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M., Yong, S.-Y., Lopez, R., &amp; Hunter, S. (2014).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InterProScan</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5: Genome-scale protein function classification.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Bioinformatics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30</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(9), 1236–1240.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/10.1093/bioinformatics/btu031</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National Center for Biotechnology Information</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(n.d.). Retrieved April 18, 2024, from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www.ncbi.nlm.nih.gov</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Reisenman</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C. E., Wong, J.,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Vedagarbha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N.,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Livelo</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C., &amp; Scott, K. (2023). Taste adaptations associated with host specialization in the specialist Drosophila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sechellia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Journal of Experimental Biology</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226</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(3), jeb244641.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/10.1242/jeb.244641</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Supek</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F.,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Bošnjak</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M.,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Škunca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N., &amp;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Šmuc</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 (2011). REVIGO Summarizes and Visualizes Long Lists of Gene Ontology Terms.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PLOS ONE</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6</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(7), e21800.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/10.1371/journal.pone.0021800</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Watada, M., Hayashi, Y., Watanabe, K.,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Mizutani</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Mure</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 Hattori, Y., &amp;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Uemura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 (2020). Divergence of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Drosophila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species: Longevity and reproduction under different nutrient balances.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Genes to Cells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25</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(9), 626–636.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/10.1111/gtc.12798</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a:p>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Watanabe, K.,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Kanaoka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Y.,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Mizutani</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 Uchiyama, H.,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Yajima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S., Watada, M., </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Uemura</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T., &amp; Hattori, Y. (2019). Interspecies Comparative Analyses Reveal Distinct Carbohydrate-Responsive Systems among Drosophila Species.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Cell Reports</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 </a:t>
            </a:r>
            <a:r>
              <a:rPr lang="en-US" sz="1800" i="1"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28</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 2594-2607.e7. https://</a:t>
            </a:r>
            <a:r>
              <a:rPr lang="en-US" sz="1800" dirty="0" err="1">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doi.org</a:t>
            </a:r>
            <a:r>
              <a:rPr lang="en-US" sz="1800" dirty="0">
                <a:solidFill>
                  <a:srgbClr val="000000"/>
                </a:solidFill>
                <a:effectLst/>
                <a:latin typeface="Times New Roman" panose="02020603050405020304" pitchFamily="18" charset="0"/>
                <a:ea typeface="SimSun" panose="02010600030101010101" pitchFamily="2" charset="-122"/>
                <a:cs typeface="Times New Roman" panose="02020603050405020304" pitchFamily="18" charset="0"/>
              </a:rPr>
              <a:t>/10.1016/j.celrep.2019.08.030</a:t>
            </a:r>
            <a:endParaRPr lang="en-US" sz="1800" dirty="0">
              <a:solidFill>
                <a:srgbClr val="000000"/>
              </a:solidFill>
              <a:effectLst/>
              <a:latin typeface="Century Gothic" panose="020B050202020202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62317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232FB-7AAE-0904-AA7B-73FD4A4A7D3C}"/>
              </a:ext>
            </a:extLst>
          </p:cNvPr>
          <p:cNvSpPr>
            <a:spLocks noGrp="1"/>
          </p:cNvSpPr>
          <p:nvPr>
            <p:ph type="title"/>
          </p:nvPr>
        </p:nvSpPr>
        <p:spPr/>
        <p:txBody>
          <a:bodyPr/>
          <a:lstStyle/>
          <a:p>
            <a:r>
              <a:rPr lang="en-US" dirty="0"/>
              <a:t>Generalists and specialists</a:t>
            </a:r>
          </a:p>
        </p:txBody>
      </p:sp>
      <p:pic>
        <p:nvPicPr>
          <p:cNvPr id="1026" name="Picture 2" descr="How to Tell the Difference Between Fruits and Vegetables">
            <a:extLst>
              <a:ext uri="{FF2B5EF4-FFF2-40B4-BE49-F238E27FC236}">
                <a16:creationId xmlns:a16="http://schemas.microsoft.com/office/drawing/2014/main" id="{6716CCEC-2FA7-112B-8F15-4358FE3D27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2548" y="2091087"/>
            <a:ext cx="4868781" cy="324635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54BE42D-B6A8-0289-567C-1FF1DF976D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9262" y="3200094"/>
            <a:ext cx="4289344" cy="28630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A0957BD-CFBC-DF33-0286-9D6278C4386D}"/>
              </a:ext>
            </a:extLst>
          </p:cNvPr>
          <p:cNvSpPr txBox="1"/>
          <p:nvPr/>
        </p:nvSpPr>
        <p:spPr>
          <a:xfrm>
            <a:off x="6799262" y="1456293"/>
            <a:ext cx="3702205" cy="369332"/>
          </a:xfrm>
          <a:prstGeom prst="rect">
            <a:avLst/>
          </a:prstGeom>
          <a:noFill/>
        </p:spPr>
        <p:txBody>
          <a:bodyPr wrap="square" rtlCol="0">
            <a:spAutoFit/>
          </a:bodyPr>
          <a:lstStyle/>
          <a:p>
            <a:r>
              <a:rPr lang="en-US" dirty="0"/>
              <a:t>Drosophila </a:t>
            </a:r>
            <a:r>
              <a:rPr lang="en-US" dirty="0" err="1"/>
              <a:t>sechellia</a:t>
            </a:r>
            <a:endParaRPr lang="en-US" dirty="0"/>
          </a:p>
        </p:txBody>
      </p:sp>
      <p:sp>
        <p:nvSpPr>
          <p:cNvPr id="5" name="TextBox 4">
            <a:extLst>
              <a:ext uri="{FF2B5EF4-FFF2-40B4-BE49-F238E27FC236}">
                <a16:creationId xmlns:a16="http://schemas.microsoft.com/office/drawing/2014/main" id="{4D5A0906-0551-DE79-2C36-F3F67B17238B}"/>
              </a:ext>
            </a:extLst>
          </p:cNvPr>
          <p:cNvSpPr txBox="1"/>
          <p:nvPr/>
        </p:nvSpPr>
        <p:spPr>
          <a:xfrm>
            <a:off x="6799262" y="2781856"/>
            <a:ext cx="1864869" cy="369332"/>
          </a:xfrm>
          <a:prstGeom prst="rect">
            <a:avLst/>
          </a:prstGeom>
          <a:noFill/>
        </p:spPr>
        <p:txBody>
          <a:bodyPr wrap="none" rtlCol="0">
            <a:spAutoFit/>
          </a:bodyPr>
          <a:lstStyle/>
          <a:p>
            <a:r>
              <a:rPr lang="en-US" dirty="0" err="1"/>
              <a:t>Morinda</a:t>
            </a:r>
            <a:r>
              <a:rPr lang="en-US" dirty="0"/>
              <a:t> </a:t>
            </a:r>
            <a:r>
              <a:rPr lang="en-US" dirty="0" err="1"/>
              <a:t>citrifolia</a:t>
            </a:r>
            <a:endParaRPr lang="en-US" dirty="0"/>
          </a:p>
        </p:txBody>
      </p:sp>
      <p:pic>
        <p:nvPicPr>
          <p:cNvPr id="1032" name="Picture 8" descr="Taste adaptations associated with host specialization in the specialist  Drosophila sechellia">
            <a:extLst>
              <a:ext uri="{FF2B5EF4-FFF2-40B4-BE49-F238E27FC236}">
                <a16:creationId xmlns:a16="http://schemas.microsoft.com/office/drawing/2014/main" id="{11573370-F91A-D662-6AD7-97705DE6A761}"/>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rot="5400000">
            <a:off x="9085611" y="1595993"/>
            <a:ext cx="1536700" cy="132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182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922FB-2083-F09E-31C8-64EC8AFEFBB1}"/>
              </a:ext>
            </a:extLst>
          </p:cNvPr>
          <p:cNvSpPr>
            <a:spLocks noGrp="1"/>
          </p:cNvSpPr>
          <p:nvPr>
            <p:ph type="title"/>
          </p:nvPr>
        </p:nvSpPr>
        <p:spPr/>
        <p:txBody>
          <a:bodyPr/>
          <a:lstStyle/>
          <a:p>
            <a:r>
              <a:rPr lang="en-US" dirty="0"/>
              <a:t>Previous findings </a:t>
            </a:r>
          </a:p>
        </p:txBody>
      </p:sp>
      <p:sp>
        <p:nvSpPr>
          <p:cNvPr id="3" name="Content Placeholder 2">
            <a:extLst>
              <a:ext uri="{FF2B5EF4-FFF2-40B4-BE49-F238E27FC236}">
                <a16:creationId xmlns:a16="http://schemas.microsoft.com/office/drawing/2014/main" id="{CBB76370-071B-2C64-3E3D-430C7FC8D7A8}"/>
              </a:ext>
            </a:extLst>
          </p:cNvPr>
          <p:cNvSpPr>
            <a:spLocks noGrp="1"/>
          </p:cNvSpPr>
          <p:nvPr>
            <p:ph idx="1"/>
          </p:nvPr>
        </p:nvSpPr>
        <p:spPr/>
        <p:txBody>
          <a:bodyPr/>
          <a:lstStyle/>
          <a:p>
            <a:r>
              <a:rPr lang="en-US" dirty="0"/>
              <a:t>Adult male specialists live longer on a protein rich diet compared with generalists(Watada et al., 2020). </a:t>
            </a:r>
          </a:p>
          <a:p>
            <a:r>
              <a:rPr lang="en-US" dirty="0"/>
              <a:t>Generalists have more robust carbohydrate-responsive regulatory systems for nutritional adaptations(Watanabe et al., 2019). </a:t>
            </a:r>
          </a:p>
          <a:p>
            <a:r>
              <a:rPr lang="en-US" dirty="0"/>
              <a:t>Several olfactory adaptations mediating the specialist D. </a:t>
            </a:r>
            <a:r>
              <a:rPr lang="en-US" dirty="0" err="1"/>
              <a:t>sechellia’s</a:t>
            </a:r>
            <a:r>
              <a:rPr lang="en-US" dirty="0"/>
              <a:t> preference for its host, and reduced taste and feeding aversion to bitter compounds and host fatty acids(</a:t>
            </a:r>
            <a:r>
              <a:rPr lang="en-US" dirty="0" err="1"/>
              <a:t>Reisenman</a:t>
            </a:r>
            <a:r>
              <a:rPr lang="en-US" dirty="0"/>
              <a:t> et al., 2023). </a:t>
            </a:r>
          </a:p>
        </p:txBody>
      </p:sp>
    </p:spTree>
    <p:extLst>
      <p:ext uri="{BB962C8B-B14F-4D97-AF65-F5344CB8AC3E}">
        <p14:creationId xmlns:p14="http://schemas.microsoft.com/office/powerpoint/2010/main" val="3465085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35DA7-EC54-0C75-1A87-954456546D7D}"/>
              </a:ext>
            </a:extLst>
          </p:cNvPr>
          <p:cNvSpPr>
            <a:spLocks noGrp="1"/>
          </p:cNvSpPr>
          <p:nvPr>
            <p:ph type="title"/>
          </p:nvPr>
        </p:nvSpPr>
        <p:spPr/>
        <p:txBody>
          <a:bodyPr/>
          <a:lstStyle/>
          <a:p>
            <a:r>
              <a:rPr lang="en-US" dirty="0"/>
              <a:t>Purpose and hypothesis</a:t>
            </a:r>
          </a:p>
        </p:txBody>
      </p:sp>
      <p:sp>
        <p:nvSpPr>
          <p:cNvPr id="3" name="Content Placeholder 2">
            <a:extLst>
              <a:ext uri="{FF2B5EF4-FFF2-40B4-BE49-F238E27FC236}">
                <a16:creationId xmlns:a16="http://schemas.microsoft.com/office/drawing/2014/main" id="{9565DEF9-A1EE-C7C0-8FFD-14534438E58B}"/>
              </a:ext>
            </a:extLst>
          </p:cNvPr>
          <p:cNvSpPr>
            <a:spLocks noGrp="1"/>
          </p:cNvSpPr>
          <p:nvPr>
            <p:ph idx="1"/>
          </p:nvPr>
        </p:nvSpPr>
        <p:spPr/>
        <p:txBody>
          <a:bodyPr/>
          <a:lstStyle/>
          <a:p>
            <a:r>
              <a:rPr lang="en-US" dirty="0"/>
              <a:t>However, no study has comprehensively looked at how different specialist species have different genes expressed compared with generalists. </a:t>
            </a:r>
          </a:p>
          <a:p>
            <a:r>
              <a:rPr lang="en-US" dirty="0"/>
              <a:t>Expect to find some genes to be commonly enriched across specialist species, and some genes unique to specific species. </a:t>
            </a:r>
          </a:p>
        </p:txBody>
      </p:sp>
    </p:spTree>
    <p:extLst>
      <p:ext uri="{BB962C8B-B14F-4D97-AF65-F5344CB8AC3E}">
        <p14:creationId xmlns:p14="http://schemas.microsoft.com/office/powerpoint/2010/main" val="2369226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91EE1-637F-49E8-2369-D912FE897C95}"/>
              </a:ext>
            </a:extLst>
          </p:cNvPr>
          <p:cNvSpPr>
            <a:spLocks noGrp="1"/>
          </p:cNvSpPr>
          <p:nvPr>
            <p:ph type="title"/>
          </p:nvPr>
        </p:nvSpPr>
        <p:spPr/>
        <p:txBody>
          <a:bodyPr/>
          <a:lstStyle/>
          <a:p>
            <a:r>
              <a:rPr lang="en-US" dirty="0"/>
              <a:t>Data</a:t>
            </a:r>
          </a:p>
        </p:txBody>
      </p:sp>
      <p:graphicFrame>
        <p:nvGraphicFramePr>
          <p:cNvPr id="4" name="Content Placeholder 3">
            <a:extLst>
              <a:ext uri="{FF2B5EF4-FFF2-40B4-BE49-F238E27FC236}">
                <a16:creationId xmlns:a16="http://schemas.microsoft.com/office/drawing/2014/main" id="{9162C311-5452-EC17-82C0-2A7A08BC23D3}"/>
              </a:ext>
            </a:extLst>
          </p:cNvPr>
          <p:cNvGraphicFramePr>
            <a:graphicFrameLocks noGrp="1"/>
          </p:cNvGraphicFramePr>
          <p:nvPr>
            <p:ph idx="1"/>
            <p:extLst>
              <p:ext uri="{D42A27DB-BD31-4B8C-83A1-F6EECF244321}">
                <p14:modId xmlns:p14="http://schemas.microsoft.com/office/powerpoint/2010/main" val="2987308838"/>
              </p:ext>
            </p:extLst>
          </p:nvPr>
        </p:nvGraphicFramePr>
        <p:xfrm>
          <a:off x="5268236" y="752168"/>
          <a:ext cx="5925790" cy="5106078"/>
        </p:xfrm>
        <a:graphic>
          <a:graphicData uri="http://schemas.openxmlformats.org/drawingml/2006/table">
            <a:tbl>
              <a:tblPr firstRow="1" firstCol="1" bandRow="1">
                <a:tableStyleId>{69CF1AB2-1976-4502-BF36-3FF5EA218861}</a:tableStyleId>
              </a:tblPr>
              <a:tblGrid>
                <a:gridCol w="4132779">
                  <a:extLst>
                    <a:ext uri="{9D8B030D-6E8A-4147-A177-3AD203B41FA5}">
                      <a16:colId xmlns:a16="http://schemas.microsoft.com/office/drawing/2014/main" val="1496626035"/>
                    </a:ext>
                  </a:extLst>
                </a:gridCol>
                <a:gridCol w="1793011">
                  <a:extLst>
                    <a:ext uri="{9D8B030D-6E8A-4147-A177-3AD203B41FA5}">
                      <a16:colId xmlns:a16="http://schemas.microsoft.com/office/drawing/2014/main" val="259345691"/>
                    </a:ext>
                  </a:extLst>
                </a:gridCol>
              </a:tblGrid>
              <a:tr h="245583">
                <a:tc>
                  <a:txBody>
                    <a:bodyPr/>
                    <a:lstStyle/>
                    <a:p>
                      <a:r>
                        <a:rPr lang="en-US" sz="1600" b="0" cap="none" spc="0">
                          <a:ln w="0"/>
                          <a:solidFill>
                            <a:schemeClr val="tx1"/>
                          </a:solidFill>
                          <a:effectLst>
                            <a:outerShdw blurRad="38100" dist="19050" dir="2700000" algn="tl" rotWithShape="0">
                              <a:schemeClr val="dk1">
                                <a:alpha val="40000"/>
                              </a:schemeClr>
                            </a:outerShdw>
                          </a:effectLst>
                        </a:rPr>
                        <a:t>species name</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category</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46543633"/>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D.ananassae</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07755898"/>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D.busckii</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9998705"/>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D.erecta</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specialist </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2"/>
                    </a:solidFill>
                  </a:tcPr>
                </a:tc>
                <a:extLst>
                  <a:ext uri="{0D108BD9-81ED-4DB2-BD59-A6C34878D82A}">
                    <a16:rowId xmlns:a16="http://schemas.microsoft.com/office/drawing/2014/main" val="1566504323"/>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D.melanogaster</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75502268"/>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D.mojavensis</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specialist </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2"/>
                    </a:solidFill>
                  </a:tcPr>
                </a:tc>
                <a:extLst>
                  <a:ext uri="{0D108BD9-81ED-4DB2-BD59-A6C34878D82A}">
                    <a16:rowId xmlns:a16="http://schemas.microsoft.com/office/drawing/2014/main" val="1534087991"/>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D.persimilis</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14050880"/>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D.pseudoobscura</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0093671"/>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 Scaptodrosophila lebanonensis</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outgroup</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6"/>
                    </a:solidFill>
                  </a:tcPr>
                </a:tc>
                <a:extLst>
                  <a:ext uri="{0D108BD9-81ED-4DB2-BD59-A6C34878D82A}">
                    <a16:rowId xmlns:a16="http://schemas.microsoft.com/office/drawing/2014/main" val="15776015"/>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D.sechellia</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specialist </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2"/>
                    </a:solidFill>
                  </a:tcPr>
                </a:tc>
                <a:extLst>
                  <a:ext uri="{0D108BD9-81ED-4DB2-BD59-A6C34878D82A}">
                    <a16:rowId xmlns:a16="http://schemas.microsoft.com/office/drawing/2014/main" val="9127303"/>
                  </a:ext>
                </a:extLst>
              </a:tr>
              <a:tr h="324033">
                <a:tc>
                  <a:txBody>
                    <a:bodyPr/>
                    <a:lstStyle/>
                    <a:p>
                      <a:r>
                        <a:rPr lang="en-US" sz="1600" b="0" cap="none" spc="0" dirty="0" err="1">
                          <a:ln w="0"/>
                          <a:solidFill>
                            <a:schemeClr val="tx1"/>
                          </a:solidFill>
                          <a:effectLst>
                            <a:outerShdw blurRad="38100" dist="19050" dir="2700000" algn="tl" rotWithShape="0">
                              <a:schemeClr val="dk1">
                                <a:alpha val="40000"/>
                              </a:schemeClr>
                            </a:outerShdw>
                          </a:effectLst>
                        </a:rPr>
                        <a:t>D.simulans</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19179366"/>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D.subobscura</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specialist</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2"/>
                    </a:solidFill>
                  </a:tcPr>
                </a:tc>
                <a:extLst>
                  <a:ext uri="{0D108BD9-81ED-4DB2-BD59-A6C34878D82A}">
                    <a16:rowId xmlns:a16="http://schemas.microsoft.com/office/drawing/2014/main" val="2737650759"/>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D.virilis</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generalist</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83746050"/>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D.willistoni</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14194452"/>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D.yakuba</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a:ln w="0"/>
                          <a:solidFill>
                            <a:schemeClr val="tx1"/>
                          </a:solidFill>
                          <a:effectLst>
                            <a:outerShdw blurRad="38100" dist="19050" dir="2700000" algn="tl" rotWithShape="0">
                              <a:schemeClr val="dk1">
                                <a:alpha val="40000"/>
                              </a:schemeClr>
                            </a:outerShdw>
                          </a:effectLst>
                        </a:rPr>
                        <a:t>generalist</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84396384"/>
                  </a:ext>
                </a:extLst>
              </a:tr>
              <a:tr h="324033">
                <a:tc>
                  <a:txBody>
                    <a:bodyPr/>
                    <a:lstStyle/>
                    <a:p>
                      <a:r>
                        <a:rPr lang="en-US" sz="1600" b="0" cap="none" spc="0">
                          <a:ln w="0"/>
                          <a:solidFill>
                            <a:schemeClr val="tx1"/>
                          </a:solidFill>
                          <a:effectLst>
                            <a:outerShdw blurRad="38100" dist="19050" dir="2700000" algn="tl" rotWithShape="0">
                              <a:schemeClr val="dk1">
                                <a:alpha val="40000"/>
                              </a:schemeClr>
                            </a:outerShdw>
                          </a:effectLst>
                        </a:rPr>
                        <a:t>Syrphidae Episyrphus balteatus</a:t>
                      </a:r>
                      <a:endParaRPr lang="en-US" sz="1600" b="0" cap="none" spc="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r>
                        <a:rPr lang="en-US" sz="1600" b="0" cap="none" spc="0" dirty="0">
                          <a:ln w="0"/>
                          <a:solidFill>
                            <a:schemeClr val="tx1"/>
                          </a:solidFill>
                          <a:effectLst>
                            <a:outerShdw blurRad="38100" dist="19050" dir="2700000" algn="tl" rotWithShape="0">
                              <a:schemeClr val="dk1">
                                <a:alpha val="40000"/>
                              </a:schemeClr>
                            </a:outerShdw>
                          </a:effectLst>
                        </a:rPr>
                        <a:t>outgroup</a:t>
                      </a:r>
                      <a:endParaRPr lang="en-US" sz="1600" b="0" cap="none" spc="0" dirty="0">
                        <a:ln w="0"/>
                        <a:solidFill>
                          <a:schemeClr val="tx1"/>
                        </a:solidFill>
                        <a:effectLst>
                          <a:outerShdw blurRad="38100" dist="19050" dir="2700000" algn="tl" rotWithShape="0">
                            <a:schemeClr val="dk1">
                              <a:alpha val="40000"/>
                            </a:schemeClr>
                          </a:outerShdw>
                        </a:effectLst>
                        <a:latin typeface="Century Gothic" panose="020B0502020202020204" pitchFamily="34" charset="0"/>
                        <a:ea typeface="SimSun" panose="02010600030101010101" pitchFamily="2" charset="-122"/>
                        <a:cs typeface="Times New Roman" panose="02020603050405020304" pitchFamily="18" charset="0"/>
                      </a:endParaRPr>
                    </a:p>
                  </a:txBody>
                  <a:tcPr marL="68580" marR="68580" marT="0" marB="0">
                    <a:solidFill>
                      <a:schemeClr val="accent6"/>
                    </a:solidFill>
                  </a:tcPr>
                </a:tc>
                <a:extLst>
                  <a:ext uri="{0D108BD9-81ED-4DB2-BD59-A6C34878D82A}">
                    <a16:rowId xmlns:a16="http://schemas.microsoft.com/office/drawing/2014/main" val="1820473533"/>
                  </a:ext>
                </a:extLst>
              </a:tr>
            </a:tbl>
          </a:graphicData>
        </a:graphic>
      </p:graphicFrame>
      <p:sp>
        <p:nvSpPr>
          <p:cNvPr id="5" name="TextBox 4">
            <a:extLst>
              <a:ext uri="{FF2B5EF4-FFF2-40B4-BE49-F238E27FC236}">
                <a16:creationId xmlns:a16="http://schemas.microsoft.com/office/drawing/2014/main" id="{D3526E72-BA08-3D6D-48AF-49262CF6910C}"/>
              </a:ext>
            </a:extLst>
          </p:cNvPr>
          <p:cNvSpPr txBox="1"/>
          <p:nvPr/>
        </p:nvSpPr>
        <p:spPr>
          <a:xfrm>
            <a:off x="457200" y="1533832"/>
            <a:ext cx="4630994" cy="1200329"/>
          </a:xfrm>
          <a:prstGeom prst="rect">
            <a:avLst/>
          </a:prstGeom>
          <a:noFill/>
        </p:spPr>
        <p:txBody>
          <a:bodyPr wrap="square" rtlCol="0">
            <a:spAutoFit/>
          </a:bodyPr>
          <a:lstStyle/>
          <a:p>
            <a:r>
              <a:rPr lang="en-US" dirty="0"/>
              <a:t>The annotated predicted proteome files of 15 Drosophila and related species were downloaded from the NCBI website (National Center for Biotechnology Information, n.d.) . </a:t>
            </a:r>
          </a:p>
        </p:txBody>
      </p:sp>
    </p:spTree>
    <p:extLst>
      <p:ext uri="{BB962C8B-B14F-4D97-AF65-F5344CB8AC3E}">
        <p14:creationId xmlns:p14="http://schemas.microsoft.com/office/powerpoint/2010/main" val="4205056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C3C46-1FCF-139C-823E-0324411B8E34}"/>
              </a:ext>
            </a:extLst>
          </p:cNvPr>
          <p:cNvSpPr>
            <a:spLocks noGrp="1"/>
          </p:cNvSpPr>
          <p:nvPr>
            <p:ph type="title"/>
          </p:nvPr>
        </p:nvSpPr>
        <p:spPr/>
        <p:txBody>
          <a:bodyPr/>
          <a:lstStyle/>
          <a:p>
            <a:r>
              <a:rPr lang="en-US" dirty="0"/>
              <a:t>Methods</a:t>
            </a:r>
          </a:p>
        </p:txBody>
      </p:sp>
      <p:sp>
        <p:nvSpPr>
          <p:cNvPr id="3" name="Content Placeholder 2">
            <a:extLst>
              <a:ext uri="{FF2B5EF4-FFF2-40B4-BE49-F238E27FC236}">
                <a16:creationId xmlns:a16="http://schemas.microsoft.com/office/drawing/2014/main" id="{395355CE-7A5D-E64F-B48C-24A24D4350EE}"/>
              </a:ext>
            </a:extLst>
          </p:cNvPr>
          <p:cNvSpPr>
            <a:spLocks noGrp="1"/>
          </p:cNvSpPr>
          <p:nvPr>
            <p:ph idx="1"/>
          </p:nvPr>
        </p:nvSpPr>
        <p:spPr/>
        <p:txBody>
          <a:bodyPr/>
          <a:lstStyle/>
          <a:p>
            <a:r>
              <a:rPr lang="en-US" dirty="0" err="1"/>
              <a:t>OrthoFinder</a:t>
            </a:r>
            <a:r>
              <a:rPr lang="en-US" dirty="0"/>
              <a:t> </a:t>
            </a:r>
          </a:p>
          <a:p>
            <a:pPr lvl="1"/>
            <a:r>
              <a:rPr lang="en-US" dirty="0"/>
              <a:t>species tree</a:t>
            </a:r>
          </a:p>
          <a:p>
            <a:r>
              <a:rPr lang="en-US" dirty="0"/>
              <a:t>Count </a:t>
            </a:r>
          </a:p>
          <a:p>
            <a:pPr lvl="1"/>
            <a:r>
              <a:rPr lang="en-US" dirty="0" err="1"/>
              <a:t>wagner</a:t>
            </a:r>
            <a:r>
              <a:rPr lang="en-US" dirty="0"/>
              <a:t> parsimony for genes gained</a:t>
            </a:r>
          </a:p>
          <a:p>
            <a:r>
              <a:rPr lang="en-US" dirty="0" err="1"/>
              <a:t>InterProScan</a:t>
            </a:r>
            <a:r>
              <a:rPr lang="en-US" dirty="0"/>
              <a:t> </a:t>
            </a:r>
          </a:p>
          <a:p>
            <a:pPr lvl="1"/>
            <a:r>
              <a:rPr lang="en-US" dirty="0"/>
              <a:t>functional annotation and enrichment</a:t>
            </a:r>
          </a:p>
          <a:p>
            <a:r>
              <a:rPr lang="en-US" dirty="0"/>
              <a:t>REVIGO </a:t>
            </a:r>
          </a:p>
          <a:p>
            <a:pPr lvl="1"/>
            <a:r>
              <a:rPr lang="en-US" dirty="0"/>
              <a:t>summarize the results</a:t>
            </a:r>
          </a:p>
        </p:txBody>
      </p:sp>
    </p:spTree>
    <p:extLst>
      <p:ext uri="{BB962C8B-B14F-4D97-AF65-F5344CB8AC3E}">
        <p14:creationId xmlns:p14="http://schemas.microsoft.com/office/powerpoint/2010/main" val="2835403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236E1-3C95-1A37-A24A-08BB9B440E1B}"/>
              </a:ext>
            </a:extLst>
          </p:cNvPr>
          <p:cNvSpPr>
            <a:spLocks noGrp="1"/>
          </p:cNvSpPr>
          <p:nvPr>
            <p:ph type="title"/>
          </p:nvPr>
        </p:nvSpPr>
        <p:spPr/>
        <p:txBody>
          <a:bodyPr/>
          <a:lstStyle/>
          <a:p>
            <a:r>
              <a:rPr lang="en-US" dirty="0"/>
              <a:t>Result: species tree</a:t>
            </a:r>
          </a:p>
        </p:txBody>
      </p:sp>
      <p:sp>
        <p:nvSpPr>
          <p:cNvPr id="3" name="Content Placeholder 2">
            <a:extLst>
              <a:ext uri="{FF2B5EF4-FFF2-40B4-BE49-F238E27FC236}">
                <a16:creationId xmlns:a16="http://schemas.microsoft.com/office/drawing/2014/main" id="{2A12FC7E-ADC3-36B6-9DA9-3979F4436616}"/>
              </a:ext>
            </a:extLst>
          </p:cNvPr>
          <p:cNvSpPr>
            <a:spLocks noGrp="1"/>
          </p:cNvSpPr>
          <p:nvPr>
            <p:ph idx="1"/>
          </p:nvPr>
        </p:nvSpPr>
        <p:spPr/>
        <p:txBody>
          <a:bodyPr/>
          <a:lstStyle/>
          <a:p>
            <a:endParaRPr lang="en-US"/>
          </a:p>
        </p:txBody>
      </p:sp>
      <p:pic>
        <p:nvPicPr>
          <p:cNvPr id="4" name="Picture 3" descr="A screenshot of a computer&#10;&#10;Description automatically generated">
            <a:extLst>
              <a:ext uri="{FF2B5EF4-FFF2-40B4-BE49-F238E27FC236}">
                <a16:creationId xmlns:a16="http://schemas.microsoft.com/office/drawing/2014/main" id="{7294D6F7-4139-A59A-D478-7F8E4A24B7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419606"/>
            <a:ext cx="6948948" cy="4757357"/>
          </a:xfrm>
          <a:prstGeom prst="rect">
            <a:avLst/>
          </a:prstGeom>
        </p:spPr>
      </p:pic>
    </p:spTree>
    <p:extLst>
      <p:ext uri="{BB962C8B-B14F-4D97-AF65-F5344CB8AC3E}">
        <p14:creationId xmlns:p14="http://schemas.microsoft.com/office/powerpoint/2010/main" val="1811780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18272-6008-6741-6A37-2D12F0E13913}"/>
              </a:ext>
            </a:extLst>
          </p:cNvPr>
          <p:cNvSpPr>
            <a:spLocks noGrp="1"/>
          </p:cNvSpPr>
          <p:nvPr>
            <p:ph type="title"/>
          </p:nvPr>
        </p:nvSpPr>
        <p:spPr/>
        <p:txBody>
          <a:bodyPr/>
          <a:lstStyle/>
          <a:p>
            <a:r>
              <a:rPr lang="en-US" dirty="0"/>
              <a:t>Result: Wagner parsimony</a:t>
            </a:r>
          </a:p>
        </p:txBody>
      </p:sp>
      <p:sp>
        <p:nvSpPr>
          <p:cNvPr id="3" name="Content Placeholder 2">
            <a:extLst>
              <a:ext uri="{FF2B5EF4-FFF2-40B4-BE49-F238E27FC236}">
                <a16:creationId xmlns:a16="http://schemas.microsoft.com/office/drawing/2014/main" id="{B062C5BD-737B-4603-9B7B-2B0AB8A42C2B}"/>
              </a:ext>
            </a:extLst>
          </p:cNvPr>
          <p:cNvSpPr>
            <a:spLocks noGrp="1"/>
          </p:cNvSpPr>
          <p:nvPr>
            <p:ph idx="1"/>
          </p:nvPr>
        </p:nvSpPr>
        <p:spPr/>
        <p:txBody>
          <a:bodyPr/>
          <a:lstStyle/>
          <a:p>
            <a:endParaRPr lang="en-US"/>
          </a:p>
        </p:txBody>
      </p:sp>
      <p:pic>
        <p:nvPicPr>
          <p:cNvPr id="4" name="Picture 3" descr="A diagram of a diagram&#10;&#10;Description automatically generated">
            <a:extLst>
              <a:ext uri="{FF2B5EF4-FFF2-40B4-BE49-F238E27FC236}">
                <a16:creationId xmlns:a16="http://schemas.microsoft.com/office/drawing/2014/main" id="{4BAB5D7A-B4E4-0E66-47D8-0AC8D1D9F69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4174" y="1690688"/>
            <a:ext cx="9365272" cy="4025266"/>
          </a:xfrm>
          <a:prstGeom prst="rect">
            <a:avLst/>
          </a:prstGeom>
        </p:spPr>
      </p:pic>
    </p:spTree>
    <p:extLst>
      <p:ext uri="{BB962C8B-B14F-4D97-AF65-F5344CB8AC3E}">
        <p14:creationId xmlns:p14="http://schemas.microsoft.com/office/powerpoint/2010/main" val="3511961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CB3A3-7735-01A8-D185-4B39A580E318}"/>
              </a:ext>
            </a:extLst>
          </p:cNvPr>
          <p:cNvSpPr>
            <a:spLocks noGrp="1"/>
          </p:cNvSpPr>
          <p:nvPr>
            <p:ph type="title"/>
          </p:nvPr>
        </p:nvSpPr>
        <p:spPr/>
        <p:txBody>
          <a:bodyPr/>
          <a:lstStyle/>
          <a:p>
            <a:r>
              <a:rPr lang="en-US" dirty="0"/>
              <a:t>Result: REVIGO enrichment</a:t>
            </a:r>
          </a:p>
        </p:txBody>
      </p:sp>
      <p:sp>
        <p:nvSpPr>
          <p:cNvPr id="3" name="Content Placeholder 2">
            <a:extLst>
              <a:ext uri="{FF2B5EF4-FFF2-40B4-BE49-F238E27FC236}">
                <a16:creationId xmlns:a16="http://schemas.microsoft.com/office/drawing/2014/main" id="{35604DBB-B039-472C-87C1-6A1B45C8D822}"/>
              </a:ext>
            </a:extLst>
          </p:cNvPr>
          <p:cNvSpPr>
            <a:spLocks noGrp="1"/>
          </p:cNvSpPr>
          <p:nvPr>
            <p:ph idx="1"/>
          </p:nvPr>
        </p:nvSpPr>
        <p:spPr/>
        <p:txBody>
          <a:bodyPr/>
          <a:lstStyle/>
          <a:p>
            <a:endParaRPr lang="en-US"/>
          </a:p>
        </p:txBody>
      </p:sp>
      <p:pic>
        <p:nvPicPr>
          <p:cNvPr id="4" name="Picture 3" descr="A diagram of a cell&#10;&#10;Description automatically generated with medium confidence">
            <a:extLst>
              <a:ext uri="{FF2B5EF4-FFF2-40B4-BE49-F238E27FC236}">
                <a16:creationId xmlns:a16="http://schemas.microsoft.com/office/drawing/2014/main" id="{82A9A28A-3F84-0D1D-B2C7-A07C35E8BD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65554" y="1257830"/>
            <a:ext cx="6934200" cy="4919133"/>
          </a:xfrm>
          <a:prstGeom prst="rect">
            <a:avLst/>
          </a:prstGeom>
        </p:spPr>
      </p:pic>
      <p:pic>
        <p:nvPicPr>
          <p:cNvPr id="5" name="Picture 4" descr="A diagram of a network&#10;&#10;Description automatically generated with medium confidence">
            <a:extLst>
              <a:ext uri="{FF2B5EF4-FFF2-40B4-BE49-F238E27FC236}">
                <a16:creationId xmlns:a16="http://schemas.microsoft.com/office/drawing/2014/main" id="{E139AC85-0487-D428-D8F2-999445F2CE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6646" y="1257830"/>
            <a:ext cx="7193108" cy="4919133"/>
          </a:xfrm>
          <a:prstGeom prst="rect">
            <a:avLst/>
          </a:prstGeom>
        </p:spPr>
      </p:pic>
      <p:pic>
        <p:nvPicPr>
          <p:cNvPr id="6" name="Picture 5" descr="A diagram of a protein pathway&#10;&#10;Description automatically generated">
            <a:extLst>
              <a:ext uri="{FF2B5EF4-FFF2-40B4-BE49-F238E27FC236}">
                <a16:creationId xmlns:a16="http://schemas.microsoft.com/office/drawing/2014/main" id="{FBAF6207-AB19-3BA2-6F8D-E22F3BE4B9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6646" y="1310317"/>
            <a:ext cx="7561555" cy="5381953"/>
          </a:xfrm>
          <a:prstGeom prst="rect">
            <a:avLst/>
          </a:prstGeom>
        </p:spPr>
      </p:pic>
      <p:pic>
        <p:nvPicPr>
          <p:cNvPr id="7" name="Picture 6" descr="A diagram of a cell cycle&#10;&#10;Description automatically generated">
            <a:extLst>
              <a:ext uri="{FF2B5EF4-FFF2-40B4-BE49-F238E27FC236}">
                <a16:creationId xmlns:a16="http://schemas.microsoft.com/office/drawing/2014/main" id="{008D0D24-B3E6-DD46-F503-CB9B084913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292" y="1425257"/>
            <a:ext cx="7515909" cy="5067618"/>
          </a:xfrm>
          <a:prstGeom prst="rect">
            <a:avLst/>
          </a:prstGeom>
        </p:spPr>
      </p:pic>
    </p:spTree>
    <p:extLst>
      <p:ext uri="{BB962C8B-B14F-4D97-AF65-F5344CB8AC3E}">
        <p14:creationId xmlns:p14="http://schemas.microsoft.com/office/powerpoint/2010/main" val="88443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689</TotalTime>
  <Words>1047</Words>
  <Application>Microsoft Macintosh PowerPoint</Application>
  <PresentationFormat>Widescreen</PresentationFormat>
  <Paragraphs>86</Paragraphs>
  <Slides>12</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Aptos</vt:lpstr>
      <vt:lpstr>Aptos Display</vt:lpstr>
      <vt:lpstr>Arial</vt:lpstr>
      <vt:lpstr>Century Gothic</vt:lpstr>
      <vt:lpstr>Times New Roman</vt:lpstr>
      <vt:lpstr>Office Theme</vt:lpstr>
      <vt:lpstr>Gene Enrichment Analysis in Drosophila Specialist Species</vt:lpstr>
      <vt:lpstr>Generalists and specialists</vt:lpstr>
      <vt:lpstr>Previous findings </vt:lpstr>
      <vt:lpstr>Purpose and hypothesis</vt:lpstr>
      <vt:lpstr>Data</vt:lpstr>
      <vt:lpstr>Methods</vt:lpstr>
      <vt:lpstr>Result: species tree</vt:lpstr>
      <vt:lpstr>Result: Wagner parsimony</vt:lpstr>
      <vt:lpstr>Result: REVIGO enrichment</vt:lpstr>
      <vt:lpstr>Summary of REVIGO results</vt:lpstr>
      <vt:lpstr>Summary of REVIGO results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 Enrichment Analysis in Drosophila melanogaster Specialist Species</dc:title>
  <dc:creator>Zhong, Qingyi</dc:creator>
  <cp:lastModifiedBy>Zhong, Qingyi</cp:lastModifiedBy>
  <cp:revision>18</cp:revision>
  <dcterms:created xsi:type="dcterms:W3CDTF">2024-04-23T16:07:34Z</dcterms:created>
  <dcterms:modified xsi:type="dcterms:W3CDTF">2024-04-24T13:14:07Z</dcterms:modified>
</cp:coreProperties>
</file>