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cf7fc0ed5f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cf7fc0ed5f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Midpoint root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Bootstrap values tell us confidence in those relationships and some genes are more closely related than others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cf7fc0ed5f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cf7fc0ed5f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cf7fc0ed5f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cf7fc0ed5f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f7fc0ed5f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cf7fc0ed5f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cf7fc0ed5f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cf7fc0ed5f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cf7fc0ed5f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cf7fc0ed5f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f7fc0ed5f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f7fc0ed5f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cf7fc0ed5f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cf7fc0ed5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Number of genes + percentage in orthogroups + number of orthogroups + 472 number of orthogroups with all </a:t>
            </a:r>
            <a:r>
              <a:rPr lang="en"/>
              <a:t>species</a:t>
            </a:r>
            <a:r>
              <a:rPr lang="en"/>
              <a:t> present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cf7fc0ed5f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cf7fc0ed5f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Rooted based on orthogroups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cf7fc0ed5f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cf7fc0ed5f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See what </a:t>
            </a:r>
            <a:r>
              <a:rPr lang="en"/>
              <a:t>was</a:t>
            </a:r>
            <a:r>
              <a:rPr lang="en"/>
              <a:t> specific based on genome_type from kin fin analysis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genetic diversity was captured for soil dwelling bacteria vs outgroup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cf7fc0ed5f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cf7fc0ed5f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zotero.org/google-docs/?LHNqw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680"/>
              <a:t>Evolutionary History of Metabolic Genes in Soil Dwelling Bacillus Bacteria: A Genomic and Phylogenetic Analysis</a:t>
            </a:r>
            <a:endParaRPr sz="2680"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Dhruv Shah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/>
          <p:nvPr>
            <p:ph type="title"/>
          </p:nvPr>
        </p:nvSpPr>
        <p:spPr>
          <a:xfrm>
            <a:off x="634200" y="5947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 Tree</a:t>
            </a:r>
            <a:endParaRPr/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3600" y="1129950"/>
            <a:ext cx="5920476" cy="3918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40"/>
              <a:t>Next Steps</a:t>
            </a:r>
            <a:endParaRPr sz="2540"/>
          </a:p>
        </p:txBody>
      </p:sp>
      <p:sp>
        <p:nvSpPr>
          <p:cNvPr id="161" name="Google Shape;161;p23"/>
          <p:cNvSpPr txBox="1"/>
          <p:nvPr>
            <p:ph idx="1" type="body"/>
          </p:nvPr>
        </p:nvSpPr>
        <p:spPr>
          <a:xfrm>
            <a:off x="1034250" y="2116975"/>
            <a:ext cx="7557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Analyze the evolutionary relationships of the gene tree based on the bootstrap values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Understand how these impact their </a:t>
            </a:r>
            <a:r>
              <a:rPr lang="en" sz="1600"/>
              <a:t>ecological</a:t>
            </a:r>
            <a:r>
              <a:rPr lang="en" sz="1600"/>
              <a:t> roles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Display only bootstrap values that are greater than 95 to imply strong support in those relationships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67" name="Google Shape;167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Kiesewalter, H. T., Lozano-Andrade, C. N., Maróti, G., Snyder, D., Cooper, V. S., Jørgensen, T. S., Weber, T., &amp; Kovács, Á. T. (2020). Complete Genome Sequences of 13 Bacillus subtilis Soil Isolates for Studying Secondary Metabolite Diversity. Microbiology Resource Announcements, 9 (2). https://doi.org/10.1128/MRA.01406-19.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Saha, J., Saha, B. K., Sarkar, M. P., Roy, V., Mandal, P., &amp; Pal, A. (2019). Comparative Genomic Analysis of Soil Dwelling Bacteria Utilizing a Combinational Codon Usage and Molecular Phylogenetic Approach Accentuating on Key Housekeeping Genes. Frontiers in Microbiology, 10. https://doi.org/10.3389/fmicb.2019.02896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Simonsen, A. K. (2022). Environmental stress leads to genome streamlining in a widely distributed species of soil bacteria. ISME J, 16, 423–434. https://doi.org/10.1038/s41396-021-01082-x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567525" y="2088400"/>
            <a:ext cx="77859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Soil dwelling bacteria improves soil structure and </a:t>
            </a:r>
            <a:r>
              <a:rPr lang="en" sz="1400"/>
              <a:t>recycles</a:t>
            </a:r>
            <a:r>
              <a:rPr lang="en" sz="1400"/>
              <a:t> nutrients in the soil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Metabolic genes convert substrates into energy and build cellular structures by encoding enzymes and proteins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</a:t>
            </a:r>
            <a:r>
              <a:rPr lang="en" sz="1400"/>
              <a:t>ince bacteria mutates quickly to adapt to their environment, there is metabolic diversity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Previous studies have explored metabolic diversity in soil dwelling bacteria based on environmental factors </a:t>
            </a:r>
            <a:r>
              <a:rPr lang="en" sz="1400">
                <a:uFill>
                  <a:noFill/>
                </a:uFill>
                <a:hlinkClick r:id="rId3"/>
              </a:rPr>
              <a:t>(Simonsen, 2022)</a:t>
            </a:r>
            <a:r>
              <a:rPr lang="en" sz="1400"/>
              <a:t> and evolutionary relationships between essential housekeeping genomes (Saha et al., 2019)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Hypothesis/Research Question: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Question: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How does the evolutionary history of metabolic genes of soil dwelling bacteria reflect their ecological variation and possible adaptation mechanisms?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Hypothesis: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evolutionary history of metabolic genes would influence their ecological roles and adaptations as there will be unique metabolic genes for soil dwelling </a:t>
            </a:r>
            <a:r>
              <a:rPr lang="en"/>
              <a:t>Bacillus</a:t>
            </a:r>
            <a:r>
              <a:rPr lang="en"/>
              <a:t> bacteria in comparison to other Bacteria species.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329400" y="20365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Genomes</a:t>
            </a:r>
            <a:endParaRPr/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775" y="215550"/>
            <a:ext cx="5067301" cy="4779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729450" y="1318650"/>
            <a:ext cx="16329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Methods</a:t>
            </a:r>
            <a:endParaRPr/>
          </a:p>
        </p:txBody>
      </p:sp>
      <p:sp>
        <p:nvSpPr>
          <p:cNvPr id="111" name="Google Shape;111;p17"/>
          <p:cNvSpPr/>
          <p:nvPr/>
        </p:nvSpPr>
        <p:spPr>
          <a:xfrm>
            <a:off x="3643288" y="539475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OrthoFinder</a:t>
            </a:r>
            <a:endParaRPr/>
          </a:p>
        </p:txBody>
      </p:sp>
      <p:cxnSp>
        <p:nvCxnSpPr>
          <p:cNvPr id="112" name="Google Shape;112;p17"/>
          <p:cNvCxnSpPr>
            <a:stCxn id="111" idx="2"/>
            <a:endCxn id="113" idx="0"/>
          </p:cNvCxnSpPr>
          <p:nvPr/>
        </p:nvCxnSpPr>
        <p:spPr>
          <a:xfrm>
            <a:off x="4371988" y="1199775"/>
            <a:ext cx="1457400" cy="59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7"/>
          <p:cNvSpPr/>
          <p:nvPr/>
        </p:nvSpPr>
        <p:spPr>
          <a:xfrm>
            <a:off x="5100688" y="1797278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InterProScan</a:t>
            </a:r>
            <a:endParaRPr/>
          </a:p>
        </p:txBody>
      </p:sp>
      <p:cxnSp>
        <p:nvCxnSpPr>
          <p:cNvPr id="114" name="Google Shape;114;p17"/>
          <p:cNvCxnSpPr/>
          <p:nvPr/>
        </p:nvCxnSpPr>
        <p:spPr>
          <a:xfrm>
            <a:off x="5915000" y="2457572"/>
            <a:ext cx="0" cy="59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5" name="Google Shape;115;p17"/>
          <p:cNvSpPr/>
          <p:nvPr/>
        </p:nvSpPr>
        <p:spPr>
          <a:xfrm>
            <a:off x="5186313" y="3055178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KinFin</a:t>
            </a:r>
            <a:endParaRPr/>
          </a:p>
        </p:txBody>
      </p:sp>
      <p:cxnSp>
        <p:nvCxnSpPr>
          <p:cNvPr id="116" name="Google Shape;116;p17"/>
          <p:cNvCxnSpPr>
            <a:endCxn id="117" idx="0"/>
          </p:cNvCxnSpPr>
          <p:nvPr/>
        </p:nvCxnSpPr>
        <p:spPr>
          <a:xfrm flipH="1">
            <a:off x="3228988" y="1199675"/>
            <a:ext cx="1057200" cy="59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7" name="Google Shape;117;p17"/>
          <p:cNvSpPr/>
          <p:nvPr/>
        </p:nvSpPr>
        <p:spPr>
          <a:xfrm>
            <a:off x="2500288" y="1797275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Count</a:t>
            </a:r>
            <a:endParaRPr/>
          </a:p>
        </p:txBody>
      </p:sp>
      <p:cxnSp>
        <p:nvCxnSpPr>
          <p:cNvPr id="118" name="Google Shape;118;p17"/>
          <p:cNvCxnSpPr>
            <a:stCxn id="115" idx="2"/>
            <a:endCxn id="119" idx="0"/>
          </p:cNvCxnSpPr>
          <p:nvPr/>
        </p:nvCxnSpPr>
        <p:spPr>
          <a:xfrm>
            <a:off x="5915013" y="3715478"/>
            <a:ext cx="0" cy="69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9" name="Google Shape;119;p17"/>
          <p:cNvSpPr/>
          <p:nvPr/>
        </p:nvSpPr>
        <p:spPr>
          <a:xfrm>
            <a:off x="5186288" y="4407728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Muscle Alignment</a:t>
            </a:r>
            <a:endParaRPr/>
          </a:p>
        </p:txBody>
      </p:sp>
      <p:cxnSp>
        <p:nvCxnSpPr>
          <p:cNvPr id="120" name="Google Shape;120;p17"/>
          <p:cNvCxnSpPr/>
          <p:nvPr/>
        </p:nvCxnSpPr>
        <p:spPr>
          <a:xfrm rot="10800000">
            <a:off x="4381388" y="4752878"/>
            <a:ext cx="804900" cy="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7"/>
          <p:cNvSpPr/>
          <p:nvPr/>
        </p:nvSpPr>
        <p:spPr>
          <a:xfrm>
            <a:off x="2923988" y="4425728"/>
            <a:ext cx="1457400" cy="6603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 Tree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672300" y="5661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OrthoFinder Results</a:t>
            </a:r>
            <a:endParaRPr/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8300" y="1326500"/>
            <a:ext cx="5648325" cy="34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643725" y="6138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Species Tree</a:t>
            </a:r>
            <a:endParaRPr/>
          </a:p>
        </p:txBody>
      </p:sp>
      <p:pic>
        <p:nvPicPr>
          <p:cNvPr id="133" name="Google Shape;13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2100" y="1091900"/>
            <a:ext cx="6210302" cy="4013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/>
          <p:nvPr>
            <p:ph type="title"/>
          </p:nvPr>
        </p:nvSpPr>
        <p:spPr>
          <a:xfrm>
            <a:off x="519900" y="5757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Kin-Fin Results</a:t>
            </a:r>
            <a:endParaRPr/>
          </a:p>
        </p:txBody>
      </p:sp>
      <p:pic>
        <p:nvPicPr>
          <p:cNvPr id="139" name="Google Shape;13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725" y="1457325"/>
            <a:ext cx="5067300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0"/>
          <p:cNvSpPr txBox="1"/>
          <p:nvPr/>
        </p:nvSpPr>
        <p:spPr>
          <a:xfrm>
            <a:off x="828675" y="3990975"/>
            <a:ext cx="3248100" cy="6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Soil dwelling looks like it is approaching an asymptote, so we can determine that it is a a pan genome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1" name="Google Shape;14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2975" y="956650"/>
            <a:ext cx="4340576" cy="1786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/>
        </p:nvSpPr>
        <p:spPr>
          <a:xfrm>
            <a:off x="5048250" y="2924175"/>
            <a:ext cx="3695700" cy="4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Orthogroup: OG0001056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Enzyme that plays a role in metabolizing 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alcohol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Oxidizes alcohol (ethanol)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>
            <p:ph type="title"/>
          </p:nvPr>
        </p:nvSpPr>
        <p:spPr>
          <a:xfrm>
            <a:off x="329400" y="5852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Muscle Alignment</a:t>
            </a:r>
            <a:endParaRPr/>
          </a:p>
        </p:txBody>
      </p:sp>
      <p:pic>
        <p:nvPicPr>
          <p:cNvPr id="148" name="Google Shape;14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38" y="1660235"/>
            <a:ext cx="9003725" cy="19563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1"/>
          <p:cNvSpPr txBox="1"/>
          <p:nvPr/>
        </p:nvSpPr>
        <p:spPr>
          <a:xfrm>
            <a:off x="390525" y="3686175"/>
            <a:ext cx="85155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Can see the regions of similarity between the alcohol dehydrogenase gene in the 10 Bacillus species from structural and evolutionary relationships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