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4" r:id="rId1"/>
  </p:sldMasterIdLst>
  <p:sldIdLst>
    <p:sldId id="258" r:id="rId2"/>
    <p:sldId id="259" r:id="rId3"/>
    <p:sldId id="261" r:id="rId4"/>
    <p:sldId id="263" r:id="rId5"/>
    <p:sldId id="260" r:id="rId6"/>
    <p:sldId id="262" r:id="rId7"/>
    <p:sldId id="264" r:id="rId8"/>
    <p:sldId id="265" r:id="rId9"/>
    <p:sldId id="266" r:id="rId10"/>
    <p:sldId id="267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>
        <p:scale>
          <a:sx n="55" d="100"/>
          <a:sy n="55" d="100"/>
        </p:scale>
        <p:origin x="1670" y="4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21B556-0EC6-487B-9D05-F8C5F929D9F0}" type="datetimeFigureOut">
              <a:rPr lang="en-US" smtClean="0"/>
              <a:t>4/25/2024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6C0C4-50F1-428C-8616-A8BEF94AC3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71016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21B556-0EC6-487B-9D05-F8C5F929D9F0}" type="datetimeFigureOut">
              <a:rPr lang="en-US" smtClean="0"/>
              <a:t>4/25/2024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6C0C4-50F1-428C-8616-A8BEF94AC3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11226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21B556-0EC6-487B-9D05-F8C5F929D9F0}" type="datetimeFigureOut">
              <a:rPr lang="en-US" smtClean="0"/>
              <a:t>4/25/2024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6C0C4-50F1-428C-8616-A8BEF94AC327}" type="slidenum">
              <a:rPr lang="en-US" smtClean="0"/>
              <a:t>‹#›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482650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21B556-0EC6-487B-9D05-F8C5F929D9F0}" type="datetimeFigureOut">
              <a:rPr lang="en-US" smtClean="0"/>
              <a:t>4/25/2024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6C0C4-50F1-428C-8616-A8BEF94AC3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32615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21B556-0EC6-487B-9D05-F8C5F929D9F0}" type="datetimeFigureOut">
              <a:rPr lang="en-US" smtClean="0"/>
              <a:t>4/25/2024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6C0C4-50F1-428C-8616-A8BEF94AC327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7711811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21B556-0EC6-487B-9D05-F8C5F929D9F0}" type="datetimeFigureOut">
              <a:rPr lang="en-US" smtClean="0"/>
              <a:t>4/25/2024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6C0C4-50F1-428C-8616-A8BEF94AC3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947484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21B556-0EC6-487B-9D05-F8C5F929D9F0}" type="datetimeFigureOut">
              <a:rPr lang="en-US" smtClean="0"/>
              <a:t>4/25/2024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6C0C4-50F1-428C-8616-A8BEF94AC3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77606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21B556-0EC6-487B-9D05-F8C5F929D9F0}" type="datetimeFigureOut">
              <a:rPr lang="en-US" smtClean="0"/>
              <a:t>4/25/2024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6C0C4-50F1-428C-8616-A8BEF94AC3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2885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21B556-0EC6-487B-9D05-F8C5F929D9F0}" type="datetimeFigureOut">
              <a:rPr lang="en-US" smtClean="0"/>
              <a:t>4/25/2024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6C0C4-50F1-428C-8616-A8BEF94AC3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70690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21B556-0EC6-487B-9D05-F8C5F929D9F0}" type="datetimeFigureOut">
              <a:rPr lang="en-US" smtClean="0"/>
              <a:t>4/25/2024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6C0C4-50F1-428C-8616-A8BEF94AC3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20374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21B556-0EC6-487B-9D05-F8C5F929D9F0}" type="datetimeFigureOut">
              <a:rPr lang="en-US" smtClean="0"/>
              <a:t>4/25/2024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6C0C4-50F1-428C-8616-A8BEF94AC3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32418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21B556-0EC6-487B-9D05-F8C5F929D9F0}" type="datetimeFigureOut">
              <a:rPr lang="en-US" smtClean="0"/>
              <a:t>4/25/2024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6C0C4-50F1-428C-8616-A8BEF94AC3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89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21B556-0EC6-487B-9D05-F8C5F929D9F0}" type="datetimeFigureOut">
              <a:rPr lang="en-US" smtClean="0"/>
              <a:t>4/25/2024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6C0C4-50F1-428C-8616-A8BEF94AC3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35394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21B556-0EC6-487B-9D05-F8C5F929D9F0}" type="datetimeFigureOut">
              <a:rPr lang="en-US" smtClean="0"/>
              <a:t>4/25/2024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6C0C4-50F1-428C-8616-A8BEF94AC3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21301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21B556-0EC6-487B-9D05-F8C5F929D9F0}" type="datetimeFigureOut">
              <a:rPr lang="en-US" smtClean="0"/>
              <a:t>4/25/2024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6C0C4-50F1-428C-8616-A8BEF94AC3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09400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21B556-0EC6-487B-9D05-F8C5F929D9F0}" type="datetimeFigureOut">
              <a:rPr lang="en-US" smtClean="0"/>
              <a:t>4/25/2024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6C0C4-50F1-428C-8616-A8BEF94AC3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95338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21B556-0EC6-487B-9D05-F8C5F929D9F0}" type="datetimeFigureOut">
              <a:rPr lang="en-US" smtClean="0"/>
              <a:t>4/25/2024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BA66C0C4-50F1-428C-8616-A8BEF94AC3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13455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  <p:sldLayoutId id="2147483706" r:id="rId12"/>
    <p:sldLayoutId id="2147483707" r:id="rId13"/>
    <p:sldLayoutId id="2147483708" r:id="rId14"/>
    <p:sldLayoutId id="2147483709" r:id="rId15"/>
    <p:sldLayoutId id="2147483710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135905-EC6F-8185-5548-F24D52B4B88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03867" y="392854"/>
            <a:ext cx="7766936" cy="1646302"/>
          </a:xfrm>
        </p:spPr>
        <p:txBody>
          <a:bodyPr/>
          <a:lstStyle/>
          <a:p>
            <a:r>
              <a:rPr lang="en-US" dirty="0"/>
              <a:t>Conservation of H2A.Z Variants in Plants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265720A-27B8-A9B0-48C1-B626EE6EAE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8400" y="2096244"/>
            <a:ext cx="7766936" cy="4368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94522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!!Pic">
            <a:extLst>
              <a:ext uri="{FF2B5EF4-FFF2-40B4-BE49-F238E27FC236}">
                <a16:creationId xmlns:a16="http://schemas.microsoft.com/office/drawing/2014/main" id="{B691B579-70F5-2FD1-4D76-7AE0EAA71C4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3070" t="2370" r="31158"/>
          <a:stretch/>
        </p:blipFill>
        <p:spPr>
          <a:xfrm>
            <a:off x="589046" y="-6362700"/>
            <a:ext cx="11013908" cy="13220700"/>
          </a:xfrm>
          <a:prstGeom prst="rect">
            <a:avLst/>
          </a:prstGeom>
        </p:spPr>
      </p:pic>
      <p:sp>
        <p:nvSpPr>
          <p:cNvPr id="3" name="Star: 6 Points 2">
            <a:extLst>
              <a:ext uri="{FF2B5EF4-FFF2-40B4-BE49-F238E27FC236}">
                <a16:creationId xmlns:a16="http://schemas.microsoft.com/office/drawing/2014/main" id="{B970B4FB-65A1-CFCD-219F-27A4D35E71FB}"/>
              </a:ext>
            </a:extLst>
          </p:cNvPr>
          <p:cNvSpPr/>
          <p:nvPr/>
        </p:nvSpPr>
        <p:spPr>
          <a:xfrm>
            <a:off x="9923180" y="71201"/>
            <a:ext cx="233917" cy="265814"/>
          </a:xfrm>
          <a:prstGeom prst="star6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400062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800">
        <p159:morph option="byObject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31B8FB0-3150-36E2-E8DE-491911F50B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1" y="0"/>
            <a:ext cx="12188298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05DC09E-9C80-7832-A07E-C174AEBD534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2049" t="18064" r="30540" b="21937"/>
          <a:stretch/>
        </p:blipFill>
        <p:spPr>
          <a:xfrm>
            <a:off x="599440" y="2540000"/>
            <a:ext cx="3393439" cy="3061214"/>
          </a:xfrm>
          <a:prstGeom prst="rect">
            <a:avLst/>
          </a:prstGeom>
        </p:spPr>
      </p:pic>
      <p:sp>
        <p:nvSpPr>
          <p:cNvPr id="2" name="!!Title">
            <a:extLst>
              <a:ext uri="{FF2B5EF4-FFF2-40B4-BE49-F238E27FC236}">
                <a16:creationId xmlns:a16="http://schemas.microsoft.com/office/drawing/2014/main" id="{96CDF202-3103-DB52-1776-F0505F7FC5AB}"/>
              </a:ext>
            </a:extLst>
          </p:cNvPr>
          <p:cNvSpPr>
            <a:spLocks noGrp="1"/>
          </p:cNvSpPr>
          <p:nvPr>
            <p:ph type="title"/>
          </p:nvPr>
        </p:nvSpPr>
        <p:spPr/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/>
              <a:t>Histone Proteins Act as the Scaffolding Structure for DNA Strands</a:t>
            </a:r>
          </a:p>
        </p:txBody>
      </p:sp>
    </p:spTree>
    <p:extLst>
      <p:ext uri="{BB962C8B-B14F-4D97-AF65-F5344CB8AC3E}">
        <p14:creationId xmlns:p14="http://schemas.microsoft.com/office/powerpoint/2010/main" val="344812030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spd="med">
        <p159:morph option="byObject"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diagram of a group of individuals&#10;&#10;Description automatically generated">
            <a:extLst>
              <a:ext uri="{FF2B5EF4-FFF2-40B4-BE49-F238E27FC236}">
                <a16:creationId xmlns:a16="http://schemas.microsoft.com/office/drawing/2014/main" id="{BB6DBED6-6240-6756-D1E9-8B86E9A232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5362" y="2046163"/>
            <a:ext cx="3715278" cy="3662628"/>
          </a:xfrm>
          <a:prstGeom prst="rect">
            <a:avLst/>
          </a:prstGeom>
        </p:spPr>
      </p:pic>
      <p:sp>
        <p:nvSpPr>
          <p:cNvPr id="5" name="!!Title">
            <a:extLst>
              <a:ext uri="{FF2B5EF4-FFF2-40B4-BE49-F238E27FC236}">
                <a16:creationId xmlns:a16="http://schemas.microsoft.com/office/drawing/2014/main" id="{CB28B4DE-B46B-8106-4F7A-E53081F078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/>
              <a:t>Histone H2A has Several Variants, with H2A.Z Being the Most Conserved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594102C-CC0D-0D60-2D1F-61BD4B7278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080" y="2046163"/>
            <a:ext cx="3169920" cy="395467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C1FE6C9C-5CF4-09F5-9C04-B54EDF18E9B6}"/>
              </a:ext>
            </a:extLst>
          </p:cNvPr>
          <p:cNvSpPr txBox="1"/>
          <p:nvPr/>
        </p:nvSpPr>
        <p:spPr>
          <a:xfrm>
            <a:off x="465719" y="6147082"/>
            <a:ext cx="420952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00" dirty="0"/>
              <a:t>Yi, H., </a:t>
            </a:r>
            <a:r>
              <a:rPr lang="en-US" sz="900" dirty="0" err="1"/>
              <a:t>Sardesai</a:t>
            </a:r>
            <a:r>
              <a:rPr lang="en-US" sz="900" dirty="0"/>
              <a:t>, N., </a:t>
            </a:r>
            <a:r>
              <a:rPr lang="en-US" sz="900" dirty="0" err="1"/>
              <a:t>Fujinuma</a:t>
            </a:r>
            <a:r>
              <a:rPr lang="en-US" sz="900" dirty="0"/>
              <a:t>, T., Chan, C.-W., Veena, &amp; </a:t>
            </a:r>
            <a:r>
              <a:rPr lang="en-US" sz="900" dirty="0" err="1"/>
              <a:t>Gelvin</a:t>
            </a:r>
            <a:r>
              <a:rPr lang="en-US" sz="900" dirty="0"/>
              <a:t>, S. B. (2006). Constitutive Expression Exposes Functional Redundancy between the Arabidopsis Histone H2A Gene HTA1 and Other H2A Gene Family Members. The Plant Cell, 18(7), 1575–1589. https://doi.org/10.1105/tpc.105.039719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AF19E1E-8169-8CC1-EBE3-1370BF05BF7D}"/>
              </a:ext>
            </a:extLst>
          </p:cNvPr>
          <p:cNvSpPr txBox="1"/>
          <p:nvPr/>
        </p:nvSpPr>
        <p:spPr>
          <a:xfrm>
            <a:off x="5077462" y="6000839"/>
            <a:ext cx="45440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/>
              <a:t>March-Díaz, R., &amp; Reyes, J. C. (2009). The Beauty of Being a Variant: H2A.Z and the SWR1 Complex in Plants. Molecular Plant, 2(4), 565–577. https://doi.org/10.1093/mp/ssp019</a:t>
            </a:r>
          </a:p>
        </p:txBody>
      </p:sp>
    </p:spTree>
    <p:extLst>
      <p:ext uri="{BB962C8B-B14F-4D97-AF65-F5344CB8AC3E}">
        <p14:creationId xmlns:p14="http://schemas.microsoft.com/office/powerpoint/2010/main" val="398506180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spd="med">
        <p159:morph option="byObject"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7BB3E76-6A14-5819-299C-67471BEC5B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334" y="2387600"/>
            <a:ext cx="8553035" cy="3445607"/>
          </a:xfrm>
          <a:prstGeom prst="rect">
            <a:avLst/>
          </a:prstGeom>
        </p:spPr>
      </p:pic>
      <p:sp>
        <p:nvSpPr>
          <p:cNvPr id="5" name="!!Title">
            <a:extLst>
              <a:ext uri="{FF2B5EF4-FFF2-40B4-BE49-F238E27FC236}">
                <a16:creationId xmlns:a16="http://schemas.microsoft.com/office/drawing/2014/main" id="{E731DBD0-70DB-F493-26FA-247CC4873A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en-US" i="1" dirty="0"/>
              <a:t>Arabidopsis thaliana</a:t>
            </a:r>
            <a:r>
              <a:rPr lang="en-US" dirty="0"/>
              <a:t> H2A.Z Genes Show Two Distinct Expression Profiles</a:t>
            </a:r>
            <a:endParaRPr lang="en-US" i="1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21B3499-A07D-A01E-E23D-7AEFFFD24A35}"/>
              </a:ext>
            </a:extLst>
          </p:cNvPr>
          <p:cNvSpPr txBox="1"/>
          <p:nvPr/>
        </p:nvSpPr>
        <p:spPr>
          <a:xfrm>
            <a:off x="497840" y="6248400"/>
            <a:ext cx="77520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/>
              <a:t>March-Díaz, R., &amp; Reyes, J. C. (2009). The Beauty of Being a Variant: H2A.Z and the SWR1 Complex in Plants. Molecular Plant, 2(4), 565–577. https://doi.org/10.1093/mp/ssp019</a:t>
            </a:r>
          </a:p>
        </p:txBody>
      </p:sp>
    </p:spTree>
    <p:extLst>
      <p:ext uri="{BB962C8B-B14F-4D97-AF65-F5344CB8AC3E}">
        <p14:creationId xmlns:p14="http://schemas.microsoft.com/office/powerpoint/2010/main" val="269487369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spd="med">
        <p159:morph option="byObject"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!!Title">
            <a:extLst>
              <a:ext uri="{FF2B5EF4-FFF2-40B4-BE49-F238E27FC236}">
                <a16:creationId xmlns:a16="http://schemas.microsoft.com/office/drawing/2014/main" id="{8A62BE15-F18E-431A-8A0D-37F1A5BFB7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/>
              <a:t>Unpublished Data Suggest that H2A.Z Variant Influences Gene Body Spreading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987A9A5-E2D4-F8EC-1A08-8FF92CCA9158}"/>
              </a:ext>
            </a:extLst>
          </p:cNvPr>
          <p:cNvCxnSpPr/>
          <p:nvPr/>
        </p:nvCxnSpPr>
        <p:spPr>
          <a:xfrm>
            <a:off x="1137920" y="4643120"/>
            <a:ext cx="8331200" cy="0"/>
          </a:xfrm>
          <a:prstGeom prst="line">
            <a:avLst/>
          </a:prstGeom>
          <a:ln w="762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Arrow: Bent 6">
            <a:extLst>
              <a:ext uri="{FF2B5EF4-FFF2-40B4-BE49-F238E27FC236}">
                <a16:creationId xmlns:a16="http://schemas.microsoft.com/office/drawing/2014/main" id="{F4D20A99-792B-FF9D-1355-9FF45BB19BDB}"/>
              </a:ext>
            </a:extLst>
          </p:cNvPr>
          <p:cNvSpPr/>
          <p:nvPr/>
        </p:nvSpPr>
        <p:spPr>
          <a:xfrm>
            <a:off x="2082800" y="3688080"/>
            <a:ext cx="813816" cy="868680"/>
          </a:xfrm>
          <a:prstGeom prst="bent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7A3C1A3-D586-D0F0-250A-28FB944E2A61}"/>
              </a:ext>
            </a:extLst>
          </p:cNvPr>
          <p:cNvSpPr txBox="1"/>
          <p:nvPr/>
        </p:nvSpPr>
        <p:spPr>
          <a:xfrm>
            <a:off x="1620720" y="4729481"/>
            <a:ext cx="17379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+1 Nucleosome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A8A5892-6FCD-2BAE-3F94-063212FE591E}"/>
              </a:ext>
            </a:extLst>
          </p:cNvPr>
          <p:cNvSpPr txBox="1"/>
          <p:nvPr/>
        </p:nvSpPr>
        <p:spPr>
          <a:xfrm>
            <a:off x="5613600" y="4729481"/>
            <a:ext cx="12843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Gene Body</a:t>
            </a:r>
          </a:p>
        </p:txBody>
      </p:sp>
      <p:sp>
        <p:nvSpPr>
          <p:cNvPr id="10" name="!!hist">
            <a:extLst>
              <a:ext uri="{FF2B5EF4-FFF2-40B4-BE49-F238E27FC236}">
                <a16:creationId xmlns:a16="http://schemas.microsoft.com/office/drawing/2014/main" id="{8B187578-0079-8067-DE56-57995F009BB8}"/>
              </a:ext>
            </a:extLst>
          </p:cNvPr>
          <p:cNvSpPr/>
          <p:nvPr/>
        </p:nvSpPr>
        <p:spPr>
          <a:xfrm>
            <a:off x="1945640" y="3053080"/>
            <a:ext cx="1088136" cy="635000"/>
          </a:xfrm>
          <a:prstGeom prst="ellipse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8/11</a:t>
            </a:r>
          </a:p>
        </p:txBody>
      </p:sp>
    </p:spTree>
    <p:extLst>
      <p:ext uri="{BB962C8B-B14F-4D97-AF65-F5344CB8AC3E}">
        <p14:creationId xmlns:p14="http://schemas.microsoft.com/office/powerpoint/2010/main" val="225772616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spd="med">
        <p159:morph option="byObject"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!!hist">
            <a:extLst>
              <a:ext uri="{FF2B5EF4-FFF2-40B4-BE49-F238E27FC236}">
                <a16:creationId xmlns:a16="http://schemas.microsoft.com/office/drawing/2014/main" id="{9AA42CC7-60B8-5A0A-2D54-8A3DC6FC4876}"/>
              </a:ext>
            </a:extLst>
          </p:cNvPr>
          <p:cNvSpPr/>
          <p:nvPr/>
        </p:nvSpPr>
        <p:spPr>
          <a:xfrm>
            <a:off x="5613600" y="2969260"/>
            <a:ext cx="1088136" cy="635000"/>
          </a:xfrm>
          <a:prstGeom prst="ellipse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9</a:t>
            </a:r>
          </a:p>
        </p:txBody>
      </p:sp>
      <p:sp>
        <p:nvSpPr>
          <p:cNvPr id="4" name="!!Title">
            <a:extLst>
              <a:ext uri="{FF2B5EF4-FFF2-40B4-BE49-F238E27FC236}">
                <a16:creationId xmlns:a16="http://schemas.microsoft.com/office/drawing/2014/main" id="{8A62BE15-F18E-431A-8A0D-37F1A5BFB7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/>
              <a:t>Unpublished Data Suggest that H2A.Z Variant Influences Gene Body Spreading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987A9A5-E2D4-F8EC-1A08-8FF92CCA9158}"/>
              </a:ext>
            </a:extLst>
          </p:cNvPr>
          <p:cNvCxnSpPr/>
          <p:nvPr/>
        </p:nvCxnSpPr>
        <p:spPr>
          <a:xfrm>
            <a:off x="1137920" y="4643120"/>
            <a:ext cx="8331200" cy="0"/>
          </a:xfrm>
          <a:prstGeom prst="line">
            <a:avLst/>
          </a:prstGeom>
          <a:ln w="762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Arrow: Bent 6">
            <a:extLst>
              <a:ext uri="{FF2B5EF4-FFF2-40B4-BE49-F238E27FC236}">
                <a16:creationId xmlns:a16="http://schemas.microsoft.com/office/drawing/2014/main" id="{F4D20A99-792B-FF9D-1355-9FF45BB19BDB}"/>
              </a:ext>
            </a:extLst>
          </p:cNvPr>
          <p:cNvSpPr/>
          <p:nvPr/>
        </p:nvSpPr>
        <p:spPr>
          <a:xfrm>
            <a:off x="2082800" y="3688080"/>
            <a:ext cx="813816" cy="868680"/>
          </a:xfrm>
          <a:prstGeom prst="bent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7A3C1A3-D586-D0F0-250A-28FB944E2A61}"/>
              </a:ext>
            </a:extLst>
          </p:cNvPr>
          <p:cNvSpPr txBox="1"/>
          <p:nvPr/>
        </p:nvSpPr>
        <p:spPr>
          <a:xfrm>
            <a:off x="1620720" y="4729481"/>
            <a:ext cx="17379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+1 Nucleosome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A8A5892-6FCD-2BAE-3F94-063212FE591E}"/>
              </a:ext>
            </a:extLst>
          </p:cNvPr>
          <p:cNvSpPr txBox="1"/>
          <p:nvPr/>
        </p:nvSpPr>
        <p:spPr>
          <a:xfrm>
            <a:off x="5613600" y="4729481"/>
            <a:ext cx="12843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Gene Body</a:t>
            </a:r>
          </a:p>
        </p:txBody>
      </p:sp>
    </p:spTree>
    <p:extLst>
      <p:ext uri="{BB962C8B-B14F-4D97-AF65-F5344CB8AC3E}">
        <p14:creationId xmlns:p14="http://schemas.microsoft.com/office/powerpoint/2010/main" val="80052328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spd="med">
        <p159:morph option="byObject"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!!Pic">
            <a:extLst>
              <a:ext uri="{FF2B5EF4-FFF2-40B4-BE49-F238E27FC236}">
                <a16:creationId xmlns:a16="http://schemas.microsoft.com/office/drawing/2014/main" id="{CF04E628-1695-2258-4D25-A22A179BDB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0800" y="919330"/>
            <a:ext cx="7223760" cy="5938670"/>
          </a:xfrm>
          <a:prstGeom prst="rect">
            <a:avLst/>
          </a:prstGeom>
        </p:spPr>
      </p:pic>
      <p:sp>
        <p:nvSpPr>
          <p:cNvPr id="3" name="!!Title">
            <a:extLst>
              <a:ext uri="{FF2B5EF4-FFF2-40B4-BE49-F238E27FC236}">
                <a16:creationId xmlns:a16="http://schemas.microsoft.com/office/drawing/2014/main" id="{64037A96-F5D6-2E52-5E08-7B2F745323C3}"/>
              </a:ext>
            </a:extLst>
          </p:cNvPr>
          <p:cNvSpPr txBox="1">
            <a:spLocks/>
          </p:cNvSpPr>
          <p:nvPr/>
        </p:nvSpPr>
        <p:spPr>
          <a:xfrm>
            <a:off x="128694" y="142240"/>
            <a:ext cx="2939626" cy="7620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Species Tree</a:t>
            </a:r>
          </a:p>
        </p:txBody>
      </p:sp>
    </p:spTree>
    <p:extLst>
      <p:ext uri="{BB962C8B-B14F-4D97-AF65-F5344CB8AC3E}">
        <p14:creationId xmlns:p14="http://schemas.microsoft.com/office/powerpoint/2010/main" val="36084008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spd="med">
        <p159:morph option="byObject"/>
      </p:transition>
    </mc:Choice>
    <mc:Fallback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!!Title">
            <a:extLst>
              <a:ext uri="{FF2B5EF4-FFF2-40B4-BE49-F238E27FC236}">
                <a16:creationId xmlns:a16="http://schemas.microsoft.com/office/drawing/2014/main" id="{F5ABBC3C-4B54-4608-1426-D27834ADA19A}"/>
              </a:ext>
            </a:extLst>
          </p:cNvPr>
          <p:cNvSpPr txBox="1">
            <a:spLocks/>
          </p:cNvSpPr>
          <p:nvPr/>
        </p:nvSpPr>
        <p:spPr>
          <a:xfrm>
            <a:off x="128694" y="142240"/>
            <a:ext cx="7511626" cy="7620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Seaview Alignment of H2A.Z Genes</a:t>
            </a:r>
          </a:p>
        </p:txBody>
      </p:sp>
      <p:pic>
        <p:nvPicPr>
          <p:cNvPr id="3" name="!!Pic">
            <a:extLst>
              <a:ext uri="{FF2B5EF4-FFF2-40B4-BE49-F238E27FC236}">
                <a16:creationId xmlns:a16="http://schemas.microsoft.com/office/drawing/2014/main" id="{68DFD750-CA80-39C8-D2E8-7C955353D0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200" y="1344298"/>
            <a:ext cx="11531600" cy="5172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637425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spd="med">
        <p159:morph option="byObject"/>
      </p:transition>
    </mc:Choice>
    <mc:Fallback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!!Pic">
            <a:extLst>
              <a:ext uri="{FF2B5EF4-FFF2-40B4-BE49-F238E27FC236}">
                <a16:creationId xmlns:a16="http://schemas.microsoft.com/office/drawing/2014/main" id="{B691B579-70F5-2FD1-4D76-7AE0EAA71C4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3070" t="4412" r="31158"/>
          <a:stretch/>
        </p:blipFill>
        <p:spPr>
          <a:xfrm>
            <a:off x="589046" y="106325"/>
            <a:ext cx="11013908" cy="12944253"/>
          </a:xfrm>
          <a:prstGeom prst="rect">
            <a:avLst/>
          </a:prstGeom>
        </p:spPr>
      </p:pic>
      <p:sp>
        <p:nvSpPr>
          <p:cNvPr id="3" name="Star: 6 Points 2">
            <a:extLst>
              <a:ext uri="{FF2B5EF4-FFF2-40B4-BE49-F238E27FC236}">
                <a16:creationId xmlns:a16="http://schemas.microsoft.com/office/drawing/2014/main" id="{867ABAFE-3E6D-D82C-B40F-9DA3696C3850}"/>
              </a:ext>
            </a:extLst>
          </p:cNvPr>
          <p:cNvSpPr/>
          <p:nvPr/>
        </p:nvSpPr>
        <p:spPr>
          <a:xfrm>
            <a:off x="9926573" y="6268032"/>
            <a:ext cx="233917" cy="265814"/>
          </a:xfrm>
          <a:prstGeom prst="star6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00435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spd="med">
        <p159:morph option="byObject"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Facet">
  <a:themeElements>
    <a:clrScheme name="Green Yellow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0</TotalTime>
  <Words>254</Words>
  <Application>Microsoft Office PowerPoint</Application>
  <PresentationFormat>Widescreen</PresentationFormat>
  <Paragraphs>17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Trebuchet MS</vt:lpstr>
      <vt:lpstr>Wingdings 3</vt:lpstr>
      <vt:lpstr>Facet</vt:lpstr>
      <vt:lpstr>Conservation of H2A.Z Variants in Plants</vt:lpstr>
      <vt:lpstr>Histone Proteins Act as the Scaffolding Structure for DNA Strands</vt:lpstr>
      <vt:lpstr>Histone H2A has Several Variants, with H2A.Z Being the Most Conserved</vt:lpstr>
      <vt:lpstr>Arabidopsis thaliana H2A.Z Genes Show Two Distinct Expression Profiles</vt:lpstr>
      <vt:lpstr>Unpublished Data Suggest that H2A.Z Variant Influences Gene Body Spreading</vt:lpstr>
      <vt:lpstr>Unpublished Data Suggest that H2A.Z Variant Influences Gene Body Spreading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Conservation of H2A.Z Variants in Plants</dc:title>
  <dc:creator>Kaluf, Joshua Paul</dc:creator>
  <cp:lastModifiedBy>Kaluf, Joshua Paul</cp:lastModifiedBy>
  <cp:revision>1</cp:revision>
  <dcterms:created xsi:type="dcterms:W3CDTF">2024-04-25T04:57:02Z</dcterms:created>
  <dcterms:modified xsi:type="dcterms:W3CDTF">2024-04-25T06:14:15Z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4044bd30-2ed7-4c9d-9d12-46200872a97b_Enabled">
    <vt:lpwstr>true</vt:lpwstr>
  </property>
  <property fmtid="{D5CDD505-2E9C-101B-9397-08002B2CF9AE}" pid="3" name="MSIP_Label_4044bd30-2ed7-4c9d-9d12-46200872a97b_SetDate">
    <vt:lpwstr>2024-04-25T06:13:44Z</vt:lpwstr>
  </property>
  <property fmtid="{D5CDD505-2E9C-101B-9397-08002B2CF9AE}" pid="4" name="MSIP_Label_4044bd30-2ed7-4c9d-9d12-46200872a97b_Method">
    <vt:lpwstr>Standard</vt:lpwstr>
  </property>
  <property fmtid="{D5CDD505-2E9C-101B-9397-08002B2CF9AE}" pid="5" name="MSIP_Label_4044bd30-2ed7-4c9d-9d12-46200872a97b_Name">
    <vt:lpwstr>defa4170-0d19-0005-0004-bc88714345d2</vt:lpwstr>
  </property>
  <property fmtid="{D5CDD505-2E9C-101B-9397-08002B2CF9AE}" pid="6" name="MSIP_Label_4044bd30-2ed7-4c9d-9d12-46200872a97b_SiteId">
    <vt:lpwstr>4130bd39-7c53-419c-b1e5-8758d6d63f21</vt:lpwstr>
  </property>
  <property fmtid="{D5CDD505-2E9C-101B-9397-08002B2CF9AE}" pid="7" name="MSIP_Label_4044bd30-2ed7-4c9d-9d12-46200872a97b_ActionId">
    <vt:lpwstr>38ac5d65-298f-49d8-9da4-fed573cb696e</vt:lpwstr>
  </property>
  <property fmtid="{D5CDD505-2E9C-101B-9397-08002B2CF9AE}" pid="8" name="MSIP_Label_4044bd30-2ed7-4c9d-9d12-46200872a97b_ContentBits">
    <vt:lpwstr>0</vt:lpwstr>
  </property>
</Properties>
</file>