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6" r:id="rId3"/>
    <p:sldId id="258" r:id="rId4"/>
    <p:sldId id="259" r:id="rId5"/>
    <p:sldId id="260" r:id="rId6"/>
    <p:sldId id="263" r:id="rId7"/>
    <p:sldId id="262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2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605" y="58"/>
      </p:cViewPr>
      <p:guideLst>
        <p:guide orient="horz" pos="218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6BAD50-CC87-4DB4-BE0F-F6464610A387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002542-8F42-4F57-9FA4-743DEEF1C4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793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serve as oxygen carriers, ensuring an anaerobic environment conducive to the activity of nitrogenase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002542-8F42-4F57-9FA4-743DEEF1C49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120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60FCD-6D32-86FC-0BD8-A0A1FEAA24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870200-2520-A6B6-5235-05257C136A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1DADEB-EBE4-7C93-28FD-F8187A59F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92205-62F6-45DA-92CC-DE96D1F27D9D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861C5-FE05-742A-C444-F894C333F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AF8DB-E898-33C8-08C7-E3B70E1B9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C0C08-83BF-4861-B8E9-BD1878AF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083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62389-3BB7-33CF-93C0-11A01D48B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BA4282-28C1-CECB-E914-8A8B7CC40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8F6C89-31FF-CC62-2605-0F2FB80EA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92205-62F6-45DA-92CC-DE96D1F27D9D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CAC79A-A8C1-97DD-E0BD-AFF3CFDAC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0CFFD1-510A-B54F-E5B9-A2317E6E9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C0C08-83BF-4861-B8E9-BD1878AF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086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CD66DB-9ACB-12F8-B46C-0805329A2F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DCB958-3DDA-A977-1F3B-0AD08403A5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04302B-EF28-87BD-ED1A-64D4E6B9D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92205-62F6-45DA-92CC-DE96D1F27D9D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8AFF0-5138-3F12-C1EA-D2977FDDA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16CC6A-292A-9684-B8AB-28CA478E2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C0C08-83BF-4861-B8E9-BD1878AF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63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76D87-F9C2-5C91-A758-16E7F12F6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4DA689-1EC4-9F27-9C84-3EE92A7B1D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36373D-52E4-30F4-0875-B9ED69C2E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92205-62F6-45DA-92CC-DE96D1F27D9D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176FF6-A13B-1320-9C36-D868F6AEE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7FCAE8-6F16-26A9-103E-AD1CEC221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C0C08-83BF-4861-B8E9-BD1878AF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887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73F59-5299-0007-8469-86832DB08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4AD1EF-DB1F-9291-6EA6-074A971F5F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BCE636-EF5D-4864-5202-29194FA1A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92205-62F6-45DA-92CC-DE96D1F27D9D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2514EC-4E65-3CB9-CD93-86CAFD5C5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1EE843-4B63-EA1A-9E6C-C1B659E92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C0C08-83BF-4861-B8E9-BD1878AF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59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55F1D-06E0-D87D-5566-DF366946F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F1EB87-D862-03F1-895B-D9D2AB39C7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5FD1F-CF5F-E36D-2D19-E3B3D346E8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F5529C-B78D-2941-1010-7689D5F80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92205-62F6-45DA-92CC-DE96D1F27D9D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AF43A7-F03F-792D-BBD8-81E42293D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71C048-6A1B-CE4D-A1E7-DD4A83CB9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C0C08-83BF-4861-B8E9-BD1878AF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323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A2DC8-AAF4-74DE-5C84-97D20E992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960C6-AF53-2051-6815-8EC38BDF77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2D9ADE-9A63-5BE8-3A19-E022DA8943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BAC567-0F2B-F723-B102-5461399FB0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AC1BAB-626F-6898-A68E-7156B06DEA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01A842-100D-64D3-82B7-14DFCD682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92205-62F6-45DA-92CC-DE96D1F27D9D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692A6B-B132-658D-80A8-E79E5A9E0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B51C413-FB49-BC78-5169-F8D1046AA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C0C08-83BF-4861-B8E9-BD1878AF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19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87F15D-CB44-9141-BAD3-183AA430B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B438A7-5D97-946B-2DC1-0F7E3B618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92205-62F6-45DA-92CC-DE96D1F27D9D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09CE4A-C5DC-477F-9160-C1439A207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B97C6D-A708-2CCE-31D8-7FF612341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C0C08-83BF-4861-B8E9-BD1878AF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002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FDE8E3-6599-EFDD-D4BD-9E598F125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92205-62F6-45DA-92CC-DE96D1F27D9D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A15918-EE4C-AA5A-4612-22C2C7E26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0E0E6B-42C7-EAFA-43B5-BEE36A784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C0C08-83BF-4861-B8E9-BD1878AF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241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D1D59-C5EC-9A92-9D2A-56790527B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FFE9C0-965C-C7F0-CB44-0335859930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0C954E-13E6-3471-AC3E-F211AF7955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B6EBD1-06DF-1710-1984-CC2BFC08D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92205-62F6-45DA-92CC-DE96D1F27D9D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178A52-6AE9-9F30-4CC0-00B17E366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2A8002-2B73-62F1-4458-AC50FFDBA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C0C08-83BF-4861-B8E9-BD1878AF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551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0BAA0-D685-988E-22E4-22E20D33E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C263B7-8600-1CC0-4683-8C1AC42088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EAA278-438E-51EB-D70E-ABE6630072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DB4DC2-442B-C632-42B5-9AA830C44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92205-62F6-45DA-92CC-DE96D1F27D9D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C5C3B9-E7F1-F138-CDF4-3C5D41A0D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BE4523-457E-0624-1496-10C4BD4A0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C0C08-83BF-4861-B8E9-BD1878AF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186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3C90247-5FEB-B11A-A38F-DE920C987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55739F-3924-48A9-09C8-FA8C5F88C7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9F7896-CA4F-0037-E2E1-F109DCF8CB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5492205-62F6-45DA-92CC-DE96D1F27D9D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DE8BF0-7209-757B-D879-8DE212B3C1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7D2677-06FA-E163-64AF-6D56824046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FC0C08-83BF-4861-B8E9-BD1878AFD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159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FFD48BC7-DC40-47DE-87EE-9F4B6ECB9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6" name="Freeform: Shape 15">
            <a:extLst>
              <a:ext uri="{FF2B5EF4-FFF2-40B4-BE49-F238E27FC236}">
                <a16:creationId xmlns:a16="http://schemas.microsoft.com/office/drawing/2014/main" id="{E502BBC7-2C76-46F3-BC24-5985BC13D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4425" y="0"/>
            <a:ext cx="9963150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139700" sx="102000" sy="102000" algn="ctr" rotWithShape="0">
              <a:schemeClr val="bg1">
                <a:lumMod val="85000"/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8" name="Freeform: Shape 17">
            <a:extLst>
              <a:ext uri="{FF2B5EF4-FFF2-40B4-BE49-F238E27FC236}">
                <a16:creationId xmlns:a16="http://schemas.microsoft.com/office/drawing/2014/main" id="{C7F28D52-2A5F-4D23-81AE-7CB8B591C7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1664" y="0"/>
            <a:ext cx="9948672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602391-FB84-937C-43AE-5A1AB2975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3" y="1999615"/>
            <a:ext cx="9144000" cy="276402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50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The genetic divergence of nitrogen-fixing leghemoglobin (</a:t>
            </a:r>
            <a:r>
              <a:rPr lang="en-US" sz="5000" b="1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Lb</a:t>
            </a:r>
            <a:r>
              <a:rPr lang="en-US" sz="50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) gene in</a:t>
            </a:r>
            <a:r>
              <a:rPr lang="en-US" sz="5000" b="1" dirty="0"/>
              <a:t> </a:t>
            </a:r>
            <a:r>
              <a:rPr lang="en-US" sz="5000" b="1" dirty="0" err="1"/>
              <a:t>Fabidea</a:t>
            </a:r>
            <a:r>
              <a:rPr lang="en-US" sz="50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species</a:t>
            </a:r>
            <a:endParaRPr lang="en-US" sz="5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50674F-61B1-F69B-775F-D80E3570CCEB}"/>
              </a:ext>
            </a:extLst>
          </p:cNvPr>
          <p:cNvSpPr txBox="1"/>
          <p:nvPr/>
        </p:nvSpPr>
        <p:spPr>
          <a:xfrm>
            <a:off x="1966912" y="5645150"/>
            <a:ext cx="8258176" cy="631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en-US" sz="28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Jean Paul Iyakaremye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629484E-3792-4B3D-89AD-7C8A1ED0E0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0" y="5524786"/>
            <a:ext cx="4754880" cy="27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1212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74751229-0244-4FBB-BED1-407467F4C9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BBA4F1-997D-C38D-8E8E-E31C333398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97101" y="735284"/>
            <a:ext cx="4978399" cy="1063700"/>
          </a:xfrm>
        </p:spPr>
        <p:txBody>
          <a:bodyPr anchor="t">
            <a:normAutofit/>
          </a:bodyPr>
          <a:lstStyle/>
          <a:p>
            <a:pPr algn="l"/>
            <a:r>
              <a:rPr lang="en-US" sz="4500" dirty="0"/>
              <a:t>Leghemoglobin gene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1ECFDA-434C-3BA4-44B0-51A1F61813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18252" y="2178829"/>
            <a:ext cx="5784574" cy="2572075"/>
          </a:xfrm>
        </p:spPr>
        <p:txBody>
          <a:bodyPr>
            <a:no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kern="0" dirty="0">
                <a:latin typeface="Times New Roman" panose="02020603050405020304" pitchFamily="18" charset="0"/>
              </a:rPr>
              <a:t>Leghemoglobin gene plays a role in facilitating the transport of oxygen to the nitrogen-fixing bacteria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kern="0" dirty="0">
                <a:latin typeface="Times New Roman" panose="02020603050405020304" pitchFamily="18" charset="0"/>
              </a:rPr>
              <a:t>Prevents the inhibition of nitrogenase activity by oxygen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kern="0" dirty="0">
                <a:latin typeface="Times New Roman" panose="02020603050405020304" pitchFamily="18" charset="0"/>
              </a:rPr>
              <a:t>Nitrogenase is responsible for catalyzing the conversion of atmospheric N2 into ammonia (NH3).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kern="0" dirty="0">
                <a:latin typeface="Times New Roman" panose="02020603050405020304" pitchFamily="18" charset="0"/>
              </a:rPr>
              <a:t>Leghemoglobin helps maintain low oxygen levels within the nodule, creating an anaerobic environment that allows nitrogenase to function optimally. </a:t>
            </a:r>
            <a:endParaRPr lang="en-US" sz="1600" dirty="0"/>
          </a:p>
        </p:txBody>
      </p:sp>
      <p:pic>
        <p:nvPicPr>
          <p:cNvPr id="27" name="Graphic 26" descr="DNA">
            <a:extLst>
              <a:ext uri="{FF2B5EF4-FFF2-40B4-BE49-F238E27FC236}">
                <a16:creationId xmlns:a16="http://schemas.microsoft.com/office/drawing/2014/main" id="{07B903C3-500B-58F9-F153-16DC43A928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7549" y="2776619"/>
            <a:ext cx="1289051" cy="1289051"/>
          </a:xfrm>
          <a:prstGeom prst="rect">
            <a:avLst/>
          </a:prstGeom>
        </p:spPr>
      </p:pic>
      <p:pic>
        <p:nvPicPr>
          <p:cNvPr id="29" name="Graphic 28" descr="DNA">
            <a:extLst>
              <a:ext uri="{FF2B5EF4-FFF2-40B4-BE49-F238E27FC236}">
                <a16:creationId xmlns:a16="http://schemas.microsoft.com/office/drawing/2014/main" id="{81ECB1DA-1430-4EC1-940E-C8385C6A06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1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07815" y="716407"/>
            <a:ext cx="5411343" cy="5411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258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BBA4F1-997D-C38D-8E8E-E31C333398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5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Research Question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1ECFDA-434C-3BA4-44B0-51A1F61813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929384"/>
            <a:ext cx="10515600" cy="4251960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 algn="l">
              <a:buFont typeface="Arial" panose="020B0604020202020204" pitchFamily="34" charset="0"/>
              <a:buChar char="•"/>
            </a:pPr>
            <a:endParaRPr lang="en-US" sz="2200" dirty="0"/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2200" dirty="0"/>
              <a:t>How did Leghemoglobin gene evolve over time within </a:t>
            </a:r>
            <a:r>
              <a:rPr lang="en-US" sz="2200" dirty="0" err="1"/>
              <a:t>Fabidea</a:t>
            </a:r>
            <a:r>
              <a:rPr lang="en-US" sz="2200" dirty="0"/>
              <a:t> species?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endParaRPr lang="en-US" sz="2200" dirty="0"/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 sz="2200" dirty="0"/>
              <a:t>Hypothesis: Leghemoglobin gene evolved in legumes via duplication event within the </a:t>
            </a:r>
            <a:r>
              <a:rPr lang="en-US" sz="2200" dirty="0" err="1"/>
              <a:t>Fabidea</a:t>
            </a:r>
            <a:r>
              <a:rPr lang="en-US" sz="2200" dirty="0"/>
              <a:t> species.</a:t>
            </a:r>
          </a:p>
          <a:p>
            <a:pPr algn="l"/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275072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BBA4F1-997D-C38D-8E8E-E31C333398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597" y="348865"/>
            <a:ext cx="10044023" cy="87772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Methods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4F4BC8F-A403-59A8-89FD-4FFFA5208117}"/>
              </a:ext>
            </a:extLst>
          </p:cNvPr>
          <p:cNvSpPr/>
          <p:nvPr/>
        </p:nvSpPr>
        <p:spPr>
          <a:xfrm>
            <a:off x="644056" y="2618090"/>
            <a:ext cx="2265437" cy="101291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6696">
              <a:spcAft>
                <a:spcPts val="600"/>
              </a:spcAft>
            </a:pPr>
            <a:r>
              <a:rPr lang="en-US" sz="1962" kern="1200">
                <a:solidFill>
                  <a:schemeClr val="dk1"/>
                </a:solidFill>
                <a:latin typeface="+mn-lt"/>
                <a:ea typeface="+mn-ea"/>
                <a:cs typeface="+mn-cs"/>
              </a:rPr>
              <a:t>Sequences from Plaza Plant and NCBI</a:t>
            </a:r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C391BA6-2601-BE7C-8781-107E9FC92183}"/>
              </a:ext>
            </a:extLst>
          </p:cNvPr>
          <p:cNvSpPr/>
          <p:nvPr/>
        </p:nvSpPr>
        <p:spPr>
          <a:xfrm>
            <a:off x="3501491" y="2668918"/>
            <a:ext cx="2265437" cy="101291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6696">
              <a:spcAft>
                <a:spcPts val="600"/>
              </a:spcAft>
            </a:pPr>
            <a:r>
              <a:rPr lang="en-US" sz="1962" kern="1200" err="1">
                <a:solidFill>
                  <a:schemeClr val="dk1"/>
                </a:solidFill>
                <a:latin typeface="+mn-lt"/>
                <a:ea typeface="+mn-ea"/>
                <a:cs typeface="+mn-cs"/>
              </a:rPr>
              <a:t>OrthoFinder</a:t>
            </a:r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ABAA461-6786-E317-1B0F-AFB51112FCE4}"/>
              </a:ext>
            </a:extLst>
          </p:cNvPr>
          <p:cNvSpPr/>
          <p:nvPr/>
        </p:nvSpPr>
        <p:spPr>
          <a:xfrm>
            <a:off x="6368913" y="2659841"/>
            <a:ext cx="2265437" cy="101291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6696">
              <a:spcAft>
                <a:spcPts val="600"/>
              </a:spcAft>
            </a:pPr>
            <a:r>
              <a:rPr lang="en-US" sz="1962" kern="1200">
                <a:solidFill>
                  <a:schemeClr val="dk1"/>
                </a:solidFill>
                <a:latin typeface="+mn-lt"/>
                <a:ea typeface="+mn-ea"/>
                <a:cs typeface="+mn-cs"/>
              </a:rPr>
              <a:t>Multiple Sequence Alignment</a:t>
            </a:r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D3CB094-72F0-2DD2-1EF7-8A2D7C15DE7D}"/>
              </a:ext>
            </a:extLst>
          </p:cNvPr>
          <p:cNvSpPr/>
          <p:nvPr/>
        </p:nvSpPr>
        <p:spPr>
          <a:xfrm>
            <a:off x="9306448" y="2659841"/>
            <a:ext cx="2265437" cy="101291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6696">
              <a:spcAft>
                <a:spcPts val="600"/>
              </a:spcAft>
            </a:pPr>
            <a:r>
              <a:rPr lang="en-US" sz="1962" kern="1200">
                <a:solidFill>
                  <a:schemeClr val="dk1"/>
                </a:solidFill>
                <a:latin typeface="+mn-lt"/>
                <a:ea typeface="+mn-ea"/>
                <a:cs typeface="+mn-cs"/>
              </a:rPr>
              <a:t>Species Tree</a:t>
            </a:r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3D6389B-096B-BC3A-7DF5-4CC770991907}"/>
              </a:ext>
            </a:extLst>
          </p:cNvPr>
          <p:cNvSpPr/>
          <p:nvPr/>
        </p:nvSpPr>
        <p:spPr>
          <a:xfrm>
            <a:off x="4948474" y="4786962"/>
            <a:ext cx="2265437" cy="101291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6696">
              <a:spcAft>
                <a:spcPts val="600"/>
              </a:spcAft>
            </a:pPr>
            <a:r>
              <a:rPr lang="en-US" sz="1962" kern="1200" err="1">
                <a:solidFill>
                  <a:schemeClr val="dk1"/>
                </a:solidFill>
                <a:latin typeface="+mn-lt"/>
                <a:ea typeface="+mn-ea"/>
                <a:cs typeface="+mn-cs"/>
              </a:rPr>
              <a:t>InterProScan</a:t>
            </a:r>
            <a:endParaRPr lang="en-US" sz="1962" kern="1200">
              <a:solidFill>
                <a:schemeClr val="dk1"/>
              </a:solidFill>
              <a:latin typeface="+mn-lt"/>
              <a:ea typeface="+mn-ea"/>
              <a:cs typeface="+mn-cs"/>
            </a:endParaRPr>
          </a:p>
          <a:p>
            <a:pPr algn="ctr" defTabSz="996696">
              <a:spcAft>
                <a:spcPts val="600"/>
              </a:spcAft>
            </a:pPr>
            <a:r>
              <a:rPr lang="en-US" sz="1962" kern="1200">
                <a:solidFill>
                  <a:schemeClr val="dk1"/>
                </a:solidFill>
                <a:latin typeface="+mn-lt"/>
                <a:ea typeface="+mn-ea"/>
                <a:cs typeface="+mn-cs"/>
              </a:rPr>
              <a:t>KEGG</a:t>
            </a:r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72932AB6-9E02-391D-2D10-C5A2136E63DD}"/>
              </a:ext>
            </a:extLst>
          </p:cNvPr>
          <p:cNvSpPr/>
          <p:nvPr/>
        </p:nvSpPr>
        <p:spPr>
          <a:xfrm>
            <a:off x="3029299" y="3086256"/>
            <a:ext cx="315854" cy="15265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46971C16-1F28-7831-2ADB-7BE43253D770}"/>
              </a:ext>
            </a:extLst>
          </p:cNvPr>
          <p:cNvSpPr/>
          <p:nvPr/>
        </p:nvSpPr>
        <p:spPr>
          <a:xfrm>
            <a:off x="5923266" y="3086256"/>
            <a:ext cx="315854" cy="15265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BAF5070A-008D-8444-2515-D6B63838AC82}"/>
              </a:ext>
            </a:extLst>
          </p:cNvPr>
          <p:cNvSpPr/>
          <p:nvPr/>
        </p:nvSpPr>
        <p:spPr>
          <a:xfrm>
            <a:off x="8848094" y="3086256"/>
            <a:ext cx="315854" cy="15265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432AA7F8-C816-5153-1157-2F907F260877}"/>
              </a:ext>
            </a:extLst>
          </p:cNvPr>
          <p:cNvSpPr/>
          <p:nvPr/>
        </p:nvSpPr>
        <p:spPr>
          <a:xfrm>
            <a:off x="10272162" y="3827048"/>
            <a:ext cx="167003" cy="82775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64A6851-A6E8-7A3C-1F4B-2E73BCB97D64}"/>
              </a:ext>
            </a:extLst>
          </p:cNvPr>
          <p:cNvSpPr/>
          <p:nvPr/>
        </p:nvSpPr>
        <p:spPr>
          <a:xfrm>
            <a:off x="8848094" y="4774424"/>
            <a:ext cx="2723791" cy="101291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96696">
              <a:spcAft>
                <a:spcPts val="600"/>
              </a:spcAft>
            </a:pPr>
            <a:r>
              <a:rPr lang="en-US" sz="1962" kern="1200" err="1">
                <a:solidFill>
                  <a:schemeClr val="dk1"/>
                </a:solidFill>
                <a:latin typeface="+mn-lt"/>
                <a:ea typeface="+mn-ea"/>
                <a:cs typeface="+mn-cs"/>
              </a:rPr>
              <a:t>Nutang</a:t>
            </a:r>
            <a:r>
              <a:rPr lang="en-US" sz="1962" kern="1200">
                <a:solidFill>
                  <a:schemeClr val="dk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algn="ctr" defTabSz="996696">
              <a:spcAft>
                <a:spcPts val="600"/>
              </a:spcAft>
            </a:pPr>
            <a:r>
              <a:rPr lang="en-US" sz="1962" kern="1200">
                <a:solidFill>
                  <a:schemeClr val="dk1"/>
                </a:solidFill>
                <a:latin typeface="+mn-lt"/>
                <a:ea typeface="+mn-ea"/>
                <a:cs typeface="+mn-cs"/>
              </a:rPr>
              <a:t> gene tree-species tree reconciliation</a:t>
            </a:r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66720473-D832-A642-64C1-7A8E111B9DE9}"/>
              </a:ext>
            </a:extLst>
          </p:cNvPr>
          <p:cNvSpPr/>
          <p:nvPr/>
        </p:nvSpPr>
        <p:spPr>
          <a:xfrm rot="10800000">
            <a:off x="7873074" y="5217091"/>
            <a:ext cx="679478" cy="19623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317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CED4D40-4B67-4331-AC48-79B82B4A47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BBA4F1-997D-C38D-8E8E-E31C333398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8881" y="417576"/>
            <a:ext cx="10909640" cy="1249394"/>
          </a:xfrm>
        </p:spPr>
        <p:txBody>
          <a:bodyPr anchor="ctr">
            <a:normAutofit/>
          </a:bodyPr>
          <a:lstStyle/>
          <a:p>
            <a:r>
              <a:rPr lang="en-US" sz="6600"/>
              <a:t>OrthoFinder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670CEDEF-4F34-412E-84EE-329C1E936A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07702" y="1733454"/>
            <a:ext cx="4572000" cy="18288"/>
          </a:xfrm>
          <a:custGeom>
            <a:avLst/>
            <a:gdLst>
              <a:gd name="connsiteX0" fmla="*/ 0 w 4572000"/>
              <a:gd name="connsiteY0" fmla="*/ 0 h 18288"/>
              <a:gd name="connsiteX1" fmla="*/ 515983 w 4572000"/>
              <a:gd name="connsiteY1" fmla="*/ 0 h 18288"/>
              <a:gd name="connsiteX2" fmla="*/ 1031966 w 4572000"/>
              <a:gd name="connsiteY2" fmla="*/ 0 h 18288"/>
              <a:gd name="connsiteX3" fmla="*/ 1639389 w 4572000"/>
              <a:gd name="connsiteY3" fmla="*/ 0 h 18288"/>
              <a:gd name="connsiteX4" fmla="*/ 2383971 w 4572000"/>
              <a:gd name="connsiteY4" fmla="*/ 0 h 18288"/>
              <a:gd name="connsiteX5" fmla="*/ 2945674 w 4572000"/>
              <a:gd name="connsiteY5" fmla="*/ 0 h 18288"/>
              <a:gd name="connsiteX6" fmla="*/ 3507377 w 4572000"/>
              <a:gd name="connsiteY6" fmla="*/ 0 h 18288"/>
              <a:gd name="connsiteX7" fmla="*/ 4572000 w 4572000"/>
              <a:gd name="connsiteY7" fmla="*/ 0 h 18288"/>
              <a:gd name="connsiteX8" fmla="*/ 4572000 w 4572000"/>
              <a:gd name="connsiteY8" fmla="*/ 18288 h 18288"/>
              <a:gd name="connsiteX9" fmla="*/ 3873137 w 4572000"/>
              <a:gd name="connsiteY9" fmla="*/ 18288 h 18288"/>
              <a:gd name="connsiteX10" fmla="*/ 3311434 w 4572000"/>
              <a:gd name="connsiteY10" fmla="*/ 18288 h 18288"/>
              <a:gd name="connsiteX11" fmla="*/ 2749731 w 4572000"/>
              <a:gd name="connsiteY11" fmla="*/ 18288 h 18288"/>
              <a:gd name="connsiteX12" fmla="*/ 2050869 w 4572000"/>
              <a:gd name="connsiteY12" fmla="*/ 18288 h 18288"/>
              <a:gd name="connsiteX13" fmla="*/ 1306286 w 4572000"/>
              <a:gd name="connsiteY13" fmla="*/ 18288 h 18288"/>
              <a:gd name="connsiteX14" fmla="*/ 790303 w 4572000"/>
              <a:gd name="connsiteY14" fmla="*/ 18288 h 18288"/>
              <a:gd name="connsiteX15" fmla="*/ 0 w 4572000"/>
              <a:gd name="connsiteY15" fmla="*/ 18288 h 18288"/>
              <a:gd name="connsiteX16" fmla="*/ 0 w 457200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72000" h="18288" fill="none" extrusionOk="0">
                <a:moveTo>
                  <a:pt x="0" y="0"/>
                </a:moveTo>
                <a:cubicBezTo>
                  <a:pt x="105156" y="-20963"/>
                  <a:pt x="340432" y="822"/>
                  <a:pt x="515983" y="0"/>
                </a:cubicBezTo>
                <a:cubicBezTo>
                  <a:pt x="691534" y="-822"/>
                  <a:pt x="850679" y="16479"/>
                  <a:pt x="1031966" y="0"/>
                </a:cubicBezTo>
                <a:cubicBezTo>
                  <a:pt x="1213253" y="-16479"/>
                  <a:pt x="1443646" y="-18730"/>
                  <a:pt x="1639389" y="0"/>
                </a:cubicBezTo>
                <a:cubicBezTo>
                  <a:pt x="1835132" y="18730"/>
                  <a:pt x="2159975" y="18531"/>
                  <a:pt x="2383971" y="0"/>
                </a:cubicBezTo>
                <a:cubicBezTo>
                  <a:pt x="2607967" y="-18531"/>
                  <a:pt x="2719096" y="-12030"/>
                  <a:pt x="2945674" y="0"/>
                </a:cubicBezTo>
                <a:cubicBezTo>
                  <a:pt x="3172252" y="12030"/>
                  <a:pt x="3269167" y="27666"/>
                  <a:pt x="3507377" y="0"/>
                </a:cubicBezTo>
                <a:cubicBezTo>
                  <a:pt x="3745587" y="-27666"/>
                  <a:pt x="4116741" y="18705"/>
                  <a:pt x="4572000" y="0"/>
                </a:cubicBezTo>
                <a:cubicBezTo>
                  <a:pt x="4572895" y="8974"/>
                  <a:pt x="4571454" y="9359"/>
                  <a:pt x="4572000" y="18288"/>
                </a:cubicBezTo>
                <a:cubicBezTo>
                  <a:pt x="4374698" y="3942"/>
                  <a:pt x="4098874" y="-11042"/>
                  <a:pt x="3873137" y="18288"/>
                </a:cubicBezTo>
                <a:cubicBezTo>
                  <a:pt x="3647400" y="47618"/>
                  <a:pt x="3517055" y="5421"/>
                  <a:pt x="3311434" y="18288"/>
                </a:cubicBezTo>
                <a:cubicBezTo>
                  <a:pt x="3105813" y="31155"/>
                  <a:pt x="3025168" y="17856"/>
                  <a:pt x="2749731" y="18288"/>
                </a:cubicBezTo>
                <a:cubicBezTo>
                  <a:pt x="2474294" y="18720"/>
                  <a:pt x="2291766" y="-14168"/>
                  <a:pt x="2050869" y="18288"/>
                </a:cubicBezTo>
                <a:cubicBezTo>
                  <a:pt x="1809972" y="50744"/>
                  <a:pt x="1540276" y="46798"/>
                  <a:pt x="1306286" y="18288"/>
                </a:cubicBezTo>
                <a:cubicBezTo>
                  <a:pt x="1072296" y="-10222"/>
                  <a:pt x="972445" y="19645"/>
                  <a:pt x="790303" y="18288"/>
                </a:cubicBezTo>
                <a:cubicBezTo>
                  <a:pt x="608161" y="16931"/>
                  <a:pt x="200981" y="8241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572000" h="18288" stroke="0" extrusionOk="0">
                <a:moveTo>
                  <a:pt x="0" y="0"/>
                </a:moveTo>
                <a:cubicBezTo>
                  <a:pt x="143285" y="-9565"/>
                  <a:pt x="327959" y="-11498"/>
                  <a:pt x="561703" y="0"/>
                </a:cubicBezTo>
                <a:cubicBezTo>
                  <a:pt x="795447" y="11498"/>
                  <a:pt x="838260" y="18255"/>
                  <a:pt x="1077686" y="0"/>
                </a:cubicBezTo>
                <a:cubicBezTo>
                  <a:pt x="1317112" y="-18255"/>
                  <a:pt x="1437472" y="23514"/>
                  <a:pt x="1639389" y="0"/>
                </a:cubicBezTo>
                <a:cubicBezTo>
                  <a:pt x="1841306" y="-23514"/>
                  <a:pt x="2037142" y="-12551"/>
                  <a:pt x="2292531" y="0"/>
                </a:cubicBezTo>
                <a:cubicBezTo>
                  <a:pt x="2547920" y="12551"/>
                  <a:pt x="2810436" y="-20352"/>
                  <a:pt x="2991394" y="0"/>
                </a:cubicBezTo>
                <a:cubicBezTo>
                  <a:pt x="3172352" y="20352"/>
                  <a:pt x="3530025" y="-13347"/>
                  <a:pt x="3735977" y="0"/>
                </a:cubicBezTo>
                <a:cubicBezTo>
                  <a:pt x="3941929" y="13347"/>
                  <a:pt x="4161497" y="34086"/>
                  <a:pt x="4572000" y="0"/>
                </a:cubicBezTo>
                <a:cubicBezTo>
                  <a:pt x="4571545" y="6162"/>
                  <a:pt x="4571903" y="11775"/>
                  <a:pt x="4572000" y="18288"/>
                </a:cubicBezTo>
                <a:cubicBezTo>
                  <a:pt x="4228040" y="36490"/>
                  <a:pt x="4199736" y="42557"/>
                  <a:pt x="3873137" y="18288"/>
                </a:cubicBezTo>
                <a:cubicBezTo>
                  <a:pt x="3546538" y="-5981"/>
                  <a:pt x="3472124" y="16809"/>
                  <a:pt x="3128554" y="18288"/>
                </a:cubicBezTo>
                <a:cubicBezTo>
                  <a:pt x="2784984" y="19767"/>
                  <a:pt x="2735896" y="-17781"/>
                  <a:pt x="2383971" y="18288"/>
                </a:cubicBezTo>
                <a:cubicBezTo>
                  <a:pt x="2032046" y="54357"/>
                  <a:pt x="2019324" y="2920"/>
                  <a:pt x="1867989" y="18288"/>
                </a:cubicBezTo>
                <a:cubicBezTo>
                  <a:pt x="1716654" y="33656"/>
                  <a:pt x="1418675" y="32575"/>
                  <a:pt x="1169126" y="18288"/>
                </a:cubicBezTo>
                <a:cubicBezTo>
                  <a:pt x="919577" y="4001"/>
                  <a:pt x="798537" y="16165"/>
                  <a:pt x="561703" y="18288"/>
                </a:cubicBezTo>
                <a:cubicBezTo>
                  <a:pt x="324869" y="20411"/>
                  <a:pt x="221395" y="-912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C97E086-4455-99F9-7426-7AC4A6E9D3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0391169"/>
              </p:ext>
            </p:extLst>
          </p:nvPr>
        </p:nvGraphicFramePr>
        <p:xfrm>
          <a:off x="1061212" y="2633472"/>
          <a:ext cx="6949727" cy="3586360"/>
        </p:xfrm>
        <a:graphic>
          <a:graphicData uri="http://schemas.openxmlformats.org/drawingml/2006/table">
            <a:tbl>
              <a:tblPr firstRow="1" firstCol="1" bandRow="1"/>
              <a:tblGrid>
                <a:gridCol w="4127014">
                  <a:extLst>
                    <a:ext uri="{9D8B030D-6E8A-4147-A177-3AD203B41FA5}">
                      <a16:colId xmlns:a16="http://schemas.microsoft.com/office/drawing/2014/main" val="280689079"/>
                    </a:ext>
                  </a:extLst>
                </a:gridCol>
                <a:gridCol w="2822713">
                  <a:extLst>
                    <a:ext uri="{9D8B030D-6E8A-4147-A177-3AD203B41FA5}">
                      <a16:colId xmlns:a16="http://schemas.microsoft.com/office/drawing/2014/main" val="557115506"/>
                    </a:ext>
                  </a:extLst>
                </a:gridCol>
              </a:tblGrid>
              <a:tr h="448295">
                <a:tc>
                  <a:txBody>
                    <a:bodyPr/>
                    <a:lstStyle/>
                    <a:p>
                      <a:pPr marL="0" marR="0" algn="ctr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1" i="0" u="none" strike="noStrike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OrthoFinder Statistics</a:t>
                      </a:r>
                      <a:endParaRPr lang="en-US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9900" marR="119900" marT="1665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0" i="0" u="none" strike="noStrike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9900" marR="119900" marT="1665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8694343"/>
                  </a:ext>
                </a:extLst>
              </a:tr>
              <a:tr h="448295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0" i="0" u="none" strike="noStrike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Number of species</a:t>
                      </a:r>
                      <a:endParaRPr lang="en-US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9900" marR="119900" marT="1665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0" i="0" u="none" strike="noStrike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9900" marR="119900" marT="1665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0038201"/>
                  </a:ext>
                </a:extLst>
              </a:tr>
              <a:tr h="448295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0" i="0" u="none" strike="noStrike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Number of genes</a:t>
                      </a:r>
                      <a:endParaRPr lang="en-US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9900" marR="119900" marT="1665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0" i="0" u="none" strike="noStrike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666011</a:t>
                      </a:r>
                      <a:endParaRPr lang="en-US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9900" marR="119900" marT="1665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8888725"/>
                  </a:ext>
                </a:extLst>
              </a:tr>
              <a:tr h="448295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0" i="0" u="none" strike="noStrike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Number of genes in orthogroups</a:t>
                      </a:r>
                      <a:endParaRPr lang="en-US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9900" marR="119900" marT="1665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0" i="0" u="none" strike="noStrike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607990</a:t>
                      </a:r>
                      <a:endParaRPr lang="en-US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9900" marR="119900" marT="1665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331063"/>
                  </a:ext>
                </a:extLst>
              </a:tr>
              <a:tr h="448295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0" i="0" u="none" strike="noStrike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Number of unassigned genes</a:t>
                      </a:r>
                      <a:endParaRPr lang="en-US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9900" marR="119900" marT="1665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0" i="0" u="none" strike="noStrike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58021</a:t>
                      </a:r>
                      <a:endParaRPr lang="en-US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9900" marR="119900" marT="1665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027056"/>
                  </a:ext>
                </a:extLst>
              </a:tr>
              <a:tr h="448295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0" i="0" u="none" strike="noStrike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Percentage of genes in orthogroups</a:t>
                      </a:r>
                      <a:endParaRPr lang="en-US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9900" marR="119900" marT="1665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0" i="0" u="none" strike="noStrike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91.3</a:t>
                      </a:r>
                      <a:endParaRPr lang="en-US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9900" marR="119900" marT="1665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6930226"/>
                  </a:ext>
                </a:extLst>
              </a:tr>
              <a:tr h="448295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0" i="0" u="none" strike="noStrike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Number of orthogroups</a:t>
                      </a:r>
                      <a:endParaRPr lang="en-US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9900" marR="119900" marT="1665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0" i="0" u="none" strike="noStrike" kern="10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42295</a:t>
                      </a:r>
                      <a:endParaRPr lang="en-US" sz="31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9900" marR="119900" marT="1665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1404034"/>
                  </a:ext>
                </a:extLst>
              </a:tr>
              <a:tr h="448295"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0" i="0" u="none" strike="noStrike" kern="1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Total number of </a:t>
                      </a:r>
                      <a:r>
                        <a:rPr lang="en-US" sz="2100" b="0" i="0" u="none" strike="noStrike" kern="100" dirty="0" err="1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orthogroups</a:t>
                      </a:r>
                      <a:endParaRPr lang="en-US" sz="3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9900" marR="119900" marT="1665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b="0" i="0" u="none" strike="noStrike" kern="100" dirty="0">
                          <a:effectLst/>
                          <a:latin typeface="Times New Roman" panose="020206030504050203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100316</a:t>
                      </a:r>
                      <a:endParaRPr lang="en-US" sz="3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9900" marR="119900" marT="1665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93831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5490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BBA4F1-997D-C38D-8E8E-E31C333398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8882" y="639193"/>
            <a:ext cx="3571810" cy="3573516"/>
          </a:xfrm>
        </p:spPr>
        <p:txBody>
          <a:bodyPr>
            <a:normAutofit/>
          </a:bodyPr>
          <a:lstStyle/>
          <a:p>
            <a:pPr algn="l"/>
            <a:r>
              <a:rPr lang="en-US" sz="6600"/>
              <a:t>Species Tree</a:t>
            </a:r>
          </a:p>
        </p:txBody>
      </p:sp>
      <p:sp>
        <p:nvSpPr>
          <p:cNvPr id="34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A28F382-CAFA-753A-44B1-6FD9905101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8373" y="0"/>
            <a:ext cx="8293627" cy="6839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886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F0DCC097-1DB8-4B6D-85D0-6FBA0E1CA4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E0B58608-23C8-4441-994D-C6823EEE1D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9" cy="2083506"/>
          </a:xfrm>
          <a:custGeom>
            <a:avLst/>
            <a:gdLst>
              <a:gd name="connsiteX0" fmla="*/ 0 w 12191999"/>
              <a:gd name="connsiteY0" fmla="*/ 0 h 2083506"/>
              <a:gd name="connsiteX1" fmla="*/ 9429748 w 12191999"/>
              <a:gd name="connsiteY1" fmla="*/ 0 h 2083506"/>
              <a:gd name="connsiteX2" fmla="*/ 9429748 w 12191999"/>
              <a:gd name="connsiteY2" fmla="*/ 1 h 2083506"/>
              <a:gd name="connsiteX3" fmla="*/ 12191999 w 12191999"/>
              <a:gd name="connsiteY3" fmla="*/ 1 h 2083506"/>
              <a:gd name="connsiteX4" fmla="*/ 12191999 w 12191999"/>
              <a:gd name="connsiteY4" fmla="*/ 1164372 h 2083506"/>
              <a:gd name="connsiteX5" fmla="*/ 12147852 w 12191999"/>
              <a:gd name="connsiteY5" fmla="*/ 1163783 h 2083506"/>
              <a:gd name="connsiteX6" fmla="*/ 11993604 w 12191999"/>
              <a:gd name="connsiteY6" fmla="*/ 1153496 h 2083506"/>
              <a:gd name="connsiteX7" fmla="*/ 11865319 w 12191999"/>
              <a:gd name="connsiteY7" fmla="*/ 1176624 h 2083506"/>
              <a:gd name="connsiteX8" fmla="*/ 11718353 w 12191999"/>
              <a:gd name="connsiteY8" fmla="*/ 1209136 h 2083506"/>
              <a:gd name="connsiteX9" fmla="*/ 11609067 w 12191999"/>
              <a:gd name="connsiteY9" fmla="*/ 1218512 h 2083506"/>
              <a:gd name="connsiteX10" fmla="*/ 11545958 w 12191999"/>
              <a:gd name="connsiteY10" fmla="*/ 1240430 h 2083506"/>
              <a:gd name="connsiteX11" fmla="*/ 11445770 w 12191999"/>
              <a:gd name="connsiteY11" fmla="*/ 1225780 h 2083506"/>
              <a:gd name="connsiteX12" fmla="*/ 11398842 w 12191999"/>
              <a:gd name="connsiteY12" fmla="*/ 1227250 h 2083506"/>
              <a:gd name="connsiteX13" fmla="*/ 11240093 w 12191999"/>
              <a:gd name="connsiteY13" fmla="*/ 1266797 h 2083506"/>
              <a:gd name="connsiteX14" fmla="*/ 11141364 w 12191999"/>
              <a:gd name="connsiteY14" fmla="*/ 1288059 h 2083506"/>
              <a:gd name="connsiteX15" fmla="*/ 11015396 w 12191999"/>
              <a:gd name="connsiteY15" fmla="*/ 1353104 h 2083506"/>
              <a:gd name="connsiteX16" fmla="*/ 10973905 w 12191999"/>
              <a:gd name="connsiteY16" fmla="*/ 1365109 h 2083506"/>
              <a:gd name="connsiteX17" fmla="*/ 10904858 w 12191999"/>
              <a:gd name="connsiteY17" fmla="*/ 1371966 h 2083506"/>
              <a:gd name="connsiteX18" fmla="*/ 10827883 w 12191999"/>
              <a:gd name="connsiteY18" fmla="*/ 1410270 h 2083506"/>
              <a:gd name="connsiteX19" fmla="*/ 10690996 w 12191999"/>
              <a:gd name="connsiteY19" fmla="*/ 1426394 h 2083506"/>
              <a:gd name="connsiteX20" fmla="*/ 10624461 w 12191999"/>
              <a:gd name="connsiteY20" fmla="*/ 1444283 h 2083506"/>
              <a:gd name="connsiteX21" fmla="*/ 10517208 w 12191999"/>
              <a:gd name="connsiteY21" fmla="*/ 1478947 h 2083506"/>
              <a:gd name="connsiteX22" fmla="*/ 10497937 w 12191999"/>
              <a:gd name="connsiteY22" fmla="*/ 1469831 h 2083506"/>
              <a:gd name="connsiteX23" fmla="*/ 10471201 w 12191999"/>
              <a:gd name="connsiteY23" fmla="*/ 1486037 h 2083506"/>
              <a:gd name="connsiteX24" fmla="*/ 10448263 w 12191999"/>
              <a:gd name="connsiteY24" fmla="*/ 1478223 h 2083506"/>
              <a:gd name="connsiteX25" fmla="*/ 10388089 w 12191999"/>
              <a:gd name="connsiteY25" fmla="*/ 1507175 h 2083506"/>
              <a:gd name="connsiteX26" fmla="*/ 10333720 w 12191999"/>
              <a:gd name="connsiteY26" fmla="*/ 1515848 h 2083506"/>
              <a:gd name="connsiteX27" fmla="*/ 10104338 w 12191999"/>
              <a:gd name="connsiteY27" fmla="*/ 1569424 h 2083506"/>
              <a:gd name="connsiteX28" fmla="*/ 9910445 w 12191999"/>
              <a:gd name="connsiteY28" fmla="*/ 1632275 h 2083506"/>
              <a:gd name="connsiteX29" fmla="*/ 9770872 w 12191999"/>
              <a:gd name="connsiteY29" fmla="*/ 1688088 h 2083506"/>
              <a:gd name="connsiteX30" fmla="*/ 9733849 w 12191999"/>
              <a:gd name="connsiteY30" fmla="*/ 1700034 h 2083506"/>
              <a:gd name="connsiteX31" fmla="*/ 9703714 w 12191999"/>
              <a:gd name="connsiteY31" fmla="*/ 1730093 h 2083506"/>
              <a:gd name="connsiteX32" fmla="*/ 9698351 w 12191999"/>
              <a:gd name="connsiteY32" fmla="*/ 1730377 h 2083506"/>
              <a:gd name="connsiteX33" fmla="*/ 9632895 w 12191999"/>
              <a:gd name="connsiteY33" fmla="*/ 1736363 h 2083506"/>
              <a:gd name="connsiteX34" fmla="*/ 9569107 w 12191999"/>
              <a:gd name="connsiteY34" fmla="*/ 1741010 h 2083506"/>
              <a:gd name="connsiteX35" fmla="*/ 9536451 w 12191999"/>
              <a:gd name="connsiteY35" fmla="*/ 1755120 h 2083506"/>
              <a:gd name="connsiteX36" fmla="*/ 9529385 w 12191999"/>
              <a:gd name="connsiteY36" fmla="*/ 1757515 h 2083506"/>
              <a:gd name="connsiteX37" fmla="*/ 9498527 w 12191999"/>
              <a:gd name="connsiteY37" fmla="*/ 1753117 h 2083506"/>
              <a:gd name="connsiteX38" fmla="*/ 9436642 w 12191999"/>
              <a:gd name="connsiteY38" fmla="*/ 1755478 h 2083506"/>
              <a:gd name="connsiteX39" fmla="*/ 9429748 w 12191999"/>
              <a:gd name="connsiteY39" fmla="*/ 1756317 h 2083506"/>
              <a:gd name="connsiteX40" fmla="*/ 9429748 w 12191999"/>
              <a:gd name="connsiteY40" fmla="*/ 1768745 h 2083506"/>
              <a:gd name="connsiteX41" fmla="*/ 9425802 w 12191999"/>
              <a:gd name="connsiteY41" fmla="*/ 1769273 h 2083506"/>
              <a:gd name="connsiteX42" fmla="*/ 9349763 w 12191999"/>
              <a:gd name="connsiteY42" fmla="*/ 1776107 h 2083506"/>
              <a:gd name="connsiteX43" fmla="*/ 9256503 w 12191999"/>
              <a:gd name="connsiteY43" fmla="*/ 1800699 h 2083506"/>
              <a:gd name="connsiteX44" fmla="*/ 9222873 w 12191999"/>
              <a:gd name="connsiteY44" fmla="*/ 1803003 h 2083506"/>
              <a:gd name="connsiteX45" fmla="*/ 9224095 w 12191999"/>
              <a:gd name="connsiteY45" fmla="*/ 1807355 h 2083506"/>
              <a:gd name="connsiteX46" fmla="*/ 9211603 w 12191999"/>
              <a:gd name="connsiteY46" fmla="*/ 1807675 h 2083506"/>
              <a:gd name="connsiteX47" fmla="*/ 9183719 w 12191999"/>
              <a:gd name="connsiteY47" fmla="*/ 1807781 h 2083506"/>
              <a:gd name="connsiteX48" fmla="*/ 9100221 w 12191999"/>
              <a:gd name="connsiteY48" fmla="*/ 1808989 h 2083506"/>
              <a:gd name="connsiteX49" fmla="*/ 9077439 w 12191999"/>
              <a:gd name="connsiteY49" fmla="*/ 1817333 h 2083506"/>
              <a:gd name="connsiteX50" fmla="*/ 9055889 w 12191999"/>
              <a:gd name="connsiteY50" fmla="*/ 1817464 h 2083506"/>
              <a:gd name="connsiteX51" fmla="*/ 8930912 w 12191999"/>
              <a:gd name="connsiteY51" fmla="*/ 1828648 h 2083506"/>
              <a:gd name="connsiteX52" fmla="*/ 8913729 w 12191999"/>
              <a:gd name="connsiteY52" fmla="*/ 1829483 h 2083506"/>
              <a:gd name="connsiteX53" fmla="*/ 8904423 w 12191999"/>
              <a:gd name="connsiteY53" fmla="*/ 1833234 h 2083506"/>
              <a:gd name="connsiteX54" fmla="*/ 8871099 w 12191999"/>
              <a:gd name="connsiteY54" fmla="*/ 1833979 h 2083506"/>
              <a:gd name="connsiteX55" fmla="*/ 8869557 w 12191999"/>
              <a:gd name="connsiteY55" fmla="*/ 1836113 h 2083506"/>
              <a:gd name="connsiteX56" fmla="*/ 8760021 w 12191999"/>
              <a:gd name="connsiteY56" fmla="*/ 1854442 h 2083506"/>
              <a:gd name="connsiteX57" fmla="*/ 8741254 w 12191999"/>
              <a:gd name="connsiteY57" fmla="*/ 1857469 h 2083506"/>
              <a:gd name="connsiteX58" fmla="*/ 8725039 w 12191999"/>
              <a:gd name="connsiteY58" fmla="*/ 1856552 h 2083506"/>
              <a:gd name="connsiteX59" fmla="*/ 8635265 w 12191999"/>
              <a:gd name="connsiteY59" fmla="*/ 1859168 h 2083506"/>
              <a:gd name="connsiteX60" fmla="*/ 8613911 w 12191999"/>
              <a:gd name="connsiteY60" fmla="*/ 1857561 h 2083506"/>
              <a:gd name="connsiteX61" fmla="*/ 8604931 w 12191999"/>
              <a:gd name="connsiteY61" fmla="*/ 1854170 h 2083506"/>
              <a:gd name="connsiteX62" fmla="*/ 8570171 w 12191999"/>
              <a:gd name="connsiteY62" fmla="*/ 1860579 h 2083506"/>
              <a:gd name="connsiteX63" fmla="*/ 8516537 w 12191999"/>
              <a:gd name="connsiteY63" fmla="*/ 1864971 h 2083506"/>
              <a:gd name="connsiteX64" fmla="*/ 8491046 w 12191999"/>
              <a:gd name="connsiteY64" fmla="*/ 1868141 h 2083506"/>
              <a:gd name="connsiteX65" fmla="*/ 8470478 w 12191999"/>
              <a:gd name="connsiteY65" fmla="*/ 1866216 h 2083506"/>
              <a:gd name="connsiteX66" fmla="*/ 8353433 w 12191999"/>
              <a:gd name="connsiteY66" fmla="*/ 1865729 h 2083506"/>
              <a:gd name="connsiteX67" fmla="*/ 8347675 w 12191999"/>
              <a:gd name="connsiteY67" fmla="*/ 1865075 h 2083506"/>
              <a:gd name="connsiteX68" fmla="*/ 8343939 w 12191999"/>
              <a:gd name="connsiteY68" fmla="*/ 1865677 h 2083506"/>
              <a:gd name="connsiteX69" fmla="*/ 8221566 w 12191999"/>
              <a:gd name="connsiteY69" fmla="*/ 1881148 h 2083506"/>
              <a:gd name="connsiteX70" fmla="*/ 8066095 w 12191999"/>
              <a:gd name="connsiteY70" fmla="*/ 1919902 h 2083506"/>
              <a:gd name="connsiteX71" fmla="*/ 8044849 w 12191999"/>
              <a:gd name="connsiteY71" fmla="*/ 1916308 h 2083506"/>
              <a:gd name="connsiteX72" fmla="*/ 8041142 w 12191999"/>
              <a:gd name="connsiteY72" fmla="*/ 1915506 h 2083506"/>
              <a:gd name="connsiteX73" fmla="*/ 8022159 w 12191999"/>
              <a:gd name="connsiteY73" fmla="*/ 1911521 h 2083506"/>
              <a:gd name="connsiteX74" fmla="*/ 7944932 w 12191999"/>
              <a:gd name="connsiteY74" fmla="*/ 1917265 h 2083506"/>
              <a:gd name="connsiteX75" fmla="*/ 7879011 w 12191999"/>
              <a:gd name="connsiteY75" fmla="*/ 1928570 h 2083506"/>
              <a:gd name="connsiteX76" fmla="*/ 7865529 w 12191999"/>
              <a:gd name="connsiteY76" fmla="*/ 1934399 h 2083506"/>
              <a:gd name="connsiteX77" fmla="*/ 7774801 w 12191999"/>
              <a:gd name="connsiteY77" fmla="*/ 1947969 h 2083506"/>
              <a:gd name="connsiteX78" fmla="*/ 7748398 w 12191999"/>
              <a:gd name="connsiteY78" fmla="*/ 1955982 h 2083506"/>
              <a:gd name="connsiteX79" fmla="*/ 7740684 w 12191999"/>
              <a:gd name="connsiteY79" fmla="*/ 1955717 h 2083506"/>
              <a:gd name="connsiteX80" fmla="*/ 7712976 w 12191999"/>
              <a:gd name="connsiteY80" fmla="*/ 1960442 h 2083506"/>
              <a:gd name="connsiteX81" fmla="*/ 7699956 w 12191999"/>
              <a:gd name="connsiteY81" fmla="*/ 1966104 h 2083506"/>
              <a:gd name="connsiteX82" fmla="*/ 7684158 w 12191999"/>
              <a:gd name="connsiteY82" fmla="*/ 1962927 h 2083506"/>
              <a:gd name="connsiteX83" fmla="*/ 7643109 w 12191999"/>
              <a:gd name="connsiteY83" fmla="*/ 1964400 h 2083506"/>
              <a:gd name="connsiteX84" fmla="*/ 7630180 w 12191999"/>
              <a:gd name="connsiteY84" fmla="*/ 1970266 h 2083506"/>
              <a:gd name="connsiteX85" fmla="*/ 7609131 w 12191999"/>
              <a:gd name="connsiteY85" fmla="*/ 1971774 h 2083506"/>
              <a:gd name="connsiteX86" fmla="*/ 7555555 w 12191999"/>
              <a:gd name="connsiteY86" fmla="*/ 1969491 h 2083506"/>
              <a:gd name="connsiteX87" fmla="*/ 7520919 w 12191999"/>
              <a:gd name="connsiteY87" fmla="*/ 1970177 h 2083506"/>
              <a:gd name="connsiteX88" fmla="*/ 7456258 w 12191999"/>
              <a:gd name="connsiteY88" fmla="*/ 1960468 h 2083506"/>
              <a:gd name="connsiteX89" fmla="*/ 7393047 w 12191999"/>
              <a:gd name="connsiteY89" fmla="*/ 1952408 h 2083506"/>
              <a:gd name="connsiteX90" fmla="*/ 7199912 w 12191999"/>
              <a:gd name="connsiteY90" fmla="*/ 1959913 h 2083506"/>
              <a:gd name="connsiteX91" fmla="*/ 7146774 w 12191999"/>
              <a:gd name="connsiteY91" fmla="*/ 1956641 h 2083506"/>
              <a:gd name="connsiteX92" fmla="*/ 7122244 w 12191999"/>
              <a:gd name="connsiteY92" fmla="*/ 1953891 h 2083506"/>
              <a:gd name="connsiteX93" fmla="*/ 7032241 w 12191999"/>
              <a:gd name="connsiteY93" fmla="*/ 1962723 h 2083506"/>
              <a:gd name="connsiteX94" fmla="*/ 6941492 w 12191999"/>
              <a:gd name="connsiteY94" fmla="*/ 1976868 h 2083506"/>
              <a:gd name="connsiteX95" fmla="*/ 6906514 w 12191999"/>
              <a:gd name="connsiteY95" fmla="*/ 1968589 h 2083506"/>
              <a:gd name="connsiteX96" fmla="*/ 6826395 w 12191999"/>
              <a:gd name="connsiteY96" fmla="*/ 1974141 h 2083506"/>
              <a:gd name="connsiteX97" fmla="*/ 6716431 w 12191999"/>
              <a:gd name="connsiteY97" fmla="*/ 2004297 h 2083506"/>
              <a:gd name="connsiteX98" fmla="*/ 6569607 w 12191999"/>
              <a:gd name="connsiteY98" fmla="*/ 2015496 h 2083506"/>
              <a:gd name="connsiteX99" fmla="*/ 6561430 w 12191999"/>
              <a:gd name="connsiteY99" fmla="*/ 2020996 h 2083506"/>
              <a:gd name="connsiteX100" fmla="*/ 6549371 w 12191999"/>
              <a:gd name="connsiteY100" fmla="*/ 2024747 h 2083506"/>
              <a:gd name="connsiteX101" fmla="*/ 6547040 w 12191999"/>
              <a:gd name="connsiteY101" fmla="*/ 2024474 h 2083506"/>
              <a:gd name="connsiteX102" fmla="*/ 6530482 w 12191999"/>
              <a:gd name="connsiteY102" fmla="*/ 2026659 h 2083506"/>
              <a:gd name="connsiteX103" fmla="*/ 6528565 w 12191999"/>
              <a:gd name="connsiteY103" fmla="*/ 2028600 h 2083506"/>
              <a:gd name="connsiteX104" fmla="*/ 6517741 w 12191999"/>
              <a:gd name="connsiteY104" fmla="*/ 2030558 h 2083506"/>
              <a:gd name="connsiteX105" fmla="*/ 6497855 w 12191999"/>
              <a:gd name="connsiteY105" fmla="*/ 2035650 h 2083506"/>
              <a:gd name="connsiteX106" fmla="*/ 6492785 w 12191999"/>
              <a:gd name="connsiteY106" fmla="*/ 2035444 h 2083506"/>
              <a:gd name="connsiteX107" fmla="*/ 6460692 w 12191999"/>
              <a:gd name="connsiteY107" fmla="*/ 2041321 h 2083506"/>
              <a:gd name="connsiteX108" fmla="*/ 6459609 w 12191999"/>
              <a:gd name="connsiteY108" fmla="*/ 2040851 h 2083506"/>
              <a:gd name="connsiteX109" fmla="*/ 6447765 w 12191999"/>
              <a:gd name="connsiteY109" fmla="*/ 2040102 h 2083506"/>
              <a:gd name="connsiteX110" fmla="*/ 6426590 w 12191999"/>
              <a:gd name="connsiteY110" fmla="*/ 2039928 h 2083506"/>
              <a:gd name="connsiteX111" fmla="*/ 6401693 w 12191999"/>
              <a:gd name="connsiteY111" fmla="*/ 2033537 h 2083506"/>
              <a:gd name="connsiteX112" fmla="*/ 6387141 w 12191999"/>
              <a:gd name="connsiteY112" fmla="*/ 2033161 h 2083506"/>
              <a:gd name="connsiteX113" fmla="*/ 6357846 w 12191999"/>
              <a:gd name="connsiteY113" fmla="*/ 2036782 h 2083506"/>
              <a:gd name="connsiteX114" fmla="*/ 6342914 w 12191999"/>
              <a:gd name="connsiteY114" fmla="*/ 2037585 h 2083506"/>
              <a:gd name="connsiteX115" fmla="*/ 6336300 w 12191999"/>
              <a:gd name="connsiteY115" fmla="*/ 2038781 h 2083506"/>
              <a:gd name="connsiteX116" fmla="*/ 6317178 w 12191999"/>
              <a:gd name="connsiteY116" fmla="*/ 2038968 h 2083506"/>
              <a:gd name="connsiteX117" fmla="*/ 6161427 w 12191999"/>
              <a:gd name="connsiteY117" fmla="*/ 2047338 h 2083506"/>
              <a:gd name="connsiteX118" fmla="*/ 6097339 w 12191999"/>
              <a:gd name="connsiteY118" fmla="*/ 2082438 h 2083506"/>
              <a:gd name="connsiteX119" fmla="*/ 6079059 w 12191999"/>
              <a:gd name="connsiteY119" fmla="*/ 2081299 h 2083506"/>
              <a:gd name="connsiteX120" fmla="*/ 5998439 w 12191999"/>
              <a:gd name="connsiteY120" fmla="*/ 2070958 h 2083506"/>
              <a:gd name="connsiteX121" fmla="*/ 5904290 w 12191999"/>
              <a:gd name="connsiteY121" fmla="*/ 2070255 h 2083506"/>
              <a:gd name="connsiteX122" fmla="*/ 5814867 w 12191999"/>
              <a:gd name="connsiteY122" fmla="*/ 2079032 h 2083506"/>
              <a:gd name="connsiteX123" fmla="*/ 5725743 w 12191999"/>
              <a:gd name="connsiteY123" fmla="*/ 2070558 h 2083506"/>
              <a:gd name="connsiteX124" fmla="*/ 5650546 w 12191999"/>
              <a:gd name="connsiteY124" fmla="*/ 2052412 h 2083506"/>
              <a:gd name="connsiteX125" fmla="*/ 5581284 w 12191999"/>
              <a:gd name="connsiteY125" fmla="*/ 2023175 h 2083506"/>
              <a:gd name="connsiteX126" fmla="*/ 5572593 w 12191999"/>
              <a:gd name="connsiteY126" fmla="*/ 2018391 h 2083506"/>
              <a:gd name="connsiteX127" fmla="*/ 5548580 w 12191999"/>
              <a:gd name="connsiteY127" fmla="*/ 2016951 h 2083506"/>
              <a:gd name="connsiteX128" fmla="*/ 5471173 w 12191999"/>
              <a:gd name="connsiteY128" fmla="*/ 2018786 h 2083506"/>
              <a:gd name="connsiteX129" fmla="*/ 5340320 w 12191999"/>
              <a:gd name="connsiteY129" fmla="*/ 2037611 h 2083506"/>
              <a:gd name="connsiteX130" fmla="*/ 5254376 w 12191999"/>
              <a:gd name="connsiteY130" fmla="*/ 2042928 h 2083506"/>
              <a:gd name="connsiteX131" fmla="*/ 5258035 w 12191999"/>
              <a:gd name="connsiteY131" fmla="*/ 2035649 h 2083506"/>
              <a:gd name="connsiteX132" fmla="*/ 5230622 w 12191999"/>
              <a:gd name="connsiteY132" fmla="*/ 2024576 h 2083506"/>
              <a:gd name="connsiteX133" fmla="*/ 5026203 w 12191999"/>
              <a:gd name="connsiteY133" fmla="*/ 2030162 h 2083506"/>
              <a:gd name="connsiteX134" fmla="*/ 4973988 w 12191999"/>
              <a:gd name="connsiteY134" fmla="*/ 2026668 h 2083506"/>
              <a:gd name="connsiteX135" fmla="*/ 4928030 w 12191999"/>
              <a:gd name="connsiteY135" fmla="*/ 2033642 h 2083506"/>
              <a:gd name="connsiteX136" fmla="*/ 4908970 w 12191999"/>
              <a:gd name="connsiteY136" fmla="*/ 2030033 h 2083506"/>
              <a:gd name="connsiteX137" fmla="*/ 4905679 w 12191999"/>
              <a:gd name="connsiteY137" fmla="*/ 2029300 h 2083506"/>
              <a:gd name="connsiteX138" fmla="*/ 4892525 w 12191999"/>
              <a:gd name="connsiteY138" fmla="*/ 2028768 h 2083506"/>
              <a:gd name="connsiteX139" fmla="*/ 4888818 w 12191999"/>
              <a:gd name="connsiteY139" fmla="*/ 2025619 h 2083506"/>
              <a:gd name="connsiteX140" fmla="*/ 4869018 w 12191999"/>
              <a:gd name="connsiteY140" fmla="*/ 2022668 h 2083506"/>
              <a:gd name="connsiteX141" fmla="*/ 4844804 w 12191999"/>
              <a:gd name="connsiteY141" fmla="*/ 2022527 h 2083506"/>
              <a:gd name="connsiteX142" fmla="*/ 4758778 w 12191999"/>
              <a:gd name="connsiteY142" fmla="*/ 2021694 h 2083506"/>
              <a:gd name="connsiteX143" fmla="*/ 4744748 w 12191999"/>
              <a:gd name="connsiteY143" fmla="*/ 2023396 h 2083506"/>
              <a:gd name="connsiteX144" fmla="*/ 4698956 w 12191999"/>
              <a:gd name="connsiteY144" fmla="*/ 2020558 h 2083506"/>
              <a:gd name="connsiteX145" fmla="*/ 4658147 w 12191999"/>
              <a:gd name="connsiteY145" fmla="*/ 2019920 h 2083506"/>
              <a:gd name="connsiteX146" fmla="*/ 4631706 w 12191999"/>
              <a:gd name="connsiteY146" fmla="*/ 2021274 h 2083506"/>
              <a:gd name="connsiteX147" fmla="*/ 4624776 w 12191999"/>
              <a:gd name="connsiteY147" fmla="*/ 2020152 h 2083506"/>
              <a:gd name="connsiteX148" fmla="*/ 4598150 w 12191999"/>
              <a:gd name="connsiteY148" fmla="*/ 2019429 h 2083506"/>
              <a:gd name="connsiteX149" fmla="*/ 4584588 w 12191999"/>
              <a:gd name="connsiteY149" fmla="*/ 2021092 h 2083506"/>
              <a:gd name="connsiteX150" fmla="*/ 4571203 w 12191999"/>
              <a:gd name="connsiteY150" fmla="*/ 2017263 h 2083506"/>
              <a:gd name="connsiteX151" fmla="*/ 4567930 w 12191999"/>
              <a:gd name="connsiteY151" fmla="*/ 2014458 h 2083506"/>
              <a:gd name="connsiteX152" fmla="*/ 4548984 w 12191999"/>
              <a:gd name="connsiteY152" fmla="*/ 2015717 h 2083506"/>
              <a:gd name="connsiteX153" fmla="*/ 4533451 w 12191999"/>
              <a:gd name="connsiteY153" fmla="*/ 2012976 h 2083506"/>
              <a:gd name="connsiteX154" fmla="*/ 4519910 w 12191999"/>
              <a:gd name="connsiteY154" fmla="*/ 2014768 h 2083506"/>
              <a:gd name="connsiteX155" fmla="*/ 4514290 w 12191999"/>
              <a:gd name="connsiteY155" fmla="*/ 2014364 h 2083506"/>
              <a:gd name="connsiteX156" fmla="*/ 4500320 w 12191999"/>
              <a:gd name="connsiteY156" fmla="*/ 2013007 h 2083506"/>
              <a:gd name="connsiteX157" fmla="*/ 4476219 w 12191999"/>
              <a:gd name="connsiteY157" fmla="*/ 2009993 h 2083506"/>
              <a:gd name="connsiteX158" fmla="*/ 4468701 w 12191999"/>
              <a:gd name="connsiteY158" fmla="*/ 2009574 h 2083506"/>
              <a:gd name="connsiteX159" fmla="*/ 4452333 w 12191999"/>
              <a:gd name="connsiteY159" fmla="*/ 2004964 h 2083506"/>
              <a:gd name="connsiteX160" fmla="*/ 4420644 w 12191999"/>
              <a:gd name="connsiteY160" fmla="*/ 2001021 h 2083506"/>
              <a:gd name="connsiteX161" fmla="*/ 4364856 w 12191999"/>
              <a:gd name="connsiteY161" fmla="*/ 1987267 h 2083506"/>
              <a:gd name="connsiteX162" fmla="*/ 4332062 w 12191999"/>
              <a:gd name="connsiteY162" fmla="*/ 1980703 h 2083506"/>
              <a:gd name="connsiteX163" fmla="*/ 4309876 w 12191999"/>
              <a:gd name="connsiteY163" fmla="*/ 1974653 h 2083506"/>
              <a:gd name="connsiteX164" fmla="*/ 4244391 w 12191999"/>
              <a:gd name="connsiteY164" fmla="*/ 1966109 h 2083506"/>
              <a:gd name="connsiteX165" fmla="*/ 4132071 w 12191999"/>
              <a:gd name="connsiteY165" fmla="*/ 1954813 h 2083506"/>
              <a:gd name="connsiteX166" fmla="*/ 4109069 w 12191999"/>
              <a:gd name="connsiteY166" fmla="*/ 1951778 h 2083506"/>
              <a:gd name="connsiteX167" fmla="*/ 4092908 w 12191999"/>
              <a:gd name="connsiteY167" fmla="*/ 1946662 h 2083506"/>
              <a:gd name="connsiteX168" fmla="*/ 4092306 w 12191999"/>
              <a:gd name="connsiteY168" fmla="*/ 1943291 h 2083506"/>
              <a:gd name="connsiteX169" fmla="*/ 4080234 w 12191999"/>
              <a:gd name="connsiteY169" fmla="*/ 1941219 h 2083506"/>
              <a:gd name="connsiteX170" fmla="*/ 4077778 w 12191999"/>
              <a:gd name="connsiteY170" fmla="*/ 1940145 h 2083506"/>
              <a:gd name="connsiteX171" fmla="*/ 4062936 w 12191999"/>
              <a:gd name="connsiteY171" fmla="*/ 1934506 h 2083506"/>
              <a:gd name="connsiteX172" fmla="*/ 4012506 w 12191999"/>
              <a:gd name="connsiteY172" fmla="*/ 1935475 h 2083506"/>
              <a:gd name="connsiteX173" fmla="*/ 3965880 w 12191999"/>
              <a:gd name="connsiteY173" fmla="*/ 1925968 h 2083506"/>
              <a:gd name="connsiteX174" fmla="*/ 3765338 w 12191999"/>
              <a:gd name="connsiteY174" fmla="*/ 1906649 h 2083506"/>
              <a:gd name="connsiteX175" fmla="*/ 3749493 w 12191999"/>
              <a:gd name="connsiteY175" fmla="*/ 1893071 h 2083506"/>
              <a:gd name="connsiteX176" fmla="*/ 3672704 w 12191999"/>
              <a:gd name="connsiteY176" fmla="*/ 1881383 h 2083506"/>
              <a:gd name="connsiteX177" fmla="*/ 3530082 w 12191999"/>
              <a:gd name="connsiteY177" fmla="*/ 1883187 h 2083506"/>
              <a:gd name="connsiteX178" fmla="*/ 3387664 w 12191999"/>
              <a:gd name="connsiteY178" fmla="*/ 1862579 h 2083506"/>
              <a:gd name="connsiteX179" fmla="*/ 3371681 w 12191999"/>
              <a:gd name="connsiteY179" fmla="*/ 1865293 h 2083506"/>
              <a:gd name="connsiteX180" fmla="*/ 3355305 w 12191999"/>
              <a:gd name="connsiteY180" fmla="*/ 1865842 h 2083506"/>
              <a:gd name="connsiteX181" fmla="*/ 3353790 w 12191999"/>
              <a:gd name="connsiteY181" fmla="*/ 1865158 h 2083506"/>
              <a:gd name="connsiteX182" fmla="*/ 3336210 w 12191999"/>
              <a:gd name="connsiteY182" fmla="*/ 1863564 h 2083506"/>
              <a:gd name="connsiteX183" fmla="*/ 3331381 w 12191999"/>
              <a:gd name="connsiteY183" fmla="*/ 1864716 h 2083506"/>
              <a:gd name="connsiteX184" fmla="*/ 3319012 w 12191999"/>
              <a:gd name="connsiteY184" fmla="*/ 1864093 h 2083506"/>
              <a:gd name="connsiteX185" fmla="*/ 3293818 w 12191999"/>
              <a:gd name="connsiteY185" fmla="*/ 1864135 h 2083506"/>
              <a:gd name="connsiteX186" fmla="*/ 3289881 w 12191999"/>
              <a:gd name="connsiteY186" fmla="*/ 1862954 h 2083506"/>
              <a:gd name="connsiteX187" fmla="*/ 3253090 w 12191999"/>
              <a:gd name="connsiteY187" fmla="*/ 1861164 h 2083506"/>
              <a:gd name="connsiteX188" fmla="*/ 3252949 w 12191999"/>
              <a:gd name="connsiteY188" fmla="*/ 1860574 h 2083506"/>
              <a:gd name="connsiteX189" fmla="*/ 3244187 w 12191999"/>
              <a:gd name="connsiteY189" fmla="*/ 1857604 h 2083506"/>
              <a:gd name="connsiteX190" fmla="*/ 3246570 w 12191999"/>
              <a:gd name="connsiteY190" fmla="*/ 1852946 h 2083506"/>
              <a:gd name="connsiteX191" fmla="*/ 3237810 w 12191999"/>
              <a:gd name="connsiteY191" fmla="*/ 1853064 h 2083506"/>
              <a:gd name="connsiteX192" fmla="*/ 3230822 w 12191999"/>
              <a:gd name="connsiteY192" fmla="*/ 1855474 h 2083506"/>
              <a:gd name="connsiteX193" fmla="*/ 3136549 w 12191999"/>
              <a:gd name="connsiteY193" fmla="*/ 1874037 h 2083506"/>
              <a:gd name="connsiteX194" fmla="*/ 2845754 w 12191999"/>
              <a:gd name="connsiteY194" fmla="*/ 1910932 h 2083506"/>
              <a:gd name="connsiteX195" fmla="*/ 2786878 w 12191999"/>
              <a:gd name="connsiteY195" fmla="*/ 1917162 h 2083506"/>
              <a:gd name="connsiteX196" fmla="*/ 2725298 w 12191999"/>
              <a:gd name="connsiteY196" fmla="*/ 1912340 h 2083506"/>
              <a:gd name="connsiteX197" fmla="*/ 2697754 w 12191999"/>
              <a:gd name="connsiteY197" fmla="*/ 1914863 h 2083506"/>
              <a:gd name="connsiteX198" fmla="*/ 2568063 w 12191999"/>
              <a:gd name="connsiteY198" fmla="*/ 1936283 h 2083506"/>
              <a:gd name="connsiteX199" fmla="*/ 2489784 w 12191999"/>
              <a:gd name="connsiteY199" fmla="*/ 1943720 h 2083506"/>
              <a:gd name="connsiteX200" fmla="*/ 2458978 w 12191999"/>
              <a:gd name="connsiteY200" fmla="*/ 1938095 h 2083506"/>
              <a:gd name="connsiteX201" fmla="*/ 2318712 w 12191999"/>
              <a:gd name="connsiteY201" fmla="*/ 1934474 h 2083506"/>
              <a:gd name="connsiteX202" fmla="*/ 2268709 w 12191999"/>
              <a:gd name="connsiteY202" fmla="*/ 1940521 h 2083506"/>
              <a:gd name="connsiteX203" fmla="*/ 2264080 w 12191999"/>
              <a:gd name="connsiteY203" fmla="*/ 1941232 h 2083506"/>
              <a:gd name="connsiteX204" fmla="*/ 2254684 w 12191999"/>
              <a:gd name="connsiteY204" fmla="*/ 1943524 h 2083506"/>
              <a:gd name="connsiteX205" fmla="*/ 2252523 w 12191999"/>
              <a:gd name="connsiteY205" fmla="*/ 1943004 h 2083506"/>
              <a:gd name="connsiteX206" fmla="*/ 2173350 w 12191999"/>
              <a:gd name="connsiteY206" fmla="*/ 1929202 h 2083506"/>
              <a:gd name="connsiteX207" fmla="*/ 2155266 w 12191999"/>
              <a:gd name="connsiteY207" fmla="*/ 1920267 h 2083506"/>
              <a:gd name="connsiteX208" fmla="*/ 2091013 w 12191999"/>
              <a:gd name="connsiteY208" fmla="*/ 1914631 h 2083506"/>
              <a:gd name="connsiteX209" fmla="*/ 2030712 w 12191999"/>
              <a:gd name="connsiteY209" fmla="*/ 1897690 h 2083506"/>
              <a:gd name="connsiteX210" fmla="*/ 1908838 w 12191999"/>
              <a:gd name="connsiteY210" fmla="*/ 1892222 h 2083506"/>
              <a:gd name="connsiteX211" fmla="*/ 1877796 w 12191999"/>
              <a:gd name="connsiteY211" fmla="*/ 1883887 h 2083506"/>
              <a:gd name="connsiteX212" fmla="*/ 1875824 w 12191999"/>
              <a:gd name="connsiteY212" fmla="*/ 1879265 h 2083506"/>
              <a:gd name="connsiteX213" fmla="*/ 1823048 w 12191999"/>
              <a:gd name="connsiteY213" fmla="*/ 1881064 h 2083506"/>
              <a:gd name="connsiteX214" fmla="*/ 1765736 w 12191999"/>
              <a:gd name="connsiteY214" fmla="*/ 1856578 h 2083506"/>
              <a:gd name="connsiteX215" fmla="*/ 1725669 w 12191999"/>
              <a:gd name="connsiteY215" fmla="*/ 1833744 h 2083506"/>
              <a:gd name="connsiteX216" fmla="*/ 1725216 w 12191999"/>
              <a:gd name="connsiteY216" fmla="*/ 1829447 h 2083506"/>
              <a:gd name="connsiteX217" fmla="*/ 1721485 w 12191999"/>
              <a:gd name="connsiteY217" fmla="*/ 1828960 h 2083506"/>
              <a:gd name="connsiteX218" fmla="*/ 1717786 w 12191999"/>
              <a:gd name="connsiteY218" fmla="*/ 1832224 h 2083506"/>
              <a:gd name="connsiteX219" fmla="*/ 1689907 w 12191999"/>
              <a:gd name="connsiteY219" fmla="*/ 1825425 h 2083506"/>
              <a:gd name="connsiteX220" fmla="*/ 1688093 w 12191999"/>
              <a:gd name="connsiteY220" fmla="*/ 1817391 h 2083506"/>
              <a:gd name="connsiteX221" fmla="*/ 1496789 w 12191999"/>
              <a:gd name="connsiteY221" fmla="*/ 1805297 h 2083506"/>
              <a:gd name="connsiteX222" fmla="*/ 1392839 w 12191999"/>
              <a:gd name="connsiteY222" fmla="*/ 1758649 h 2083506"/>
              <a:gd name="connsiteX223" fmla="*/ 1360872 w 12191999"/>
              <a:gd name="connsiteY223" fmla="*/ 1752441 h 2083506"/>
              <a:gd name="connsiteX224" fmla="*/ 1313885 w 12191999"/>
              <a:gd name="connsiteY224" fmla="*/ 1731785 h 2083506"/>
              <a:gd name="connsiteX225" fmla="*/ 1247665 w 12191999"/>
              <a:gd name="connsiteY225" fmla="*/ 1727765 h 2083506"/>
              <a:gd name="connsiteX226" fmla="*/ 1196850 w 12191999"/>
              <a:gd name="connsiteY226" fmla="*/ 1729622 h 2083506"/>
              <a:gd name="connsiteX227" fmla="*/ 1168728 w 12191999"/>
              <a:gd name="connsiteY227" fmla="*/ 1728550 h 2083506"/>
              <a:gd name="connsiteX228" fmla="*/ 1096918 w 12191999"/>
              <a:gd name="connsiteY228" fmla="*/ 1721485 h 2083506"/>
              <a:gd name="connsiteX229" fmla="*/ 1094082 w 12191999"/>
              <a:gd name="connsiteY229" fmla="*/ 1720113 h 2083506"/>
              <a:gd name="connsiteX230" fmla="*/ 1040782 w 12191999"/>
              <a:gd name="connsiteY230" fmla="*/ 1721762 h 2083506"/>
              <a:gd name="connsiteX231" fmla="*/ 955980 w 12191999"/>
              <a:gd name="connsiteY231" fmla="*/ 1719289 h 2083506"/>
              <a:gd name="connsiteX232" fmla="*/ 926108 w 12191999"/>
              <a:gd name="connsiteY232" fmla="*/ 1715917 h 2083506"/>
              <a:gd name="connsiteX233" fmla="*/ 876049 w 12191999"/>
              <a:gd name="connsiteY233" fmla="*/ 1710422 h 2083506"/>
              <a:gd name="connsiteX234" fmla="*/ 839194 w 12191999"/>
              <a:gd name="connsiteY234" fmla="*/ 1700176 h 2083506"/>
              <a:gd name="connsiteX235" fmla="*/ 797112 w 12191999"/>
              <a:gd name="connsiteY235" fmla="*/ 1698014 h 2083506"/>
              <a:gd name="connsiteX236" fmla="*/ 786610 w 12191999"/>
              <a:gd name="connsiteY236" fmla="*/ 1705455 h 2083506"/>
              <a:gd name="connsiteX237" fmla="*/ 741833 w 12191999"/>
              <a:gd name="connsiteY237" fmla="*/ 1700566 h 2083506"/>
              <a:gd name="connsiteX238" fmla="*/ 673985 w 12191999"/>
              <a:gd name="connsiteY238" fmla="*/ 1692278 h 2083506"/>
              <a:gd name="connsiteX239" fmla="*/ 634665 w 12191999"/>
              <a:gd name="connsiteY239" fmla="*/ 1689550 h 2083506"/>
              <a:gd name="connsiteX240" fmla="*/ 527471 w 12191999"/>
              <a:gd name="connsiteY240" fmla="*/ 1679869 h 2083506"/>
              <a:gd name="connsiteX241" fmla="*/ 420260 w 12191999"/>
              <a:gd name="connsiteY241" fmla="*/ 1668475 h 2083506"/>
              <a:gd name="connsiteX242" fmla="*/ 357630 w 12191999"/>
              <a:gd name="connsiteY242" fmla="*/ 1652142 h 2083506"/>
              <a:gd name="connsiteX243" fmla="*/ 269407 w 12191999"/>
              <a:gd name="connsiteY243" fmla="*/ 1643812 h 2083506"/>
              <a:gd name="connsiteX244" fmla="*/ 254769 w 12191999"/>
              <a:gd name="connsiteY244" fmla="*/ 1641013 h 2083506"/>
              <a:gd name="connsiteX245" fmla="*/ 150763 w 12191999"/>
              <a:gd name="connsiteY245" fmla="*/ 1628143 h 2083506"/>
              <a:gd name="connsiteX246" fmla="*/ 29133 w 12191999"/>
              <a:gd name="connsiteY246" fmla="*/ 1626172 h 2083506"/>
              <a:gd name="connsiteX247" fmla="*/ 0 w 12191999"/>
              <a:gd name="connsiteY247" fmla="*/ 1619589 h 2083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</a:cxnLst>
            <a:rect l="l" t="t" r="r" b="b"/>
            <a:pathLst>
              <a:path w="12191999" h="2083506">
                <a:moveTo>
                  <a:pt x="0" y="0"/>
                </a:moveTo>
                <a:lnTo>
                  <a:pt x="9429748" y="0"/>
                </a:lnTo>
                <a:lnTo>
                  <a:pt x="9429748" y="1"/>
                </a:lnTo>
                <a:lnTo>
                  <a:pt x="12191999" y="1"/>
                </a:lnTo>
                <a:lnTo>
                  <a:pt x="12191999" y="1164372"/>
                </a:lnTo>
                <a:lnTo>
                  <a:pt x="12147852" y="1163783"/>
                </a:lnTo>
                <a:cubicBezTo>
                  <a:pt x="12063101" y="1189107"/>
                  <a:pt x="12045020" y="1156925"/>
                  <a:pt x="11993604" y="1153496"/>
                </a:cubicBezTo>
                <a:cubicBezTo>
                  <a:pt x="11954216" y="1165241"/>
                  <a:pt x="11911195" y="1167350"/>
                  <a:pt x="11865319" y="1176624"/>
                </a:cubicBezTo>
                <a:cubicBezTo>
                  <a:pt x="11822513" y="1184682"/>
                  <a:pt x="11766915" y="1201558"/>
                  <a:pt x="11718353" y="1209136"/>
                </a:cubicBezTo>
                <a:cubicBezTo>
                  <a:pt x="11675379" y="1217463"/>
                  <a:pt x="11638007" y="1216639"/>
                  <a:pt x="11609067" y="1218512"/>
                </a:cubicBezTo>
                <a:cubicBezTo>
                  <a:pt x="11597582" y="1221322"/>
                  <a:pt x="11554280" y="1243577"/>
                  <a:pt x="11545958" y="1240430"/>
                </a:cubicBezTo>
                <a:lnTo>
                  <a:pt x="11445770" y="1225780"/>
                </a:lnTo>
                <a:cubicBezTo>
                  <a:pt x="11425543" y="1230782"/>
                  <a:pt x="11413740" y="1222096"/>
                  <a:pt x="11398842" y="1227250"/>
                </a:cubicBezTo>
                <a:cubicBezTo>
                  <a:pt x="11367060" y="1233093"/>
                  <a:pt x="11269285" y="1263712"/>
                  <a:pt x="11240093" y="1266797"/>
                </a:cubicBezTo>
                <a:cubicBezTo>
                  <a:pt x="11197297" y="1273685"/>
                  <a:pt x="11181311" y="1272682"/>
                  <a:pt x="11141364" y="1288059"/>
                </a:cubicBezTo>
                <a:cubicBezTo>
                  <a:pt x="11099891" y="1305386"/>
                  <a:pt x="11051533" y="1319157"/>
                  <a:pt x="11015396" y="1353104"/>
                </a:cubicBezTo>
                <a:cubicBezTo>
                  <a:pt x="11009424" y="1362217"/>
                  <a:pt x="10992328" y="1361966"/>
                  <a:pt x="10973905" y="1365109"/>
                </a:cubicBezTo>
                <a:cubicBezTo>
                  <a:pt x="10955482" y="1368254"/>
                  <a:pt x="10907369" y="1372817"/>
                  <a:pt x="10904858" y="1371966"/>
                </a:cubicBezTo>
                <a:cubicBezTo>
                  <a:pt x="10880521" y="1379494"/>
                  <a:pt x="10873670" y="1399734"/>
                  <a:pt x="10827883" y="1410270"/>
                </a:cubicBezTo>
                <a:cubicBezTo>
                  <a:pt x="10790248" y="1415655"/>
                  <a:pt x="10724899" y="1420726"/>
                  <a:pt x="10690996" y="1426394"/>
                </a:cubicBezTo>
                <a:cubicBezTo>
                  <a:pt x="10676463" y="1423331"/>
                  <a:pt x="10634514" y="1436908"/>
                  <a:pt x="10624461" y="1444283"/>
                </a:cubicBezTo>
                <a:cubicBezTo>
                  <a:pt x="10601952" y="1468442"/>
                  <a:pt x="10536224" y="1460228"/>
                  <a:pt x="10517208" y="1478947"/>
                </a:cubicBezTo>
                <a:cubicBezTo>
                  <a:pt x="10509508" y="1482271"/>
                  <a:pt x="10505833" y="1468818"/>
                  <a:pt x="10497937" y="1469831"/>
                </a:cubicBezTo>
                <a:lnTo>
                  <a:pt x="10471201" y="1486037"/>
                </a:lnTo>
                <a:lnTo>
                  <a:pt x="10448263" y="1478223"/>
                </a:lnTo>
                <a:lnTo>
                  <a:pt x="10388089" y="1507175"/>
                </a:lnTo>
                <a:cubicBezTo>
                  <a:pt x="10350285" y="1513081"/>
                  <a:pt x="10383281" y="1526586"/>
                  <a:pt x="10333720" y="1515848"/>
                </a:cubicBezTo>
                <a:cubicBezTo>
                  <a:pt x="10286428" y="1526223"/>
                  <a:pt x="10174884" y="1550019"/>
                  <a:pt x="10104338" y="1569424"/>
                </a:cubicBezTo>
                <a:cubicBezTo>
                  <a:pt x="10066963" y="1581564"/>
                  <a:pt x="9967395" y="1605712"/>
                  <a:pt x="9910445" y="1632275"/>
                </a:cubicBezTo>
                <a:cubicBezTo>
                  <a:pt x="9856131" y="1644130"/>
                  <a:pt x="9831118" y="1689967"/>
                  <a:pt x="9770872" y="1688088"/>
                </a:cubicBezTo>
                <a:cubicBezTo>
                  <a:pt x="9769882" y="1691843"/>
                  <a:pt x="9737016" y="1697044"/>
                  <a:pt x="9733849" y="1700034"/>
                </a:cubicBezTo>
                <a:lnTo>
                  <a:pt x="9703714" y="1730093"/>
                </a:lnTo>
                <a:lnTo>
                  <a:pt x="9698351" y="1730377"/>
                </a:lnTo>
                <a:lnTo>
                  <a:pt x="9632895" y="1736363"/>
                </a:lnTo>
                <a:lnTo>
                  <a:pt x="9569107" y="1741010"/>
                </a:lnTo>
                <a:cubicBezTo>
                  <a:pt x="9558961" y="1745882"/>
                  <a:pt x="9548028" y="1750646"/>
                  <a:pt x="9536451" y="1755120"/>
                </a:cubicBezTo>
                <a:lnTo>
                  <a:pt x="9529385" y="1757515"/>
                </a:lnTo>
                <a:lnTo>
                  <a:pt x="9498527" y="1753117"/>
                </a:lnTo>
                <a:lnTo>
                  <a:pt x="9436642" y="1755478"/>
                </a:lnTo>
                <a:lnTo>
                  <a:pt x="9429748" y="1756317"/>
                </a:lnTo>
                <a:lnTo>
                  <a:pt x="9429748" y="1768745"/>
                </a:lnTo>
                <a:lnTo>
                  <a:pt x="9425802" y="1769273"/>
                </a:lnTo>
                <a:cubicBezTo>
                  <a:pt x="9390751" y="1773262"/>
                  <a:pt x="9371406" y="1773457"/>
                  <a:pt x="9349763" y="1776107"/>
                </a:cubicBezTo>
                <a:cubicBezTo>
                  <a:pt x="9314721" y="1782260"/>
                  <a:pt x="9277650" y="1796217"/>
                  <a:pt x="9256503" y="1800699"/>
                </a:cubicBezTo>
                <a:lnTo>
                  <a:pt x="9222873" y="1803003"/>
                </a:lnTo>
                <a:lnTo>
                  <a:pt x="9224095" y="1807355"/>
                </a:lnTo>
                <a:lnTo>
                  <a:pt x="9211603" y="1807675"/>
                </a:lnTo>
                <a:lnTo>
                  <a:pt x="9183719" y="1807781"/>
                </a:lnTo>
                <a:cubicBezTo>
                  <a:pt x="9166319" y="1808439"/>
                  <a:pt x="9117935" y="1807396"/>
                  <a:pt x="9100221" y="1808989"/>
                </a:cubicBezTo>
                <a:cubicBezTo>
                  <a:pt x="9095111" y="1813630"/>
                  <a:pt x="9087224" y="1816160"/>
                  <a:pt x="9077439" y="1817333"/>
                </a:cubicBezTo>
                <a:lnTo>
                  <a:pt x="9055889" y="1817464"/>
                </a:lnTo>
                <a:lnTo>
                  <a:pt x="8930912" y="1828648"/>
                </a:lnTo>
                <a:lnTo>
                  <a:pt x="8913729" y="1829483"/>
                </a:lnTo>
                <a:lnTo>
                  <a:pt x="8904423" y="1833234"/>
                </a:lnTo>
                <a:cubicBezTo>
                  <a:pt x="8897319" y="1833982"/>
                  <a:pt x="8876911" y="1833498"/>
                  <a:pt x="8871099" y="1833979"/>
                </a:cubicBezTo>
                <a:lnTo>
                  <a:pt x="8869557" y="1836113"/>
                </a:lnTo>
                <a:cubicBezTo>
                  <a:pt x="8851043" y="1839524"/>
                  <a:pt x="8781405" y="1850882"/>
                  <a:pt x="8760021" y="1854442"/>
                </a:cubicBezTo>
                <a:cubicBezTo>
                  <a:pt x="8755749" y="1851161"/>
                  <a:pt x="8746183" y="1856343"/>
                  <a:pt x="8741254" y="1857469"/>
                </a:cubicBezTo>
                <a:cubicBezTo>
                  <a:pt x="8740491" y="1855259"/>
                  <a:pt x="8728559" y="1854585"/>
                  <a:pt x="8725039" y="1856552"/>
                </a:cubicBezTo>
                <a:cubicBezTo>
                  <a:pt x="8641157" y="1867333"/>
                  <a:pt x="8683145" y="1845054"/>
                  <a:pt x="8635265" y="1859168"/>
                </a:cubicBezTo>
                <a:cubicBezTo>
                  <a:pt x="8626795" y="1860103"/>
                  <a:pt x="8619931" y="1859212"/>
                  <a:pt x="8613911" y="1857561"/>
                </a:cubicBezTo>
                <a:lnTo>
                  <a:pt x="8604931" y="1854170"/>
                </a:lnTo>
                <a:lnTo>
                  <a:pt x="8570171" y="1860579"/>
                </a:lnTo>
                <a:cubicBezTo>
                  <a:pt x="8553049" y="1862813"/>
                  <a:pt x="8535028" y="1864294"/>
                  <a:pt x="8516537" y="1864971"/>
                </a:cubicBezTo>
                <a:cubicBezTo>
                  <a:pt x="8512388" y="1860455"/>
                  <a:pt x="8497874" y="1866870"/>
                  <a:pt x="8491046" y="1868141"/>
                </a:cubicBezTo>
                <a:cubicBezTo>
                  <a:pt x="8490975" y="1865191"/>
                  <a:pt x="8475847" y="1863778"/>
                  <a:pt x="8470478" y="1866216"/>
                </a:cubicBezTo>
                <a:cubicBezTo>
                  <a:pt x="8357654" y="1876758"/>
                  <a:pt x="8421139" y="1849210"/>
                  <a:pt x="8353433" y="1865729"/>
                </a:cubicBezTo>
                <a:lnTo>
                  <a:pt x="8347675" y="1865075"/>
                </a:lnTo>
                <a:lnTo>
                  <a:pt x="8343939" y="1865677"/>
                </a:lnTo>
                <a:cubicBezTo>
                  <a:pt x="8309852" y="1870841"/>
                  <a:pt x="8272587" y="1875809"/>
                  <a:pt x="8221566" y="1881148"/>
                </a:cubicBezTo>
                <a:cubicBezTo>
                  <a:pt x="8158043" y="1892960"/>
                  <a:pt x="8095547" y="1914042"/>
                  <a:pt x="8066095" y="1919902"/>
                </a:cubicBezTo>
                <a:cubicBezTo>
                  <a:pt x="8058949" y="1919234"/>
                  <a:pt x="8051921" y="1917862"/>
                  <a:pt x="8044849" y="1916308"/>
                </a:cubicBezTo>
                <a:lnTo>
                  <a:pt x="8041142" y="1915506"/>
                </a:lnTo>
                <a:lnTo>
                  <a:pt x="8022159" y="1911521"/>
                </a:lnTo>
                <a:lnTo>
                  <a:pt x="7944932" y="1917265"/>
                </a:lnTo>
                <a:lnTo>
                  <a:pt x="7879011" y="1928570"/>
                </a:lnTo>
                <a:lnTo>
                  <a:pt x="7865529" y="1934399"/>
                </a:lnTo>
                <a:lnTo>
                  <a:pt x="7774801" y="1947969"/>
                </a:lnTo>
                <a:lnTo>
                  <a:pt x="7748398" y="1955982"/>
                </a:lnTo>
                <a:lnTo>
                  <a:pt x="7740684" y="1955717"/>
                </a:lnTo>
                <a:cubicBezTo>
                  <a:pt x="7728362" y="1958584"/>
                  <a:pt x="7714099" y="1968442"/>
                  <a:pt x="7712976" y="1960442"/>
                </a:cubicBezTo>
                <a:lnTo>
                  <a:pt x="7699956" y="1966104"/>
                </a:lnTo>
                <a:lnTo>
                  <a:pt x="7684158" y="1962927"/>
                </a:lnTo>
                <a:cubicBezTo>
                  <a:pt x="7674684" y="1962643"/>
                  <a:pt x="7652105" y="1963177"/>
                  <a:pt x="7643109" y="1964400"/>
                </a:cubicBezTo>
                <a:lnTo>
                  <a:pt x="7630180" y="1970266"/>
                </a:lnTo>
                <a:lnTo>
                  <a:pt x="7609131" y="1971774"/>
                </a:lnTo>
                <a:cubicBezTo>
                  <a:pt x="7596694" y="1971644"/>
                  <a:pt x="7570258" y="1969757"/>
                  <a:pt x="7555555" y="1969491"/>
                </a:cubicBezTo>
                <a:cubicBezTo>
                  <a:pt x="7541460" y="1966540"/>
                  <a:pt x="7530571" y="1964848"/>
                  <a:pt x="7520919" y="1970177"/>
                </a:cubicBezTo>
                <a:cubicBezTo>
                  <a:pt x="7500295" y="1966884"/>
                  <a:pt x="7480780" y="1949401"/>
                  <a:pt x="7456258" y="1960468"/>
                </a:cubicBezTo>
                <a:cubicBezTo>
                  <a:pt x="7434946" y="1957506"/>
                  <a:pt x="7435772" y="1952500"/>
                  <a:pt x="7393047" y="1952408"/>
                </a:cubicBezTo>
                <a:cubicBezTo>
                  <a:pt x="7356520" y="1952860"/>
                  <a:pt x="7236307" y="1958626"/>
                  <a:pt x="7199912" y="1959913"/>
                </a:cubicBezTo>
                <a:cubicBezTo>
                  <a:pt x="7176501" y="1959942"/>
                  <a:pt x="7160098" y="1958343"/>
                  <a:pt x="7146774" y="1956641"/>
                </a:cubicBezTo>
                <a:lnTo>
                  <a:pt x="7122244" y="1953891"/>
                </a:lnTo>
                <a:lnTo>
                  <a:pt x="7032241" y="1962723"/>
                </a:lnTo>
                <a:cubicBezTo>
                  <a:pt x="6997214" y="1965198"/>
                  <a:pt x="6963725" y="1968396"/>
                  <a:pt x="6941492" y="1976868"/>
                </a:cubicBezTo>
                <a:cubicBezTo>
                  <a:pt x="6947015" y="1970398"/>
                  <a:pt x="6923088" y="1965379"/>
                  <a:pt x="6906514" y="1968589"/>
                </a:cubicBezTo>
                <a:cubicBezTo>
                  <a:pt x="6925890" y="1943204"/>
                  <a:pt x="6840983" y="1991464"/>
                  <a:pt x="6826395" y="1974141"/>
                </a:cubicBezTo>
                <a:cubicBezTo>
                  <a:pt x="6825676" y="1990223"/>
                  <a:pt x="6751393" y="2017492"/>
                  <a:pt x="6716431" y="2004297"/>
                </a:cubicBezTo>
                <a:cubicBezTo>
                  <a:pt x="6663167" y="2007518"/>
                  <a:pt x="6625450" y="2020811"/>
                  <a:pt x="6569607" y="2015496"/>
                </a:cubicBezTo>
                <a:cubicBezTo>
                  <a:pt x="6567874" y="2017648"/>
                  <a:pt x="6565034" y="2019449"/>
                  <a:pt x="6561430" y="2020996"/>
                </a:cubicBezTo>
                <a:lnTo>
                  <a:pt x="6549371" y="2024747"/>
                </a:lnTo>
                <a:lnTo>
                  <a:pt x="6547040" y="2024474"/>
                </a:lnTo>
                <a:cubicBezTo>
                  <a:pt x="6537882" y="2024425"/>
                  <a:pt x="6533193" y="2025332"/>
                  <a:pt x="6530482" y="2026659"/>
                </a:cubicBezTo>
                <a:lnTo>
                  <a:pt x="6528565" y="2028600"/>
                </a:lnTo>
                <a:lnTo>
                  <a:pt x="6517741" y="2030558"/>
                </a:lnTo>
                <a:lnTo>
                  <a:pt x="6497855" y="2035650"/>
                </a:lnTo>
                <a:lnTo>
                  <a:pt x="6492785" y="2035444"/>
                </a:lnTo>
                <a:lnTo>
                  <a:pt x="6460692" y="2041321"/>
                </a:lnTo>
                <a:lnTo>
                  <a:pt x="6459609" y="2040851"/>
                </a:lnTo>
                <a:cubicBezTo>
                  <a:pt x="6456451" y="2039933"/>
                  <a:pt x="6452734" y="2039508"/>
                  <a:pt x="6447765" y="2040102"/>
                </a:cubicBezTo>
                <a:cubicBezTo>
                  <a:pt x="6446007" y="2031126"/>
                  <a:pt x="6441093" y="2037380"/>
                  <a:pt x="6426590" y="2039928"/>
                </a:cubicBezTo>
                <a:cubicBezTo>
                  <a:pt x="6423606" y="2033241"/>
                  <a:pt x="6413230" y="2032925"/>
                  <a:pt x="6401693" y="2033537"/>
                </a:cubicBezTo>
                <a:lnTo>
                  <a:pt x="6387141" y="2033161"/>
                </a:lnTo>
                <a:lnTo>
                  <a:pt x="6357846" y="2036782"/>
                </a:lnTo>
                <a:lnTo>
                  <a:pt x="6342914" y="2037585"/>
                </a:lnTo>
                <a:lnTo>
                  <a:pt x="6336300" y="2038781"/>
                </a:lnTo>
                <a:lnTo>
                  <a:pt x="6317178" y="2038968"/>
                </a:lnTo>
                <a:lnTo>
                  <a:pt x="6161427" y="2047338"/>
                </a:lnTo>
                <a:cubicBezTo>
                  <a:pt x="6147824" y="2057658"/>
                  <a:pt x="6118908" y="2077615"/>
                  <a:pt x="6097339" y="2082438"/>
                </a:cubicBezTo>
                <a:cubicBezTo>
                  <a:pt x="6090149" y="2084046"/>
                  <a:pt x="6083776" y="2083972"/>
                  <a:pt x="6079059" y="2081299"/>
                </a:cubicBezTo>
                <a:cubicBezTo>
                  <a:pt x="6063900" y="2082334"/>
                  <a:pt x="6011621" y="2084537"/>
                  <a:pt x="5998439" y="2070958"/>
                </a:cubicBezTo>
                <a:cubicBezTo>
                  <a:pt x="5976443" y="2071759"/>
                  <a:pt x="5925514" y="2069780"/>
                  <a:pt x="5904290" y="2070255"/>
                </a:cubicBezTo>
                <a:cubicBezTo>
                  <a:pt x="5871515" y="2066244"/>
                  <a:pt x="5843986" y="2088249"/>
                  <a:pt x="5814867" y="2079032"/>
                </a:cubicBezTo>
                <a:cubicBezTo>
                  <a:pt x="5792003" y="2070559"/>
                  <a:pt x="5750009" y="2076273"/>
                  <a:pt x="5725743" y="2070558"/>
                </a:cubicBezTo>
                <a:cubicBezTo>
                  <a:pt x="5716432" y="2058355"/>
                  <a:pt x="5667424" y="2047322"/>
                  <a:pt x="5650546" y="2052412"/>
                </a:cubicBezTo>
                <a:cubicBezTo>
                  <a:pt x="5614627" y="2046084"/>
                  <a:pt x="5608108" y="2028306"/>
                  <a:pt x="5581284" y="2023175"/>
                </a:cubicBezTo>
                <a:lnTo>
                  <a:pt x="5572593" y="2018391"/>
                </a:lnTo>
                <a:lnTo>
                  <a:pt x="5548580" y="2016951"/>
                </a:lnTo>
                <a:cubicBezTo>
                  <a:pt x="5523726" y="2017783"/>
                  <a:pt x="5498337" y="2019663"/>
                  <a:pt x="5471173" y="2018786"/>
                </a:cubicBezTo>
                <a:cubicBezTo>
                  <a:pt x="5447687" y="2003020"/>
                  <a:pt x="5353807" y="2022324"/>
                  <a:pt x="5340320" y="2037611"/>
                </a:cubicBezTo>
                <a:cubicBezTo>
                  <a:pt x="5340015" y="2024215"/>
                  <a:pt x="5271937" y="2042455"/>
                  <a:pt x="5254376" y="2042928"/>
                </a:cubicBezTo>
                <a:cubicBezTo>
                  <a:pt x="5248522" y="2043086"/>
                  <a:pt x="5248281" y="2041270"/>
                  <a:pt x="5258035" y="2035649"/>
                </a:cubicBezTo>
                <a:cubicBezTo>
                  <a:pt x="5239374" y="2037214"/>
                  <a:pt x="5220112" y="2030252"/>
                  <a:pt x="5230622" y="2024576"/>
                </a:cubicBezTo>
                <a:cubicBezTo>
                  <a:pt x="5173932" y="2036724"/>
                  <a:pt x="5090262" y="2024645"/>
                  <a:pt x="5026203" y="2030162"/>
                </a:cubicBezTo>
                <a:cubicBezTo>
                  <a:pt x="4991280" y="2016814"/>
                  <a:pt x="5010212" y="2029164"/>
                  <a:pt x="4973988" y="2026668"/>
                </a:cubicBezTo>
                <a:cubicBezTo>
                  <a:pt x="4983896" y="2038955"/>
                  <a:pt x="4930012" y="2019774"/>
                  <a:pt x="4928030" y="2033642"/>
                </a:cubicBezTo>
                <a:cubicBezTo>
                  <a:pt x="4921501" y="2032748"/>
                  <a:pt x="4915238" y="2031445"/>
                  <a:pt x="4908970" y="2030033"/>
                </a:cubicBezTo>
                <a:lnTo>
                  <a:pt x="4905679" y="2029300"/>
                </a:lnTo>
                <a:lnTo>
                  <a:pt x="4892525" y="2028768"/>
                </a:lnTo>
                <a:lnTo>
                  <a:pt x="4888818" y="2025619"/>
                </a:lnTo>
                <a:lnTo>
                  <a:pt x="4869018" y="2022668"/>
                </a:lnTo>
                <a:cubicBezTo>
                  <a:pt x="4861602" y="2022028"/>
                  <a:pt x="4853622" y="2021880"/>
                  <a:pt x="4844804" y="2022527"/>
                </a:cubicBezTo>
                <a:cubicBezTo>
                  <a:pt x="4823110" y="2028022"/>
                  <a:pt x="4789330" y="2021287"/>
                  <a:pt x="4758778" y="2021694"/>
                </a:cubicBezTo>
                <a:lnTo>
                  <a:pt x="4744748" y="2023396"/>
                </a:lnTo>
                <a:lnTo>
                  <a:pt x="4698956" y="2020558"/>
                </a:lnTo>
                <a:cubicBezTo>
                  <a:pt x="4685921" y="2020008"/>
                  <a:pt x="4672392" y="2019718"/>
                  <a:pt x="4658147" y="2019920"/>
                </a:cubicBezTo>
                <a:lnTo>
                  <a:pt x="4631706" y="2021274"/>
                </a:lnTo>
                <a:lnTo>
                  <a:pt x="4624776" y="2020152"/>
                </a:lnTo>
                <a:cubicBezTo>
                  <a:pt x="4612703" y="2020277"/>
                  <a:pt x="4596727" y="2024226"/>
                  <a:pt x="4598150" y="2019429"/>
                </a:cubicBezTo>
                <a:lnTo>
                  <a:pt x="4584588" y="2021092"/>
                </a:lnTo>
                <a:lnTo>
                  <a:pt x="4571203" y="2017263"/>
                </a:lnTo>
                <a:cubicBezTo>
                  <a:pt x="4569736" y="2016374"/>
                  <a:pt x="4568633" y="2015427"/>
                  <a:pt x="4567930" y="2014458"/>
                </a:cubicBezTo>
                <a:lnTo>
                  <a:pt x="4548984" y="2015717"/>
                </a:lnTo>
                <a:lnTo>
                  <a:pt x="4533451" y="2012976"/>
                </a:lnTo>
                <a:lnTo>
                  <a:pt x="4519910" y="2014768"/>
                </a:lnTo>
                <a:lnTo>
                  <a:pt x="4514290" y="2014364"/>
                </a:lnTo>
                <a:lnTo>
                  <a:pt x="4500320" y="2013007"/>
                </a:lnTo>
                <a:cubicBezTo>
                  <a:pt x="4493159" y="2012056"/>
                  <a:pt x="4485144" y="2010910"/>
                  <a:pt x="4476219" y="2009993"/>
                </a:cubicBezTo>
                <a:lnTo>
                  <a:pt x="4468701" y="2009574"/>
                </a:lnTo>
                <a:lnTo>
                  <a:pt x="4452333" y="2004964"/>
                </a:lnTo>
                <a:cubicBezTo>
                  <a:pt x="4440422" y="2001479"/>
                  <a:pt x="4431048" y="1999130"/>
                  <a:pt x="4420644" y="2001021"/>
                </a:cubicBezTo>
                <a:cubicBezTo>
                  <a:pt x="4402911" y="1996519"/>
                  <a:pt x="4390524" y="1983900"/>
                  <a:pt x="4364856" y="1987267"/>
                </a:cubicBezTo>
                <a:cubicBezTo>
                  <a:pt x="4372645" y="1981550"/>
                  <a:pt x="4336350" y="1986575"/>
                  <a:pt x="4332062" y="1980703"/>
                </a:cubicBezTo>
                <a:cubicBezTo>
                  <a:pt x="4330083" y="1975974"/>
                  <a:pt x="4318612" y="1976397"/>
                  <a:pt x="4309876" y="1974653"/>
                </a:cubicBezTo>
                <a:cubicBezTo>
                  <a:pt x="4303650" y="1969824"/>
                  <a:pt x="4259693" y="1965414"/>
                  <a:pt x="4244391" y="1966109"/>
                </a:cubicBezTo>
                <a:cubicBezTo>
                  <a:pt x="4201255" y="1970914"/>
                  <a:pt x="4166558" y="1951471"/>
                  <a:pt x="4132071" y="1954813"/>
                </a:cubicBezTo>
                <a:cubicBezTo>
                  <a:pt x="4123041" y="1954358"/>
                  <a:pt x="4115554" y="1953263"/>
                  <a:pt x="4109069" y="1951778"/>
                </a:cubicBezTo>
                <a:lnTo>
                  <a:pt x="4092908" y="1946662"/>
                </a:lnTo>
                <a:cubicBezTo>
                  <a:pt x="4092707" y="1945539"/>
                  <a:pt x="4092506" y="1944415"/>
                  <a:pt x="4092306" y="1943291"/>
                </a:cubicBezTo>
                <a:lnTo>
                  <a:pt x="4080234" y="1941219"/>
                </a:lnTo>
                <a:lnTo>
                  <a:pt x="4077778" y="1940145"/>
                </a:lnTo>
                <a:cubicBezTo>
                  <a:pt x="4073105" y="1938081"/>
                  <a:pt x="4068339" y="1936119"/>
                  <a:pt x="4062936" y="1934506"/>
                </a:cubicBezTo>
                <a:cubicBezTo>
                  <a:pt x="4048082" y="1947155"/>
                  <a:pt x="4014523" y="1922869"/>
                  <a:pt x="4012506" y="1935475"/>
                </a:cubicBezTo>
                <a:cubicBezTo>
                  <a:pt x="3980228" y="1928812"/>
                  <a:pt x="3986775" y="1942559"/>
                  <a:pt x="3965880" y="1925968"/>
                </a:cubicBezTo>
                <a:cubicBezTo>
                  <a:pt x="3899515" y="1923414"/>
                  <a:pt x="3830855" y="1902158"/>
                  <a:pt x="3765338" y="1906649"/>
                </a:cubicBezTo>
                <a:cubicBezTo>
                  <a:pt x="3780686" y="1902635"/>
                  <a:pt x="3768784" y="1893856"/>
                  <a:pt x="3749493" y="1893071"/>
                </a:cubicBezTo>
                <a:cubicBezTo>
                  <a:pt x="3807776" y="1876857"/>
                  <a:pt x="3656400" y="1898030"/>
                  <a:pt x="3672704" y="1881383"/>
                </a:cubicBezTo>
                <a:cubicBezTo>
                  <a:pt x="3645532" y="1893973"/>
                  <a:pt x="3537791" y="1900656"/>
                  <a:pt x="3530082" y="1883187"/>
                </a:cubicBezTo>
                <a:cubicBezTo>
                  <a:pt x="3479808" y="1875044"/>
                  <a:pt x="3426017" y="1877998"/>
                  <a:pt x="3387664" y="1862579"/>
                </a:cubicBezTo>
                <a:cubicBezTo>
                  <a:pt x="3382649" y="1863935"/>
                  <a:pt x="3377277" y="1864791"/>
                  <a:pt x="3371681" y="1865293"/>
                </a:cubicBezTo>
                <a:lnTo>
                  <a:pt x="3355305" y="1865842"/>
                </a:lnTo>
                <a:lnTo>
                  <a:pt x="3353790" y="1865158"/>
                </a:lnTo>
                <a:cubicBezTo>
                  <a:pt x="3346144" y="1863282"/>
                  <a:pt x="3340687" y="1863057"/>
                  <a:pt x="3336210" y="1863564"/>
                </a:cubicBezTo>
                <a:lnTo>
                  <a:pt x="3331381" y="1864716"/>
                </a:lnTo>
                <a:lnTo>
                  <a:pt x="3319012" y="1864093"/>
                </a:lnTo>
                <a:lnTo>
                  <a:pt x="3293818" y="1864135"/>
                </a:lnTo>
                <a:lnTo>
                  <a:pt x="3289881" y="1862954"/>
                </a:lnTo>
                <a:lnTo>
                  <a:pt x="3253090" y="1861164"/>
                </a:lnTo>
                <a:cubicBezTo>
                  <a:pt x="3253042" y="1860968"/>
                  <a:pt x="3252996" y="1860771"/>
                  <a:pt x="3252949" y="1860574"/>
                </a:cubicBezTo>
                <a:cubicBezTo>
                  <a:pt x="3251799" y="1859213"/>
                  <a:pt x="3249368" y="1858131"/>
                  <a:pt x="3244187" y="1857604"/>
                </a:cubicBezTo>
                <a:cubicBezTo>
                  <a:pt x="3250860" y="1853873"/>
                  <a:pt x="3250577" y="1852999"/>
                  <a:pt x="3246570" y="1852946"/>
                </a:cubicBezTo>
                <a:lnTo>
                  <a:pt x="3237810" y="1853064"/>
                </a:lnTo>
                <a:lnTo>
                  <a:pt x="3230822" y="1855474"/>
                </a:lnTo>
                <a:cubicBezTo>
                  <a:pt x="3206812" y="1862286"/>
                  <a:pt x="3176733" y="1868865"/>
                  <a:pt x="3136549" y="1874037"/>
                </a:cubicBezTo>
                <a:cubicBezTo>
                  <a:pt x="3081163" y="1880168"/>
                  <a:pt x="2902557" y="1900580"/>
                  <a:pt x="2845754" y="1910932"/>
                </a:cubicBezTo>
                <a:cubicBezTo>
                  <a:pt x="2860822" y="1944376"/>
                  <a:pt x="2813389" y="1905358"/>
                  <a:pt x="2786878" y="1917162"/>
                </a:cubicBezTo>
                <a:cubicBezTo>
                  <a:pt x="2766803" y="1917398"/>
                  <a:pt x="2741628" y="1915886"/>
                  <a:pt x="2725298" y="1912340"/>
                </a:cubicBezTo>
                <a:cubicBezTo>
                  <a:pt x="2716680" y="1911427"/>
                  <a:pt x="2707572" y="1911972"/>
                  <a:pt x="2697754" y="1914863"/>
                </a:cubicBezTo>
                <a:cubicBezTo>
                  <a:pt x="2667185" y="1939014"/>
                  <a:pt x="2622149" y="1926211"/>
                  <a:pt x="2568063" y="1936283"/>
                </a:cubicBezTo>
                <a:cubicBezTo>
                  <a:pt x="2552625" y="1932001"/>
                  <a:pt x="2502682" y="1953378"/>
                  <a:pt x="2489784" y="1943720"/>
                </a:cubicBezTo>
                <a:cubicBezTo>
                  <a:pt x="2478524" y="1943155"/>
                  <a:pt x="2467418" y="1949411"/>
                  <a:pt x="2458978" y="1938095"/>
                </a:cubicBezTo>
                <a:cubicBezTo>
                  <a:pt x="2417552" y="1934639"/>
                  <a:pt x="2366376" y="1931293"/>
                  <a:pt x="2318712" y="1934474"/>
                </a:cubicBezTo>
                <a:cubicBezTo>
                  <a:pt x="2296029" y="1936526"/>
                  <a:pt x="2282069" y="1938434"/>
                  <a:pt x="2268709" y="1940521"/>
                </a:cubicBezTo>
                <a:lnTo>
                  <a:pt x="2264080" y="1941232"/>
                </a:lnTo>
                <a:lnTo>
                  <a:pt x="2254684" y="1943524"/>
                </a:lnTo>
                <a:lnTo>
                  <a:pt x="2252523" y="1943004"/>
                </a:lnTo>
                <a:lnTo>
                  <a:pt x="2173350" y="1929202"/>
                </a:lnTo>
                <a:lnTo>
                  <a:pt x="2155266" y="1920267"/>
                </a:lnTo>
                <a:lnTo>
                  <a:pt x="2091013" y="1914631"/>
                </a:lnTo>
                <a:cubicBezTo>
                  <a:pt x="2033357" y="1920614"/>
                  <a:pt x="2070513" y="1905065"/>
                  <a:pt x="2030712" y="1897690"/>
                </a:cubicBezTo>
                <a:cubicBezTo>
                  <a:pt x="1994539" y="1893055"/>
                  <a:pt x="1958569" y="1883188"/>
                  <a:pt x="1908838" y="1892222"/>
                </a:cubicBezTo>
                <a:cubicBezTo>
                  <a:pt x="1897236" y="1896147"/>
                  <a:pt x="1883338" y="1892415"/>
                  <a:pt x="1877796" y="1883887"/>
                </a:cubicBezTo>
                <a:cubicBezTo>
                  <a:pt x="1876842" y="1882419"/>
                  <a:pt x="1876177" y="1880863"/>
                  <a:pt x="1875824" y="1879265"/>
                </a:cubicBezTo>
                <a:cubicBezTo>
                  <a:pt x="1843474" y="1887199"/>
                  <a:pt x="1841511" y="1873818"/>
                  <a:pt x="1823048" y="1881064"/>
                </a:cubicBezTo>
                <a:cubicBezTo>
                  <a:pt x="1792640" y="1872164"/>
                  <a:pt x="1782358" y="1850450"/>
                  <a:pt x="1765736" y="1856578"/>
                </a:cubicBezTo>
                <a:cubicBezTo>
                  <a:pt x="1753024" y="1849107"/>
                  <a:pt x="1745932" y="1828316"/>
                  <a:pt x="1725669" y="1833744"/>
                </a:cubicBezTo>
                <a:cubicBezTo>
                  <a:pt x="1727428" y="1831405"/>
                  <a:pt x="1726953" y="1830157"/>
                  <a:pt x="1725216" y="1829447"/>
                </a:cubicBezTo>
                <a:lnTo>
                  <a:pt x="1721485" y="1828960"/>
                </a:lnTo>
                <a:lnTo>
                  <a:pt x="1717786" y="1832224"/>
                </a:lnTo>
                <a:cubicBezTo>
                  <a:pt x="1703445" y="1843277"/>
                  <a:pt x="1706547" y="1827935"/>
                  <a:pt x="1689907" y="1825425"/>
                </a:cubicBezTo>
                <a:cubicBezTo>
                  <a:pt x="1682338" y="1823445"/>
                  <a:pt x="1685181" y="1820226"/>
                  <a:pt x="1688093" y="1817391"/>
                </a:cubicBezTo>
                <a:lnTo>
                  <a:pt x="1496789" y="1805297"/>
                </a:lnTo>
                <a:cubicBezTo>
                  <a:pt x="1463551" y="1793913"/>
                  <a:pt x="1426345" y="1786892"/>
                  <a:pt x="1392839" y="1758649"/>
                </a:cubicBezTo>
                <a:cubicBezTo>
                  <a:pt x="1386461" y="1750573"/>
                  <a:pt x="1374031" y="1756918"/>
                  <a:pt x="1360872" y="1752441"/>
                </a:cubicBezTo>
                <a:cubicBezTo>
                  <a:pt x="1347711" y="1747963"/>
                  <a:pt x="1332751" y="1735898"/>
                  <a:pt x="1313885" y="1731785"/>
                </a:cubicBezTo>
                <a:cubicBezTo>
                  <a:pt x="1281989" y="1726305"/>
                  <a:pt x="1256405" y="1739744"/>
                  <a:pt x="1247665" y="1727765"/>
                </a:cubicBezTo>
                <a:cubicBezTo>
                  <a:pt x="1231363" y="1728538"/>
                  <a:pt x="1209120" y="1742556"/>
                  <a:pt x="1196850" y="1729622"/>
                </a:cubicBezTo>
                <a:cubicBezTo>
                  <a:pt x="1195195" y="1740224"/>
                  <a:pt x="1178147" y="1721561"/>
                  <a:pt x="1168728" y="1728550"/>
                </a:cubicBezTo>
                <a:cubicBezTo>
                  <a:pt x="1152073" y="1727193"/>
                  <a:pt x="1122804" y="1725926"/>
                  <a:pt x="1096918" y="1721485"/>
                </a:cubicBezTo>
                <a:lnTo>
                  <a:pt x="1094082" y="1720113"/>
                </a:lnTo>
                <a:lnTo>
                  <a:pt x="1040782" y="1721762"/>
                </a:lnTo>
                <a:cubicBezTo>
                  <a:pt x="987172" y="1722352"/>
                  <a:pt x="1023272" y="1708707"/>
                  <a:pt x="955980" y="1719289"/>
                </a:cubicBezTo>
                <a:cubicBezTo>
                  <a:pt x="948995" y="1714208"/>
                  <a:pt x="940521" y="1713816"/>
                  <a:pt x="926108" y="1715917"/>
                </a:cubicBezTo>
                <a:cubicBezTo>
                  <a:pt x="900077" y="1715834"/>
                  <a:pt x="902688" y="1703436"/>
                  <a:pt x="876049" y="1710422"/>
                </a:cubicBezTo>
                <a:cubicBezTo>
                  <a:pt x="881084" y="1703830"/>
                  <a:pt x="826830" y="1706893"/>
                  <a:pt x="839194" y="1700176"/>
                </a:cubicBezTo>
                <a:cubicBezTo>
                  <a:pt x="822548" y="1693764"/>
                  <a:pt x="813674" y="1703628"/>
                  <a:pt x="797112" y="1698014"/>
                </a:cubicBezTo>
                <a:cubicBezTo>
                  <a:pt x="778195" y="1696418"/>
                  <a:pt x="807647" y="1705364"/>
                  <a:pt x="786610" y="1705455"/>
                </a:cubicBezTo>
                <a:cubicBezTo>
                  <a:pt x="761170" y="1704357"/>
                  <a:pt x="760599" y="1716610"/>
                  <a:pt x="741833" y="1700566"/>
                </a:cubicBezTo>
                <a:lnTo>
                  <a:pt x="673985" y="1692278"/>
                </a:lnTo>
                <a:cubicBezTo>
                  <a:pt x="658515" y="1695829"/>
                  <a:pt x="646395" y="1693620"/>
                  <a:pt x="634665" y="1689550"/>
                </a:cubicBezTo>
                <a:cubicBezTo>
                  <a:pt x="599149" y="1689690"/>
                  <a:pt x="567176" y="1683160"/>
                  <a:pt x="527471" y="1679869"/>
                </a:cubicBezTo>
                <a:cubicBezTo>
                  <a:pt x="484099" y="1683240"/>
                  <a:pt x="462693" y="1671949"/>
                  <a:pt x="420260" y="1668475"/>
                </a:cubicBezTo>
                <a:cubicBezTo>
                  <a:pt x="377482" y="1677390"/>
                  <a:pt x="393500" y="1652730"/>
                  <a:pt x="357630" y="1652142"/>
                </a:cubicBezTo>
                <a:cubicBezTo>
                  <a:pt x="298692" y="1659518"/>
                  <a:pt x="359631" y="1643849"/>
                  <a:pt x="269407" y="1643812"/>
                </a:cubicBezTo>
                <a:cubicBezTo>
                  <a:pt x="264204" y="1645215"/>
                  <a:pt x="253436" y="1643159"/>
                  <a:pt x="254769" y="1641013"/>
                </a:cubicBezTo>
                <a:cubicBezTo>
                  <a:pt x="234996" y="1641090"/>
                  <a:pt x="179093" y="1626583"/>
                  <a:pt x="150763" y="1628143"/>
                </a:cubicBezTo>
                <a:cubicBezTo>
                  <a:pt x="96232" y="1619954"/>
                  <a:pt x="68845" y="1629422"/>
                  <a:pt x="29133" y="1626172"/>
                </a:cubicBezTo>
                <a:lnTo>
                  <a:pt x="0" y="1619589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7BDBB1-4A1C-0C2C-3DCD-A7BEE36A9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675" y="-7883"/>
            <a:ext cx="10534650" cy="81740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Species tree-Gene tree Reconciliation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734308-0353-CE05-1BDF-F0F1D8D997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1961" y="1040524"/>
            <a:ext cx="10300853" cy="580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807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AF05B-B418-8BFC-4B1B-7B21A0CF08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75861"/>
            <a:ext cx="9144000" cy="954915"/>
          </a:xfrm>
        </p:spPr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F30ABF-41C1-BB75-A722-BE1EF39C44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260255"/>
            <a:ext cx="9144000" cy="3921884"/>
          </a:xfrm>
        </p:spPr>
        <p:txBody>
          <a:bodyPr>
            <a:normAutofit fontScale="47500" lnSpcReduction="20000"/>
          </a:bodyPr>
          <a:lstStyle/>
          <a:p>
            <a:pPr algn="l"/>
            <a:r>
              <a:rPr lang="en-US" dirty="0"/>
              <a:t>Brown, G. G., Lee, J. S., Brisson, N., &amp; Verma, D. P. S. (1984). The evolution of a plant globin gene family. Journal of molecular evolution, 21, 19-32.</a:t>
            </a:r>
          </a:p>
          <a:p>
            <a:pPr algn="l"/>
            <a:r>
              <a:rPr lang="en-US" dirty="0" err="1"/>
              <a:t>Bruning</a:t>
            </a:r>
            <a:r>
              <a:rPr lang="en-US" dirty="0"/>
              <a:t>, B., &amp; </a:t>
            </a:r>
            <a:r>
              <a:rPr lang="en-US" dirty="0" err="1"/>
              <a:t>Rozema</a:t>
            </a:r>
            <a:r>
              <a:rPr lang="en-US" dirty="0"/>
              <a:t>, J. (2013). Symbiotic nitrogen fixation in legumes: perspectives for saline agriculture. Environmental and experimental botany, 92, 134-143.</a:t>
            </a:r>
          </a:p>
          <a:p>
            <a:pPr algn="l"/>
            <a:r>
              <a:rPr lang="en-US" dirty="0"/>
              <a:t>Capella-Gutiérrez, S., Silla-Martínez, J. M., &amp; </a:t>
            </a:r>
            <a:r>
              <a:rPr lang="en-US" dirty="0" err="1"/>
              <a:t>Gabaldón</a:t>
            </a:r>
            <a:r>
              <a:rPr lang="en-US" dirty="0"/>
              <a:t>, T. (2009). </a:t>
            </a:r>
            <a:r>
              <a:rPr lang="en-US" dirty="0" err="1"/>
              <a:t>trimAl</a:t>
            </a:r>
            <a:r>
              <a:rPr lang="en-US" dirty="0"/>
              <a:t>: A tool for automated alignment trimming in large-scale phylogenetic analyses. Bioinformatics, 25(15), 1972–1973. https://doi.org/10.1093/bioinformatics/btp348</a:t>
            </a:r>
          </a:p>
          <a:p>
            <a:pPr algn="l"/>
            <a:r>
              <a:rPr lang="en-US" dirty="0"/>
              <a:t>Garg, N., &amp; Geetanjali. (2009). Symbiotic nitrogen fixation in legume nodules: process and signaling: a review. Sustainable agriculture, 519-531.</a:t>
            </a:r>
          </a:p>
          <a:p>
            <a:pPr algn="l"/>
            <a:r>
              <a:rPr lang="en-US" dirty="0" err="1"/>
              <a:t>Kanehisa</a:t>
            </a:r>
            <a:r>
              <a:rPr lang="en-US" dirty="0"/>
              <a:t>, M. (2000). KEGG: Kyoto Encyclopedia of Genes and Genomes. Nucleic Acids Research, 28(1), 27–30. https://doi.org/10.1093/nar/28.1.27</a:t>
            </a:r>
          </a:p>
          <a:p>
            <a:pPr algn="l"/>
            <a:r>
              <a:rPr lang="en-US" dirty="0" err="1"/>
              <a:t>Katoh</a:t>
            </a:r>
            <a:r>
              <a:rPr lang="en-US" dirty="0"/>
              <a:t>, K., &amp; </a:t>
            </a:r>
            <a:r>
              <a:rPr lang="en-US" dirty="0" err="1"/>
              <a:t>Standley</a:t>
            </a:r>
            <a:r>
              <a:rPr lang="en-US" dirty="0"/>
              <a:t>, D. M. (2013). MAFFT Multiple Sequence Alignment Software Version 7: Improvements in Performance and Usability. Molecular Biology and Evolution, 30(4), Article 4. https://doi.org/10.1093/molbev/mst010</a:t>
            </a:r>
          </a:p>
          <a:p>
            <a:pPr algn="l"/>
            <a:r>
              <a:rPr lang="en-US" dirty="0" err="1"/>
              <a:t>Letunic</a:t>
            </a:r>
            <a:r>
              <a:rPr lang="en-US" dirty="0"/>
              <a:t>, I., &amp; Bork, P. (2018). 20 years of the SMART protein domain annotation resource. Nucleic Acids Research, 46(D1), D493–D496. https://doi.org/10.1093/nar/gkx922</a:t>
            </a:r>
          </a:p>
          <a:p>
            <a:pPr algn="l"/>
            <a:r>
              <a:rPr lang="en-US" dirty="0" err="1"/>
              <a:t>Mathesius</a:t>
            </a:r>
            <a:r>
              <a:rPr lang="en-US" dirty="0"/>
              <a:t>, U. (2022). Are legumes different? Origins and consequences of evolving nitrogen fixing symbioses. Journal of Plant Physiology, 276, 153765.</a:t>
            </a:r>
          </a:p>
          <a:p>
            <a:pPr algn="l"/>
            <a:r>
              <a:rPr lang="en-US" dirty="0"/>
              <a:t>Ott, T., van Dongen, J. T., Gu, C., </a:t>
            </a:r>
            <a:r>
              <a:rPr lang="en-US" dirty="0" err="1"/>
              <a:t>Krusell</a:t>
            </a:r>
            <a:r>
              <a:rPr lang="en-US" dirty="0"/>
              <a:t>, L., Desbrosses, G., </a:t>
            </a:r>
            <a:r>
              <a:rPr lang="en-US" dirty="0" err="1"/>
              <a:t>Vigeolas</a:t>
            </a:r>
            <a:r>
              <a:rPr lang="en-US" dirty="0"/>
              <a:t>, H., ... &amp; </a:t>
            </a:r>
            <a:r>
              <a:rPr lang="en-US" dirty="0" err="1"/>
              <a:t>Udvardi</a:t>
            </a:r>
            <a:r>
              <a:rPr lang="en-US" dirty="0"/>
              <a:t>, M. K. (2005). Symbiotic </a:t>
            </a:r>
            <a:r>
              <a:rPr lang="en-US" dirty="0" err="1"/>
              <a:t>leghemoglobins</a:t>
            </a:r>
            <a:r>
              <a:rPr lang="en-US" dirty="0"/>
              <a:t> are crucial for nitrogen fixation in legume root nodules but not for general plant growth and development. Current biology, 15(6), 531-535.</a:t>
            </a:r>
          </a:p>
          <a:p>
            <a:pPr algn="l"/>
            <a:r>
              <a:rPr lang="en-US" dirty="0" err="1"/>
              <a:t>Quevillon</a:t>
            </a:r>
            <a:r>
              <a:rPr lang="en-US" dirty="0"/>
              <a:t>, E., </a:t>
            </a:r>
            <a:r>
              <a:rPr lang="en-US" dirty="0" err="1"/>
              <a:t>Silventoinen</a:t>
            </a:r>
            <a:r>
              <a:rPr lang="en-US" dirty="0"/>
              <a:t>, V., Pillai, S., Harte, N., Mulder, N., </a:t>
            </a:r>
            <a:r>
              <a:rPr lang="en-US" dirty="0" err="1"/>
              <a:t>Apweiler</a:t>
            </a:r>
            <a:r>
              <a:rPr lang="en-US" dirty="0"/>
              <a:t>, R., &amp; Lopez, R. (2005). </a:t>
            </a:r>
            <a:r>
              <a:rPr lang="en-US" dirty="0" err="1"/>
              <a:t>InterProScan</a:t>
            </a:r>
            <a:r>
              <a:rPr lang="en-US" dirty="0"/>
              <a:t>: Protein domains identifier. Nucleic Acids Research, 33(Web Server), W116–W120. https://doi.org/10.1093/nar/gki442</a:t>
            </a:r>
          </a:p>
          <a:p>
            <a:pPr algn="l"/>
            <a:r>
              <a:rPr lang="en-US" dirty="0"/>
              <a:t>Singh, S., &amp; Varma, A. (2017). Structure, function, and estimation of leghemoglobin. Rhizobium biology and biotechnology, 309-330.</a:t>
            </a:r>
          </a:p>
          <a:p>
            <a:pPr algn="l"/>
            <a:r>
              <a:rPr lang="en-US" dirty="0"/>
              <a:t>Vázquez-Limón, C., </a:t>
            </a:r>
            <a:r>
              <a:rPr lang="en-US" dirty="0" err="1"/>
              <a:t>Hoogewijs</a:t>
            </a:r>
            <a:r>
              <a:rPr lang="en-US" dirty="0"/>
              <a:t>, D., Vinogradov, S. N., &amp; Arredondo-Peter, R. (2012). The evolution of land plant </a:t>
            </a:r>
            <a:r>
              <a:rPr lang="en-US" dirty="0" err="1"/>
              <a:t>hemoglobins</a:t>
            </a:r>
            <a:r>
              <a:rPr lang="en-US" dirty="0"/>
              <a:t>. Plant Science, 191, 71-81.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028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1894</TotalTime>
  <Words>691</Words>
  <Application>Microsoft Office PowerPoint</Application>
  <PresentationFormat>Widescreen</PresentationFormat>
  <Paragraphs>55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Aptos</vt:lpstr>
      <vt:lpstr>Aptos Display</vt:lpstr>
      <vt:lpstr>Arial</vt:lpstr>
      <vt:lpstr>Calibri</vt:lpstr>
      <vt:lpstr>Times New Roman</vt:lpstr>
      <vt:lpstr>Office Theme</vt:lpstr>
      <vt:lpstr>The genetic divergence of nitrogen-fixing leghemoglobin (Lb) gene in Fabidea species</vt:lpstr>
      <vt:lpstr>Leghemoglobin gene</vt:lpstr>
      <vt:lpstr>Research Question</vt:lpstr>
      <vt:lpstr>Methods</vt:lpstr>
      <vt:lpstr>OrthoFinder</vt:lpstr>
      <vt:lpstr>Species Tree</vt:lpstr>
      <vt:lpstr>Species tree-Gene tree Reconciliation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Iyakaremye, Jean Paul</dc:creator>
  <cp:lastModifiedBy>Iyakaremye, Jean Paul</cp:lastModifiedBy>
  <cp:revision>10</cp:revision>
  <dcterms:created xsi:type="dcterms:W3CDTF">2024-04-24T02:10:19Z</dcterms:created>
  <dcterms:modified xsi:type="dcterms:W3CDTF">2024-04-25T11:32:36Z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044bd30-2ed7-4c9d-9d12-46200872a97b_Enabled">
    <vt:lpwstr>true</vt:lpwstr>
  </property>
  <property fmtid="{D5CDD505-2E9C-101B-9397-08002B2CF9AE}" pid="3" name="MSIP_Label_4044bd30-2ed7-4c9d-9d12-46200872a97b_SetDate">
    <vt:lpwstr>2024-04-24T02:10:32Z</vt:lpwstr>
  </property>
  <property fmtid="{D5CDD505-2E9C-101B-9397-08002B2CF9AE}" pid="4" name="MSIP_Label_4044bd30-2ed7-4c9d-9d12-46200872a97b_Method">
    <vt:lpwstr>Standard</vt:lpwstr>
  </property>
  <property fmtid="{D5CDD505-2E9C-101B-9397-08002B2CF9AE}" pid="5" name="MSIP_Label_4044bd30-2ed7-4c9d-9d12-46200872a97b_Name">
    <vt:lpwstr>defa4170-0d19-0005-0004-bc88714345d2</vt:lpwstr>
  </property>
  <property fmtid="{D5CDD505-2E9C-101B-9397-08002B2CF9AE}" pid="6" name="MSIP_Label_4044bd30-2ed7-4c9d-9d12-46200872a97b_SiteId">
    <vt:lpwstr>4130bd39-7c53-419c-b1e5-8758d6d63f21</vt:lpwstr>
  </property>
  <property fmtid="{D5CDD505-2E9C-101B-9397-08002B2CF9AE}" pid="7" name="MSIP_Label_4044bd30-2ed7-4c9d-9d12-46200872a97b_ActionId">
    <vt:lpwstr>a239e5ac-211c-419b-a5a8-23c2f6e31993</vt:lpwstr>
  </property>
  <property fmtid="{D5CDD505-2E9C-101B-9397-08002B2CF9AE}" pid="8" name="MSIP_Label_4044bd30-2ed7-4c9d-9d12-46200872a97b_ContentBits">
    <vt:lpwstr>0</vt:lpwstr>
  </property>
</Properties>
</file>