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2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2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828" y="2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FAAC9-3E8D-7F91-15C1-B55215A36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67276E-CB30-94E9-B639-61B84A4B2E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38434-815F-8AE9-316B-5ADD405B3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8CA0C-6F7E-0368-185B-D48D3333E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968AD-6360-BF83-E3FB-8623B93CB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59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B1ACB-C2F9-BC1D-6851-122C96374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14B85E-1447-3852-05F7-B1BCAE1BFA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DCF78-A8EC-B53E-C9F3-04ABFEE0C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2666C-5AE8-1D99-1799-6D5660EA9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44F2C-1785-7B66-B00C-30074B896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97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C15ECA-D2B0-F7D4-76B9-795C2A39E0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087C03-C3CC-9346-ECC1-3C58EDBB3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76753-7D61-FBBA-91A1-DD2D268D2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67B06-A796-2565-23C6-17B56880E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89347-247E-10BF-D8C1-CE8EACBA8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0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91842-9CE7-C989-A295-EF4A50699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35CCC-6B89-F1E0-1AD7-37EFD6FA2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1255C-F24C-E5AD-1A7F-801D2BF8E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CDCD9-4409-03D2-7504-9FE9D345A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F8ADEB-F5E0-28D2-CBF8-84E057E27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3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86B22-1662-AC00-AD81-BE6F9FD32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9F33D-ABBF-5FCD-38E2-B3A8FA028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50EC7-23E6-9DC0-00CA-B592AE1F5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A39EF-F20A-DFE5-F14B-DA09591A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F2203-DB48-5277-C383-052C31414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32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13D26-F721-A06D-21A7-A8B912BD3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BC960-CA4E-2C23-76BE-ED9DF9F1DF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3E1F87-DB14-A885-2F61-48A882BA68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333C12-FEFA-0A20-3E3A-05BC7DE06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6F09C7-69B9-6703-CF6F-FCA8339E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0F2932-0513-4294-1824-90B630656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66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1047F-132E-2009-4B9D-5444AA785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6225E-1FB9-9A61-124F-A14B509696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FE4CB0-4EAE-3323-1526-0BEE2EE0F5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6213AB-07F5-288B-C416-33972A262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1A1AD9-437B-ED48-291A-6AAE160CEF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681160-72F3-9382-3BA6-B9646300E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F5FBCB-88F5-6D8F-4B54-A5E7121B6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C6EDB1-28B1-7144-D133-B8A41A431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8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71A4F-B8AB-4DD1-1A47-8E22394FE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ACEC34-3B27-E66C-3130-92CAF871A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A07DE6-8CE0-CB7A-9949-D1A1FB402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860BF4-C96D-AB34-0794-0BC199F5B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A506B9-3CA1-6E77-2394-53FD8BDA1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4871E5-38B3-1603-EB22-60F53D8D1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CEF84-5641-F90E-0103-2C2CC3C06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0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12BF5-52A7-A8D8-7D54-1CB7DF752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CF59A-BF8C-1FE9-4823-CAFE1FDA4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3A5491-D761-D7C1-AE73-69B9F3BAF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020B25-A104-F468-222A-2C06FEB86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EB1029-1DA3-3152-1ACB-E34C3ACDD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29EC7F-4D60-F116-A35E-97CDB2CB3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55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B15A0-9709-DB83-705E-ED2C63D57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2E5EEA-1B81-2185-10DD-08E9318446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BA4E2-DCC0-21F6-1C28-B82E0A8FF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900814-4F4F-A55B-291C-BC393AF09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DD3329-7392-54B0-BC86-6294E8141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C39D3A-956B-88F1-B532-8E4148A0A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1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99D9F8-A2CB-B942-2D73-1DB14728E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D85FB-066E-5806-8123-5DDC64A242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3C840-3FD5-4864-B062-F9FFD3E60E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50B2B9-81E2-4B06-A819-1291486BBCA9}" type="datetimeFigureOut">
              <a:rPr lang="en-US" smtClean="0"/>
              <a:t>4/23/2024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A832B-96C6-0A2C-291E-B99E4953C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7E0E3-40BA-796B-B10F-A99320384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0F67C1-D869-44A5-A943-5F77FF1CB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07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80239-22BE-250D-6F2F-35FE499BC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73254"/>
            <a:ext cx="9144000" cy="2387600"/>
          </a:xfrm>
        </p:spPr>
        <p:txBody>
          <a:bodyPr>
            <a:no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7200" i="0" u="none" strike="noStrike" dirty="0">
                <a:solidFill>
                  <a:srgbClr val="000000"/>
                </a:solidFill>
                <a:effectLst/>
              </a:rPr>
              <a:t>CUL1 vs. FBXO1: </a:t>
            </a:r>
            <a:br>
              <a:rPr lang="en-US" dirty="0">
                <a:effectLst/>
              </a:rPr>
            </a:br>
            <a:r>
              <a:rPr lang="en-US" sz="4800" i="0" u="none" strike="noStrike" dirty="0">
                <a:solidFill>
                  <a:srgbClr val="000000"/>
                </a:solidFill>
                <a:effectLst/>
              </a:rPr>
              <a:t>A Comparative Study of Protein Conservation in Primates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EBEEA8-F0B9-EF07-FC73-42BAA63DB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2929"/>
            <a:ext cx="9144000" cy="1655762"/>
          </a:xfrm>
        </p:spPr>
        <p:txBody>
          <a:bodyPr/>
          <a:lstStyle/>
          <a:p>
            <a:r>
              <a:rPr lang="en-US" dirty="0"/>
              <a:t>Chloe Chui</a:t>
            </a:r>
          </a:p>
        </p:txBody>
      </p:sp>
    </p:spTree>
    <p:extLst>
      <p:ext uri="{BB962C8B-B14F-4D97-AF65-F5344CB8AC3E}">
        <p14:creationId xmlns:p14="http://schemas.microsoft.com/office/powerpoint/2010/main" val="968056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6B258-F7AA-E67B-887A-720F09F68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 and Species Tree Reconciliation</a:t>
            </a:r>
          </a:p>
        </p:txBody>
      </p:sp>
      <p:pic>
        <p:nvPicPr>
          <p:cNvPr id="4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FA7D61B3-3CE3-6F97-D1F7-EB1337E78E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1381"/>
          <a:stretch/>
        </p:blipFill>
        <p:spPr>
          <a:xfrm>
            <a:off x="4927948" y="1545246"/>
            <a:ext cx="7006116" cy="476488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5B8159-C6E0-FCAB-5865-A12E279E9CF4}"/>
              </a:ext>
            </a:extLst>
          </p:cNvPr>
          <p:cNvSpPr txBox="1">
            <a:spLocks/>
          </p:cNvSpPr>
          <p:nvPr/>
        </p:nvSpPr>
        <p:spPr>
          <a:xfrm>
            <a:off x="838201" y="1825625"/>
            <a:ext cx="387976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Notung</a:t>
            </a:r>
            <a:r>
              <a:rPr lang="en-US" dirty="0"/>
              <a:t> prediction: 2 transfers and 2 losses to explain the tree topology in the history of FBXO1</a:t>
            </a:r>
          </a:p>
        </p:txBody>
      </p:sp>
    </p:spTree>
    <p:extLst>
      <p:ext uri="{BB962C8B-B14F-4D97-AF65-F5344CB8AC3E}">
        <p14:creationId xmlns:p14="http://schemas.microsoft.com/office/powerpoint/2010/main" val="3950738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486B7-5521-5AFD-3CC4-602A0D4A0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and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F133A2-0027-912F-63C8-031F0E6B3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sequence alignment results support the contention that CUL1 is more evolutionarily conserved than FBXO1. </a:t>
            </a:r>
          </a:p>
          <a:p>
            <a:r>
              <a:rPr lang="en-US" dirty="0"/>
              <a:t>To further investigate the difference in conservation, phylogenetic analysis based on nucleotide sequences should be conducted</a:t>
            </a:r>
          </a:p>
        </p:txBody>
      </p:sp>
    </p:spTree>
    <p:extLst>
      <p:ext uri="{BB962C8B-B14F-4D97-AF65-F5344CB8AC3E}">
        <p14:creationId xmlns:p14="http://schemas.microsoft.com/office/powerpoint/2010/main" val="3738832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ABA40-69D2-E3DE-6938-2DA996132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DA0C5-C069-FD55-5B2E-5C4B5A167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Cattley, S. K., Longman, N., Dawkins, R. L.,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Gaudieri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Kulski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K., &amp;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Leelayuwat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C. (1999). Phylogenetic analysis of primate MIC (PERB11) sequences suggests that the representation of the gene family differs in different primates: Comparison of MIC (PERB11) and C4.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European Journal of Immunogenetics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233–238. https://doi.org/10.1046/j.1365-2370.1999.00154.x-i2</a:t>
            </a:r>
            <a:endParaRPr lang="en-US" sz="18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Liu, X.,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Reitsma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M.,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Mamrosh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J. L., Zhang, Y.,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Straube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R., &amp;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Deshaies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R. J. (2018). Cand1-mediated adaptive exchange mechanism enables variation in F-box protein expression.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Molecular Cell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69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(5), 773-786.e6. https://doi.org/10.1016/j.molcel.2018.01.038</a:t>
            </a:r>
            <a:endParaRPr lang="en-US" sz="18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Rogers, J., &amp; Gibbs, R. A. (2014). Comparative primate genomics: Emerging patterns of genome content and dynamics.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Nature Reviews Genetics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(5), 347–359. https://doi.org/10.1038/nrg3707</a:t>
            </a:r>
            <a:endParaRPr lang="en-US" sz="18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Wang, K., Diaz, S., Li, L., Lohman, J. R., &amp; Liu, X. (2024). CAND1 inhibits Cullin-2-RING ubiquitin ligases for enhanced substrate specificity.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Nature Structural &amp; Molecular Biology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323–335. https://doi.org/10.1038/s41594-023-01167-5</a:t>
            </a:r>
            <a:endParaRPr lang="en-US" sz="18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Wu, G., Xu, G., Schulman, B. A., Jeffrey, P. D., Harper, J. W., &amp;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Pavletich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N. P. (2003). Structure of a beta-TrCP1-Skp1-beta-catenin complex: Destruction motif binding and lysine specificity of the SCF(beta-TrCP1) ubiquitin ligase.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Molecular Cell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11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(6), 1445–1456. https://doi.org/10.1016/s1097-2765(03)00234-x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800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7A8C2-C32C-1760-AE0D-9A17F8F1F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180" y="459439"/>
            <a:ext cx="5013898" cy="6087135"/>
          </a:xfrm>
        </p:spPr>
        <p:txBody>
          <a:bodyPr>
            <a:noAutofit/>
          </a:bodyPr>
          <a:lstStyle/>
          <a:p>
            <a:r>
              <a:rPr lang="en-US" sz="3600" dirty="0"/>
              <a:t>The </a:t>
            </a:r>
            <a:r>
              <a:rPr lang="en-US" sz="3600" dirty="0" err="1"/>
              <a:t>Skp</a:t>
            </a:r>
            <a:r>
              <a:rPr lang="en-US" sz="3600" dirty="0"/>
              <a:t>, </a:t>
            </a:r>
            <a:r>
              <a:rPr lang="en-US" sz="3600" dirty="0" err="1"/>
              <a:t>Cullin</a:t>
            </a:r>
            <a:r>
              <a:rPr lang="en-US" sz="3600" dirty="0"/>
              <a:t>, F-box (SCF) containing complex is a </a:t>
            </a:r>
            <a:r>
              <a:rPr lang="en-US" sz="3600" dirty="0" err="1"/>
              <a:t>cullin</a:t>
            </a:r>
            <a:r>
              <a:rPr lang="en-US" sz="3600" dirty="0"/>
              <a:t>-RING ubiquitin ligase 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Recruits adaptor proteins for substrate specificity through rapid assembly and disassembly.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7EF6AB-BC62-38F7-BAB6-742FED4AA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416" y="501761"/>
            <a:ext cx="5743404" cy="58544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16DA4B-4AF8-C3BF-8DF5-F17C16570465}"/>
              </a:ext>
            </a:extLst>
          </p:cNvPr>
          <p:cNvSpPr txBox="1"/>
          <p:nvPr/>
        </p:nvSpPr>
        <p:spPr>
          <a:xfrm>
            <a:off x="7936302" y="60292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cumin-pro"/>
              </a:rPr>
              <a:t>Modified from Liu et al., Mol Cell,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73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9F5D3-E3A1-38B5-7CDD-B600707CF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778" y="308757"/>
            <a:ext cx="10286728" cy="1325563"/>
          </a:xfrm>
        </p:spPr>
        <p:txBody>
          <a:bodyPr/>
          <a:lstStyle/>
          <a:p>
            <a:r>
              <a:rPr lang="en-US" dirty="0"/>
              <a:t>CUL1 is the SCF scaffold, FBXO1 is a SCF adaptor protein.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7BFD5B-8DC5-3D77-7B6D-AF18DE110F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314" t="46688" r="1" b="12877"/>
          <a:stretch/>
        </p:blipFill>
        <p:spPr>
          <a:xfrm>
            <a:off x="0" y="1622591"/>
            <a:ext cx="3586808" cy="402982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0A07E18-4F25-AB30-A7E3-F1438ED235D1}"/>
              </a:ext>
            </a:extLst>
          </p:cNvPr>
          <p:cNvSpPr/>
          <p:nvPr/>
        </p:nvSpPr>
        <p:spPr>
          <a:xfrm>
            <a:off x="0" y="3303639"/>
            <a:ext cx="324465" cy="5014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FC6ED1-4A00-6D77-9703-8FA122A0505D}"/>
              </a:ext>
            </a:extLst>
          </p:cNvPr>
          <p:cNvSpPr/>
          <p:nvPr/>
        </p:nvSpPr>
        <p:spPr>
          <a:xfrm rot="6638542">
            <a:off x="709052" y="1396241"/>
            <a:ext cx="324465" cy="655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0886B28-3CEA-6132-2116-8AFD9A567772}"/>
              </a:ext>
            </a:extLst>
          </p:cNvPr>
          <p:cNvGrpSpPr/>
          <p:nvPr/>
        </p:nvGrpSpPr>
        <p:grpSpPr>
          <a:xfrm>
            <a:off x="4373977" y="1728755"/>
            <a:ext cx="6913330" cy="4152657"/>
            <a:chOff x="5231941" y="2192461"/>
            <a:chExt cx="5384934" cy="322524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F5144DC-8AB4-A3F7-FA78-1D56595DD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31941" y="2192461"/>
              <a:ext cx="5384934" cy="322524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893803A-839B-4799-6530-BF6BBE0C65DB}"/>
                </a:ext>
              </a:extLst>
            </p:cNvPr>
            <p:cNvSpPr txBox="1"/>
            <p:nvPr/>
          </p:nvSpPr>
          <p:spPr>
            <a:xfrm>
              <a:off x="7252045" y="3945876"/>
              <a:ext cx="1710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A72EAC"/>
                  </a:solidFill>
                </a:rPr>
                <a:t>(F-Box protein)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4CB5F54-8468-F1BA-FC6E-C40422E66D3A}"/>
              </a:ext>
            </a:extLst>
          </p:cNvPr>
          <p:cNvSpPr txBox="1"/>
          <p:nvPr/>
        </p:nvSpPr>
        <p:spPr>
          <a:xfrm>
            <a:off x="7207370" y="5881412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cumin-pro"/>
              </a:rPr>
              <a:t>Modified from Wu et al., Mol Cell, 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715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888DB-1590-C0BA-B09F-5507D1067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399" y="21531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Hypothesis: CUL1 is more conserved than FBXO1 across different primate species.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65AD8-04A6-6B91-CDDD-86FECE7D8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289" y="3581884"/>
            <a:ext cx="10515600" cy="113902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Alternative hypothesis: CUL1 and FBXO1 have no significant difference in conservation across different primate species. </a:t>
            </a:r>
          </a:p>
        </p:txBody>
      </p:sp>
    </p:spTree>
    <p:extLst>
      <p:ext uri="{BB962C8B-B14F-4D97-AF65-F5344CB8AC3E}">
        <p14:creationId xmlns:p14="http://schemas.microsoft.com/office/powerpoint/2010/main" val="3448538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AE144-D476-50A8-955A-BE2919B27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A35C9-055F-4DAD-64B6-A0C9C4AEC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5562"/>
            <a:ext cx="6016888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Data Collection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From NCBI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Mouse: Outgroup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Orthogroup</a:t>
            </a:r>
            <a:r>
              <a:rPr lang="en-US" dirty="0"/>
              <a:t> analysis </a:t>
            </a:r>
            <a:r>
              <a:rPr lang="en-US" dirty="0">
                <a:sym typeface="Wingdings" panose="05000000000000000000" pitchFamily="2" charset="2"/>
              </a:rPr>
              <a:t> CUL1 + FBXO1</a:t>
            </a:r>
            <a:endParaRPr lang="en-US" dirty="0"/>
          </a:p>
          <a:p>
            <a:pPr marL="971550" lvl="1" indent="-514350">
              <a:buFont typeface="+mj-lt"/>
              <a:buAutoNum type="alphaLcPeriod"/>
            </a:pPr>
            <a:r>
              <a:rPr lang="en-US" dirty="0" err="1"/>
              <a:t>OrthoFinder</a:t>
            </a:r>
            <a:r>
              <a:rPr lang="en-US" dirty="0"/>
              <a:t> v2.5.5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MUSCLE v5.1 Alignment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IQTree</a:t>
            </a:r>
            <a:r>
              <a:rPr lang="en-US" dirty="0"/>
              <a:t> v2.1.2 (FBXO1)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Notung</a:t>
            </a:r>
            <a:r>
              <a:rPr lang="en-US" dirty="0"/>
              <a:t> 2.9 (FBXO1)</a:t>
            </a:r>
          </a:p>
        </p:txBody>
      </p:sp>
      <p:pic>
        <p:nvPicPr>
          <p:cNvPr id="4" name="Picture 3" descr="A table with names and numbers&#10;&#10;Description automatically generated">
            <a:extLst>
              <a:ext uri="{FF2B5EF4-FFF2-40B4-BE49-F238E27FC236}">
                <a16:creationId xmlns:a16="http://schemas.microsoft.com/office/drawing/2014/main" id="{AD7E5A6A-C36D-3F8D-D342-1272890D0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734" y="1525562"/>
            <a:ext cx="5268350" cy="433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929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098E0-D097-31BE-860D-4E0E1E75E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694118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CAAC2F-13A1-D236-381D-27873E905A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54"/>
          <a:stretch/>
        </p:blipFill>
        <p:spPr>
          <a:xfrm>
            <a:off x="6406551" y="1126685"/>
            <a:ext cx="4947249" cy="47198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965342-991D-82BD-54EF-208619EF8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OrthoFinder</a:t>
            </a:r>
            <a:r>
              <a:rPr lang="en-US" dirty="0"/>
              <a:t> Species Phylogeny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813CF-7981-B680-2583-29557C8A4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445"/>
            <a:ext cx="4403583" cy="111310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Rooted on house mouse outgroup</a:t>
            </a:r>
          </a:p>
          <a:p>
            <a:r>
              <a:rPr lang="en-US" dirty="0"/>
              <a:t>CUL1 </a:t>
            </a:r>
            <a:r>
              <a:rPr lang="en-US" dirty="0" err="1"/>
              <a:t>Orthogroup</a:t>
            </a:r>
            <a:r>
              <a:rPr lang="en-US" dirty="0"/>
              <a:t>: OG0012336</a:t>
            </a:r>
          </a:p>
          <a:p>
            <a:r>
              <a:rPr lang="en-US" dirty="0"/>
              <a:t>FBXO1 </a:t>
            </a:r>
            <a:r>
              <a:rPr lang="en-US" dirty="0" err="1"/>
              <a:t>Orthogroup</a:t>
            </a:r>
            <a:r>
              <a:rPr lang="en-US" dirty="0"/>
              <a:t>: OG0007888 </a:t>
            </a:r>
          </a:p>
        </p:txBody>
      </p:sp>
      <p:pic>
        <p:nvPicPr>
          <p:cNvPr id="9" name="Picture 8" descr="A black screen with white dots&#10;&#10;Description automatically generated">
            <a:extLst>
              <a:ext uri="{FF2B5EF4-FFF2-40B4-BE49-F238E27FC236}">
                <a16:creationId xmlns:a16="http://schemas.microsoft.com/office/drawing/2014/main" id="{26AC6D78-013F-A2B3-8EF5-A256CB7133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9" t="18368" r="34141" b="12911"/>
          <a:stretch/>
        </p:blipFill>
        <p:spPr>
          <a:xfrm>
            <a:off x="730370" y="2412146"/>
            <a:ext cx="5244725" cy="352424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B67CB80-BEC6-87ED-F855-3F63463F1C8D}"/>
              </a:ext>
            </a:extLst>
          </p:cNvPr>
          <p:cNvSpPr txBox="1">
            <a:spLocks/>
          </p:cNvSpPr>
          <p:nvPr/>
        </p:nvSpPr>
        <p:spPr>
          <a:xfrm>
            <a:off x="352245" y="6100229"/>
            <a:ext cx="6571891" cy="111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E815B6-D2D0-77F1-E589-8CFDD67C21B7}"/>
              </a:ext>
            </a:extLst>
          </p:cNvPr>
          <p:cNvSpPr txBox="1"/>
          <p:nvPr/>
        </p:nvSpPr>
        <p:spPr>
          <a:xfrm>
            <a:off x="7397151" y="5897525"/>
            <a:ext cx="60988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cumin-pro"/>
              </a:rPr>
              <a:t>Modified from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acumin-pro"/>
              </a:rPr>
              <a:t>Rogers, J., &amp; Gibbs, R. A., Nature, 2014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9C4AE1-D268-02CD-93BC-F148171858E1}"/>
              </a:ext>
            </a:extLst>
          </p:cNvPr>
          <p:cNvSpPr txBox="1"/>
          <p:nvPr/>
        </p:nvSpPr>
        <p:spPr>
          <a:xfrm>
            <a:off x="1260694" y="6120425"/>
            <a:ext cx="103677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cumin-pro"/>
              </a:rPr>
              <a:t>Species tree from </a:t>
            </a:r>
            <a:r>
              <a:rPr lang="en-US" sz="24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cumin-pro"/>
              </a:rPr>
              <a:t>OrthoFinder</a:t>
            </a:r>
            <a:r>
              <a:rPr lang="en-US" sz="24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cumin-pro"/>
              </a:rPr>
              <a:t>                                      Species tree from literature</a:t>
            </a:r>
            <a:endParaRPr lang="en-US" sz="2400" dirty="0">
              <a:solidFill>
                <a:srgbClr val="000000"/>
              </a:solidFill>
              <a:highlight>
                <a:srgbClr val="FFFFFF"/>
              </a:highlight>
              <a:latin typeface="acumin-pro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2283FF-6A09-C30A-4A2A-6B49C5710937}"/>
              </a:ext>
            </a:extLst>
          </p:cNvPr>
          <p:cNvSpPr txBox="1"/>
          <p:nvPr/>
        </p:nvSpPr>
        <p:spPr>
          <a:xfrm>
            <a:off x="4899736" y="5136613"/>
            <a:ext cx="23981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ß"/>
            </a:pPr>
            <a:r>
              <a:rPr lang="en-US" sz="1400" dirty="0">
                <a:sym typeface="Wingdings" panose="05000000000000000000" pitchFamily="2" charset="2"/>
              </a:rPr>
              <a:t>Human</a:t>
            </a:r>
          </a:p>
          <a:p>
            <a:pPr marL="285750" indent="-285750">
              <a:buFont typeface="Wingdings" panose="05000000000000000000" pitchFamily="2" charset="2"/>
              <a:buChar char="ß"/>
            </a:pPr>
            <a:r>
              <a:rPr lang="en-US" sz="1400" dirty="0">
                <a:sym typeface="Wingdings" panose="05000000000000000000" pitchFamily="2" charset="2"/>
              </a:rPr>
              <a:t>Chimpanzee</a:t>
            </a:r>
          </a:p>
          <a:p>
            <a:pPr marL="285750" indent="-285750">
              <a:buFont typeface="Wingdings" panose="05000000000000000000" pitchFamily="2" charset="2"/>
              <a:buChar char="ß"/>
            </a:pPr>
            <a:r>
              <a:rPr lang="en-US" sz="1400" dirty="0">
                <a:sym typeface="Wingdings" panose="05000000000000000000" pitchFamily="2" charset="2"/>
              </a:rPr>
              <a:t>Bonobo</a:t>
            </a:r>
          </a:p>
          <a:p>
            <a:pPr marL="285750" indent="-285750">
              <a:buFont typeface="Wingdings" panose="05000000000000000000" pitchFamily="2" charset="2"/>
              <a:buChar char="ß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58337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AE144-D476-50A8-955A-BE2919B27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MUSCLE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A35C9-055F-4DAD-64B6-A0C9C4AEC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19961" cy="4351338"/>
          </a:xfrm>
        </p:spPr>
        <p:txBody>
          <a:bodyPr/>
          <a:lstStyle/>
          <a:p>
            <a:r>
              <a:rPr lang="en-US" dirty="0"/>
              <a:t>A: CUL1 multiple sequence alignment</a:t>
            </a:r>
          </a:p>
          <a:p>
            <a:pPr lvl="1"/>
            <a:r>
              <a:rPr lang="en-US" dirty="0"/>
              <a:t>0.1% variable sites</a:t>
            </a:r>
          </a:p>
          <a:p>
            <a:pPr lvl="1"/>
            <a:r>
              <a:rPr lang="en-US" dirty="0"/>
              <a:t>Highly conserved</a:t>
            </a:r>
          </a:p>
          <a:p>
            <a:r>
              <a:rPr lang="en-US" dirty="0"/>
              <a:t>B: FBXO1 multiple sequence alignment</a:t>
            </a:r>
          </a:p>
          <a:p>
            <a:pPr lvl="1"/>
            <a:r>
              <a:rPr lang="en-US" dirty="0"/>
              <a:t>29.0% variable sites</a:t>
            </a:r>
          </a:p>
          <a:p>
            <a:pPr lvl="1"/>
            <a:r>
              <a:rPr lang="en-US" dirty="0"/>
              <a:t>Relatively less conserved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224E554E-F17C-F109-0D98-6CBEF796ED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492"/>
          <a:stretch/>
        </p:blipFill>
        <p:spPr>
          <a:xfrm>
            <a:off x="6220738" y="173229"/>
            <a:ext cx="5754601" cy="647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38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7F210-32FC-8E74-7F8E-AA015CA09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FBXO1 Gene Tree (from </a:t>
            </a:r>
            <a:r>
              <a:rPr lang="en-US" dirty="0" err="1"/>
              <a:t>IQTree</a:t>
            </a:r>
            <a:r>
              <a:rPr lang="en-US" dirty="0"/>
              <a:t>)</a:t>
            </a:r>
          </a:p>
        </p:txBody>
      </p:sp>
      <p:pic>
        <p:nvPicPr>
          <p:cNvPr id="5" name="Content Placeholder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7D9B51B9-AB10-1A85-6AD8-EB7DC3BC7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0288"/>
          <a:stretch/>
        </p:blipFill>
        <p:spPr>
          <a:xfrm>
            <a:off x="4717964" y="1825625"/>
            <a:ext cx="7104941" cy="419258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8771BE0-7B2E-B97A-3591-54EFBF642D5D}"/>
              </a:ext>
            </a:extLst>
          </p:cNvPr>
          <p:cNvSpPr txBox="1">
            <a:spLocks/>
          </p:cNvSpPr>
          <p:nvPr/>
        </p:nvSpPr>
        <p:spPr>
          <a:xfrm>
            <a:off x="838201" y="1825625"/>
            <a:ext cx="3879764" cy="9060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&gt;0.95 bootstrap values for three nodes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9B53A-1881-4E68-A773-DE48BBDF90AA}"/>
              </a:ext>
            </a:extLst>
          </p:cNvPr>
          <p:cNvSpPr txBox="1">
            <a:spLocks/>
          </p:cNvSpPr>
          <p:nvPr/>
        </p:nvSpPr>
        <p:spPr>
          <a:xfrm>
            <a:off x="838199" y="2866635"/>
            <a:ext cx="3879764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Human is still sister to Chimpanzee and Bonobo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C93557-D9CB-E5C9-A392-3433FCC2C29A}"/>
              </a:ext>
            </a:extLst>
          </p:cNvPr>
          <p:cNvSpPr/>
          <p:nvPr/>
        </p:nvSpPr>
        <p:spPr>
          <a:xfrm>
            <a:off x="8591909" y="5106837"/>
            <a:ext cx="2761891" cy="655608"/>
          </a:xfrm>
          <a:custGeom>
            <a:avLst/>
            <a:gdLst>
              <a:gd name="connsiteX0" fmla="*/ 0 w 2761891"/>
              <a:gd name="connsiteY0" fmla="*/ 0 h 655608"/>
              <a:gd name="connsiteX1" fmla="*/ 607616 w 2761891"/>
              <a:gd name="connsiteY1" fmla="*/ 0 h 655608"/>
              <a:gd name="connsiteX2" fmla="*/ 1104756 w 2761891"/>
              <a:gd name="connsiteY2" fmla="*/ 0 h 655608"/>
              <a:gd name="connsiteX3" fmla="*/ 1684754 w 2761891"/>
              <a:gd name="connsiteY3" fmla="*/ 0 h 655608"/>
              <a:gd name="connsiteX4" fmla="*/ 2154275 w 2761891"/>
              <a:gd name="connsiteY4" fmla="*/ 0 h 655608"/>
              <a:gd name="connsiteX5" fmla="*/ 2761891 w 2761891"/>
              <a:gd name="connsiteY5" fmla="*/ 0 h 655608"/>
              <a:gd name="connsiteX6" fmla="*/ 2761891 w 2761891"/>
              <a:gd name="connsiteY6" fmla="*/ 314692 h 655608"/>
              <a:gd name="connsiteX7" fmla="*/ 2761891 w 2761891"/>
              <a:gd name="connsiteY7" fmla="*/ 655608 h 655608"/>
              <a:gd name="connsiteX8" fmla="*/ 2209513 w 2761891"/>
              <a:gd name="connsiteY8" fmla="*/ 655608 h 655608"/>
              <a:gd name="connsiteX9" fmla="*/ 1629516 w 2761891"/>
              <a:gd name="connsiteY9" fmla="*/ 655608 h 655608"/>
              <a:gd name="connsiteX10" fmla="*/ 1159994 w 2761891"/>
              <a:gd name="connsiteY10" fmla="*/ 655608 h 655608"/>
              <a:gd name="connsiteX11" fmla="*/ 635235 w 2761891"/>
              <a:gd name="connsiteY11" fmla="*/ 655608 h 655608"/>
              <a:gd name="connsiteX12" fmla="*/ 0 w 2761891"/>
              <a:gd name="connsiteY12" fmla="*/ 655608 h 655608"/>
              <a:gd name="connsiteX13" fmla="*/ 0 w 2761891"/>
              <a:gd name="connsiteY13" fmla="*/ 314692 h 655608"/>
              <a:gd name="connsiteX14" fmla="*/ 0 w 2761891"/>
              <a:gd name="connsiteY14" fmla="*/ 0 h 65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761891" h="655608" extrusionOk="0">
                <a:moveTo>
                  <a:pt x="0" y="0"/>
                </a:moveTo>
                <a:cubicBezTo>
                  <a:pt x="246387" y="-56642"/>
                  <a:pt x="331754" y="36280"/>
                  <a:pt x="607616" y="0"/>
                </a:cubicBezTo>
                <a:cubicBezTo>
                  <a:pt x="883478" y="-36280"/>
                  <a:pt x="896500" y="29408"/>
                  <a:pt x="1104756" y="0"/>
                </a:cubicBezTo>
                <a:cubicBezTo>
                  <a:pt x="1313012" y="-29408"/>
                  <a:pt x="1477960" y="55160"/>
                  <a:pt x="1684754" y="0"/>
                </a:cubicBezTo>
                <a:cubicBezTo>
                  <a:pt x="1891548" y="-55160"/>
                  <a:pt x="1930332" y="45466"/>
                  <a:pt x="2154275" y="0"/>
                </a:cubicBezTo>
                <a:cubicBezTo>
                  <a:pt x="2378218" y="-45466"/>
                  <a:pt x="2503498" y="11805"/>
                  <a:pt x="2761891" y="0"/>
                </a:cubicBezTo>
                <a:cubicBezTo>
                  <a:pt x="2784050" y="137504"/>
                  <a:pt x="2755372" y="175445"/>
                  <a:pt x="2761891" y="314692"/>
                </a:cubicBezTo>
                <a:cubicBezTo>
                  <a:pt x="2768410" y="453939"/>
                  <a:pt x="2741268" y="572102"/>
                  <a:pt x="2761891" y="655608"/>
                </a:cubicBezTo>
                <a:cubicBezTo>
                  <a:pt x="2520204" y="685691"/>
                  <a:pt x="2425432" y="651366"/>
                  <a:pt x="2209513" y="655608"/>
                </a:cubicBezTo>
                <a:cubicBezTo>
                  <a:pt x="1993594" y="659850"/>
                  <a:pt x="1786159" y="614176"/>
                  <a:pt x="1629516" y="655608"/>
                </a:cubicBezTo>
                <a:cubicBezTo>
                  <a:pt x="1472873" y="697040"/>
                  <a:pt x="1288502" y="640457"/>
                  <a:pt x="1159994" y="655608"/>
                </a:cubicBezTo>
                <a:cubicBezTo>
                  <a:pt x="1031486" y="670759"/>
                  <a:pt x="852288" y="643163"/>
                  <a:pt x="635235" y="655608"/>
                </a:cubicBezTo>
                <a:cubicBezTo>
                  <a:pt x="418182" y="668053"/>
                  <a:pt x="302891" y="617729"/>
                  <a:pt x="0" y="655608"/>
                </a:cubicBezTo>
                <a:cubicBezTo>
                  <a:pt x="-32609" y="569267"/>
                  <a:pt x="7877" y="472987"/>
                  <a:pt x="0" y="314692"/>
                </a:cubicBezTo>
                <a:cubicBezTo>
                  <a:pt x="-7877" y="156397"/>
                  <a:pt x="31854" y="83991"/>
                  <a:pt x="0" y="0"/>
                </a:cubicBezTo>
                <a:close/>
              </a:path>
            </a:pathLst>
          </a:custGeom>
          <a:noFill/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3662268381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8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622</Words>
  <Application>Microsoft Office PowerPoint</Application>
  <PresentationFormat>Widescreen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acumin-pro</vt:lpstr>
      <vt:lpstr>Aptos</vt:lpstr>
      <vt:lpstr>Aptos Display</vt:lpstr>
      <vt:lpstr>Arial</vt:lpstr>
      <vt:lpstr>Century Gothic</vt:lpstr>
      <vt:lpstr>Times New Roman</vt:lpstr>
      <vt:lpstr>Wingdings</vt:lpstr>
      <vt:lpstr>Office Theme</vt:lpstr>
      <vt:lpstr>CUL1 vs. FBXO1:  A Comparative Study of Protein Conservation in Primates</vt:lpstr>
      <vt:lpstr>The Skp, Cullin, F-box (SCF) containing complex is a cullin-RING ubiquitin ligase   Recruits adaptor proteins for substrate specificity through rapid assembly and disassembly. </vt:lpstr>
      <vt:lpstr>CUL1 is the SCF scaffold, FBXO1 is a SCF adaptor protein. </vt:lpstr>
      <vt:lpstr>Hypothesis: CUL1 is more conserved than FBXO1 across different primate species.</vt:lpstr>
      <vt:lpstr>Methodology</vt:lpstr>
      <vt:lpstr>Results</vt:lpstr>
      <vt:lpstr>OrthoFinder Species Phylogeny</vt:lpstr>
      <vt:lpstr>MUSCLE Alignment</vt:lpstr>
      <vt:lpstr>FBXO1 Gene Tree (from IQTree)</vt:lpstr>
      <vt:lpstr>Gene and Species Tree Reconciliation</vt:lpstr>
      <vt:lpstr>Current Status and Next Steps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CUL1 vs. FBXO1:  A Comparative Study of Protein Conservation in Primates</dc:title>
  <dc:creator>Chui, Chloe Kaijia</dc:creator>
  <cp:lastModifiedBy>Chui, Chloe Kaijia</cp:lastModifiedBy>
  <cp:revision>2</cp:revision>
  <dcterms:created xsi:type="dcterms:W3CDTF">2024-04-23T01:48:57Z</dcterms:created>
  <dcterms:modified xsi:type="dcterms:W3CDTF">2024-04-23T05:05:51Z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2024-04-23T03:06:10Z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df490698-f121-424e-a49b-27459749444e</vt:lpwstr>
  </property>
  <property fmtid="{D5CDD505-2E9C-101B-9397-08002B2CF9AE}" pid="8" name="MSIP_Label_4044bd30-2ed7-4c9d-9d12-46200872a97b_ContentBits">
    <vt:lpwstr>0</vt:lpwstr>
  </property>
</Properties>
</file>