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0" r:id="rId4"/>
    <p:sldId id="262" r:id="rId5"/>
    <p:sldId id="258" r:id="rId6"/>
    <p:sldId id="259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D1AF6-1062-416E-9387-0F03CE5F30A2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DEB5E-4D7F-4150-8810-F73B1BF1CC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58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CDEB5E-4D7F-4150-8810-F73B1BF1CC5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54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Digitaria</a:t>
            </a:r>
            <a:r>
              <a:rPr lang="en-US" dirty="0"/>
              <a:t> – </a:t>
            </a:r>
            <a:r>
              <a:rPr lang="en-US" dirty="0" err="1"/>
              <a:t>fonio</a:t>
            </a:r>
            <a:r>
              <a:rPr lang="en-US" dirty="0"/>
              <a:t>; </a:t>
            </a:r>
            <a:r>
              <a:rPr lang="en-US" dirty="0" err="1"/>
              <a:t>Setaria</a:t>
            </a:r>
            <a:r>
              <a:rPr lang="en-US" dirty="0"/>
              <a:t> - Millet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CDEB5E-4D7F-4150-8810-F73B1BF1CC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1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1B1D0-ED68-2AE0-4E86-F2733EF79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AE27E8-FA2A-0D1E-2F3B-71EB15623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947E8-31C8-2175-EAFA-B1D02F621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1E8EF-EFBE-E5DA-F55A-312D48B78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C1EFF-7AFC-FF3E-09C5-D1036A82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64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D4F1-0F05-9173-CFB0-8EAAABF19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9ED14A-C7EB-F959-D6C2-5A564A9FEB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CF26F2-5EC8-5F16-7612-2A3F3E348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DB1F7-F9FF-8DE4-178F-3511875F0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DA8E3-957F-9340-C186-5BBD7B64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17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60CC9D-53F5-0B49-EE16-4A4BAFA99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AF0D7-1F3E-949B-1AFC-DAFDFDF49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B45E0-CD2F-5508-CD16-41F5CACBC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EDC8D-872A-DF7D-06A2-BB3DCC3B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9789F-B1FA-A6F4-5054-71B4CFB73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7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32860-4711-86C7-8858-A3AAE2B6E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31967-F57F-9FE5-85E7-E994705E5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A04C9-54E1-FA7C-D2A6-9BF9C1C12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A7692-A0D9-61F3-CC6E-3D4FD257F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EA3788-E8B4-2AF0-3DD2-9163355D5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9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11927-A2B1-8F45-2D34-659B33043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CB0FB-491C-813E-AC94-725105BD3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1F591-5043-36F6-A7A4-AC79FE66A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5EE01-FE7E-B902-5ECE-59BD81C19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FD6C8-1F0F-132E-C6E2-5873B594A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1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BAA6E-3A26-A4F3-115B-60F98C641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ACBDA-3CEC-097B-286C-ACF39FBB46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383946-47E9-77DF-059C-BEF2CB77C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D9A21-71E4-4686-AFD9-B149B73C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752F8-EFC7-05A2-628E-6C4CC63D2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3A6B0-C64A-0C77-0845-7C7B6B778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5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9B5A6-22FD-1F27-C771-90F2EAAAD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40005-F843-3CAA-A37C-5528E647A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88161-B321-85D6-EFEA-FD0E059E3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74A2E5-CB2C-1362-C416-C9AF8DA25C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D33B26-EC34-38AA-D5C3-DD45C18A1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9FDACB-29FD-7A48-7C94-AE69CF21A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AF41B9-0ABF-1ACA-FB3C-11D63011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407BE0-92ED-5E43-FF9D-FBE834FE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48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5F86E-BC18-B395-9D54-546D8E244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801756-90A8-8886-19D5-AB47026F4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8AB2A8-A136-28CD-B685-8972D1AF9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D0111F-1A1B-16CB-A962-1E79F23D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0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516583-C586-8CB6-C610-EB604EB1A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473099-DCF2-12A3-6195-62AB69D2A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D4EE9-599B-FF42-017D-D0B075A16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3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E202-9920-D4A8-5206-CA57FD291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F65D9-B210-0993-D000-2D4BDFF71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4AB32E-B038-CAB7-6596-4302B5E28D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57AB74-2DC9-D7A6-66EF-FE4F00F58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23119-A283-2FA6-59BD-ABA8630D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378AC-D8D9-5431-3CC9-F39090120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6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B66D9-7044-C121-4718-42F06DD13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A5E33B-2ADD-7519-7E88-1A041DBF02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0E514-E42D-A0E6-9C7F-0F3201A96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DF120-FD50-9103-C44D-B2CB46B24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31DC1-5C4C-415E-E7AE-9F2012780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932A47-E145-C2F0-C694-B3FA15E3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58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B6973B-EF05-B33C-626C-C929EB6AE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C652B-6BC9-D803-27D4-27F3926C1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47CFA-E0CD-08C7-3C71-EADD42A584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82C878-7005-4090-9EB6-953D2E086168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B6384-2016-4593-9748-BBCFFF0D4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CAD31-48B7-B822-91DC-20EA280738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D63647-FEA8-474E-B3FC-6F7D95BD66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43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18" Type="http://schemas.openxmlformats.org/officeDocument/2006/relationships/image" Target="../media/image20.jpeg"/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2.jpeg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4" Type="http://schemas.openxmlformats.org/officeDocument/2006/relationships/image" Target="../media/image1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D313860-A922-4FA4-B5E2-E8871F105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96578-DBF0-6553-5132-1238ACD12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753626"/>
            <a:ext cx="5334930" cy="3004145"/>
          </a:xfrm>
        </p:spPr>
        <p:txBody>
          <a:bodyPr>
            <a:normAutofit/>
          </a:bodyPr>
          <a:lstStyle/>
          <a:p>
            <a:pPr marL="0" marR="0">
              <a:spcBef>
                <a:spcPts val="1200"/>
              </a:spcBef>
              <a:spcAft>
                <a:spcPts val="0"/>
              </a:spcAft>
            </a:pPr>
            <a:br>
              <a:rPr lang="en-US" sz="3300" b="1" kern="100" dirty="0"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</a:br>
            <a:br>
              <a:rPr lang="en-US" sz="3300" b="1" kern="100" dirty="0">
                <a:effectLst/>
                <a:ea typeface="DengXian" panose="02010600030101010101" pitchFamily="2" charset="-122"/>
                <a:cs typeface="Arial" panose="020B0604020202020204" pitchFamily="34" charset="0"/>
              </a:rPr>
            </a:br>
            <a:r>
              <a:rPr lang="en-US" sz="3300" b="1" kern="100" dirty="0"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Evolutionary analysis of the GRAS gene family in selected genomes from </a:t>
            </a:r>
            <a:r>
              <a:rPr lang="en-US" sz="3300" b="1" kern="100" dirty="0" err="1"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Poaceae</a:t>
            </a:r>
            <a:r>
              <a:rPr lang="en-US" sz="3300" b="1" kern="100" dirty="0"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 family</a:t>
            </a:r>
            <a:endParaRPr lang="en-US" sz="33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ADC46A-39DE-EDE8-67C2-06265312B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5" y="3849845"/>
            <a:ext cx="5334931" cy="2189214"/>
          </a:xfrm>
        </p:spPr>
        <p:txBody>
          <a:bodyPr>
            <a:normAutofit/>
          </a:bodyPr>
          <a:lstStyle/>
          <a:p>
            <a:r>
              <a:rPr lang="en-US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Ena Olomukoro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FD0FBFA-B43E-40C1-A6E4-B8823417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4341" y="1164128"/>
            <a:ext cx="569514" cy="569514"/>
          </a:xfrm>
          <a:prstGeom prst="ellipse">
            <a:avLst/>
          </a:prstGeom>
          <a:noFill/>
          <a:ln w="1016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99ACE06-2742-4366-B8DD-B1D27F4F3E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2879" y="0"/>
            <a:ext cx="2123415" cy="1422481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4" name="Picture 2" descr="Maize and Teosinte (Zea mays) - Cambridge Botanic Garden">
            <a:extLst>
              <a:ext uri="{FF2B5EF4-FFF2-40B4-BE49-F238E27FC236}">
                <a16:creationId xmlns:a16="http://schemas.microsoft.com/office/drawing/2014/main" id="{B40B9286-5AC8-FF2A-2C80-459379C4D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30068" b="-1"/>
          <a:stretch/>
        </p:blipFill>
        <p:spPr bwMode="auto">
          <a:xfrm>
            <a:off x="6610266" y="2150583"/>
            <a:ext cx="3240592" cy="3240592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orghum bicolor | PlantZAfrica">
            <a:extLst>
              <a:ext uri="{FF2B5EF4-FFF2-40B4-BE49-F238E27FC236}">
                <a16:creationId xmlns:a16="http://schemas.microsoft.com/office/drawing/2014/main" id="{08F692BA-B00F-8677-2ABF-64BA6E09B6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7" r="3" b="10665"/>
          <a:stretch/>
        </p:blipFill>
        <p:spPr bwMode="auto">
          <a:xfrm>
            <a:off x="9490670" y="10"/>
            <a:ext cx="2701330" cy="2860786"/>
          </a:xfrm>
          <a:custGeom>
            <a:avLst/>
            <a:gdLst/>
            <a:ahLst/>
            <a:cxnLst/>
            <a:rect l="l" t="t" r="r" b="b"/>
            <a:pathLst>
              <a:path w="2701330" h="2860796">
                <a:moveTo>
                  <a:pt x="1381637" y="0"/>
                </a:moveTo>
                <a:lnTo>
                  <a:pt x="1481685" y="0"/>
                </a:lnTo>
                <a:lnTo>
                  <a:pt x="1578040" y="4866"/>
                </a:lnTo>
                <a:cubicBezTo>
                  <a:pt x="2059323" y="53742"/>
                  <a:pt x="2470132" y="341007"/>
                  <a:pt x="2690528" y="746720"/>
                </a:cubicBezTo>
                <a:lnTo>
                  <a:pt x="2701330" y="769143"/>
                </a:lnTo>
                <a:lnTo>
                  <a:pt x="2701330" y="2089127"/>
                </a:lnTo>
                <a:lnTo>
                  <a:pt x="2690528" y="2111550"/>
                </a:lnTo>
                <a:cubicBezTo>
                  <a:pt x="2448092" y="2557835"/>
                  <a:pt x="1975257" y="2860796"/>
                  <a:pt x="1431661" y="2860796"/>
                </a:cubicBezTo>
                <a:cubicBezTo>
                  <a:pt x="640976" y="2860796"/>
                  <a:pt x="0" y="2219820"/>
                  <a:pt x="0" y="1429135"/>
                </a:cubicBezTo>
                <a:cubicBezTo>
                  <a:pt x="0" y="687868"/>
                  <a:pt x="563358" y="78181"/>
                  <a:pt x="1285282" y="486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54EDF5-7644-4A95-AB88-057FAB414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605035" y="3681981"/>
            <a:ext cx="0" cy="1597708"/>
          </a:xfrm>
          <a:prstGeom prst="line">
            <a:avLst/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802AE7A-B0C7-496D-940B-0E6C6ECC2B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29646" y="3416839"/>
            <a:ext cx="662355" cy="1616463"/>
          </a:xfrm>
          <a:custGeom>
            <a:avLst/>
            <a:gdLst>
              <a:gd name="connsiteX0" fmla="*/ 662355 w 662355"/>
              <a:gd name="connsiteY0" fmla="*/ 0 h 1616463"/>
              <a:gd name="connsiteX1" fmla="*/ 662355 w 662355"/>
              <a:gd name="connsiteY1" fmla="*/ 1616463 h 1616463"/>
              <a:gd name="connsiteX2" fmla="*/ 658212 w 662355"/>
              <a:gd name="connsiteY2" fmla="*/ 1615830 h 1616463"/>
              <a:gd name="connsiteX3" fmla="*/ 0 w 662355"/>
              <a:gd name="connsiteY3" fmla="*/ 808231 h 1616463"/>
              <a:gd name="connsiteX4" fmla="*/ 658212 w 662355"/>
              <a:gd name="connsiteY4" fmla="*/ 632 h 161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355" h="1616463">
                <a:moveTo>
                  <a:pt x="662355" y="0"/>
                </a:moveTo>
                <a:lnTo>
                  <a:pt x="662355" y="1616463"/>
                </a:lnTo>
                <a:lnTo>
                  <a:pt x="658212" y="1615830"/>
                </a:lnTo>
                <a:cubicBezTo>
                  <a:pt x="282572" y="1538963"/>
                  <a:pt x="0" y="1206596"/>
                  <a:pt x="0" y="808231"/>
                </a:cubicBezTo>
                <a:cubicBezTo>
                  <a:pt x="0" y="409866"/>
                  <a:pt x="282572" y="77499"/>
                  <a:pt x="658212" y="632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2DD1B47-C36B-4A09-A1B5-80A512623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29646" y="3416839"/>
            <a:ext cx="662355" cy="1616463"/>
          </a:xfrm>
          <a:custGeom>
            <a:avLst/>
            <a:gdLst>
              <a:gd name="connsiteX0" fmla="*/ 662355 w 662355"/>
              <a:gd name="connsiteY0" fmla="*/ 0 h 1616463"/>
              <a:gd name="connsiteX1" fmla="*/ 662355 w 662355"/>
              <a:gd name="connsiteY1" fmla="*/ 1616463 h 1616463"/>
              <a:gd name="connsiteX2" fmla="*/ 658212 w 662355"/>
              <a:gd name="connsiteY2" fmla="*/ 1615830 h 1616463"/>
              <a:gd name="connsiteX3" fmla="*/ 0 w 662355"/>
              <a:gd name="connsiteY3" fmla="*/ 808231 h 1616463"/>
              <a:gd name="connsiteX4" fmla="*/ 658212 w 662355"/>
              <a:gd name="connsiteY4" fmla="*/ 632 h 1616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355" h="1616463">
                <a:moveTo>
                  <a:pt x="662355" y="0"/>
                </a:moveTo>
                <a:lnTo>
                  <a:pt x="662355" y="1616463"/>
                </a:lnTo>
                <a:lnTo>
                  <a:pt x="658212" y="1615830"/>
                </a:lnTo>
                <a:cubicBezTo>
                  <a:pt x="282572" y="1538963"/>
                  <a:pt x="0" y="1206596"/>
                  <a:pt x="0" y="808231"/>
                </a:cubicBezTo>
                <a:cubicBezTo>
                  <a:pt x="0" y="409866"/>
                  <a:pt x="282572" y="77499"/>
                  <a:pt x="658212" y="632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ECD5C35-80E8-449F-8C7F-64975DE63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2879" y="6306952"/>
            <a:ext cx="1454378" cy="551049"/>
          </a:xfrm>
          <a:custGeom>
            <a:avLst/>
            <a:gdLst>
              <a:gd name="connsiteX0" fmla="*/ 780476 w 1560952"/>
              <a:gd name="connsiteY0" fmla="*/ 0 h 591429"/>
              <a:gd name="connsiteX1" fmla="*/ 1525548 w 1560952"/>
              <a:gd name="connsiteY1" fmla="*/ 480469 h 591429"/>
              <a:gd name="connsiteX2" fmla="*/ 1560952 w 1560952"/>
              <a:gd name="connsiteY2" fmla="*/ 591429 h 591429"/>
              <a:gd name="connsiteX3" fmla="*/ 0 w 1560952"/>
              <a:gd name="connsiteY3" fmla="*/ 591429 h 591429"/>
              <a:gd name="connsiteX4" fmla="*/ 35404 w 1560952"/>
              <a:gd name="connsiteY4" fmla="*/ 480469 h 591429"/>
              <a:gd name="connsiteX5" fmla="*/ 780476 w 1560952"/>
              <a:gd name="connsiteY5" fmla="*/ 0 h 59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0952" h="591429">
                <a:moveTo>
                  <a:pt x="780476" y="0"/>
                </a:moveTo>
                <a:cubicBezTo>
                  <a:pt x="1115417" y="0"/>
                  <a:pt x="1402793" y="198118"/>
                  <a:pt x="1525548" y="480469"/>
                </a:cubicBezTo>
                <a:lnTo>
                  <a:pt x="1560952" y="591429"/>
                </a:lnTo>
                <a:lnTo>
                  <a:pt x="0" y="591429"/>
                </a:lnTo>
                <a:lnTo>
                  <a:pt x="35404" y="480469"/>
                </a:lnTo>
                <a:cubicBezTo>
                  <a:pt x="158159" y="198118"/>
                  <a:pt x="445536" y="0"/>
                  <a:pt x="7804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998F233-1684-4EF1-9F9C-0F8EA27B0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261598">
            <a:off x="6908614" y="5665643"/>
            <a:ext cx="1780023" cy="1237913"/>
          </a:xfrm>
          <a:custGeom>
            <a:avLst/>
            <a:gdLst>
              <a:gd name="connsiteX0" fmla="*/ 1585229 w 1780023"/>
              <a:gd name="connsiteY0" fmla="*/ 764759 h 1237913"/>
              <a:gd name="connsiteX1" fmla="*/ 1623024 w 1780023"/>
              <a:gd name="connsiteY1" fmla="*/ 792810 h 1237913"/>
              <a:gd name="connsiteX2" fmla="*/ 1777614 w 1780023"/>
              <a:gd name="connsiteY2" fmla="*/ 1157141 h 1237913"/>
              <a:gd name="connsiteX3" fmla="*/ 1733799 w 1780023"/>
              <a:gd name="connsiteY3" fmla="*/ 1235532 h 1237913"/>
              <a:gd name="connsiteX4" fmla="*/ 1716464 w 1780023"/>
              <a:gd name="connsiteY4" fmla="*/ 1237722 h 1237913"/>
              <a:gd name="connsiteX5" fmla="*/ 1716464 w 1780023"/>
              <a:gd name="connsiteY5" fmla="*/ 1237913 h 1237913"/>
              <a:gd name="connsiteX6" fmla="*/ 1655409 w 1780023"/>
              <a:gd name="connsiteY6" fmla="*/ 1191717 h 1237913"/>
              <a:gd name="connsiteX7" fmla="*/ 1513200 w 1780023"/>
              <a:gd name="connsiteY7" fmla="*/ 856627 h 1237913"/>
              <a:gd name="connsiteX8" fmla="*/ 1538499 w 1780023"/>
              <a:gd name="connsiteY8" fmla="*/ 770415 h 1237913"/>
              <a:gd name="connsiteX9" fmla="*/ 1585229 w 1780023"/>
              <a:gd name="connsiteY9" fmla="*/ 764759 h 1237913"/>
              <a:gd name="connsiteX10" fmla="*/ 933455 w 1780023"/>
              <a:gd name="connsiteY10" fmla="*/ 161308 h 1237913"/>
              <a:gd name="connsiteX11" fmla="*/ 957797 w 1780023"/>
              <a:gd name="connsiteY11" fmla="*/ 167970 h 1237913"/>
              <a:gd name="connsiteX12" fmla="*/ 1286982 w 1780023"/>
              <a:gd name="connsiteY12" fmla="*/ 387616 h 1237913"/>
              <a:gd name="connsiteX13" fmla="*/ 1293725 w 1780023"/>
              <a:gd name="connsiteY13" fmla="*/ 477075 h 1237913"/>
              <a:gd name="connsiteX14" fmla="*/ 1245453 w 1780023"/>
              <a:gd name="connsiteY14" fmla="*/ 499154 h 1237913"/>
              <a:gd name="connsiteX15" fmla="*/ 1245167 w 1780023"/>
              <a:gd name="connsiteY15" fmla="*/ 499154 h 1237913"/>
              <a:gd name="connsiteX16" fmla="*/ 1203638 w 1780023"/>
              <a:gd name="connsiteY16" fmla="*/ 484104 h 1237913"/>
              <a:gd name="connsiteX17" fmla="*/ 900647 w 1780023"/>
              <a:gd name="connsiteY17" fmla="*/ 281508 h 1237913"/>
              <a:gd name="connsiteX18" fmla="*/ 872454 w 1780023"/>
              <a:gd name="connsiteY18" fmla="*/ 196164 h 1237913"/>
              <a:gd name="connsiteX19" fmla="*/ 933455 w 1780023"/>
              <a:gd name="connsiteY19" fmla="*/ 161308 h 1237913"/>
              <a:gd name="connsiteX20" fmla="*/ 454020 w 1780023"/>
              <a:gd name="connsiteY20" fmla="*/ 13474 h 1237913"/>
              <a:gd name="connsiteX21" fmla="*/ 477919 w 1780023"/>
              <a:gd name="connsiteY21" fmla="*/ 21437 h 1237913"/>
              <a:gd name="connsiteX22" fmla="*/ 509236 w 1780023"/>
              <a:gd name="connsiteY22" fmla="*/ 84182 h 1237913"/>
              <a:gd name="connsiteX23" fmla="*/ 445829 w 1780023"/>
              <a:gd name="connsiteY23" fmla="*/ 139871 h 1237913"/>
              <a:gd name="connsiteX24" fmla="*/ 437447 w 1780023"/>
              <a:gd name="connsiteY24" fmla="*/ 139395 h 1237913"/>
              <a:gd name="connsiteX25" fmla="*/ 73211 w 1780023"/>
              <a:gd name="connsiteY25" fmla="*/ 137204 h 1237913"/>
              <a:gd name="connsiteX26" fmla="*/ 749 w 1780023"/>
              <a:gd name="connsiteY26" fmla="*/ 84082 h 1237913"/>
              <a:gd name="connsiteX27" fmla="*/ 53871 w 1780023"/>
              <a:gd name="connsiteY27" fmla="*/ 11621 h 1237913"/>
              <a:gd name="connsiteX28" fmla="*/ 58352 w 1780023"/>
              <a:gd name="connsiteY28" fmla="*/ 11093 h 1237913"/>
              <a:gd name="connsiteX29" fmla="*/ 454020 w 1780023"/>
              <a:gd name="connsiteY29" fmla="*/ 13474 h 123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80023" h="1237913"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933455" y="161308"/>
                </a:moveTo>
                <a:cubicBezTo>
                  <a:pt x="941692" y="161854"/>
                  <a:pt x="949959" y="164024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49"/>
                  <a:pt x="908742" y="159670"/>
                  <a:pt x="933455" y="161308"/>
                </a:cubicBezTo>
                <a:close/>
                <a:moveTo>
                  <a:pt x="454020" y="13474"/>
                </a:moveTo>
                <a:cubicBezTo>
                  <a:pt x="462713" y="14543"/>
                  <a:pt x="470778" y="17324"/>
                  <a:pt x="477919" y="21437"/>
                </a:cubicBez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A4A4089-D056-4220-9E48-9C1A6B506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33358" y="5835650"/>
            <a:ext cx="2358642" cy="1022351"/>
          </a:xfrm>
          <a:custGeom>
            <a:avLst/>
            <a:gdLst>
              <a:gd name="connsiteX0" fmla="*/ 61913 w 2358642"/>
              <a:gd name="connsiteY0" fmla="*/ 0 h 1022351"/>
              <a:gd name="connsiteX1" fmla="*/ 2358642 w 2358642"/>
              <a:gd name="connsiteY1" fmla="*/ 0 h 1022351"/>
              <a:gd name="connsiteX2" fmla="*/ 2358642 w 2358642"/>
              <a:gd name="connsiteY2" fmla="*/ 123825 h 1022351"/>
              <a:gd name="connsiteX3" fmla="*/ 123825 w 2358642"/>
              <a:gd name="connsiteY3" fmla="*/ 123825 h 1022351"/>
              <a:gd name="connsiteX4" fmla="*/ 123825 w 2358642"/>
              <a:gd name="connsiteY4" fmla="*/ 1022351 h 1022351"/>
              <a:gd name="connsiteX5" fmla="*/ 0 w 2358642"/>
              <a:gd name="connsiteY5" fmla="*/ 1022351 h 1022351"/>
              <a:gd name="connsiteX6" fmla="*/ 0 w 2358642"/>
              <a:gd name="connsiteY6" fmla="*/ 61913 h 1022351"/>
              <a:gd name="connsiteX7" fmla="*/ 61913 w 2358642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58642" h="1022351">
                <a:moveTo>
                  <a:pt x="61913" y="0"/>
                </a:moveTo>
                <a:lnTo>
                  <a:pt x="2358642" y="0"/>
                </a:lnTo>
                <a:lnTo>
                  <a:pt x="2358642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" name="Picture 22" descr="Oryza sativa - Black Madras Ornamental Rice - Quinta dos Ouriques">
            <a:extLst>
              <a:ext uri="{FF2B5EF4-FFF2-40B4-BE49-F238E27FC236}">
                <a16:creationId xmlns:a16="http://schemas.microsoft.com/office/drawing/2014/main" id="{109DEBCE-758F-4344-335C-1A8B9475E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177" y="5758710"/>
            <a:ext cx="1493720" cy="89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835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w Abiotic Stress Conditions Affects Plant Roots | IntechOpen">
            <a:extLst>
              <a:ext uri="{FF2B5EF4-FFF2-40B4-BE49-F238E27FC236}">
                <a16:creationId xmlns:a16="http://schemas.microsoft.com/office/drawing/2014/main" id="{9754529D-9D13-5BB7-635A-8FF4FB5B2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1" y="1314268"/>
            <a:ext cx="7472042" cy="498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AECF5C-C1E1-1DAE-A555-4BE5BEA0CAB7}"/>
              </a:ext>
            </a:extLst>
          </p:cNvPr>
          <p:cNvSpPr txBox="1"/>
          <p:nvPr/>
        </p:nvSpPr>
        <p:spPr>
          <a:xfrm>
            <a:off x="661469" y="282786"/>
            <a:ext cx="4306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GRAS Gene Family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7B92BF-2067-B123-2D6D-282CB9796FA4}"/>
              </a:ext>
            </a:extLst>
          </p:cNvPr>
          <p:cNvSpPr txBox="1"/>
          <p:nvPr/>
        </p:nvSpPr>
        <p:spPr>
          <a:xfrm>
            <a:off x="5326544" y="344341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Gibberellic-acid insensitive (</a:t>
            </a:r>
            <a:r>
              <a:rPr lang="en-US" b="1" u="sng" dirty="0"/>
              <a:t>G</a:t>
            </a:r>
            <a:r>
              <a:rPr lang="en-US" dirty="0"/>
              <a:t>AI), Repressor of GAI (</a:t>
            </a:r>
            <a:r>
              <a:rPr lang="en-US" b="1" u="sng" dirty="0"/>
              <a:t>R</a:t>
            </a:r>
            <a:r>
              <a:rPr lang="en-US" dirty="0"/>
              <a:t>G</a:t>
            </a:r>
            <a:r>
              <a:rPr lang="en-US" b="1" u="sng" dirty="0"/>
              <a:t>A</a:t>
            </a:r>
            <a:r>
              <a:rPr lang="en-US" dirty="0"/>
              <a:t>) and scarecrow (</a:t>
            </a:r>
            <a:r>
              <a:rPr lang="en-US" b="1" u="sng" dirty="0"/>
              <a:t>S</a:t>
            </a:r>
            <a:r>
              <a:rPr lang="en-US" dirty="0"/>
              <a:t>CR)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E0B289-2B71-F7A4-566A-58E14942B103}"/>
              </a:ext>
            </a:extLst>
          </p:cNvPr>
          <p:cNvSpPr txBox="1"/>
          <p:nvPr/>
        </p:nvSpPr>
        <p:spPr>
          <a:xfrm>
            <a:off x="7692737" y="6485672"/>
            <a:ext cx="44992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Hirsch and </a:t>
            </a:r>
            <a:r>
              <a:rPr lang="en-US" dirty="0" err="1"/>
              <a:t>Oldroyd</a:t>
            </a:r>
            <a:r>
              <a:rPr lang="en-US" dirty="0"/>
              <a:t> 2009; Wang et al. 2020)</a:t>
            </a:r>
          </a:p>
        </p:txBody>
      </p:sp>
      <p:pic>
        <p:nvPicPr>
          <p:cNvPr id="3076" name="Picture 4" descr="Expression of GRAS subfamilies in different parts of a plant. | Download  Scientific Diagram">
            <a:extLst>
              <a:ext uri="{FF2B5EF4-FFF2-40B4-BE49-F238E27FC236}">
                <a16:creationId xmlns:a16="http://schemas.microsoft.com/office/drawing/2014/main" id="{F82AD8A0-C53B-9F74-BFEA-2FD7BC80A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308" y="1956176"/>
            <a:ext cx="3980615" cy="38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91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D27A19-D9B8-51C3-7E0E-9D7C36EE7B82}"/>
              </a:ext>
            </a:extLst>
          </p:cNvPr>
          <p:cNvSpPr txBox="1"/>
          <p:nvPr/>
        </p:nvSpPr>
        <p:spPr>
          <a:xfrm>
            <a:off x="638881" y="457200"/>
            <a:ext cx="10909640" cy="1368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effectLst/>
                <a:latin typeface="+mj-lt"/>
                <a:ea typeface="+mj-ea"/>
                <a:cs typeface="+mj-cs"/>
              </a:rPr>
              <a:t>GRAS proteins are about 400</a:t>
            </a:r>
            <a:r>
              <a:rPr lang="en-US" altLang="zh-CN" sz="3600" dirty="0">
                <a:effectLst/>
                <a:latin typeface="+mj-lt"/>
                <a:ea typeface="+mj-ea"/>
                <a:cs typeface="+mj-cs"/>
              </a:rPr>
              <a:t>–</a:t>
            </a:r>
            <a:r>
              <a:rPr lang="en-US" sz="3600" dirty="0">
                <a:effectLst/>
                <a:latin typeface="+mj-lt"/>
                <a:ea typeface="+mj-ea"/>
                <a:cs typeface="+mj-cs"/>
              </a:rPr>
              <a:t>700 amino acids in length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dirty="0">
                <a:latin typeface="+mj-lt"/>
                <a:ea typeface="+mj-ea"/>
                <a:cs typeface="+mj-cs"/>
              </a:rPr>
              <a:t>a</a:t>
            </a:r>
            <a:r>
              <a:rPr lang="en-US" sz="3600" dirty="0">
                <a:effectLst/>
                <a:latin typeface="+mj-lt"/>
                <a:ea typeface="+mj-ea"/>
                <a:cs typeface="+mj-cs"/>
              </a:rPr>
              <a:t>nd have a conserved C-terminal domain</a:t>
            </a:r>
            <a:endParaRPr lang="en-US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1037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Evolutionary analysis of GRAS gene family for functional and structural  insights into hexaploid bread wheat (Triticum aestivum) | Journal of  Biosciences">
            <a:extLst>
              <a:ext uri="{FF2B5EF4-FFF2-40B4-BE49-F238E27FC236}">
                <a16:creationId xmlns:a16="http://schemas.microsoft.com/office/drawing/2014/main" id="{17A91187-E273-4232-4027-098DF2D307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72"/>
          <a:stretch/>
        </p:blipFill>
        <p:spPr bwMode="auto">
          <a:xfrm>
            <a:off x="6363393" y="3258699"/>
            <a:ext cx="5614416" cy="101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ructure and Evolution of Plant GRAS Family Proteins - ScienceDirect">
            <a:extLst>
              <a:ext uri="{FF2B5EF4-FFF2-40B4-BE49-F238E27FC236}">
                <a16:creationId xmlns:a16="http://schemas.microsoft.com/office/drawing/2014/main" id="{3F89100D-2F6B-977F-225C-80374643E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7017" y="2923790"/>
            <a:ext cx="5614416" cy="182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97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D5B250-BAB1-C678-92DA-2D83C4CA1278}"/>
              </a:ext>
            </a:extLst>
          </p:cNvPr>
          <p:cNvSpPr txBox="1"/>
          <p:nvPr/>
        </p:nvSpPr>
        <p:spPr>
          <a:xfrm>
            <a:off x="499309" y="1604833"/>
            <a:ext cx="11626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+mj-lt"/>
              </a:rPr>
              <a:t>Goal: </a:t>
            </a:r>
            <a:r>
              <a:rPr lang="en-US" sz="3600" dirty="0">
                <a:latin typeface="+mj-lt"/>
              </a:rPr>
              <a:t>Investigate the evolutionary history of the GRAS gene family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69D8F-C0BB-50A4-9C43-ACC72DF1DC51}"/>
              </a:ext>
            </a:extLst>
          </p:cNvPr>
          <p:cNvSpPr txBox="1"/>
          <p:nvPr/>
        </p:nvSpPr>
        <p:spPr>
          <a:xfrm>
            <a:off x="308770" y="4167449"/>
            <a:ext cx="11293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latin typeface="+mj-lt"/>
              </a:rPr>
              <a:t>Genomes:  </a:t>
            </a:r>
            <a:r>
              <a:rPr lang="en-US" sz="3600" dirty="0"/>
              <a:t>monocots from the </a:t>
            </a:r>
            <a:r>
              <a:rPr lang="en-US" sz="3600" dirty="0" err="1"/>
              <a:t>Poaceae</a:t>
            </a:r>
            <a:r>
              <a:rPr lang="en-US" sz="3600" dirty="0"/>
              <a:t> family (Grasses)</a:t>
            </a:r>
          </a:p>
        </p:txBody>
      </p:sp>
    </p:spTree>
    <p:extLst>
      <p:ext uri="{BB962C8B-B14F-4D97-AF65-F5344CB8AC3E}">
        <p14:creationId xmlns:p14="http://schemas.microsoft.com/office/powerpoint/2010/main" val="131225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9405A-A879-4F25-B146-29368892BE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327" y="537015"/>
            <a:ext cx="5394961" cy="1325563"/>
          </a:xfrm>
        </p:spPr>
        <p:txBody>
          <a:bodyPr>
            <a:normAutofit fontScale="90000"/>
          </a:bodyPr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Species tree </a:t>
            </a:r>
            <a:r>
              <a:rPr lang="en-US" dirty="0"/>
              <a:t>for 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selected genomes of the </a:t>
            </a:r>
            <a:r>
              <a:rPr lang="en-US" sz="44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Poaceae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family</a:t>
            </a:r>
            <a:b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FA13A1-05D9-6E8B-7246-0C0CD70903A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02778" y="1737201"/>
            <a:ext cx="9528175" cy="3781425"/>
          </a:xfrm>
        </p:spPr>
      </p:pic>
      <p:pic>
        <p:nvPicPr>
          <p:cNvPr id="1026" name="Picture 2" descr="Maize and Teosinte (Zea mays) - Cambridge Botanic Garden">
            <a:extLst>
              <a:ext uri="{FF2B5EF4-FFF2-40B4-BE49-F238E27FC236}">
                <a16:creationId xmlns:a16="http://schemas.microsoft.com/office/drawing/2014/main" id="{48BEB373-A7A0-7BD9-EC55-47970FDA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098" y="1458659"/>
            <a:ext cx="1828799" cy="10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orghum bicolor | PlantZAfrica">
            <a:extLst>
              <a:ext uri="{FF2B5EF4-FFF2-40B4-BE49-F238E27FC236}">
                <a16:creationId xmlns:a16="http://schemas.microsoft.com/office/drawing/2014/main" id="{302827FC-59E5-C25F-7042-0C32DAC81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583" y="156032"/>
            <a:ext cx="853060" cy="107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accharum Spontaneum: How to Growth &amp; Maintenance, benefits">
            <a:extLst>
              <a:ext uri="{FF2B5EF4-FFF2-40B4-BE49-F238E27FC236}">
                <a16:creationId xmlns:a16="http://schemas.microsoft.com/office/drawing/2014/main" id="{6CFFD53D-F696-641D-EC71-D211EE739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144" y="212835"/>
            <a:ext cx="1569719" cy="9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iscanthus sinensis 'Gracillimus' (Chinese Silver Grass)">
            <a:extLst>
              <a:ext uri="{FF2B5EF4-FFF2-40B4-BE49-F238E27FC236}">
                <a16:creationId xmlns:a16="http://schemas.microsoft.com/office/drawing/2014/main" id="{9E8E77C7-63ED-A639-4AE3-DE86D7030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233" y="405519"/>
            <a:ext cx="1355407" cy="90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Zoysiagrass | Home &amp; Garden Information Center">
            <a:extLst>
              <a:ext uri="{FF2B5EF4-FFF2-40B4-BE49-F238E27FC236}">
                <a16:creationId xmlns:a16="http://schemas.microsoft.com/office/drawing/2014/main" id="{DFAFF0B1-BFC6-17D2-71D3-0353F206A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617" y="226008"/>
            <a:ext cx="1092216" cy="93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1213F3-B8C7-79F2-F41F-65D72A354E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603" y="5537439"/>
            <a:ext cx="1737777" cy="1156412"/>
          </a:xfrm>
          <a:prstGeom prst="rect">
            <a:avLst/>
          </a:prstGeom>
        </p:spPr>
      </p:pic>
      <p:pic>
        <p:nvPicPr>
          <p:cNvPr id="2062" name="Picture 14" descr="Brachypodium distachyon (L.) P.Beauv., 1812 - Brachypode à deux épis,  Brachypode à deux épillets-Overview">
            <a:extLst>
              <a:ext uri="{FF2B5EF4-FFF2-40B4-BE49-F238E27FC236}">
                <a16:creationId xmlns:a16="http://schemas.microsoft.com/office/drawing/2014/main" id="{39F681E7-E553-4F6A-49BB-B80EEE47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6" y="5479292"/>
            <a:ext cx="808234" cy="121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Perennial Ryegrass (Lolium perenne) - Great Basin Seeds">
            <a:extLst>
              <a:ext uri="{FF2B5EF4-FFF2-40B4-BE49-F238E27FC236}">
                <a16:creationId xmlns:a16="http://schemas.microsoft.com/office/drawing/2014/main" id="{E9737ACA-809D-B00D-6B5D-1FDDBD704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207" y="5586125"/>
            <a:ext cx="1591454" cy="10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Stomata in barley (Hordeum vulgare) – PLANT STOMATA ENCYCLOPEDIA">
            <a:extLst>
              <a:ext uri="{FF2B5EF4-FFF2-40B4-BE49-F238E27FC236}">
                <a16:creationId xmlns:a16="http://schemas.microsoft.com/office/drawing/2014/main" id="{FB03CFC5-A61A-7449-990C-B09C103D0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144" y="5599003"/>
            <a:ext cx="1591454" cy="10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71869A-A690-2C6A-B842-4EC68CFEA6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86341" y="5623678"/>
            <a:ext cx="1411898" cy="1021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C6F0AB-D1A1-0B1D-1314-17F8C849144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443562" y="2648701"/>
            <a:ext cx="1264156" cy="9468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B84DB5-E6B8-5F89-CCEC-3BF9206E873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518000" y="3665731"/>
            <a:ext cx="1189718" cy="891140"/>
          </a:xfrm>
          <a:prstGeom prst="rect">
            <a:avLst/>
          </a:prstGeom>
        </p:spPr>
      </p:pic>
      <p:pic>
        <p:nvPicPr>
          <p:cNvPr id="2068" name="Picture 20" descr="Panicum hallii (Hall's panicgrass) | Native Plants of North America">
            <a:extLst>
              <a:ext uri="{FF2B5EF4-FFF2-40B4-BE49-F238E27FC236}">
                <a16:creationId xmlns:a16="http://schemas.microsoft.com/office/drawing/2014/main" id="{B4E34AD1-58E0-5B20-8502-EFCCEF1A7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8000" y="4670956"/>
            <a:ext cx="1189718" cy="95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Oryza sativa - Black Madras Ornamental Rice - Quinta dos Ouriques">
            <a:extLst>
              <a:ext uri="{FF2B5EF4-FFF2-40B4-BE49-F238E27FC236}">
                <a16:creationId xmlns:a16="http://schemas.microsoft.com/office/drawing/2014/main" id="{3DCA2DB0-C81F-5CF9-C5CD-3C3F69F99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177" y="5758710"/>
            <a:ext cx="1493720" cy="89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Triticum aestivum L. | Plants of the World Online | Kew Science">
            <a:extLst>
              <a:ext uri="{FF2B5EF4-FFF2-40B4-BE49-F238E27FC236}">
                <a16:creationId xmlns:a16="http://schemas.microsoft.com/office/drawing/2014/main" id="{29EBDB83-97C9-A189-2882-B68C3ECF7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4914" y="5705611"/>
            <a:ext cx="1411898" cy="93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912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2CCBED-5C24-1CCB-6EA1-6C8C8F8215CE}"/>
              </a:ext>
            </a:extLst>
          </p:cNvPr>
          <p:cNvSpPr txBox="1"/>
          <p:nvPr/>
        </p:nvSpPr>
        <p:spPr>
          <a:xfrm>
            <a:off x="828675" y="494414"/>
            <a:ext cx="10534650" cy="8174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Evolutionary events in DELLA proteins</a:t>
            </a:r>
          </a:p>
        </p:txBody>
      </p:sp>
      <p:pic>
        <p:nvPicPr>
          <p:cNvPr id="9" name="Content Placeholder 8" descr="A computer diagram with many lines&#10;&#10;Description automatically generated with medium confidence">
            <a:extLst>
              <a:ext uri="{FF2B5EF4-FFF2-40B4-BE49-F238E27FC236}">
                <a16:creationId xmlns:a16="http://schemas.microsoft.com/office/drawing/2014/main" id="{B08781D0-B5A5-2B7A-0517-3BDFA4037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09" y="2506262"/>
            <a:ext cx="11782509" cy="37409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BB9F94-5242-E5D4-A27C-819CD782A378}"/>
              </a:ext>
            </a:extLst>
          </p:cNvPr>
          <p:cNvSpPr txBox="1"/>
          <p:nvPr/>
        </p:nvSpPr>
        <p:spPr>
          <a:xfrm>
            <a:off x="249382" y="2435629"/>
            <a:ext cx="1558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 Duplicates</a:t>
            </a:r>
          </a:p>
          <a:p>
            <a:r>
              <a:rPr lang="en-US" dirty="0"/>
              <a:t>21 Losses</a:t>
            </a:r>
          </a:p>
        </p:txBody>
      </p:sp>
    </p:spTree>
    <p:extLst>
      <p:ext uri="{BB962C8B-B14F-4D97-AF65-F5344CB8AC3E}">
        <p14:creationId xmlns:p14="http://schemas.microsoft.com/office/powerpoint/2010/main" val="787210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29E7E-C6E9-1D86-731B-84B25D4E2620}"/>
              </a:ext>
            </a:extLst>
          </p:cNvPr>
          <p:cNvSpPr txBox="1"/>
          <p:nvPr/>
        </p:nvSpPr>
        <p:spPr>
          <a:xfrm>
            <a:off x="828675" y="494414"/>
            <a:ext cx="10534650" cy="8174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DELLA gene tree </a:t>
            </a:r>
            <a:r>
              <a:rPr lang="en-US" sz="3600" dirty="0">
                <a:latin typeface="+mj-lt"/>
                <a:ea typeface="+mj-ea"/>
                <a:cs typeface="+mj-cs"/>
              </a:rPr>
              <a:t>for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selected genomes of 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Poaceae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family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917B16-DCA3-28B2-D9EB-2D1F66686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2083506"/>
            <a:ext cx="10294308" cy="450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2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7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9" name="Rectangle 4108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Thank You For Listening – ZyteHeist">
            <a:extLst>
              <a:ext uri="{FF2B5EF4-FFF2-40B4-BE49-F238E27FC236}">
                <a16:creationId xmlns:a16="http://schemas.microsoft.com/office/drawing/2014/main" id="{A739A4D4-1A1E-45A8-7E4D-B308D38ED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3578" y="1540881"/>
            <a:ext cx="9664846" cy="359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78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120</Words>
  <Application>Microsoft Office PowerPoint</Application>
  <PresentationFormat>Widescreen</PresentationFormat>
  <Paragraphs>17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DengXian</vt:lpstr>
      <vt:lpstr>DengXian Light</vt:lpstr>
      <vt:lpstr>Aptos</vt:lpstr>
      <vt:lpstr>Aptos Display</vt:lpstr>
      <vt:lpstr>Arial</vt:lpstr>
      <vt:lpstr>Calibri</vt:lpstr>
      <vt:lpstr>Office Theme</vt:lpstr>
      <vt:lpstr>  Evolutionary analysis of the GRAS gene family in selected genomes from Poaceae family</vt:lpstr>
      <vt:lpstr>PowerPoint Presentation</vt:lpstr>
      <vt:lpstr>PowerPoint Presentation</vt:lpstr>
      <vt:lpstr>PowerPoint Presentation</vt:lpstr>
      <vt:lpstr>Species tree for selected genomes of the Poaceae family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Evolutionary analysis of the GRAS gene family in selected genomes from Poaceae family</dc:title>
  <dc:creator>Enameguono Olomukoro</dc:creator>
  <cp:lastModifiedBy>Enameguono Olomukoro</cp:lastModifiedBy>
  <cp:revision>1</cp:revision>
  <dcterms:created xsi:type="dcterms:W3CDTF">2024-04-23T07:19:35Z</dcterms:created>
  <dcterms:modified xsi:type="dcterms:W3CDTF">2024-04-23T12:15:19Z</dcterms:modified>
</cp:coreProperties>
</file>