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3" r:id="rId8"/>
    <p:sldId id="262" r:id="rId9"/>
    <p:sldId id="264" r:id="rId10"/>
    <p:sldId id="265" r:id="rId11"/>
    <p:sldId id="266" r:id="rId12"/>
    <p:sldId id="268" r:id="rId13"/>
    <p:sldId id="26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1E78"/>
    <a:srgbClr val="F59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AAB3F9-9D71-853D-C9EA-EF115F45805F}" v="84" dt="2024-04-18T18:11:07.527"/>
    <p1510:client id="{AFE29882-2C42-D784-1DA7-58606F85D8B4}" v="1361" dt="2024-04-16T21:02:15.3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26120E-952A-48DC-94F0-D495F88F9B9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20F8DDE6-53EB-4550-BF23-966380EBAD73}">
      <dgm:prSet/>
      <dgm:spPr/>
      <dgm:t>
        <a:bodyPr/>
        <a:lstStyle/>
        <a:p>
          <a:pPr>
            <a:lnSpc>
              <a:spcPct val="100000"/>
            </a:lnSpc>
          </a:pPr>
          <a:r>
            <a:rPr lang="en-US" b="1" dirty="0"/>
            <a:t>Hypothesis:</a:t>
          </a:r>
          <a:r>
            <a:rPr lang="en-US" dirty="0"/>
            <a:t> GW2 orthologs show both conserved and divergent evolutionary patterns across plant species.</a:t>
          </a:r>
        </a:p>
      </dgm:t>
    </dgm:pt>
    <dgm:pt modelId="{6BD78AED-0754-4BFD-88A8-DE07E22845CC}" type="parTrans" cxnId="{96E27FD0-158E-40E1-96F1-BE8A257ECFE5}">
      <dgm:prSet/>
      <dgm:spPr/>
      <dgm:t>
        <a:bodyPr/>
        <a:lstStyle/>
        <a:p>
          <a:endParaRPr lang="en-US"/>
        </a:p>
      </dgm:t>
    </dgm:pt>
    <dgm:pt modelId="{4AA0193D-9381-4F9D-A2FC-636CC3D992A8}" type="sibTrans" cxnId="{96E27FD0-158E-40E1-96F1-BE8A257ECFE5}">
      <dgm:prSet/>
      <dgm:spPr/>
      <dgm:t>
        <a:bodyPr/>
        <a:lstStyle/>
        <a:p>
          <a:endParaRPr lang="en-US"/>
        </a:p>
      </dgm:t>
    </dgm:pt>
    <dgm:pt modelId="{3F2A043B-3C17-4A69-B76A-BC852BE16FAA}">
      <dgm:prSet/>
      <dgm:spPr/>
      <dgm:t>
        <a:bodyPr/>
        <a:lstStyle/>
        <a:p>
          <a:pPr>
            <a:lnSpc>
              <a:spcPct val="100000"/>
            </a:lnSpc>
          </a:pPr>
          <a:r>
            <a:rPr lang="en-US" dirty="0"/>
            <a:t>Expect to find </a:t>
          </a:r>
          <a:r>
            <a:rPr lang="en-US" b="1" dirty="0"/>
            <a:t>conserved regions</a:t>
          </a:r>
          <a:r>
            <a:rPr lang="en-US" dirty="0"/>
            <a:t> indicating functional significance and </a:t>
          </a:r>
          <a:r>
            <a:rPr lang="en-US" b="1" dirty="0"/>
            <a:t>divergent regions</a:t>
          </a:r>
          <a:r>
            <a:rPr lang="en-US" dirty="0"/>
            <a:t> suggesting adaptations.</a:t>
          </a:r>
        </a:p>
      </dgm:t>
    </dgm:pt>
    <dgm:pt modelId="{8C40EC36-599A-4E8B-8FA3-86373F43796E}" type="parTrans" cxnId="{0263236F-2AF7-4E56-8CA5-B9B58D74E82C}">
      <dgm:prSet/>
      <dgm:spPr/>
      <dgm:t>
        <a:bodyPr/>
        <a:lstStyle/>
        <a:p>
          <a:endParaRPr lang="en-US"/>
        </a:p>
      </dgm:t>
    </dgm:pt>
    <dgm:pt modelId="{1666618A-7D56-41B0-957C-336DBC87FF9C}" type="sibTrans" cxnId="{0263236F-2AF7-4E56-8CA5-B9B58D74E82C}">
      <dgm:prSet/>
      <dgm:spPr/>
      <dgm:t>
        <a:bodyPr/>
        <a:lstStyle/>
        <a:p>
          <a:endParaRPr lang="en-US"/>
        </a:p>
      </dgm:t>
    </dgm:pt>
    <dgm:pt modelId="{37DF807D-ED39-4EA2-AECC-9F8B13DDEC7D}">
      <dgm:prSet/>
      <dgm:spPr/>
      <dgm:t>
        <a:bodyPr/>
        <a:lstStyle/>
        <a:p>
          <a:pPr>
            <a:lnSpc>
              <a:spcPct val="100000"/>
            </a:lnSpc>
          </a:pPr>
          <a:r>
            <a:rPr lang="en-US" b="1" dirty="0"/>
            <a:t>Alternative Hypothesis:</a:t>
          </a:r>
          <a:r>
            <a:rPr lang="en-US" dirty="0"/>
            <a:t> GW2 orthologs display largely conserved sequences, reflecting fundamental roles in seed development.</a:t>
          </a:r>
        </a:p>
      </dgm:t>
    </dgm:pt>
    <dgm:pt modelId="{DFC9DCD3-BA76-4CBF-9C3F-75CDE10A5A56}" type="parTrans" cxnId="{41166916-DD71-4187-BB05-9F6BBB13BE80}">
      <dgm:prSet/>
      <dgm:spPr/>
      <dgm:t>
        <a:bodyPr/>
        <a:lstStyle/>
        <a:p>
          <a:endParaRPr lang="en-US"/>
        </a:p>
      </dgm:t>
    </dgm:pt>
    <dgm:pt modelId="{0BD826BE-1190-4AEF-BAC2-0F3F356A6973}" type="sibTrans" cxnId="{41166916-DD71-4187-BB05-9F6BBB13BE80}">
      <dgm:prSet/>
      <dgm:spPr/>
      <dgm:t>
        <a:bodyPr/>
        <a:lstStyle/>
        <a:p>
          <a:endParaRPr lang="en-US"/>
        </a:p>
      </dgm:t>
    </dgm:pt>
    <dgm:pt modelId="{0C802132-0415-47DE-940A-CD257D045BFA}" type="pres">
      <dgm:prSet presAssocID="{E826120E-952A-48DC-94F0-D495F88F9B9D}" presName="linear" presStyleCnt="0">
        <dgm:presLayoutVars>
          <dgm:animLvl val="lvl"/>
          <dgm:resizeHandles val="exact"/>
        </dgm:presLayoutVars>
      </dgm:prSet>
      <dgm:spPr/>
    </dgm:pt>
    <dgm:pt modelId="{F4315AEF-B034-4AA1-96B1-025034DA4984}" type="pres">
      <dgm:prSet presAssocID="{20F8DDE6-53EB-4550-BF23-966380EBAD73}" presName="parentText" presStyleLbl="node1" presStyleIdx="0" presStyleCnt="3">
        <dgm:presLayoutVars>
          <dgm:chMax val="0"/>
          <dgm:bulletEnabled val="1"/>
        </dgm:presLayoutVars>
      </dgm:prSet>
      <dgm:spPr/>
    </dgm:pt>
    <dgm:pt modelId="{F696799A-4F82-4A54-88F0-CD2DA6598A5D}" type="pres">
      <dgm:prSet presAssocID="{4AA0193D-9381-4F9D-A2FC-636CC3D992A8}" presName="spacer" presStyleCnt="0"/>
      <dgm:spPr/>
    </dgm:pt>
    <dgm:pt modelId="{1AB31FD0-3024-4C34-8626-A0A6726CDFC9}" type="pres">
      <dgm:prSet presAssocID="{3F2A043B-3C17-4A69-B76A-BC852BE16FAA}" presName="parentText" presStyleLbl="node1" presStyleIdx="1" presStyleCnt="3">
        <dgm:presLayoutVars>
          <dgm:chMax val="0"/>
          <dgm:bulletEnabled val="1"/>
        </dgm:presLayoutVars>
      </dgm:prSet>
      <dgm:spPr/>
    </dgm:pt>
    <dgm:pt modelId="{40BB6FA2-88A4-48FA-A8E0-25E9452C7A0C}" type="pres">
      <dgm:prSet presAssocID="{1666618A-7D56-41B0-957C-336DBC87FF9C}" presName="spacer" presStyleCnt="0"/>
      <dgm:spPr/>
    </dgm:pt>
    <dgm:pt modelId="{DB0A37B5-32B1-4A02-8AE6-7AAC6BF3CF41}" type="pres">
      <dgm:prSet presAssocID="{37DF807D-ED39-4EA2-AECC-9F8B13DDEC7D}" presName="parentText" presStyleLbl="node1" presStyleIdx="2" presStyleCnt="3">
        <dgm:presLayoutVars>
          <dgm:chMax val="0"/>
          <dgm:bulletEnabled val="1"/>
        </dgm:presLayoutVars>
      </dgm:prSet>
      <dgm:spPr/>
    </dgm:pt>
  </dgm:ptLst>
  <dgm:cxnLst>
    <dgm:cxn modelId="{41166916-DD71-4187-BB05-9F6BBB13BE80}" srcId="{E826120E-952A-48DC-94F0-D495F88F9B9D}" destId="{37DF807D-ED39-4EA2-AECC-9F8B13DDEC7D}" srcOrd="2" destOrd="0" parTransId="{DFC9DCD3-BA76-4CBF-9C3F-75CDE10A5A56}" sibTransId="{0BD826BE-1190-4AEF-BAC2-0F3F356A6973}"/>
    <dgm:cxn modelId="{221BB83D-34E8-4A8A-9B6E-642B2127E80D}" type="presOf" srcId="{37DF807D-ED39-4EA2-AECC-9F8B13DDEC7D}" destId="{DB0A37B5-32B1-4A02-8AE6-7AAC6BF3CF41}" srcOrd="0" destOrd="0" presId="urn:microsoft.com/office/officeart/2005/8/layout/vList2"/>
    <dgm:cxn modelId="{7A989542-A4C1-47DD-82C7-CEDC68FC9A76}" type="presOf" srcId="{E826120E-952A-48DC-94F0-D495F88F9B9D}" destId="{0C802132-0415-47DE-940A-CD257D045BFA}" srcOrd="0" destOrd="0" presId="urn:microsoft.com/office/officeart/2005/8/layout/vList2"/>
    <dgm:cxn modelId="{0263236F-2AF7-4E56-8CA5-B9B58D74E82C}" srcId="{E826120E-952A-48DC-94F0-D495F88F9B9D}" destId="{3F2A043B-3C17-4A69-B76A-BC852BE16FAA}" srcOrd="1" destOrd="0" parTransId="{8C40EC36-599A-4E8B-8FA3-86373F43796E}" sibTransId="{1666618A-7D56-41B0-957C-336DBC87FF9C}"/>
    <dgm:cxn modelId="{77C22492-3142-456B-A0AE-948BE62245D5}" type="presOf" srcId="{20F8DDE6-53EB-4550-BF23-966380EBAD73}" destId="{F4315AEF-B034-4AA1-96B1-025034DA4984}" srcOrd="0" destOrd="0" presId="urn:microsoft.com/office/officeart/2005/8/layout/vList2"/>
    <dgm:cxn modelId="{96E27FD0-158E-40E1-96F1-BE8A257ECFE5}" srcId="{E826120E-952A-48DC-94F0-D495F88F9B9D}" destId="{20F8DDE6-53EB-4550-BF23-966380EBAD73}" srcOrd="0" destOrd="0" parTransId="{6BD78AED-0754-4BFD-88A8-DE07E22845CC}" sibTransId="{4AA0193D-9381-4F9D-A2FC-636CC3D992A8}"/>
    <dgm:cxn modelId="{73B99AFC-3DD5-4028-A021-444FD6D2EBF2}" type="presOf" srcId="{3F2A043B-3C17-4A69-B76A-BC852BE16FAA}" destId="{1AB31FD0-3024-4C34-8626-A0A6726CDFC9}" srcOrd="0" destOrd="0" presId="urn:microsoft.com/office/officeart/2005/8/layout/vList2"/>
    <dgm:cxn modelId="{9795D818-B5F9-4ABB-BDB4-1244D2DFC4D5}" type="presParOf" srcId="{0C802132-0415-47DE-940A-CD257D045BFA}" destId="{F4315AEF-B034-4AA1-96B1-025034DA4984}" srcOrd="0" destOrd="0" presId="urn:microsoft.com/office/officeart/2005/8/layout/vList2"/>
    <dgm:cxn modelId="{81C38887-A3C5-42F6-8EEA-77F82BE107FE}" type="presParOf" srcId="{0C802132-0415-47DE-940A-CD257D045BFA}" destId="{F696799A-4F82-4A54-88F0-CD2DA6598A5D}" srcOrd="1" destOrd="0" presId="urn:microsoft.com/office/officeart/2005/8/layout/vList2"/>
    <dgm:cxn modelId="{90EEEEFA-9494-49FC-BEDF-4F4AE721FFD6}" type="presParOf" srcId="{0C802132-0415-47DE-940A-CD257D045BFA}" destId="{1AB31FD0-3024-4C34-8626-A0A6726CDFC9}" srcOrd="2" destOrd="0" presId="urn:microsoft.com/office/officeart/2005/8/layout/vList2"/>
    <dgm:cxn modelId="{066C5382-3EDF-4F5A-8250-F93A426C08CE}" type="presParOf" srcId="{0C802132-0415-47DE-940A-CD257D045BFA}" destId="{40BB6FA2-88A4-48FA-A8E0-25E9452C7A0C}" srcOrd="3" destOrd="0" presId="urn:microsoft.com/office/officeart/2005/8/layout/vList2"/>
    <dgm:cxn modelId="{CF36DD2E-0FDA-4236-9E21-857C411D529B}" type="presParOf" srcId="{0C802132-0415-47DE-940A-CD257D045BFA}" destId="{DB0A37B5-32B1-4A02-8AE6-7AAC6BF3CF41}"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315AEF-B034-4AA1-96B1-025034DA4984}">
      <dsp:nvSpPr>
        <dsp:cNvPr id="0" name=""/>
        <dsp:cNvSpPr/>
      </dsp:nvSpPr>
      <dsp:spPr>
        <a:xfrm>
          <a:off x="0" y="276848"/>
          <a:ext cx="10515600" cy="121212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100000"/>
            </a:lnSpc>
            <a:spcBef>
              <a:spcPct val="0"/>
            </a:spcBef>
            <a:spcAft>
              <a:spcPct val="35000"/>
            </a:spcAft>
            <a:buNone/>
          </a:pPr>
          <a:r>
            <a:rPr lang="en-US" sz="2800" b="1" kern="1200" dirty="0"/>
            <a:t>Hypothesis:</a:t>
          </a:r>
          <a:r>
            <a:rPr lang="en-US" sz="2800" kern="1200" dirty="0"/>
            <a:t> GW2 orthologs show both conserved and divergent evolutionary patterns across plant species.</a:t>
          </a:r>
        </a:p>
      </dsp:txBody>
      <dsp:txXfrm>
        <a:off x="59171" y="336019"/>
        <a:ext cx="10397258" cy="1093778"/>
      </dsp:txXfrm>
    </dsp:sp>
    <dsp:sp modelId="{1AB31FD0-3024-4C34-8626-A0A6726CDFC9}">
      <dsp:nvSpPr>
        <dsp:cNvPr id="0" name=""/>
        <dsp:cNvSpPr/>
      </dsp:nvSpPr>
      <dsp:spPr>
        <a:xfrm>
          <a:off x="0" y="1569609"/>
          <a:ext cx="10515600" cy="121212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100000"/>
            </a:lnSpc>
            <a:spcBef>
              <a:spcPct val="0"/>
            </a:spcBef>
            <a:spcAft>
              <a:spcPct val="35000"/>
            </a:spcAft>
            <a:buNone/>
          </a:pPr>
          <a:r>
            <a:rPr lang="en-US" sz="2800" kern="1200" dirty="0"/>
            <a:t>Expect to find </a:t>
          </a:r>
          <a:r>
            <a:rPr lang="en-US" sz="2800" b="1" kern="1200" dirty="0"/>
            <a:t>conserved regions</a:t>
          </a:r>
          <a:r>
            <a:rPr lang="en-US" sz="2800" kern="1200" dirty="0"/>
            <a:t> indicating functional significance and </a:t>
          </a:r>
          <a:r>
            <a:rPr lang="en-US" sz="2800" b="1" kern="1200" dirty="0"/>
            <a:t>divergent regions</a:t>
          </a:r>
          <a:r>
            <a:rPr lang="en-US" sz="2800" kern="1200" dirty="0"/>
            <a:t> suggesting adaptations.</a:t>
          </a:r>
        </a:p>
      </dsp:txBody>
      <dsp:txXfrm>
        <a:off x="59171" y="1628780"/>
        <a:ext cx="10397258" cy="1093778"/>
      </dsp:txXfrm>
    </dsp:sp>
    <dsp:sp modelId="{DB0A37B5-32B1-4A02-8AE6-7AAC6BF3CF41}">
      <dsp:nvSpPr>
        <dsp:cNvPr id="0" name=""/>
        <dsp:cNvSpPr/>
      </dsp:nvSpPr>
      <dsp:spPr>
        <a:xfrm>
          <a:off x="0" y="2862369"/>
          <a:ext cx="10515600" cy="121212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100000"/>
            </a:lnSpc>
            <a:spcBef>
              <a:spcPct val="0"/>
            </a:spcBef>
            <a:spcAft>
              <a:spcPct val="35000"/>
            </a:spcAft>
            <a:buNone/>
          </a:pPr>
          <a:r>
            <a:rPr lang="en-US" sz="2800" b="1" kern="1200" dirty="0"/>
            <a:t>Alternative Hypothesis:</a:t>
          </a:r>
          <a:r>
            <a:rPr lang="en-US" sz="2800" kern="1200" dirty="0"/>
            <a:t> GW2 orthologs display largely conserved sequences, reflecting fundamental roles in seed development.</a:t>
          </a:r>
        </a:p>
      </dsp:txBody>
      <dsp:txXfrm>
        <a:off x="59171" y="2921540"/>
        <a:ext cx="10397258" cy="109377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4/18/2024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4/18/2024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4/18/2024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4/18/2024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4/18/2024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593CC">
            <a:alpha val="36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4/18/2024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creativecommons.org/licenses/by-sa/3.0/" TargetMode="External"/><Relationship Id="rId5" Type="http://schemas.openxmlformats.org/officeDocument/2006/relationships/hyperlink" Target="http://en.wikipedia.org/wiki/File:Rice_p1160004.jpg" TargetMode="Externa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doi.org/10.1093/nar/gkab1024" TargetMode="External"/><Relationship Id="rId2" Type="http://schemas.openxmlformats.org/officeDocument/2006/relationships/hyperlink" Target="https://doi.org/10.1016/j.molp.2021.04.011" TargetMode="External"/><Relationship Id="rId1" Type="http://schemas.openxmlformats.org/officeDocument/2006/relationships/slideLayout" Target="../slideLayouts/slideLayout2.xml"/><Relationship Id="rId4" Type="http://schemas.openxmlformats.org/officeDocument/2006/relationships/hyperlink" Target="https://doi.org/10.3390/ijms23063169"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489B7BFD-8F45-4093-AD9C-91B15B0503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D9DFE8A5-DCEC-4A43-B613-D62AC8C573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4704" y="558153"/>
            <a:ext cx="5290997" cy="5290997"/>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28169967-F1A4-4EE8-A07F-DD064C05A9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8514" y="564503"/>
            <a:ext cx="5290997" cy="5290997"/>
          </a:xfrm>
          <a:prstGeom prst="ellipse">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26B7664A-BE61-4A65-B937-A31E08B8B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4890" y="456156"/>
            <a:ext cx="5290997" cy="5290997"/>
          </a:xfrm>
          <a:prstGeom prst="ellipse">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78361" y="1213164"/>
            <a:ext cx="4387927" cy="2854339"/>
          </a:xfrm>
        </p:spPr>
        <p:txBody>
          <a:bodyPr>
            <a:normAutofit/>
          </a:bodyPr>
          <a:lstStyle/>
          <a:p>
            <a:r>
              <a:rPr lang="en-US" sz="3000" b="1">
                <a:solidFill>
                  <a:schemeClr val="bg1"/>
                </a:solidFill>
                <a:latin typeface="Arial"/>
                <a:cs typeface="Arial"/>
              </a:rPr>
              <a:t>Comparative Genomics Analysis of the GW2 Regulatory Gene Across Diverse Plant Species</a:t>
            </a:r>
            <a:endParaRPr lang="en-US" sz="3000">
              <a:solidFill>
                <a:schemeClr val="bg1"/>
              </a:solidFill>
            </a:endParaRPr>
          </a:p>
        </p:txBody>
      </p:sp>
      <p:sp>
        <p:nvSpPr>
          <p:cNvPr id="3" name="Subtitle 2"/>
          <p:cNvSpPr>
            <a:spLocks noGrp="1"/>
          </p:cNvSpPr>
          <p:nvPr>
            <p:ph type="subTitle" idx="1"/>
          </p:nvPr>
        </p:nvSpPr>
        <p:spPr>
          <a:xfrm>
            <a:off x="1358153" y="4253857"/>
            <a:ext cx="3624471" cy="811604"/>
          </a:xfrm>
        </p:spPr>
        <p:txBody>
          <a:bodyPr vert="horz" lIns="91440" tIns="45720" rIns="91440" bIns="45720" rtlCol="0">
            <a:normAutofit/>
          </a:bodyPr>
          <a:lstStyle/>
          <a:p>
            <a:r>
              <a:rPr lang="en-US" sz="2000">
                <a:solidFill>
                  <a:schemeClr val="bg1"/>
                </a:solidFill>
                <a:ea typeface="+mn-lt"/>
                <a:cs typeface="+mn-lt"/>
              </a:rPr>
              <a:t>Greenley Goedde</a:t>
            </a:r>
            <a:endParaRPr lang="en-US" sz="2000">
              <a:solidFill>
                <a:schemeClr val="bg1"/>
              </a:solidFill>
            </a:endParaRPr>
          </a:p>
        </p:txBody>
      </p:sp>
      <p:pic>
        <p:nvPicPr>
          <p:cNvPr id="9" name="Picture 8" descr="Farmer, Autumn, S, Wheat, Harvest, Rice, agriculture, growth free image ...">
            <a:extLst>
              <a:ext uri="{FF2B5EF4-FFF2-40B4-BE49-F238E27FC236}">
                <a16:creationId xmlns:a16="http://schemas.microsoft.com/office/drawing/2014/main" id="{A3B3E8AD-BE83-68E6-4356-758A37E67D80}"/>
              </a:ext>
            </a:extLst>
          </p:cNvPr>
          <p:cNvPicPr>
            <a:picLocks noChangeAspect="1"/>
          </p:cNvPicPr>
          <p:nvPr/>
        </p:nvPicPr>
        <p:blipFill rotWithShape="1">
          <a:blip r:embed="rId2"/>
          <a:srcRect l="11661" r="13652" b="-3"/>
          <a:stretch/>
        </p:blipFill>
        <p:spPr>
          <a:xfrm>
            <a:off x="6503750" y="10"/>
            <a:ext cx="3897767" cy="3131363"/>
          </a:xfrm>
          <a:custGeom>
            <a:avLst/>
            <a:gdLst/>
            <a:ahLst/>
            <a:cxnLst/>
            <a:rect l="l" t="t" r="r" b="b"/>
            <a:pathLst>
              <a:path w="3897767" h="3131373">
                <a:moveTo>
                  <a:pt x="402271" y="0"/>
                </a:moveTo>
                <a:lnTo>
                  <a:pt x="3495496" y="0"/>
                </a:lnTo>
                <a:lnTo>
                  <a:pt x="3564928" y="92850"/>
                </a:lnTo>
                <a:cubicBezTo>
                  <a:pt x="3775065" y="403894"/>
                  <a:pt x="3897767" y="778863"/>
                  <a:pt x="3897767" y="1182490"/>
                </a:cubicBezTo>
                <a:cubicBezTo>
                  <a:pt x="3897767" y="2258828"/>
                  <a:pt x="3025222" y="3131373"/>
                  <a:pt x="1948884" y="3131373"/>
                </a:cubicBezTo>
                <a:cubicBezTo>
                  <a:pt x="872545" y="3131373"/>
                  <a:pt x="0" y="2258828"/>
                  <a:pt x="0" y="1182490"/>
                </a:cubicBezTo>
                <a:cubicBezTo>
                  <a:pt x="0" y="778863"/>
                  <a:pt x="122702" y="403894"/>
                  <a:pt x="332839" y="92850"/>
                </a:cubicBezTo>
                <a:close/>
              </a:path>
            </a:pathLst>
          </a:custGeom>
        </p:spPr>
      </p:pic>
      <p:sp>
        <p:nvSpPr>
          <p:cNvPr id="37" name="Graphic 212">
            <a:extLst>
              <a:ext uri="{FF2B5EF4-FFF2-40B4-BE49-F238E27FC236}">
                <a16:creationId xmlns:a16="http://schemas.microsoft.com/office/drawing/2014/main" id="{279CAF82-0ECF-42BE-8F37-F71941E5D4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930288" y="827820"/>
            <a:ext cx="875345" cy="87534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39" name="Graphic 212">
            <a:extLst>
              <a:ext uri="{FF2B5EF4-FFF2-40B4-BE49-F238E27FC236}">
                <a16:creationId xmlns:a16="http://schemas.microsoft.com/office/drawing/2014/main" id="{CD08DEF0-DEFD-4BD6-BCF3-12E1C32E7B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930288" y="827820"/>
            <a:ext cx="875345" cy="87534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pic>
        <p:nvPicPr>
          <p:cNvPr id="24" name="Picture 23" descr="Free stock photo of close, color, grape">
            <a:extLst>
              <a:ext uri="{FF2B5EF4-FFF2-40B4-BE49-F238E27FC236}">
                <a16:creationId xmlns:a16="http://schemas.microsoft.com/office/drawing/2014/main" id="{354C3537-1D09-1F6F-A46B-EBB0DCA76A18}"/>
              </a:ext>
            </a:extLst>
          </p:cNvPr>
          <p:cNvPicPr>
            <a:picLocks noChangeAspect="1"/>
          </p:cNvPicPr>
          <p:nvPr/>
        </p:nvPicPr>
        <p:blipFill rotWithShape="1">
          <a:blip r:embed="rId3"/>
          <a:srcRect l="18948" r="14300" b="-4"/>
          <a:stretch/>
        </p:blipFill>
        <p:spPr>
          <a:xfrm>
            <a:off x="6410728" y="3897767"/>
            <a:ext cx="2624707" cy="2624707"/>
          </a:xfrm>
          <a:custGeom>
            <a:avLst/>
            <a:gdLst/>
            <a:ahLst/>
            <a:cxnLst/>
            <a:rect l="l" t="t" r="r" b="b"/>
            <a:pathLst>
              <a:path w="1796104" h="1796104">
                <a:moveTo>
                  <a:pt x="898052" y="0"/>
                </a:moveTo>
                <a:cubicBezTo>
                  <a:pt x="1394032" y="0"/>
                  <a:pt x="1796104" y="402072"/>
                  <a:pt x="1796104" y="898052"/>
                </a:cubicBezTo>
                <a:cubicBezTo>
                  <a:pt x="1796104" y="1394032"/>
                  <a:pt x="1394032" y="1796104"/>
                  <a:pt x="898052" y="1796104"/>
                </a:cubicBezTo>
                <a:cubicBezTo>
                  <a:pt x="402072" y="1796104"/>
                  <a:pt x="0" y="1394032"/>
                  <a:pt x="0" y="898052"/>
                </a:cubicBezTo>
                <a:cubicBezTo>
                  <a:pt x="0" y="402072"/>
                  <a:pt x="402072" y="0"/>
                  <a:pt x="898052" y="0"/>
                </a:cubicBezTo>
                <a:close/>
              </a:path>
            </a:pathLst>
          </a:custGeom>
        </p:spPr>
      </p:pic>
      <p:pic>
        <p:nvPicPr>
          <p:cNvPr id="10" name="Picture 9" descr="A pile of white rice&#10;&#10;Description automatically generated">
            <a:extLst>
              <a:ext uri="{FF2B5EF4-FFF2-40B4-BE49-F238E27FC236}">
                <a16:creationId xmlns:a16="http://schemas.microsoft.com/office/drawing/2014/main" id="{46A172FB-46C7-88C8-D4A7-2CA06DB2D611}"/>
              </a:ext>
            </a:extLst>
          </p:cNvPr>
          <p:cNvPicPr>
            <a:picLocks noChangeAspect="1"/>
          </p:cNvPicPr>
          <p:nvPr/>
        </p:nvPicPr>
        <p:blipFill rotWithShape="1">
          <a:blip r:embed="rId4">
            <a:extLst>
              <a:ext uri="{837473B0-CC2E-450A-ABE3-18F120FF3D39}">
                <a1611:picAttrSrcUrl xmlns:a1611="http://schemas.microsoft.com/office/drawing/2016/11/main" r:id="rId5"/>
              </a:ext>
            </a:extLst>
          </a:blip>
          <a:srcRect r="13194" b="-1"/>
          <a:stretch/>
        </p:blipFill>
        <p:spPr>
          <a:xfrm>
            <a:off x="9341624" y="2718757"/>
            <a:ext cx="2850376" cy="3070200"/>
          </a:xfrm>
          <a:custGeom>
            <a:avLst/>
            <a:gdLst/>
            <a:ahLst/>
            <a:cxnLst/>
            <a:rect l="l" t="t" r="r" b="b"/>
            <a:pathLst>
              <a:path w="2850376" h="3070200">
                <a:moveTo>
                  <a:pt x="1535100" y="0"/>
                </a:moveTo>
                <a:cubicBezTo>
                  <a:pt x="2064983" y="0"/>
                  <a:pt x="2532161" y="268472"/>
                  <a:pt x="2808029" y="676811"/>
                </a:cubicBezTo>
                <a:lnTo>
                  <a:pt x="2850376" y="746516"/>
                </a:lnTo>
                <a:lnTo>
                  <a:pt x="2850376" y="2323685"/>
                </a:lnTo>
                <a:lnTo>
                  <a:pt x="2808029" y="2393390"/>
                </a:lnTo>
                <a:cubicBezTo>
                  <a:pt x="2532161" y="2801729"/>
                  <a:pt x="2064983" y="3070200"/>
                  <a:pt x="1535100" y="3070200"/>
                </a:cubicBezTo>
                <a:cubicBezTo>
                  <a:pt x="687287" y="3070200"/>
                  <a:pt x="0" y="2382913"/>
                  <a:pt x="0" y="1535100"/>
                </a:cubicBezTo>
                <a:cubicBezTo>
                  <a:pt x="0" y="687287"/>
                  <a:pt x="687287" y="0"/>
                  <a:pt x="1535100" y="0"/>
                </a:cubicBezTo>
                <a:close/>
              </a:path>
            </a:pathLst>
          </a:custGeom>
        </p:spPr>
      </p:pic>
      <p:grpSp>
        <p:nvGrpSpPr>
          <p:cNvPr id="41" name="Graphic 185">
            <a:extLst>
              <a:ext uri="{FF2B5EF4-FFF2-40B4-BE49-F238E27FC236}">
                <a16:creationId xmlns:a16="http://schemas.microsoft.com/office/drawing/2014/main" id="{FB9739EB-7F66-433D-841F-AB3CD18700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646774" y="2347387"/>
            <a:ext cx="1054466" cy="469689"/>
            <a:chOff x="9841624" y="4115729"/>
            <a:chExt cx="602169" cy="268223"/>
          </a:xfrm>
          <a:solidFill>
            <a:schemeClr val="bg1"/>
          </a:solidFill>
        </p:grpSpPr>
        <p:sp>
          <p:nvSpPr>
            <p:cNvPr id="42" name="Freeform: Shape 41">
              <a:extLst>
                <a:ext uri="{FF2B5EF4-FFF2-40B4-BE49-F238E27FC236}">
                  <a16:creationId xmlns:a16="http://schemas.microsoft.com/office/drawing/2014/main" id="{104F2BBD-A005-4DCB-9566-F2351050BE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8B00DEC7-198B-49D1-98FD-018F3ECFCF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14DFC82-B3B3-468E-91B3-1302CFC684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D3250EFE-214E-4B8E-AF96-036A514FFB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AD058EBE-D4A5-4C43-B170-6A451F87A7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
        <p:nvSpPr>
          <p:cNvPr id="48" name="Oval 47">
            <a:extLst>
              <a:ext uri="{FF2B5EF4-FFF2-40B4-BE49-F238E27FC236}">
                <a16:creationId xmlns:a16="http://schemas.microsoft.com/office/drawing/2014/main" id="{033BC44A-0661-43B4-9C14-FD5963C226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49893" y="3354599"/>
            <a:ext cx="319941" cy="319941"/>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0" name="Oval 49">
            <a:extLst>
              <a:ext uri="{FF2B5EF4-FFF2-40B4-BE49-F238E27FC236}">
                <a16:creationId xmlns:a16="http://schemas.microsoft.com/office/drawing/2014/main" id="{AFD0A328-1739-4303-94E8-A87D5F4D05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49893" y="3354599"/>
            <a:ext cx="319941" cy="319941"/>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TextBox 11">
            <a:extLst>
              <a:ext uri="{FF2B5EF4-FFF2-40B4-BE49-F238E27FC236}">
                <a16:creationId xmlns:a16="http://schemas.microsoft.com/office/drawing/2014/main" id="{DEBC9E9C-F228-7D26-82A8-4B1FBD1A5BB1}"/>
              </a:ext>
            </a:extLst>
          </p:cNvPr>
          <p:cNvSpPr txBox="1"/>
          <p:nvPr/>
        </p:nvSpPr>
        <p:spPr>
          <a:xfrm>
            <a:off x="9739085" y="6657945"/>
            <a:ext cx="2452915" cy="200055"/>
          </a:xfrm>
          <a:prstGeom prst="rect">
            <a:avLst/>
          </a:prstGeom>
          <a:solidFill>
            <a:srgbClr val="000000"/>
          </a:solidFill>
        </p:spPr>
        <p:txBody>
          <a:bodyPr wrap="none">
            <a:spAutoFit/>
          </a:bodyPr>
          <a:lstStyle/>
          <a:p>
            <a:pPr algn="r">
              <a:spcAft>
                <a:spcPts val="600"/>
              </a:spcAft>
            </a:pPr>
            <a:r>
              <a:rPr lang="en-US" sz="700">
                <a:solidFill>
                  <a:srgbClr val="FFFFFF"/>
                </a:solidFill>
                <a:hlinkClick r:id="rId5">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6">
                  <a:extLst>
                    <a:ext uri="{A12FA001-AC4F-418D-AE19-62706E023703}">
                      <ahyp:hlinkClr xmlns:ahyp="http://schemas.microsoft.com/office/drawing/2018/hyperlinkcolor" val="tx"/>
                    </a:ext>
                  </a:extLst>
                </a:hlinkClick>
              </a:rPr>
              <a:t>CC BY-SA</a:t>
            </a:r>
            <a:r>
              <a:rPr lang="en-US" sz="700">
                <a:solidFill>
                  <a:srgbClr val="FFFFFF"/>
                </a:solidFill>
              </a:rPr>
              <a:t>.</a:t>
            </a: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DE21A-7EBC-EFEF-9375-B321EAF4177F}"/>
              </a:ext>
            </a:extLst>
          </p:cNvPr>
          <p:cNvSpPr>
            <a:spLocks noGrp="1"/>
          </p:cNvSpPr>
          <p:nvPr>
            <p:ph type="title"/>
          </p:nvPr>
        </p:nvSpPr>
        <p:spPr>
          <a:xfrm>
            <a:off x="172962" y="207887"/>
            <a:ext cx="4588934" cy="1337658"/>
          </a:xfrm>
        </p:spPr>
        <p:txBody>
          <a:bodyPr>
            <a:normAutofit fontScale="90000"/>
          </a:bodyPr>
          <a:lstStyle/>
          <a:p>
            <a:r>
              <a:rPr lang="en-US" dirty="0"/>
              <a:t>Results: </a:t>
            </a:r>
            <a:br>
              <a:rPr lang="en-US" dirty="0"/>
            </a:br>
            <a:r>
              <a:rPr lang="en-US" dirty="0"/>
              <a:t>Figure 4: Species Tree Reconciliation</a:t>
            </a:r>
          </a:p>
        </p:txBody>
      </p:sp>
      <p:sp>
        <p:nvSpPr>
          <p:cNvPr id="3" name="Content Placeholder 2">
            <a:extLst>
              <a:ext uri="{FF2B5EF4-FFF2-40B4-BE49-F238E27FC236}">
                <a16:creationId xmlns:a16="http://schemas.microsoft.com/office/drawing/2014/main" id="{D6EF0A7C-C1E4-EA8F-3C8E-AEB443DAB136}"/>
              </a:ext>
            </a:extLst>
          </p:cNvPr>
          <p:cNvSpPr>
            <a:spLocks noGrp="1"/>
          </p:cNvSpPr>
          <p:nvPr>
            <p:ph idx="1"/>
          </p:nvPr>
        </p:nvSpPr>
        <p:spPr>
          <a:xfrm>
            <a:off x="172962" y="1716768"/>
            <a:ext cx="3004458" cy="4351338"/>
          </a:xfrm>
        </p:spPr>
        <p:txBody>
          <a:bodyPr vert="horz" lIns="91440" tIns="45720" rIns="91440" bIns="45720" rtlCol="0" anchor="t">
            <a:noAutofit/>
          </a:bodyPr>
          <a:lstStyle/>
          <a:p>
            <a:r>
              <a:rPr lang="en-US" sz="1400" b="1" dirty="0">
                <a:ea typeface="+mn-lt"/>
                <a:cs typeface="+mn-lt"/>
              </a:rPr>
              <a:t>Reconciled Gene Tree:</a:t>
            </a:r>
            <a:r>
              <a:rPr lang="en-US" sz="1400" dirty="0">
                <a:solidFill>
                  <a:srgbClr val="0D0D0D"/>
                </a:solidFill>
                <a:ea typeface="+mn-lt"/>
                <a:cs typeface="+mn-lt"/>
              </a:rPr>
              <a:t> Illustrates the evolutionary history of GW2 orthologs across diverse plant species.</a:t>
            </a:r>
            <a:endParaRPr lang="en-US" sz="1400"/>
          </a:p>
          <a:p>
            <a:r>
              <a:rPr lang="en-US" sz="1400" b="1" dirty="0">
                <a:ea typeface="+mn-lt"/>
                <a:cs typeface="+mn-lt"/>
              </a:rPr>
              <a:t>Bootstrap Support Values:</a:t>
            </a:r>
            <a:r>
              <a:rPr lang="en-US" sz="1400" dirty="0">
                <a:solidFill>
                  <a:srgbClr val="0D0D0D"/>
                </a:solidFill>
                <a:ea typeface="+mn-lt"/>
                <a:cs typeface="+mn-lt"/>
              </a:rPr>
              <a:t> Support values at key nodes provide confidence in the inferred phylogeny.</a:t>
            </a:r>
            <a:endParaRPr lang="en-US" sz="1400"/>
          </a:p>
          <a:p>
            <a:r>
              <a:rPr lang="en-US" sz="1400" b="1" dirty="0">
                <a:ea typeface="+mn-lt"/>
                <a:cs typeface="+mn-lt"/>
              </a:rPr>
              <a:t>Duplication Events:</a:t>
            </a:r>
            <a:r>
              <a:rPr lang="en-US" sz="1400" dirty="0">
                <a:solidFill>
                  <a:srgbClr val="0D0D0D"/>
                </a:solidFill>
                <a:ea typeface="+mn-lt"/>
                <a:cs typeface="+mn-lt"/>
              </a:rPr>
              <a:t> Significant duplication events observed at critical points, including the GW2-rice node, Arabidopsis, grape, potato, and tomato node, sugarcane-miscanthus node, maize-maize node, and millet-millet node.</a:t>
            </a:r>
            <a:endParaRPr lang="en-US" sz="1400"/>
          </a:p>
          <a:p>
            <a:r>
              <a:rPr lang="en-US" sz="1400" b="1" dirty="0">
                <a:ea typeface="+mn-lt"/>
                <a:cs typeface="+mn-lt"/>
              </a:rPr>
              <a:t>Gene Losses:</a:t>
            </a:r>
            <a:r>
              <a:rPr lang="en-US" sz="1400" dirty="0">
                <a:solidFill>
                  <a:srgbClr val="0D0D0D"/>
                </a:solidFill>
                <a:ea typeface="+mn-lt"/>
                <a:cs typeface="+mn-lt"/>
              </a:rPr>
              <a:t> Contribution to lineage-specific divergence, highlighting intricate evolutionary patterns shaping GW2 orthologs.</a:t>
            </a:r>
            <a:endParaRPr lang="en-US" sz="1400"/>
          </a:p>
          <a:p>
            <a:endParaRPr lang="en-US" dirty="0"/>
          </a:p>
        </p:txBody>
      </p:sp>
      <p:pic>
        <p:nvPicPr>
          <p:cNvPr id="4" name="Picture 3" descr="A computer screen shot of a computer program&#10;&#10;Description automatically generated">
            <a:extLst>
              <a:ext uri="{FF2B5EF4-FFF2-40B4-BE49-F238E27FC236}">
                <a16:creationId xmlns:a16="http://schemas.microsoft.com/office/drawing/2014/main" id="{7F94B8DD-1106-8782-E5DF-98AEFE87A351}"/>
              </a:ext>
            </a:extLst>
          </p:cNvPr>
          <p:cNvPicPr>
            <a:picLocks noChangeAspect="1"/>
          </p:cNvPicPr>
          <p:nvPr/>
        </p:nvPicPr>
        <p:blipFill rotWithShape="1">
          <a:blip r:embed="rId2"/>
          <a:srcRect r="16800" b="-307"/>
          <a:stretch/>
        </p:blipFill>
        <p:spPr>
          <a:xfrm>
            <a:off x="4301577" y="16934"/>
            <a:ext cx="7885078" cy="6844467"/>
          </a:xfrm>
          <a:prstGeom prst="rect">
            <a:avLst/>
          </a:prstGeom>
        </p:spPr>
      </p:pic>
      <p:cxnSp>
        <p:nvCxnSpPr>
          <p:cNvPr id="5" name="Straight Arrow Connector 4">
            <a:extLst>
              <a:ext uri="{FF2B5EF4-FFF2-40B4-BE49-F238E27FC236}">
                <a16:creationId xmlns:a16="http://schemas.microsoft.com/office/drawing/2014/main" id="{7EFD973E-808A-D192-8B5E-CFB9F8379243}"/>
              </a:ext>
            </a:extLst>
          </p:cNvPr>
          <p:cNvCxnSpPr/>
          <p:nvPr/>
        </p:nvCxnSpPr>
        <p:spPr>
          <a:xfrm flipV="1">
            <a:off x="7133166" y="4578047"/>
            <a:ext cx="5118701" cy="0"/>
          </a:xfrm>
          <a:prstGeom prst="straightConnector1">
            <a:avLst/>
          </a:prstGeom>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6766112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89668-8A04-F780-2102-DA547A04B2E0}"/>
              </a:ext>
            </a:extLst>
          </p:cNvPr>
          <p:cNvSpPr>
            <a:spLocks noGrp="1"/>
          </p:cNvSpPr>
          <p:nvPr>
            <p:ph type="title"/>
          </p:nvPr>
        </p:nvSpPr>
        <p:spPr>
          <a:xfrm>
            <a:off x="160867" y="377220"/>
            <a:ext cx="3391505" cy="1337658"/>
          </a:xfrm>
        </p:spPr>
        <p:txBody>
          <a:bodyPr>
            <a:normAutofit fontScale="90000"/>
          </a:bodyPr>
          <a:lstStyle/>
          <a:p>
            <a:r>
              <a:rPr lang="en-US" dirty="0"/>
              <a:t>Results:</a:t>
            </a:r>
            <a:br>
              <a:rPr lang="en-US" dirty="0"/>
            </a:br>
            <a:r>
              <a:rPr lang="en-US" dirty="0"/>
              <a:t>Table 2: </a:t>
            </a:r>
            <a:r>
              <a:rPr lang="en-US" dirty="0" err="1"/>
              <a:t>Interproscan</a:t>
            </a:r>
            <a:r>
              <a:rPr lang="en-US" dirty="0"/>
              <a:t> Domains</a:t>
            </a:r>
          </a:p>
        </p:txBody>
      </p:sp>
      <p:sp>
        <p:nvSpPr>
          <p:cNvPr id="3" name="Content Placeholder 2">
            <a:extLst>
              <a:ext uri="{FF2B5EF4-FFF2-40B4-BE49-F238E27FC236}">
                <a16:creationId xmlns:a16="http://schemas.microsoft.com/office/drawing/2014/main" id="{EE34B0B8-8D4E-E0C6-367C-88DF277E55F7}"/>
              </a:ext>
            </a:extLst>
          </p:cNvPr>
          <p:cNvSpPr>
            <a:spLocks noGrp="1"/>
          </p:cNvSpPr>
          <p:nvPr>
            <p:ph idx="1"/>
          </p:nvPr>
        </p:nvSpPr>
        <p:spPr>
          <a:xfrm>
            <a:off x="136677" y="1861910"/>
            <a:ext cx="5822648" cy="4351338"/>
          </a:xfrm>
        </p:spPr>
        <p:txBody>
          <a:bodyPr vert="horz" lIns="91440" tIns="45720" rIns="91440" bIns="45720" rtlCol="0" anchor="t">
            <a:noAutofit/>
          </a:bodyPr>
          <a:lstStyle/>
          <a:p>
            <a:pPr marL="0" indent="0">
              <a:buNone/>
            </a:pPr>
            <a:endParaRPr lang="en-US" sz="1400" dirty="0"/>
          </a:p>
          <a:p>
            <a:r>
              <a:rPr lang="en-US" sz="1400" err="1">
                <a:ea typeface="+mn-lt"/>
                <a:cs typeface="+mn-lt"/>
              </a:rPr>
              <a:t>Interproscan</a:t>
            </a:r>
            <a:r>
              <a:rPr lang="en-US" sz="1400" dirty="0">
                <a:ea typeface="+mn-lt"/>
                <a:cs typeface="+mn-lt"/>
              </a:rPr>
              <a:t> analysis revealed conserved domains in GW2 orthologs across diverse plant species (Jones et al., 2014).</a:t>
            </a:r>
            <a:endParaRPr lang="en-US" sz="1400"/>
          </a:p>
          <a:p>
            <a:r>
              <a:rPr lang="en-US" sz="1400" dirty="0">
                <a:ea typeface="+mn-lt"/>
                <a:cs typeface="+mn-lt"/>
              </a:rPr>
              <a:t>Identified domains include the SUPERFAMILY SSF57850 (RING/U-box), PANTHER Gene family (Protein SIP5), and Zinc finger RING-type profiles.</a:t>
            </a:r>
            <a:endParaRPr lang="en-US" sz="1400"/>
          </a:p>
          <a:p>
            <a:r>
              <a:rPr lang="en-US" sz="1400" dirty="0">
                <a:ea typeface="+mn-lt"/>
                <a:cs typeface="+mn-lt"/>
              </a:rPr>
              <a:t>Panther (PTHR) genes exhibited highly conserved residues implicated in regulatory mechanisms across different crops (Whitt, 2018; Mi et al., 2021).</a:t>
            </a:r>
            <a:endParaRPr lang="en-US" sz="1400"/>
          </a:p>
          <a:p>
            <a:r>
              <a:rPr lang="en-US" sz="1400" dirty="0">
                <a:ea typeface="+mn-lt"/>
                <a:cs typeface="+mn-lt"/>
              </a:rPr>
              <a:t>Zinc finger ring domains (Zinc/RING finger domain, C3HC4) were particularly conserved, playing pivotal roles in DNA binding and gene regulation (Klug et al., 1995).</a:t>
            </a:r>
            <a:endParaRPr lang="en-US" sz="1400"/>
          </a:p>
          <a:p>
            <a:r>
              <a:rPr lang="en-US" sz="1400" dirty="0">
                <a:ea typeface="+mn-lt"/>
                <a:cs typeface="+mn-lt"/>
              </a:rPr>
              <a:t>Presence of conserved domains like Protein SIP5 suggests involvement in salt stress response mechanisms (Xu et al., 2023).</a:t>
            </a:r>
            <a:endParaRPr lang="en-US" sz="1400"/>
          </a:p>
          <a:p>
            <a:r>
              <a:rPr lang="en-US" sz="1400" dirty="0">
                <a:ea typeface="+mn-lt"/>
                <a:cs typeface="+mn-lt"/>
              </a:rPr>
              <a:t>The Ring/U-BOX superfamily (SSF57850) found to be conserved, aligning with GW2's role as a ring-type E3 ubiquitin ligase (Song et al., 2007).</a:t>
            </a:r>
            <a:endParaRPr lang="en-US" sz="1400"/>
          </a:p>
          <a:p>
            <a:r>
              <a:rPr lang="en-US" sz="1400" dirty="0">
                <a:ea typeface="+mn-lt"/>
                <a:cs typeface="+mn-lt"/>
              </a:rPr>
              <a:t>These conserved domains underscore the functional significance of GW2 motifs and domains across diverse plant species.</a:t>
            </a:r>
            <a:endParaRPr lang="en-US" sz="1400"/>
          </a:p>
          <a:p>
            <a:endParaRPr lang="en-US" dirty="0"/>
          </a:p>
        </p:txBody>
      </p:sp>
      <p:graphicFrame>
        <p:nvGraphicFramePr>
          <p:cNvPr id="5" name="Table 4">
            <a:extLst>
              <a:ext uri="{FF2B5EF4-FFF2-40B4-BE49-F238E27FC236}">
                <a16:creationId xmlns:a16="http://schemas.microsoft.com/office/drawing/2014/main" id="{E5D2A49E-32FC-05E3-448A-30B3AD906D31}"/>
              </a:ext>
            </a:extLst>
          </p:cNvPr>
          <p:cNvGraphicFramePr>
            <a:graphicFrameLocks noGrp="1"/>
          </p:cNvGraphicFramePr>
          <p:nvPr>
            <p:extLst>
              <p:ext uri="{D42A27DB-BD31-4B8C-83A1-F6EECF244321}">
                <p14:modId xmlns:p14="http://schemas.microsoft.com/office/powerpoint/2010/main" val="3059944151"/>
              </p:ext>
            </p:extLst>
          </p:nvPr>
        </p:nvGraphicFramePr>
        <p:xfrm>
          <a:off x="5938761" y="145143"/>
          <a:ext cx="6235024" cy="7112000"/>
        </p:xfrm>
        <a:graphic>
          <a:graphicData uri="http://schemas.openxmlformats.org/drawingml/2006/table">
            <a:tbl>
              <a:tblPr bandRow="1">
                <a:tableStyleId>{5C22544A-7EE6-4342-B048-85BDC9FD1C3A}</a:tableStyleId>
              </a:tblPr>
              <a:tblGrid>
                <a:gridCol w="1558756">
                  <a:extLst>
                    <a:ext uri="{9D8B030D-6E8A-4147-A177-3AD203B41FA5}">
                      <a16:colId xmlns:a16="http://schemas.microsoft.com/office/drawing/2014/main" val="137913706"/>
                    </a:ext>
                  </a:extLst>
                </a:gridCol>
                <a:gridCol w="1558756">
                  <a:extLst>
                    <a:ext uri="{9D8B030D-6E8A-4147-A177-3AD203B41FA5}">
                      <a16:colId xmlns:a16="http://schemas.microsoft.com/office/drawing/2014/main" val="3635080460"/>
                    </a:ext>
                  </a:extLst>
                </a:gridCol>
                <a:gridCol w="1558756">
                  <a:extLst>
                    <a:ext uri="{9D8B030D-6E8A-4147-A177-3AD203B41FA5}">
                      <a16:colId xmlns:a16="http://schemas.microsoft.com/office/drawing/2014/main" val="2269752828"/>
                    </a:ext>
                  </a:extLst>
                </a:gridCol>
                <a:gridCol w="1558756">
                  <a:extLst>
                    <a:ext uri="{9D8B030D-6E8A-4147-A177-3AD203B41FA5}">
                      <a16:colId xmlns:a16="http://schemas.microsoft.com/office/drawing/2014/main" val="166029341"/>
                    </a:ext>
                  </a:extLst>
                </a:gridCol>
              </a:tblGrid>
              <a:tr h="246587">
                <a:tc>
                  <a:txBody>
                    <a:bodyPr/>
                    <a:lstStyle/>
                    <a:p>
                      <a:pPr algn="ctr" rtl="0" fontAlgn="t">
                        <a:spcBef>
                          <a:spcPts val="0"/>
                        </a:spcBef>
                        <a:spcAft>
                          <a:spcPts val="0"/>
                        </a:spcAft>
                      </a:pPr>
                      <a:r>
                        <a:rPr lang="en-US" sz="800" b="1" dirty="0">
                          <a:solidFill>
                            <a:srgbClr val="0D0D0D"/>
                          </a:solidFill>
                          <a:effectLst/>
                          <a:highlight>
                            <a:srgbClr val="FFFFFF"/>
                          </a:highlight>
                          <a:latin typeface="Arial"/>
                        </a:rPr>
                        <a:t>Species</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b="1" dirty="0">
                          <a:solidFill>
                            <a:srgbClr val="0D0D0D"/>
                          </a:solidFill>
                          <a:effectLst/>
                          <a:highlight>
                            <a:srgbClr val="FFFFFF"/>
                          </a:highlight>
                          <a:latin typeface="Arial"/>
                        </a:rPr>
                        <a:t>Conserved Domains found</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b="1" dirty="0">
                          <a:solidFill>
                            <a:srgbClr val="0D0D0D"/>
                          </a:solidFill>
                          <a:effectLst/>
                          <a:highlight>
                            <a:srgbClr val="FFFFFF"/>
                          </a:highlight>
                          <a:latin typeface="Arial"/>
                        </a:rPr>
                        <a:t>Species</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b="1" dirty="0">
                          <a:solidFill>
                            <a:srgbClr val="0D0D0D"/>
                          </a:solidFill>
                          <a:effectLst/>
                          <a:highlight>
                            <a:srgbClr val="FFFFFF"/>
                          </a:highlight>
                          <a:latin typeface="Arial"/>
                        </a:rPr>
                        <a:t>Conserved Domains found</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18406895"/>
                  </a:ext>
                </a:extLst>
              </a:tr>
              <a:tr h="928330">
                <a:tc>
                  <a:txBody>
                    <a:bodyPr/>
                    <a:lstStyle/>
                    <a:p>
                      <a:pPr algn="ctr" rtl="0" fontAlgn="t">
                        <a:spcBef>
                          <a:spcPts val="0"/>
                        </a:spcBef>
                        <a:spcAft>
                          <a:spcPts val="0"/>
                        </a:spcAft>
                      </a:pPr>
                      <a:r>
                        <a:rPr lang="en-US" sz="800" b="1" dirty="0">
                          <a:solidFill>
                            <a:srgbClr val="0D0D0D"/>
                          </a:solidFill>
                          <a:effectLst/>
                          <a:highlight>
                            <a:srgbClr val="FFFFFF"/>
                          </a:highlight>
                          <a:latin typeface="Arial"/>
                        </a:rPr>
                        <a:t>Miscanthus</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dirty="0">
                          <a:solidFill>
                            <a:srgbClr val="0D0D0D"/>
                          </a:solidFill>
                          <a:effectLst/>
                          <a:highlight>
                            <a:srgbClr val="FFFFFF"/>
                          </a:highlight>
                          <a:latin typeface="Arial"/>
                        </a:rPr>
                        <a:t>SUPERFAMILY SSF57850- RING/U-</a:t>
                      </a:r>
                      <a:r>
                        <a:rPr lang="en-US" sz="800" err="1">
                          <a:solidFill>
                            <a:srgbClr val="0D0D0D"/>
                          </a:solidFill>
                          <a:effectLst/>
                          <a:highlight>
                            <a:srgbClr val="FFFFFF"/>
                          </a:highlight>
                          <a:latin typeface="Arial"/>
                        </a:rPr>
                        <a:t>box,PANTHER</a:t>
                      </a:r>
                      <a:r>
                        <a:rPr lang="en-US" sz="800" dirty="0">
                          <a:solidFill>
                            <a:srgbClr val="0D0D0D"/>
                          </a:solidFill>
                          <a:effectLst/>
                          <a:highlight>
                            <a:srgbClr val="FFFFFF"/>
                          </a:highlight>
                          <a:latin typeface="Arial"/>
                        </a:rPr>
                        <a:t> Gene family- Protein SIP5, Zinc finger RING-type profile,, PANTHER Gene- PTHR31315:SF9-OS06G0652550 PROTEIN, coils</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b="1" dirty="0">
                          <a:solidFill>
                            <a:srgbClr val="0D0D0D"/>
                          </a:solidFill>
                          <a:effectLst/>
                          <a:highlight>
                            <a:srgbClr val="FFFFFF"/>
                          </a:highlight>
                          <a:latin typeface="Arial"/>
                        </a:rPr>
                        <a:t>Arabidopsis</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dirty="0">
                          <a:solidFill>
                            <a:srgbClr val="0D0D0D"/>
                          </a:solidFill>
                          <a:effectLst/>
                          <a:highlight>
                            <a:srgbClr val="FFFFFF"/>
                          </a:highlight>
                          <a:latin typeface="Arial"/>
                        </a:rPr>
                        <a:t>SUPERFAMILY SSF57850- RING/U-</a:t>
                      </a:r>
                      <a:r>
                        <a:rPr lang="en-US" sz="800" err="1">
                          <a:solidFill>
                            <a:srgbClr val="0D0D0D"/>
                          </a:solidFill>
                          <a:effectLst/>
                          <a:highlight>
                            <a:srgbClr val="FFFFFF"/>
                          </a:highlight>
                          <a:latin typeface="Arial"/>
                        </a:rPr>
                        <a:t>box,PANTHER</a:t>
                      </a:r>
                      <a:r>
                        <a:rPr lang="en-US" sz="800" dirty="0">
                          <a:solidFill>
                            <a:srgbClr val="0D0D0D"/>
                          </a:solidFill>
                          <a:effectLst/>
                          <a:highlight>
                            <a:srgbClr val="FFFFFF"/>
                          </a:highlight>
                          <a:latin typeface="Arial"/>
                        </a:rPr>
                        <a:t> Gene family- Protein SIP5, Zinc finger RING-type profile, PTHR31315:SF12-E3 UBIQUITIN-PROTEIN LIGASE</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87959752"/>
                  </a:ext>
                </a:extLst>
              </a:tr>
              <a:tr h="928330">
                <a:tc>
                  <a:txBody>
                    <a:bodyPr/>
                    <a:lstStyle/>
                    <a:p>
                      <a:pPr algn="ctr" rtl="0" fontAlgn="t">
                        <a:spcBef>
                          <a:spcPts val="0"/>
                        </a:spcBef>
                        <a:spcAft>
                          <a:spcPts val="0"/>
                        </a:spcAft>
                      </a:pPr>
                      <a:r>
                        <a:rPr lang="en-US" sz="800" b="1" dirty="0">
                          <a:solidFill>
                            <a:srgbClr val="0D0D0D"/>
                          </a:solidFill>
                          <a:effectLst/>
                          <a:highlight>
                            <a:srgbClr val="FFFFFF"/>
                          </a:highlight>
                          <a:latin typeface="Arial"/>
                        </a:rPr>
                        <a:t>Sugarcane</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dirty="0">
                          <a:solidFill>
                            <a:srgbClr val="0D0D0D"/>
                          </a:solidFill>
                          <a:effectLst/>
                          <a:highlight>
                            <a:srgbClr val="FFFFFF"/>
                          </a:highlight>
                          <a:latin typeface="Arial"/>
                        </a:rPr>
                        <a:t>SUPERFAMILY SSF57850- RING/U-box, PANTHER Gene family- Protein SIP5, Zinc finger RING-type profile,, PANTHER Gene- PTHR31315:SF9-OS06G0652550 PROTEIN, coils</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b="1" dirty="0">
                          <a:solidFill>
                            <a:srgbClr val="0D0D0D"/>
                          </a:solidFill>
                          <a:effectLst/>
                          <a:highlight>
                            <a:srgbClr val="FFFFFF"/>
                          </a:highlight>
                          <a:latin typeface="Arial"/>
                        </a:rPr>
                        <a:t>Rice</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dirty="0">
                          <a:solidFill>
                            <a:srgbClr val="0D0D0D"/>
                          </a:solidFill>
                          <a:effectLst/>
                          <a:highlight>
                            <a:srgbClr val="FFFFFF"/>
                          </a:highlight>
                          <a:latin typeface="Arial"/>
                        </a:rPr>
                        <a:t>SUPERFAMILY SSF57850- RING/U-box, PANTHER Gene family- Protein SIP5,Zinc finger RING-type profile,, PANTHER Gene- PTHR31315:SF9-OS06G0652550 PROTEIN, coils</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97683264"/>
                  </a:ext>
                </a:extLst>
              </a:tr>
              <a:tr h="928330">
                <a:tc>
                  <a:txBody>
                    <a:bodyPr/>
                    <a:lstStyle/>
                    <a:p>
                      <a:pPr algn="ctr" rtl="0" fontAlgn="t">
                        <a:spcBef>
                          <a:spcPts val="0"/>
                        </a:spcBef>
                        <a:spcAft>
                          <a:spcPts val="0"/>
                        </a:spcAft>
                      </a:pPr>
                      <a:r>
                        <a:rPr lang="en-US" sz="800" b="1" dirty="0">
                          <a:solidFill>
                            <a:srgbClr val="0D0D0D"/>
                          </a:solidFill>
                          <a:effectLst/>
                          <a:highlight>
                            <a:srgbClr val="FFFFFF"/>
                          </a:highlight>
                          <a:latin typeface="Arial"/>
                        </a:rPr>
                        <a:t>Sorghum</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dirty="0">
                          <a:solidFill>
                            <a:srgbClr val="0D0D0D"/>
                          </a:solidFill>
                          <a:effectLst/>
                          <a:highlight>
                            <a:srgbClr val="FFFFFF"/>
                          </a:highlight>
                          <a:latin typeface="Arial"/>
                        </a:rPr>
                        <a:t>SUPERFAMILY SSF57850- RING/U-</a:t>
                      </a:r>
                      <a:r>
                        <a:rPr lang="en-US" sz="800" err="1">
                          <a:solidFill>
                            <a:srgbClr val="0D0D0D"/>
                          </a:solidFill>
                          <a:effectLst/>
                          <a:highlight>
                            <a:srgbClr val="FFFFFF"/>
                          </a:highlight>
                          <a:latin typeface="Arial"/>
                        </a:rPr>
                        <a:t>box,Zinc</a:t>
                      </a:r>
                      <a:r>
                        <a:rPr lang="en-US" sz="800" dirty="0">
                          <a:solidFill>
                            <a:srgbClr val="0D0D0D"/>
                          </a:solidFill>
                          <a:effectLst/>
                          <a:highlight>
                            <a:srgbClr val="FFFFFF"/>
                          </a:highlight>
                          <a:latin typeface="Arial"/>
                        </a:rPr>
                        <a:t> finger RING-type profile,, PANTHER Gene family- Protein SIP5, coils</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b="1" dirty="0">
                          <a:solidFill>
                            <a:srgbClr val="0D0D0D"/>
                          </a:solidFill>
                          <a:effectLst/>
                          <a:highlight>
                            <a:srgbClr val="FFFFFF"/>
                          </a:highlight>
                          <a:latin typeface="Arial"/>
                        </a:rPr>
                        <a:t>Maize</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dirty="0">
                          <a:solidFill>
                            <a:srgbClr val="0D0D0D"/>
                          </a:solidFill>
                          <a:effectLst/>
                          <a:highlight>
                            <a:srgbClr val="FFFFFF"/>
                          </a:highlight>
                          <a:latin typeface="Arial"/>
                        </a:rPr>
                        <a:t>Coils, PANTHER Gene family- PTHR31315, SUPERFAMILY SSF57850- RING/U-box, Zinc finger RING-type </a:t>
                      </a:r>
                      <a:r>
                        <a:rPr lang="en-US" sz="800" err="1">
                          <a:solidFill>
                            <a:srgbClr val="0D0D0D"/>
                          </a:solidFill>
                          <a:effectLst/>
                          <a:highlight>
                            <a:srgbClr val="FFFFFF"/>
                          </a:highlight>
                          <a:latin typeface="Arial"/>
                        </a:rPr>
                        <a:t>profile,,PANTHER</a:t>
                      </a:r>
                      <a:r>
                        <a:rPr lang="en-US" sz="800" dirty="0">
                          <a:solidFill>
                            <a:srgbClr val="0D0D0D"/>
                          </a:solidFill>
                          <a:effectLst/>
                          <a:highlight>
                            <a:srgbClr val="FFFFFF"/>
                          </a:highlight>
                          <a:latin typeface="Arial"/>
                        </a:rPr>
                        <a:t> Gene- PTHR31315:SF9-OS06G0652550 PROTEIN</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05604277"/>
                  </a:ext>
                </a:extLst>
              </a:tr>
              <a:tr h="812288">
                <a:tc>
                  <a:txBody>
                    <a:bodyPr/>
                    <a:lstStyle/>
                    <a:p>
                      <a:pPr algn="ctr" rtl="0" fontAlgn="t">
                        <a:spcBef>
                          <a:spcPts val="0"/>
                        </a:spcBef>
                        <a:spcAft>
                          <a:spcPts val="0"/>
                        </a:spcAft>
                      </a:pPr>
                      <a:r>
                        <a:rPr lang="en-US" sz="800" b="1" dirty="0">
                          <a:solidFill>
                            <a:srgbClr val="0D0D0D"/>
                          </a:solidFill>
                          <a:effectLst/>
                          <a:highlight>
                            <a:srgbClr val="FFFFFF"/>
                          </a:highlight>
                          <a:latin typeface="Arial"/>
                        </a:rPr>
                        <a:t>Tomato</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dirty="0">
                          <a:solidFill>
                            <a:srgbClr val="0D0D0D"/>
                          </a:solidFill>
                          <a:effectLst/>
                          <a:highlight>
                            <a:srgbClr val="FFFFFF"/>
                          </a:highlight>
                          <a:latin typeface="Arial"/>
                        </a:rPr>
                        <a:t>SUPERFAMILY SSF57850- RING/U-</a:t>
                      </a:r>
                      <a:r>
                        <a:rPr lang="en-US" sz="800" err="1">
                          <a:solidFill>
                            <a:srgbClr val="0D0D0D"/>
                          </a:solidFill>
                          <a:effectLst/>
                          <a:highlight>
                            <a:srgbClr val="FFFFFF"/>
                          </a:highlight>
                          <a:latin typeface="Arial"/>
                        </a:rPr>
                        <a:t>box,PANTHER</a:t>
                      </a:r>
                      <a:r>
                        <a:rPr lang="en-US" sz="800" dirty="0">
                          <a:solidFill>
                            <a:srgbClr val="0D0D0D"/>
                          </a:solidFill>
                          <a:effectLst/>
                          <a:highlight>
                            <a:srgbClr val="FFFFFF"/>
                          </a:highlight>
                          <a:latin typeface="Arial"/>
                        </a:rPr>
                        <a:t> Gene family- Protein SIP5,Zinc finger RING-type profile,, PTHR31315:SF12-E3 UBIQUITIN-PROTEIN LIGASE</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b="1" dirty="0">
                          <a:solidFill>
                            <a:srgbClr val="0D0D0D"/>
                          </a:solidFill>
                          <a:effectLst/>
                          <a:highlight>
                            <a:srgbClr val="FFFFFF"/>
                          </a:highlight>
                          <a:latin typeface="Arial"/>
                        </a:rPr>
                        <a:t>Chlamydomonas</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dirty="0">
                          <a:solidFill>
                            <a:srgbClr val="0D0D0D"/>
                          </a:solidFill>
                          <a:effectLst/>
                          <a:highlight>
                            <a:srgbClr val="FFFFFF"/>
                          </a:highlight>
                          <a:latin typeface="Arial"/>
                        </a:rPr>
                        <a:t>PANTHER Gene family- Protein SIP5,coils, cd16449-RING-HC,SUPERFAMILY SSF57850- RING/U-box</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92772915"/>
                  </a:ext>
                </a:extLst>
              </a:tr>
              <a:tr h="696248">
                <a:tc>
                  <a:txBody>
                    <a:bodyPr/>
                    <a:lstStyle/>
                    <a:p>
                      <a:pPr algn="ctr" rtl="0" fontAlgn="t">
                        <a:spcBef>
                          <a:spcPts val="0"/>
                        </a:spcBef>
                        <a:spcAft>
                          <a:spcPts val="0"/>
                        </a:spcAft>
                      </a:pPr>
                      <a:r>
                        <a:rPr lang="en-US" sz="800" b="1" dirty="0">
                          <a:solidFill>
                            <a:srgbClr val="0D0D0D"/>
                          </a:solidFill>
                          <a:effectLst/>
                          <a:highlight>
                            <a:srgbClr val="FFFFFF"/>
                          </a:highlight>
                          <a:latin typeface="Arial"/>
                        </a:rPr>
                        <a:t>Rye</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dirty="0">
                          <a:solidFill>
                            <a:srgbClr val="0D0D0D"/>
                          </a:solidFill>
                          <a:effectLst/>
                          <a:highlight>
                            <a:srgbClr val="FFFFFF"/>
                          </a:highlight>
                          <a:latin typeface="Arial"/>
                        </a:rPr>
                        <a:t>PANTHER Gene family- Protein SIP5, Zinc finger RING-type profile,, coils</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b="1" dirty="0">
                          <a:solidFill>
                            <a:srgbClr val="0D0D0D"/>
                          </a:solidFill>
                          <a:effectLst/>
                          <a:highlight>
                            <a:srgbClr val="FFFFFF"/>
                          </a:highlight>
                          <a:latin typeface="Arial"/>
                        </a:rPr>
                        <a:t>Wheat </a:t>
                      </a:r>
                      <a:endParaRPr lang="en-US" sz="8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dirty="0">
                          <a:solidFill>
                            <a:srgbClr val="0D0D0D"/>
                          </a:solidFill>
                          <a:effectLst/>
                          <a:highlight>
                            <a:srgbClr val="FFFFFF"/>
                          </a:highlight>
                          <a:latin typeface="Arial"/>
                        </a:rPr>
                        <a:t>SUPERFAMILY SSF57850- RING/U-</a:t>
                      </a:r>
                      <a:r>
                        <a:rPr lang="en-US" sz="800" dirty="0" err="1">
                          <a:solidFill>
                            <a:srgbClr val="0D0D0D"/>
                          </a:solidFill>
                          <a:effectLst/>
                          <a:highlight>
                            <a:srgbClr val="FFFFFF"/>
                          </a:highlight>
                          <a:latin typeface="Arial"/>
                        </a:rPr>
                        <a:t>box,PANTHER</a:t>
                      </a:r>
                      <a:r>
                        <a:rPr lang="en-US" sz="800" dirty="0">
                          <a:solidFill>
                            <a:srgbClr val="0D0D0D"/>
                          </a:solidFill>
                          <a:effectLst/>
                          <a:highlight>
                            <a:srgbClr val="FFFFFF"/>
                          </a:highlight>
                          <a:latin typeface="Arial"/>
                        </a:rPr>
                        <a:t> Gene family- Protein SIP5, C3HC4 (zinc finger),Zinc finger RING-type profile</a:t>
                      </a:r>
                      <a:endParaRPr lang="en-US" sz="8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20992462"/>
                  </a:ext>
                </a:extLst>
              </a:tr>
              <a:tr h="812288">
                <a:tc>
                  <a:txBody>
                    <a:bodyPr/>
                    <a:lstStyle/>
                    <a:p>
                      <a:pPr algn="ctr" rtl="0" fontAlgn="t">
                        <a:spcBef>
                          <a:spcPts val="0"/>
                        </a:spcBef>
                        <a:spcAft>
                          <a:spcPts val="0"/>
                        </a:spcAft>
                      </a:pPr>
                      <a:r>
                        <a:rPr lang="en-US" sz="800" b="1" err="1">
                          <a:solidFill>
                            <a:srgbClr val="0D0D0D"/>
                          </a:solidFill>
                          <a:effectLst/>
                          <a:highlight>
                            <a:srgbClr val="FFFFFF"/>
                          </a:highlight>
                          <a:latin typeface="Arial"/>
                        </a:rPr>
                        <a:t>Brachypodium</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dirty="0">
                          <a:solidFill>
                            <a:srgbClr val="0D0D0D"/>
                          </a:solidFill>
                          <a:effectLst/>
                          <a:highlight>
                            <a:srgbClr val="FFFFFF"/>
                          </a:highlight>
                          <a:latin typeface="Arial"/>
                        </a:rPr>
                        <a:t>PANTHER Gene family- Protein SIP5, PTHR31315:SF10-OS06G0154900 PROTEIN, SUPERFAMILY SSF57850- RING/U-box, </a:t>
                      </a:r>
                      <a:r>
                        <a:rPr lang="en-US" sz="800" dirty="0" err="1">
                          <a:solidFill>
                            <a:srgbClr val="0D0D0D"/>
                          </a:solidFill>
                          <a:effectLst/>
                          <a:highlight>
                            <a:srgbClr val="FFFFFF"/>
                          </a:highlight>
                          <a:latin typeface="Arial"/>
                        </a:rPr>
                        <a:t>coils,Zinc</a:t>
                      </a:r>
                      <a:r>
                        <a:rPr lang="en-US" sz="800" dirty="0">
                          <a:solidFill>
                            <a:srgbClr val="0D0D0D"/>
                          </a:solidFill>
                          <a:effectLst/>
                          <a:highlight>
                            <a:srgbClr val="FFFFFF"/>
                          </a:highlight>
                          <a:latin typeface="Arial"/>
                        </a:rPr>
                        <a:t> finger RING-type profile,</a:t>
                      </a:r>
                      <a:endParaRPr lang="en-US" sz="8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b="1" dirty="0">
                          <a:solidFill>
                            <a:srgbClr val="0D0D0D"/>
                          </a:solidFill>
                          <a:effectLst/>
                          <a:highlight>
                            <a:srgbClr val="FFFFFF"/>
                          </a:highlight>
                          <a:latin typeface="Arial"/>
                        </a:rPr>
                        <a:t>Grape</a:t>
                      </a:r>
                      <a:endParaRPr lang="en-US" sz="8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dirty="0">
                          <a:solidFill>
                            <a:srgbClr val="0D0D0D"/>
                          </a:solidFill>
                          <a:effectLst/>
                          <a:highlight>
                            <a:srgbClr val="FFFFFF"/>
                          </a:highlight>
                          <a:latin typeface="Arial"/>
                        </a:rPr>
                        <a:t>SUPERFAMILY SSF57850- RING/U-</a:t>
                      </a:r>
                      <a:r>
                        <a:rPr lang="en-US" sz="800" dirty="0" err="1">
                          <a:solidFill>
                            <a:srgbClr val="0D0D0D"/>
                          </a:solidFill>
                          <a:effectLst/>
                          <a:highlight>
                            <a:srgbClr val="FFFFFF"/>
                          </a:highlight>
                          <a:latin typeface="Arial"/>
                        </a:rPr>
                        <a:t>box,PANTHER</a:t>
                      </a:r>
                      <a:r>
                        <a:rPr lang="en-US" sz="800" dirty="0">
                          <a:solidFill>
                            <a:srgbClr val="0D0D0D"/>
                          </a:solidFill>
                          <a:effectLst/>
                          <a:highlight>
                            <a:srgbClr val="FFFFFF"/>
                          </a:highlight>
                          <a:latin typeface="Arial"/>
                        </a:rPr>
                        <a:t> Gene family- Protein SIP5,PTHR31315:SF12-E3 UBIQUITIN-PROTEIN LIGASE</a:t>
                      </a:r>
                      <a:endParaRPr lang="en-US" sz="8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76554369"/>
                  </a:ext>
                </a:extLst>
              </a:tr>
              <a:tr h="1044372">
                <a:tc>
                  <a:txBody>
                    <a:bodyPr/>
                    <a:lstStyle/>
                    <a:p>
                      <a:pPr algn="ctr" rtl="0" fontAlgn="t">
                        <a:spcBef>
                          <a:spcPts val="0"/>
                        </a:spcBef>
                        <a:spcAft>
                          <a:spcPts val="0"/>
                        </a:spcAft>
                      </a:pPr>
                      <a:r>
                        <a:rPr lang="en-US" sz="800" b="1" dirty="0">
                          <a:solidFill>
                            <a:srgbClr val="0D0D0D"/>
                          </a:solidFill>
                          <a:effectLst/>
                          <a:highlight>
                            <a:srgbClr val="FFFFFF"/>
                          </a:highlight>
                          <a:latin typeface="Arial"/>
                        </a:rPr>
                        <a:t>Barley</a:t>
                      </a:r>
                      <a:endParaRPr lang="en-US" sz="8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dirty="0">
                          <a:solidFill>
                            <a:srgbClr val="0D0D0D"/>
                          </a:solidFill>
                          <a:effectLst/>
                          <a:highlight>
                            <a:srgbClr val="FFFFFF"/>
                          </a:highlight>
                          <a:latin typeface="Arial"/>
                        </a:rPr>
                        <a:t>SUPERFAMILY SSF57850- RING/U-</a:t>
                      </a:r>
                      <a:r>
                        <a:rPr lang="en-US" sz="800" dirty="0" err="1">
                          <a:solidFill>
                            <a:srgbClr val="0D0D0D"/>
                          </a:solidFill>
                          <a:effectLst/>
                          <a:highlight>
                            <a:srgbClr val="FFFFFF"/>
                          </a:highlight>
                          <a:latin typeface="Arial"/>
                        </a:rPr>
                        <a:t>box,PANTHER</a:t>
                      </a:r>
                      <a:r>
                        <a:rPr lang="en-US" sz="800" dirty="0">
                          <a:solidFill>
                            <a:srgbClr val="0D0D0D"/>
                          </a:solidFill>
                          <a:effectLst/>
                          <a:highlight>
                            <a:srgbClr val="FFFFFF"/>
                          </a:highlight>
                          <a:latin typeface="Arial"/>
                        </a:rPr>
                        <a:t> Gene family- Protein SIP5,Zinc finger RING-type profile,, PANTHER Gene- PTHR31315:SF9-OS06G0652550 PROTEIN, coils,PTHR31315:SF10-OS06G0154900 PROTEIN</a:t>
                      </a:r>
                      <a:endParaRPr lang="en-US" sz="8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b="1" dirty="0">
                          <a:solidFill>
                            <a:srgbClr val="0D0D0D"/>
                          </a:solidFill>
                          <a:effectLst/>
                          <a:highlight>
                            <a:srgbClr val="FFFFFF"/>
                          </a:highlight>
                          <a:latin typeface="Arial"/>
                        </a:rPr>
                        <a:t>Millet</a:t>
                      </a:r>
                      <a:endParaRPr lang="en-US" sz="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800" dirty="0">
                          <a:solidFill>
                            <a:srgbClr val="0D0D0D"/>
                          </a:solidFill>
                          <a:effectLst/>
                          <a:highlight>
                            <a:srgbClr val="FFFFFF"/>
                          </a:highlight>
                          <a:latin typeface="Arial"/>
                        </a:rPr>
                        <a:t>Zinc finger RING-type </a:t>
                      </a:r>
                      <a:r>
                        <a:rPr lang="en-US" sz="800" dirty="0" err="1">
                          <a:solidFill>
                            <a:srgbClr val="0D0D0D"/>
                          </a:solidFill>
                          <a:effectLst/>
                          <a:highlight>
                            <a:srgbClr val="FFFFFF"/>
                          </a:highlight>
                          <a:latin typeface="Arial"/>
                        </a:rPr>
                        <a:t>profile,PANTHER</a:t>
                      </a:r>
                      <a:r>
                        <a:rPr lang="en-US" sz="800" dirty="0">
                          <a:solidFill>
                            <a:srgbClr val="0D0D0D"/>
                          </a:solidFill>
                          <a:effectLst/>
                          <a:highlight>
                            <a:srgbClr val="FFFFFF"/>
                          </a:highlight>
                          <a:latin typeface="Arial"/>
                        </a:rPr>
                        <a:t> Gene family- Protein SIP5,coils</a:t>
                      </a:r>
                      <a:endParaRPr lang="en-US" sz="800" dirty="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3703082"/>
                  </a:ext>
                </a:extLst>
              </a:tr>
            </a:tbl>
          </a:graphicData>
        </a:graphic>
      </p:graphicFrame>
    </p:spTree>
    <p:extLst>
      <p:ext uri="{BB962C8B-B14F-4D97-AF65-F5344CB8AC3E}">
        <p14:creationId xmlns:p14="http://schemas.microsoft.com/office/powerpoint/2010/main" val="1012625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F6AC6-4C34-B1D9-F48B-B3C54E1D3D45}"/>
              </a:ext>
            </a:extLst>
          </p:cNvPr>
          <p:cNvSpPr>
            <a:spLocks noGrp="1"/>
          </p:cNvSpPr>
          <p:nvPr>
            <p:ph type="title"/>
          </p:nvPr>
        </p:nvSpPr>
        <p:spPr>
          <a:xfrm>
            <a:off x="838200" y="26458"/>
            <a:ext cx="10515600" cy="1325563"/>
          </a:xfrm>
        </p:spPr>
        <p:txBody>
          <a:bodyPr/>
          <a:lstStyle/>
          <a:p>
            <a:r>
              <a:rPr lang="en-US" dirty="0"/>
              <a:t>Discussion:</a:t>
            </a:r>
          </a:p>
        </p:txBody>
      </p:sp>
      <p:sp>
        <p:nvSpPr>
          <p:cNvPr id="3" name="Content Placeholder 2">
            <a:extLst>
              <a:ext uri="{FF2B5EF4-FFF2-40B4-BE49-F238E27FC236}">
                <a16:creationId xmlns:a16="http://schemas.microsoft.com/office/drawing/2014/main" id="{FDCD6651-F76D-2E74-FE0D-2234CA8729C0}"/>
              </a:ext>
            </a:extLst>
          </p:cNvPr>
          <p:cNvSpPr>
            <a:spLocks noGrp="1"/>
          </p:cNvSpPr>
          <p:nvPr>
            <p:ph idx="1"/>
          </p:nvPr>
        </p:nvSpPr>
        <p:spPr>
          <a:xfrm>
            <a:off x="971248" y="1353911"/>
            <a:ext cx="10515600" cy="4351338"/>
          </a:xfrm>
        </p:spPr>
        <p:txBody>
          <a:bodyPr vert="horz" lIns="91440" tIns="45720" rIns="91440" bIns="45720" rtlCol="0" anchor="t">
            <a:noAutofit/>
          </a:bodyPr>
          <a:lstStyle/>
          <a:p>
            <a:r>
              <a:rPr lang="en-US" sz="1600" b="1" dirty="0">
                <a:ea typeface="+mn-lt"/>
                <a:cs typeface="+mn-lt"/>
              </a:rPr>
              <a:t>- Significant Findings:</a:t>
            </a:r>
          </a:p>
          <a:p>
            <a:r>
              <a:rPr lang="en-US" sz="1600" dirty="0">
                <a:ea typeface="+mn-lt"/>
                <a:cs typeface="+mn-lt"/>
              </a:rPr>
              <a:t>  - The reconciliation of the species tree unveils evolutionary dynamics of GW2 orthologs, highlighting both conserved and divergent lineages across diverse plant species.</a:t>
            </a:r>
          </a:p>
          <a:p>
            <a:r>
              <a:rPr lang="en-US" sz="1600" b="1" dirty="0">
                <a:ea typeface="+mn-lt"/>
                <a:cs typeface="+mn-lt"/>
              </a:rPr>
              <a:t>- Functional Insights:</a:t>
            </a:r>
          </a:p>
          <a:p>
            <a:r>
              <a:rPr lang="en-US" sz="1600" dirty="0">
                <a:ea typeface="+mn-lt"/>
                <a:cs typeface="+mn-lt"/>
              </a:rPr>
              <a:t>  - Conserved domains and motifs identified in GW2 orthologs indicate shared functional roles, while sequence divergence suggests adaptations to varying conditions.</a:t>
            </a:r>
            <a:endParaRPr lang="en-US" sz="1600" dirty="0"/>
          </a:p>
          <a:p>
            <a:r>
              <a:rPr lang="en-US" sz="1600" b="1" dirty="0">
                <a:ea typeface="+mn-lt"/>
                <a:cs typeface="+mn-lt"/>
              </a:rPr>
              <a:t>- Methodological Reflection:</a:t>
            </a:r>
          </a:p>
          <a:p>
            <a:r>
              <a:rPr lang="en-US" sz="1600" dirty="0">
                <a:ea typeface="+mn-lt"/>
                <a:cs typeface="+mn-lt"/>
              </a:rPr>
              <a:t>  - Strengths: </a:t>
            </a:r>
            <a:r>
              <a:rPr lang="en-US" sz="1600" dirty="0" err="1">
                <a:ea typeface="+mn-lt"/>
                <a:cs typeface="+mn-lt"/>
              </a:rPr>
              <a:t>OrthoFinder</a:t>
            </a:r>
            <a:r>
              <a:rPr lang="en-US" sz="1600" dirty="0">
                <a:ea typeface="+mn-lt"/>
                <a:cs typeface="+mn-lt"/>
              </a:rPr>
              <a:t> and species tree reconciliation offer robust methods for </a:t>
            </a:r>
            <a:r>
              <a:rPr lang="en-US" sz="1600" dirty="0" err="1">
                <a:ea typeface="+mn-lt"/>
                <a:cs typeface="+mn-lt"/>
              </a:rPr>
              <a:t>orthology</a:t>
            </a:r>
            <a:r>
              <a:rPr lang="en-US" sz="1600" dirty="0">
                <a:ea typeface="+mn-lt"/>
                <a:cs typeface="+mn-lt"/>
              </a:rPr>
              <a:t> inference and evolutionary analysis, enhancing the study's credibility.</a:t>
            </a:r>
            <a:endParaRPr lang="en-US" sz="1600" dirty="0"/>
          </a:p>
          <a:p>
            <a:r>
              <a:rPr lang="en-US" sz="1600" dirty="0">
                <a:ea typeface="+mn-lt"/>
                <a:cs typeface="+mn-lt"/>
              </a:rPr>
              <a:t>  - Weaknesses: Despite their utility, these methods may be sensitive to parameter settings and assumptions, potentially influencing the accuracy of results.  </a:t>
            </a:r>
            <a:endParaRPr lang="en-US" sz="1600" dirty="0"/>
          </a:p>
          <a:p>
            <a:r>
              <a:rPr lang="en-US" sz="1600" b="1" dirty="0">
                <a:ea typeface="+mn-lt"/>
                <a:cs typeface="+mn-lt"/>
              </a:rPr>
              <a:t>- Concluding Remarks:</a:t>
            </a:r>
          </a:p>
          <a:p>
            <a:r>
              <a:rPr lang="en-US" sz="1600" dirty="0">
                <a:ea typeface="+mn-lt"/>
                <a:cs typeface="+mn-lt"/>
              </a:rPr>
              <a:t>  - The findings offer valuable insights into GW2 evolution and its functional implications, aligning with the project's original hypothesis and contributing to broader understanding in the field.</a:t>
            </a:r>
          </a:p>
          <a:p>
            <a:r>
              <a:rPr lang="en-US" sz="1600" dirty="0">
                <a:solidFill>
                  <a:srgbClr val="0D0D0D"/>
                </a:solidFill>
                <a:ea typeface="+mn-lt"/>
                <a:cs typeface="+mn-lt"/>
              </a:rPr>
              <a:t>This study enhances our understanding of GW2 evolution, shedding light on its evolutionary trajectory and functional conservation across diverse plant taxa.</a:t>
            </a:r>
            <a:endParaRPr lang="en-US" sz="1600" dirty="0">
              <a:ea typeface="+mn-lt"/>
              <a:cs typeface="+mn-lt"/>
            </a:endParaRPr>
          </a:p>
          <a:p>
            <a:endParaRPr lang="en-US" sz="1600" dirty="0">
              <a:ea typeface="+mn-lt"/>
              <a:cs typeface="+mn-lt"/>
            </a:endParaRPr>
          </a:p>
        </p:txBody>
      </p:sp>
    </p:spTree>
    <p:extLst>
      <p:ext uri="{BB962C8B-B14F-4D97-AF65-F5344CB8AC3E}">
        <p14:creationId xmlns:p14="http://schemas.microsoft.com/office/powerpoint/2010/main" val="22424971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310D72-8443-C009-80D8-8B2886F1CDC4}"/>
              </a:ext>
            </a:extLst>
          </p:cNvPr>
          <p:cNvSpPr>
            <a:spLocks noGrp="1"/>
          </p:cNvSpPr>
          <p:nvPr>
            <p:ph type="title"/>
          </p:nvPr>
        </p:nvSpPr>
        <p:spPr>
          <a:xfrm>
            <a:off x="3629" y="2268"/>
            <a:ext cx="10515600" cy="1325563"/>
          </a:xfrm>
        </p:spPr>
        <p:txBody>
          <a:bodyPr/>
          <a:lstStyle/>
          <a:p>
            <a:r>
              <a:rPr lang="en-US" dirty="0"/>
              <a:t>References:</a:t>
            </a:r>
          </a:p>
        </p:txBody>
      </p:sp>
      <p:sp>
        <p:nvSpPr>
          <p:cNvPr id="3" name="Content Placeholder 2">
            <a:extLst>
              <a:ext uri="{FF2B5EF4-FFF2-40B4-BE49-F238E27FC236}">
                <a16:creationId xmlns:a16="http://schemas.microsoft.com/office/drawing/2014/main" id="{64C26BAF-9979-CC40-FB1B-CEAA6BE7667F}"/>
              </a:ext>
            </a:extLst>
          </p:cNvPr>
          <p:cNvSpPr>
            <a:spLocks noGrp="1"/>
          </p:cNvSpPr>
          <p:nvPr>
            <p:ph idx="1"/>
          </p:nvPr>
        </p:nvSpPr>
        <p:spPr>
          <a:xfrm>
            <a:off x="-105228" y="918482"/>
            <a:ext cx="11229219" cy="4351338"/>
          </a:xfrm>
        </p:spPr>
        <p:txBody>
          <a:bodyPr vert="horz" lIns="91440" tIns="45720" rIns="91440" bIns="45720" rtlCol="0" anchor="t">
            <a:noAutofit/>
          </a:bodyPr>
          <a:lstStyle/>
          <a:p>
            <a:r>
              <a:rPr lang="en-US" sz="700" dirty="0">
                <a:latin typeface="Arial"/>
                <a:cs typeface="Arial"/>
              </a:rPr>
              <a:t>Hao, </a:t>
            </a:r>
            <a:r>
              <a:rPr lang="en-US" sz="700" err="1">
                <a:latin typeface="Arial"/>
                <a:cs typeface="Arial"/>
              </a:rPr>
              <a:t>Jianqin</a:t>
            </a:r>
            <a:r>
              <a:rPr lang="en-US" sz="700" dirty="0">
                <a:latin typeface="Arial"/>
                <a:cs typeface="Arial"/>
              </a:rPr>
              <a:t>, Dekai Wang, </a:t>
            </a:r>
            <a:r>
              <a:rPr lang="en-US" sz="700" err="1">
                <a:latin typeface="Arial"/>
                <a:cs typeface="Arial"/>
              </a:rPr>
              <a:t>Yingbao</a:t>
            </a:r>
            <a:r>
              <a:rPr lang="en-US" sz="700" dirty="0">
                <a:latin typeface="Arial"/>
                <a:cs typeface="Arial"/>
              </a:rPr>
              <a:t> Wu, Ke Huang, </a:t>
            </a:r>
            <a:r>
              <a:rPr lang="en-US" sz="700" err="1">
                <a:latin typeface="Arial"/>
                <a:cs typeface="Arial"/>
              </a:rPr>
              <a:t>Penggen</a:t>
            </a:r>
            <a:r>
              <a:rPr lang="en-US" sz="700" dirty="0">
                <a:latin typeface="Arial"/>
                <a:cs typeface="Arial"/>
              </a:rPr>
              <a:t> Duan, Na Li, Ran Xu, et al. “The GW2-WG1-OsbZIP47 Pathway Controls Grain Size and Weight in Rice.” </a:t>
            </a:r>
            <a:r>
              <a:rPr lang="en-US" sz="700" i="1" dirty="0">
                <a:latin typeface="Arial"/>
                <a:cs typeface="Arial"/>
              </a:rPr>
              <a:t>Molecular Plant</a:t>
            </a:r>
            <a:r>
              <a:rPr lang="en-US" sz="700" dirty="0">
                <a:latin typeface="Arial"/>
                <a:cs typeface="Arial"/>
              </a:rPr>
              <a:t> 14, no. 8 (August 2, 2021): 1266–80.</a:t>
            </a:r>
            <a:r>
              <a:rPr lang="en-US" sz="700" dirty="0">
                <a:latin typeface="Arial"/>
                <a:cs typeface="Arial"/>
                <a:hlinkClick r:id="rId2"/>
              </a:rPr>
              <a:t> </a:t>
            </a:r>
            <a:r>
              <a:rPr lang="en-US" sz="700" dirty="0">
                <a:solidFill>
                  <a:srgbClr val="1155CC"/>
                </a:solidFill>
                <a:latin typeface="Arial"/>
                <a:cs typeface="Arial"/>
                <a:hlinkClick r:id="rId2"/>
              </a:rPr>
              <a:t>https://doi.org/10.1016/j.molp.2021.04.011</a:t>
            </a:r>
            <a:r>
              <a:rPr lang="en-US" sz="700" dirty="0">
                <a:latin typeface="Arial"/>
                <a:cs typeface="Arial"/>
              </a:rPr>
              <a:t>.</a:t>
            </a:r>
            <a:endParaRPr lang="en-US" sz="700"/>
          </a:p>
          <a:p>
            <a:r>
              <a:rPr lang="en-US" sz="700" dirty="0">
                <a:solidFill>
                  <a:srgbClr val="212121"/>
                </a:solidFill>
                <a:latin typeface="Arial"/>
                <a:cs typeface="Arial"/>
              </a:rPr>
              <a:t>Gupta P, Naithani S, Tello-Ruiz MK, </a:t>
            </a:r>
            <a:r>
              <a:rPr lang="en-US" sz="700" err="1">
                <a:solidFill>
                  <a:srgbClr val="212121"/>
                </a:solidFill>
                <a:latin typeface="Arial"/>
                <a:cs typeface="Arial"/>
              </a:rPr>
              <a:t>Chougule</a:t>
            </a:r>
            <a:r>
              <a:rPr lang="en-US" sz="700" dirty="0">
                <a:solidFill>
                  <a:srgbClr val="212121"/>
                </a:solidFill>
                <a:latin typeface="Arial"/>
                <a:cs typeface="Arial"/>
              </a:rPr>
              <a:t> K, </a:t>
            </a:r>
            <a:r>
              <a:rPr lang="en-US" sz="700" err="1">
                <a:solidFill>
                  <a:srgbClr val="212121"/>
                </a:solidFill>
                <a:latin typeface="Arial"/>
                <a:cs typeface="Arial"/>
              </a:rPr>
              <a:t>D'Eustachio</a:t>
            </a:r>
            <a:r>
              <a:rPr lang="en-US" sz="700" dirty="0">
                <a:solidFill>
                  <a:srgbClr val="212121"/>
                </a:solidFill>
                <a:latin typeface="Arial"/>
                <a:cs typeface="Arial"/>
              </a:rPr>
              <a:t> P, Fabregat A, Jiao Y, Keays M, Lee YK, Kumari S, Mulvaney J, Olson A, Preece J, Stein J, Wei S, Weiser J, Huerta L, </a:t>
            </a:r>
            <a:r>
              <a:rPr lang="en-US" sz="700" err="1">
                <a:solidFill>
                  <a:srgbClr val="212121"/>
                </a:solidFill>
                <a:latin typeface="Arial"/>
                <a:cs typeface="Arial"/>
              </a:rPr>
              <a:t>Petryszak</a:t>
            </a:r>
            <a:r>
              <a:rPr lang="en-US" sz="700" dirty="0">
                <a:solidFill>
                  <a:srgbClr val="212121"/>
                </a:solidFill>
                <a:latin typeface="Arial"/>
                <a:cs typeface="Arial"/>
              </a:rPr>
              <a:t> R, Kersey P, Stein LD, Ware D, Jaiswal P. </a:t>
            </a:r>
            <a:r>
              <a:rPr lang="en-US" sz="700" err="1">
                <a:solidFill>
                  <a:srgbClr val="212121"/>
                </a:solidFill>
                <a:latin typeface="Arial"/>
                <a:cs typeface="Arial"/>
              </a:rPr>
              <a:t>Gramene</a:t>
            </a:r>
            <a:r>
              <a:rPr lang="en-US" sz="700" dirty="0">
                <a:solidFill>
                  <a:srgbClr val="212121"/>
                </a:solidFill>
                <a:latin typeface="Arial"/>
                <a:cs typeface="Arial"/>
              </a:rPr>
              <a:t> Database: Navigating Plant Comparative Genomics Resources. Curr Plant Biol. 2016 Nov;7-8:10-15. </a:t>
            </a:r>
            <a:r>
              <a:rPr lang="en-US" sz="700" err="1">
                <a:solidFill>
                  <a:srgbClr val="212121"/>
                </a:solidFill>
                <a:latin typeface="Arial"/>
                <a:cs typeface="Arial"/>
              </a:rPr>
              <a:t>doi</a:t>
            </a:r>
            <a:r>
              <a:rPr lang="en-US" sz="700" dirty="0">
                <a:solidFill>
                  <a:srgbClr val="212121"/>
                </a:solidFill>
                <a:latin typeface="Arial"/>
                <a:cs typeface="Arial"/>
              </a:rPr>
              <a:t>: 10.1016/j.cpb.2016.12.005. PMID: 28713666; PMCID: PMC5509230.</a:t>
            </a:r>
            <a:endParaRPr lang="en-US" sz="700"/>
          </a:p>
          <a:p>
            <a:r>
              <a:rPr lang="en-US" sz="700" dirty="0">
                <a:solidFill>
                  <a:srgbClr val="2A2A2A"/>
                </a:solidFill>
                <a:latin typeface="Arial"/>
                <a:cs typeface="Arial"/>
              </a:rPr>
              <a:t>Michiel Van Bel, Francesca Silvestri, Eric M Weitz, Lukasz Kreft, Alexander </a:t>
            </a:r>
            <a:r>
              <a:rPr lang="en-US" sz="700" err="1">
                <a:solidFill>
                  <a:srgbClr val="2A2A2A"/>
                </a:solidFill>
                <a:latin typeface="Arial"/>
                <a:cs typeface="Arial"/>
              </a:rPr>
              <a:t>Botzki</a:t>
            </a:r>
            <a:r>
              <a:rPr lang="en-US" sz="700" dirty="0">
                <a:solidFill>
                  <a:srgbClr val="2A2A2A"/>
                </a:solidFill>
                <a:latin typeface="Arial"/>
                <a:cs typeface="Arial"/>
              </a:rPr>
              <a:t>, Frederik Coppens, Klaas </a:t>
            </a:r>
            <a:r>
              <a:rPr lang="en-US" sz="700" err="1">
                <a:solidFill>
                  <a:srgbClr val="2A2A2A"/>
                </a:solidFill>
                <a:latin typeface="Arial"/>
                <a:cs typeface="Arial"/>
              </a:rPr>
              <a:t>Vandepoele</a:t>
            </a:r>
            <a:r>
              <a:rPr lang="en-US" sz="700" dirty="0">
                <a:solidFill>
                  <a:srgbClr val="2A2A2A"/>
                </a:solidFill>
                <a:latin typeface="Arial"/>
                <a:cs typeface="Arial"/>
              </a:rPr>
              <a:t>, PLAZA 5.0: extending the scope and power of comparative and functional genomics in plants, </a:t>
            </a:r>
            <a:r>
              <a:rPr lang="en-US" sz="700" i="1" dirty="0">
                <a:solidFill>
                  <a:srgbClr val="2A2A2A"/>
                </a:solidFill>
                <a:latin typeface="Arial"/>
                <a:cs typeface="Arial"/>
              </a:rPr>
              <a:t>Nucleic Acids Research</a:t>
            </a:r>
            <a:r>
              <a:rPr lang="en-US" sz="700" dirty="0">
                <a:solidFill>
                  <a:srgbClr val="2A2A2A"/>
                </a:solidFill>
                <a:latin typeface="Arial"/>
                <a:cs typeface="Arial"/>
              </a:rPr>
              <a:t>, Volume 50, Issue D1, 7 January 2022, Pages D1468–D1474, </a:t>
            </a:r>
            <a:r>
              <a:rPr lang="en-US" sz="700" dirty="0">
                <a:solidFill>
                  <a:srgbClr val="006FB7"/>
                </a:solidFill>
                <a:latin typeface="Arial"/>
                <a:cs typeface="Arial"/>
                <a:hlinkClick r:id="rId3"/>
              </a:rPr>
              <a:t>https://doi.org/10.1093/nar/gkab1024</a:t>
            </a:r>
            <a:endParaRPr lang="en-US" sz="700"/>
          </a:p>
          <a:p>
            <a:r>
              <a:rPr lang="en-US" sz="700" dirty="0">
                <a:solidFill>
                  <a:srgbClr val="0D0D0D"/>
                </a:solidFill>
                <a:latin typeface="Arial"/>
                <a:cs typeface="Arial"/>
              </a:rPr>
              <a:t>Proost S, Van Bel M, </a:t>
            </a:r>
            <a:r>
              <a:rPr lang="en-US" sz="700" err="1">
                <a:solidFill>
                  <a:srgbClr val="0D0D0D"/>
                </a:solidFill>
                <a:latin typeface="Arial"/>
                <a:cs typeface="Arial"/>
              </a:rPr>
              <a:t>Vaneechoutte</a:t>
            </a:r>
            <a:r>
              <a:rPr lang="en-US" sz="700" dirty="0">
                <a:solidFill>
                  <a:srgbClr val="0D0D0D"/>
                </a:solidFill>
                <a:latin typeface="Arial"/>
                <a:cs typeface="Arial"/>
              </a:rPr>
              <a:t> D, Van de Peer Y, </a:t>
            </a:r>
            <a:r>
              <a:rPr lang="en-US" sz="700" err="1">
                <a:solidFill>
                  <a:srgbClr val="0D0D0D"/>
                </a:solidFill>
                <a:latin typeface="Arial"/>
                <a:cs typeface="Arial"/>
              </a:rPr>
              <a:t>Inzé</a:t>
            </a:r>
            <a:r>
              <a:rPr lang="en-US" sz="700" dirty="0">
                <a:solidFill>
                  <a:srgbClr val="0D0D0D"/>
                </a:solidFill>
                <a:latin typeface="Arial"/>
                <a:cs typeface="Arial"/>
              </a:rPr>
              <a:t> D, Mueller-Roeber B, </a:t>
            </a:r>
            <a:r>
              <a:rPr lang="en-US" sz="700" err="1">
                <a:solidFill>
                  <a:srgbClr val="0D0D0D"/>
                </a:solidFill>
                <a:latin typeface="Arial"/>
                <a:cs typeface="Arial"/>
              </a:rPr>
              <a:t>Vandepoele</a:t>
            </a:r>
            <a:r>
              <a:rPr lang="en-US" sz="700" dirty="0">
                <a:solidFill>
                  <a:srgbClr val="0D0D0D"/>
                </a:solidFill>
                <a:latin typeface="Arial"/>
                <a:cs typeface="Arial"/>
              </a:rPr>
              <a:t> K. PLAZA 3.0: an access point for plant comparative genomics. Nucleic Acids Research. 2015 Jan;43(D1):D974-81. DOI: 10.1093/</a:t>
            </a:r>
            <a:r>
              <a:rPr lang="en-US" sz="700" err="1">
                <a:solidFill>
                  <a:srgbClr val="0D0D0D"/>
                </a:solidFill>
                <a:latin typeface="Arial"/>
                <a:cs typeface="Arial"/>
              </a:rPr>
              <a:t>nar</a:t>
            </a:r>
            <a:r>
              <a:rPr lang="en-US" sz="700" dirty="0">
                <a:solidFill>
                  <a:srgbClr val="0D0D0D"/>
                </a:solidFill>
                <a:latin typeface="Arial"/>
                <a:cs typeface="Arial"/>
              </a:rPr>
              <a:t>/gku986. PMID: 25392421; PMCID: PMC4383995.</a:t>
            </a:r>
            <a:endParaRPr lang="en-US" sz="700"/>
          </a:p>
          <a:p>
            <a:r>
              <a:rPr lang="en-US" sz="700" dirty="0">
                <a:solidFill>
                  <a:srgbClr val="222222"/>
                </a:solidFill>
                <a:latin typeface="Arial"/>
                <a:cs typeface="Arial"/>
              </a:rPr>
              <a:t> Jiang, H.; Zhang, A.; Liu, X.; Chen, J. Grain Size Associated Genes and the Molecular Regulatory Mechanism in Rice. </a:t>
            </a:r>
            <a:r>
              <a:rPr lang="en-US" sz="700" i="1" dirty="0">
                <a:solidFill>
                  <a:srgbClr val="222222"/>
                </a:solidFill>
                <a:latin typeface="Arial"/>
                <a:cs typeface="Arial"/>
              </a:rPr>
              <a:t>Int. J. Mol. Sci.</a:t>
            </a:r>
            <a:r>
              <a:rPr lang="en-US" sz="700" dirty="0">
                <a:solidFill>
                  <a:srgbClr val="222222"/>
                </a:solidFill>
                <a:latin typeface="Arial"/>
                <a:cs typeface="Arial"/>
              </a:rPr>
              <a:t> 2022, </a:t>
            </a:r>
            <a:r>
              <a:rPr lang="en-US" sz="700" i="1" dirty="0">
                <a:solidFill>
                  <a:srgbClr val="222222"/>
                </a:solidFill>
                <a:latin typeface="Arial"/>
                <a:cs typeface="Arial"/>
              </a:rPr>
              <a:t>23</a:t>
            </a:r>
            <a:r>
              <a:rPr lang="en-US" sz="700" dirty="0">
                <a:solidFill>
                  <a:srgbClr val="222222"/>
                </a:solidFill>
                <a:latin typeface="Arial"/>
                <a:cs typeface="Arial"/>
              </a:rPr>
              <a:t>, 3169. </a:t>
            </a:r>
            <a:r>
              <a:rPr lang="en-US" sz="700" dirty="0">
                <a:solidFill>
                  <a:srgbClr val="1155CC"/>
                </a:solidFill>
                <a:latin typeface="Arial"/>
                <a:cs typeface="Arial"/>
                <a:hlinkClick r:id="rId4"/>
              </a:rPr>
              <a:t>https://doi.org/10.3390/ijms23063169</a:t>
            </a:r>
            <a:endParaRPr lang="en-US" sz="700"/>
          </a:p>
          <a:p>
            <a:r>
              <a:rPr lang="en-US" sz="700" dirty="0">
                <a:solidFill>
                  <a:srgbClr val="222222"/>
                </a:solidFill>
                <a:latin typeface="Arial"/>
                <a:cs typeface="Arial"/>
              </a:rPr>
              <a:t>Zuo, </a:t>
            </a:r>
            <a:r>
              <a:rPr lang="en-US" sz="700" err="1">
                <a:solidFill>
                  <a:srgbClr val="222222"/>
                </a:solidFill>
                <a:latin typeface="Arial"/>
                <a:cs typeface="Arial"/>
              </a:rPr>
              <a:t>Jianru</a:t>
            </a:r>
            <a:r>
              <a:rPr lang="en-US" sz="700" dirty="0">
                <a:solidFill>
                  <a:srgbClr val="222222"/>
                </a:solidFill>
                <a:latin typeface="Arial"/>
                <a:cs typeface="Arial"/>
              </a:rPr>
              <a:t>, and Jiayang Li. "Molecular genetic dissection of quantitative trait loci regulating rice grain size." </a:t>
            </a:r>
            <a:r>
              <a:rPr lang="en-US" sz="700" i="1" dirty="0">
                <a:solidFill>
                  <a:srgbClr val="222222"/>
                </a:solidFill>
                <a:latin typeface="Arial"/>
                <a:cs typeface="Arial"/>
              </a:rPr>
              <a:t>Annual review of genetics</a:t>
            </a:r>
            <a:r>
              <a:rPr lang="en-US" sz="700" dirty="0">
                <a:solidFill>
                  <a:srgbClr val="222222"/>
                </a:solidFill>
                <a:latin typeface="Arial"/>
                <a:cs typeface="Arial"/>
              </a:rPr>
              <a:t> 48 (2014): 99-118.</a:t>
            </a:r>
            <a:endParaRPr lang="en-US" sz="700"/>
          </a:p>
          <a:p>
            <a:r>
              <a:rPr lang="en-US" sz="700" dirty="0">
                <a:solidFill>
                  <a:srgbClr val="222222"/>
                </a:solidFill>
                <a:latin typeface="Arial"/>
                <a:cs typeface="Arial"/>
              </a:rPr>
              <a:t>Li, </a:t>
            </a:r>
            <a:r>
              <a:rPr lang="en-US" sz="700" err="1">
                <a:solidFill>
                  <a:srgbClr val="222222"/>
                </a:solidFill>
                <a:latin typeface="Arial"/>
                <a:cs typeface="Arial"/>
              </a:rPr>
              <a:t>Wanlong</a:t>
            </a:r>
            <a:r>
              <a:rPr lang="en-US" sz="700" dirty="0">
                <a:solidFill>
                  <a:srgbClr val="222222"/>
                </a:solidFill>
                <a:latin typeface="Arial"/>
                <a:cs typeface="Arial"/>
              </a:rPr>
              <a:t>, and Bing Yang. "Translational genomics of grain size regulation in wheat." </a:t>
            </a:r>
            <a:r>
              <a:rPr lang="en-US" sz="700" i="1" dirty="0">
                <a:solidFill>
                  <a:srgbClr val="222222"/>
                </a:solidFill>
                <a:latin typeface="Arial"/>
                <a:cs typeface="Arial"/>
              </a:rPr>
              <a:t>Theoretical and Applied Genetics</a:t>
            </a:r>
            <a:r>
              <a:rPr lang="en-US" sz="700" dirty="0">
                <a:solidFill>
                  <a:srgbClr val="222222"/>
                </a:solidFill>
                <a:latin typeface="Arial"/>
                <a:cs typeface="Arial"/>
              </a:rPr>
              <a:t> 130 (2017): 1765-1771.</a:t>
            </a:r>
            <a:endParaRPr lang="en-US" sz="700"/>
          </a:p>
          <a:p>
            <a:r>
              <a:rPr lang="en-US" sz="700" dirty="0">
                <a:solidFill>
                  <a:srgbClr val="222222"/>
                </a:solidFill>
                <a:latin typeface="Arial"/>
                <a:cs typeface="Arial"/>
              </a:rPr>
              <a:t>Wang, </a:t>
            </a:r>
            <a:r>
              <a:rPr lang="en-US" sz="700" err="1">
                <a:solidFill>
                  <a:srgbClr val="222222"/>
                </a:solidFill>
                <a:latin typeface="Arial"/>
                <a:cs typeface="Arial"/>
              </a:rPr>
              <a:t>Shaokui</a:t>
            </a:r>
            <a:r>
              <a:rPr lang="en-US" sz="700" dirty="0">
                <a:solidFill>
                  <a:srgbClr val="222222"/>
                </a:solidFill>
                <a:latin typeface="Arial"/>
                <a:cs typeface="Arial"/>
              </a:rPr>
              <a:t>, et al. "Control of grain size, shape and quality by OsSPL16 in rice." </a:t>
            </a:r>
            <a:r>
              <a:rPr lang="en-US" sz="700" i="1" dirty="0">
                <a:solidFill>
                  <a:srgbClr val="222222"/>
                </a:solidFill>
                <a:latin typeface="Arial"/>
                <a:cs typeface="Arial"/>
              </a:rPr>
              <a:t>Nature genetics</a:t>
            </a:r>
            <a:r>
              <a:rPr lang="en-US" sz="700" dirty="0">
                <a:solidFill>
                  <a:srgbClr val="222222"/>
                </a:solidFill>
                <a:latin typeface="Arial"/>
                <a:cs typeface="Arial"/>
              </a:rPr>
              <a:t> 44.8 (2012): 950-954.</a:t>
            </a:r>
            <a:endParaRPr lang="en-US" sz="700"/>
          </a:p>
          <a:p>
            <a:r>
              <a:rPr lang="en-US" sz="700" dirty="0">
                <a:solidFill>
                  <a:srgbClr val="0D0D0D"/>
                </a:solidFill>
                <a:latin typeface="Arial"/>
                <a:cs typeface="Arial"/>
              </a:rPr>
              <a:t>Emms, D. M., &amp; Kelly, S. (2019). </a:t>
            </a:r>
            <a:r>
              <a:rPr lang="en-US" sz="700" err="1">
                <a:solidFill>
                  <a:srgbClr val="0D0D0D"/>
                </a:solidFill>
                <a:latin typeface="Arial"/>
                <a:cs typeface="Arial"/>
              </a:rPr>
              <a:t>OrthoFinder</a:t>
            </a:r>
            <a:r>
              <a:rPr lang="en-US" sz="700" dirty="0">
                <a:solidFill>
                  <a:srgbClr val="0D0D0D"/>
                </a:solidFill>
                <a:latin typeface="Arial"/>
                <a:cs typeface="Arial"/>
              </a:rPr>
              <a:t>: phylogenetic </a:t>
            </a:r>
            <a:r>
              <a:rPr lang="en-US" sz="700" err="1">
                <a:solidFill>
                  <a:srgbClr val="0D0D0D"/>
                </a:solidFill>
                <a:latin typeface="Arial"/>
                <a:cs typeface="Arial"/>
              </a:rPr>
              <a:t>orthology</a:t>
            </a:r>
            <a:r>
              <a:rPr lang="en-US" sz="700" dirty="0">
                <a:solidFill>
                  <a:srgbClr val="0D0D0D"/>
                </a:solidFill>
                <a:latin typeface="Arial"/>
                <a:cs typeface="Arial"/>
              </a:rPr>
              <a:t> inference for comparative genomics. Genome biology, 20(1), 1-14.</a:t>
            </a:r>
            <a:endParaRPr lang="en-US" sz="700"/>
          </a:p>
          <a:p>
            <a:r>
              <a:rPr lang="en-US" sz="700" dirty="0">
                <a:solidFill>
                  <a:srgbClr val="0D0D0D"/>
                </a:solidFill>
                <a:latin typeface="Arial"/>
                <a:cs typeface="Arial"/>
              </a:rPr>
              <a:t>Edgar, R. C. (2004). MUSCLE: multiple sequence alignment with high accuracy and high throughput. Nucleic acids research, 32(5), 1792-1797.</a:t>
            </a:r>
            <a:endParaRPr lang="en-US" sz="700"/>
          </a:p>
          <a:p>
            <a:r>
              <a:rPr lang="en-US" sz="700" dirty="0">
                <a:solidFill>
                  <a:srgbClr val="222222"/>
                </a:solidFill>
                <a:latin typeface="Arial"/>
                <a:cs typeface="Arial"/>
              </a:rPr>
              <a:t>Capella-Gutiérrez, Salvador, José M. Silla-Martínez, and Toni </a:t>
            </a:r>
            <a:r>
              <a:rPr lang="en-US" sz="700" err="1">
                <a:solidFill>
                  <a:srgbClr val="222222"/>
                </a:solidFill>
                <a:latin typeface="Arial"/>
                <a:cs typeface="Arial"/>
              </a:rPr>
              <a:t>Gabaldón</a:t>
            </a:r>
            <a:r>
              <a:rPr lang="en-US" sz="700" dirty="0">
                <a:solidFill>
                  <a:srgbClr val="222222"/>
                </a:solidFill>
                <a:latin typeface="Arial"/>
                <a:cs typeface="Arial"/>
              </a:rPr>
              <a:t>. "</a:t>
            </a:r>
            <a:r>
              <a:rPr lang="en-US" sz="700" err="1">
                <a:solidFill>
                  <a:srgbClr val="222222"/>
                </a:solidFill>
                <a:latin typeface="Arial"/>
                <a:cs typeface="Arial"/>
              </a:rPr>
              <a:t>trimAl</a:t>
            </a:r>
            <a:r>
              <a:rPr lang="en-US" sz="700" dirty="0">
                <a:solidFill>
                  <a:srgbClr val="222222"/>
                </a:solidFill>
                <a:latin typeface="Arial"/>
                <a:cs typeface="Arial"/>
              </a:rPr>
              <a:t>: a tool for automated alignment trimming in large-scale phylogenetic analyses." </a:t>
            </a:r>
            <a:r>
              <a:rPr lang="en-US" sz="700" i="1" dirty="0">
                <a:solidFill>
                  <a:srgbClr val="222222"/>
                </a:solidFill>
                <a:latin typeface="Arial"/>
                <a:cs typeface="Arial"/>
              </a:rPr>
              <a:t>Bioinformatics</a:t>
            </a:r>
            <a:r>
              <a:rPr lang="en-US" sz="700" dirty="0">
                <a:solidFill>
                  <a:srgbClr val="222222"/>
                </a:solidFill>
                <a:latin typeface="Arial"/>
                <a:cs typeface="Arial"/>
              </a:rPr>
              <a:t> 25.15 (2009): 1972-1973.</a:t>
            </a:r>
            <a:endParaRPr lang="en-US" sz="700"/>
          </a:p>
          <a:p>
            <a:r>
              <a:rPr lang="en-US" sz="700" dirty="0">
                <a:solidFill>
                  <a:srgbClr val="222222"/>
                </a:solidFill>
                <a:latin typeface="Arial"/>
                <a:cs typeface="Arial"/>
              </a:rPr>
              <a:t>Nguyen, Lam-Tung, et al. "IQ-TREE: a fast and effective stochastic algorithm for estimating maximum-likelihood phylogenies." </a:t>
            </a:r>
            <a:r>
              <a:rPr lang="en-US" sz="700" i="1" dirty="0">
                <a:solidFill>
                  <a:srgbClr val="222222"/>
                </a:solidFill>
                <a:latin typeface="Arial"/>
                <a:cs typeface="Arial"/>
              </a:rPr>
              <a:t>Molecular biology and evolution</a:t>
            </a:r>
            <a:r>
              <a:rPr lang="en-US" sz="700" dirty="0">
                <a:solidFill>
                  <a:srgbClr val="222222"/>
                </a:solidFill>
                <a:latin typeface="Arial"/>
                <a:cs typeface="Arial"/>
              </a:rPr>
              <a:t> 32.1 (2015): 268-274.</a:t>
            </a:r>
            <a:endParaRPr lang="en-US" sz="700"/>
          </a:p>
          <a:p>
            <a:r>
              <a:rPr lang="en-US" sz="700" dirty="0">
                <a:solidFill>
                  <a:srgbClr val="222222"/>
                </a:solidFill>
                <a:latin typeface="Arial"/>
                <a:cs typeface="Arial"/>
              </a:rPr>
              <a:t>Price, Morgan N., Paramvir S. Dehal, and Adam P. Arkin. "</a:t>
            </a:r>
            <a:r>
              <a:rPr lang="en-US" sz="700" err="1">
                <a:solidFill>
                  <a:srgbClr val="222222"/>
                </a:solidFill>
                <a:latin typeface="Arial"/>
                <a:cs typeface="Arial"/>
              </a:rPr>
              <a:t>FastTree</a:t>
            </a:r>
            <a:r>
              <a:rPr lang="en-US" sz="700" dirty="0">
                <a:solidFill>
                  <a:srgbClr val="222222"/>
                </a:solidFill>
                <a:latin typeface="Arial"/>
                <a:cs typeface="Arial"/>
              </a:rPr>
              <a:t> 2–approximately maximum-likelihood trees for large alignments." </a:t>
            </a:r>
            <a:r>
              <a:rPr lang="en-US" sz="700" i="1" err="1">
                <a:solidFill>
                  <a:srgbClr val="222222"/>
                </a:solidFill>
                <a:latin typeface="Arial"/>
                <a:cs typeface="Arial"/>
              </a:rPr>
              <a:t>PloS</a:t>
            </a:r>
            <a:r>
              <a:rPr lang="en-US" sz="700" i="1" dirty="0">
                <a:solidFill>
                  <a:srgbClr val="222222"/>
                </a:solidFill>
                <a:latin typeface="Arial"/>
                <a:cs typeface="Arial"/>
              </a:rPr>
              <a:t> one</a:t>
            </a:r>
            <a:r>
              <a:rPr lang="en-US" sz="700" dirty="0">
                <a:solidFill>
                  <a:srgbClr val="222222"/>
                </a:solidFill>
                <a:latin typeface="Arial"/>
                <a:cs typeface="Arial"/>
              </a:rPr>
              <a:t> 5.3 (2010): e9490.</a:t>
            </a:r>
            <a:endParaRPr lang="en-US" sz="700"/>
          </a:p>
          <a:p>
            <a:r>
              <a:rPr lang="en-US" sz="700" err="1">
                <a:solidFill>
                  <a:srgbClr val="222222"/>
                </a:solidFill>
                <a:latin typeface="Arial"/>
                <a:cs typeface="Arial"/>
              </a:rPr>
              <a:t>Gouy</a:t>
            </a:r>
            <a:r>
              <a:rPr lang="en-US" sz="700" dirty="0">
                <a:solidFill>
                  <a:srgbClr val="222222"/>
                </a:solidFill>
                <a:latin typeface="Arial"/>
                <a:cs typeface="Arial"/>
              </a:rPr>
              <a:t>, Manolo, Stéphane Guindon, and Olivier </a:t>
            </a:r>
            <a:r>
              <a:rPr lang="en-US" sz="700" err="1">
                <a:solidFill>
                  <a:srgbClr val="222222"/>
                </a:solidFill>
                <a:latin typeface="Arial"/>
                <a:cs typeface="Arial"/>
              </a:rPr>
              <a:t>Gascuel</a:t>
            </a:r>
            <a:r>
              <a:rPr lang="en-US" sz="700" dirty="0">
                <a:solidFill>
                  <a:srgbClr val="222222"/>
                </a:solidFill>
                <a:latin typeface="Arial"/>
                <a:cs typeface="Arial"/>
              </a:rPr>
              <a:t>. "SeaView version 4: a multiplatform graphical user interface for sequence alignment and phylogenetic tree building." </a:t>
            </a:r>
            <a:r>
              <a:rPr lang="en-US" sz="700" i="1" dirty="0">
                <a:solidFill>
                  <a:srgbClr val="222222"/>
                </a:solidFill>
                <a:latin typeface="Arial"/>
                <a:cs typeface="Arial"/>
              </a:rPr>
              <a:t>Molecular biology and evolution</a:t>
            </a:r>
            <a:r>
              <a:rPr lang="en-US" sz="700" dirty="0">
                <a:solidFill>
                  <a:srgbClr val="222222"/>
                </a:solidFill>
                <a:latin typeface="Arial"/>
                <a:cs typeface="Arial"/>
              </a:rPr>
              <a:t> 27.2 (2010): 221-224.</a:t>
            </a:r>
            <a:endParaRPr lang="en-US" sz="700"/>
          </a:p>
          <a:p>
            <a:r>
              <a:rPr lang="en-US" sz="700" dirty="0">
                <a:solidFill>
                  <a:srgbClr val="222222"/>
                </a:solidFill>
                <a:latin typeface="Arial"/>
                <a:cs typeface="Arial"/>
              </a:rPr>
              <a:t>Hall, Barry G. "Building phylogenetic trees from molecular data with MEGA." </a:t>
            </a:r>
            <a:r>
              <a:rPr lang="en-US" sz="700" i="1" dirty="0">
                <a:solidFill>
                  <a:srgbClr val="222222"/>
                </a:solidFill>
                <a:latin typeface="Arial"/>
                <a:cs typeface="Arial"/>
              </a:rPr>
              <a:t>Molecular biology and evolution</a:t>
            </a:r>
            <a:r>
              <a:rPr lang="en-US" sz="700" dirty="0">
                <a:solidFill>
                  <a:srgbClr val="222222"/>
                </a:solidFill>
                <a:latin typeface="Arial"/>
                <a:cs typeface="Arial"/>
              </a:rPr>
              <a:t> 30.5 (2013): 1229-1235.</a:t>
            </a:r>
            <a:endParaRPr lang="en-US" sz="700"/>
          </a:p>
          <a:p>
            <a:r>
              <a:rPr lang="en-US" sz="700" dirty="0">
                <a:solidFill>
                  <a:srgbClr val="222222"/>
                </a:solidFill>
                <a:latin typeface="Arial"/>
                <a:cs typeface="Arial"/>
              </a:rPr>
              <a:t>Jones, Philip, et al. "</a:t>
            </a:r>
            <a:r>
              <a:rPr lang="en-US" sz="700" err="1">
                <a:solidFill>
                  <a:srgbClr val="222222"/>
                </a:solidFill>
                <a:latin typeface="Arial"/>
                <a:cs typeface="Arial"/>
              </a:rPr>
              <a:t>InterProScan</a:t>
            </a:r>
            <a:r>
              <a:rPr lang="en-US" sz="700" dirty="0">
                <a:solidFill>
                  <a:srgbClr val="222222"/>
                </a:solidFill>
                <a:latin typeface="Arial"/>
                <a:cs typeface="Arial"/>
              </a:rPr>
              <a:t> 5: genome-scale protein function classification." </a:t>
            </a:r>
            <a:r>
              <a:rPr lang="en-US" sz="700" i="1" dirty="0">
                <a:solidFill>
                  <a:srgbClr val="222222"/>
                </a:solidFill>
                <a:latin typeface="Arial"/>
                <a:cs typeface="Arial"/>
              </a:rPr>
              <a:t>Bioinformatics</a:t>
            </a:r>
            <a:r>
              <a:rPr lang="en-US" sz="700" dirty="0">
                <a:solidFill>
                  <a:srgbClr val="222222"/>
                </a:solidFill>
                <a:latin typeface="Arial"/>
                <a:cs typeface="Arial"/>
              </a:rPr>
              <a:t> 30.9 (2014): 1236-1240.</a:t>
            </a:r>
            <a:endParaRPr lang="en-US" sz="700"/>
          </a:p>
          <a:p>
            <a:r>
              <a:rPr lang="en-US" sz="700" dirty="0">
                <a:solidFill>
                  <a:srgbClr val="222222"/>
                </a:solidFill>
                <a:latin typeface="Arial"/>
                <a:cs typeface="Arial"/>
              </a:rPr>
              <a:t>Chen, Kevin, Dannie Durand, and Martin Farach-Colton. "NOTUNG: a program for dating gene duplications and optimizing gene family trees." </a:t>
            </a:r>
            <a:r>
              <a:rPr lang="en-US" sz="700" i="1" dirty="0">
                <a:solidFill>
                  <a:srgbClr val="222222"/>
                </a:solidFill>
                <a:latin typeface="Arial"/>
                <a:cs typeface="Arial"/>
              </a:rPr>
              <a:t>Journal of Computational Biology</a:t>
            </a:r>
            <a:r>
              <a:rPr lang="en-US" sz="700" dirty="0">
                <a:solidFill>
                  <a:srgbClr val="222222"/>
                </a:solidFill>
                <a:latin typeface="Arial"/>
                <a:cs typeface="Arial"/>
              </a:rPr>
              <a:t> 7.3-4 (2000): 429-447.</a:t>
            </a:r>
            <a:endParaRPr lang="en-US" sz="700"/>
          </a:p>
          <a:p>
            <a:r>
              <a:rPr lang="en-US" sz="700" dirty="0">
                <a:solidFill>
                  <a:srgbClr val="222222"/>
                </a:solidFill>
                <a:latin typeface="Arial"/>
                <a:cs typeface="Arial"/>
              </a:rPr>
              <a:t>Mahram, Atabak, and Martin C. </a:t>
            </a:r>
            <a:r>
              <a:rPr lang="en-US" sz="700" err="1">
                <a:solidFill>
                  <a:srgbClr val="222222"/>
                </a:solidFill>
                <a:latin typeface="Arial"/>
                <a:cs typeface="Arial"/>
              </a:rPr>
              <a:t>Herbordt</a:t>
            </a:r>
            <a:r>
              <a:rPr lang="en-US" sz="700" dirty="0">
                <a:solidFill>
                  <a:srgbClr val="222222"/>
                </a:solidFill>
                <a:latin typeface="Arial"/>
                <a:cs typeface="Arial"/>
              </a:rPr>
              <a:t>. "NCBI BLASTP on high-performance reconfigurable computing systems." </a:t>
            </a:r>
            <a:r>
              <a:rPr lang="en-US" sz="700" i="1" dirty="0">
                <a:solidFill>
                  <a:srgbClr val="222222"/>
                </a:solidFill>
                <a:latin typeface="Arial"/>
                <a:cs typeface="Arial"/>
              </a:rPr>
              <a:t>ACM Transactions on Reconfigurable Technology and Systems (TRETS)</a:t>
            </a:r>
            <a:r>
              <a:rPr lang="en-US" sz="700" dirty="0">
                <a:solidFill>
                  <a:srgbClr val="222222"/>
                </a:solidFill>
                <a:latin typeface="Arial"/>
                <a:cs typeface="Arial"/>
              </a:rPr>
              <a:t> 7.4 (2015): 1-20.</a:t>
            </a:r>
            <a:endParaRPr lang="en-US" sz="700"/>
          </a:p>
          <a:p>
            <a:r>
              <a:rPr lang="en-US" sz="700" dirty="0">
                <a:solidFill>
                  <a:srgbClr val="222222"/>
                </a:solidFill>
                <a:latin typeface="Arial"/>
                <a:cs typeface="Arial"/>
              </a:rPr>
              <a:t>Whitt, Lauren, et al. "A curated list of genes that control elemental accumulation in plants." </a:t>
            </a:r>
            <a:r>
              <a:rPr lang="en-US" sz="700" i="1" err="1">
                <a:solidFill>
                  <a:srgbClr val="222222"/>
                </a:solidFill>
                <a:latin typeface="Arial"/>
                <a:cs typeface="Arial"/>
              </a:rPr>
              <a:t>BioRxiv</a:t>
            </a:r>
            <a:r>
              <a:rPr lang="en-US" sz="700" dirty="0">
                <a:solidFill>
                  <a:srgbClr val="222222"/>
                </a:solidFill>
                <a:latin typeface="Arial"/>
                <a:cs typeface="Arial"/>
              </a:rPr>
              <a:t> (2018): 456384.</a:t>
            </a:r>
            <a:endParaRPr lang="en-US" sz="700"/>
          </a:p>
          <a:p>
            <a:r>
              <a:rPr lang="en-US" sz="700" dirty="0">
                <a:solidFill>
                  <a:srgbClr val="222222"/>
                </a:solidFill>
                <a:latin typeface="Arial"/>
                <a:cs typeface="Arial"/>
              </a:rPr>
              <a:t>Mi, </a:t>
            </a:r>
            <a:r>
              <a:rPr lang="en-US" sz="700" err="1">
                <a:solidFill>
                  <a:srgbClr val="222222"/>
                </a:solidFill>
                <a:latin typeface="Arial"/>
                <a:cs typeface="Arial"/>
              </a:rPr>
              <a:t>Huaiyu</a:t>
            </a:r>
            <a:r>
              <a:rPr lang="en-US" sz="700" dirty="0">
                <a:solidFill>
                  <a:srgbClr val="222222"/>
                </a:solidFill>
                <a:latin typeface="Arial"/>
                <a:cs typeface="Arial"/>
              </a:rPr>
              <a:t>, et al. "PANTHER version 16: a revised family classification, tree-based classification tool, enhancer regions and extensive API." </a:t>
            </a:r>
            <a:r>
              <a:rPr lang="en-US" sz="700" i="1" dirty="0">
                <a:solidFill>
                  <a:srgbClr val="222222"/>
                </a:solidFill>
                <a:latin typeface="Arial"/>
                <a:cs typeface="Arial"/>
              </a:rPr>
              <a:t>Nucleic acids research</a:t>
            </a:r>
            <a:r>
              <a:rPr lang="en-US" sz="700" dirty="0">
                <a:solidFill>
                  <a:srgbClr val="222222"/>
                </a:solidFill>
                <a:latin typeface="Arial"/>
                <a:cs typeface="Arial"/>
              </a:rPr>
              <a:t> 49.D1 (2021): D394-D403.</a:t>
            </a:r>
            <a:endParaRPr lang="en-US" sz="700"/>
          </a:p>
          <a:p>
            <a:r>
              <a:rPr lang="en-US" sz="700" dirty="0">
                <a:solidFill>
                  <a:srgbClr val="222222"/>
                </a:solidFill>
                <a:latin typeface="Arial"/>
                <a:cs typeface="Arial"/>
              </a:rPr>
              <a:t>Klug, Aaron, and John WR Schwabe. "Zinc fingers." </a:t>
            </a:r>
            <a:r>
              <a:rPr lang="en-US" sz="700" i="1" dirty="0">
                <a:solidFill>
                  <a:srgbClr val="222222"/>
                </a:solidFill>
                <a:latin typeface="Arial"/>
                <a:cs typeface="Arial"/>
              </a:rPr>
              <a:t>The FASEB journal</a:t>
            </a:r>
            <a:r>
              <a:rPr lang="en-US" sz="700" dirty="0">
                <a:solidFill>
                  <a:srgbClr val="222222"/>
                </a:solidFill>
                <a:latin typeface="Arial"/>
                <a:cs typeface="Arial"/>
              </a:rPr>
              <a:t> 9.8 (1995): 597-604.</a:t>
            </a:r>
            <a:endParaRPr lang="en-US" sz="700"/>
          </a:p>
          <a:p>
            <a:r>
              <a:rPr lang="en-US" sz="700" dirty="0">
                <a:solidFill>
                  <a:srgbClr val="222222"/>
                </a:solidFill>
                <a:latin typeface="Arial"/>
                <a:cs typeface="Arial"/>
              </a:rPr>
              <a:t>Xu, Fu-Chun, et al. "The Na+/H+ antiporter GbSOS1 interacts with SIP5 and regulates salt tolerance in Gossypium barbadense." </a:t>
            </a:r>
            <a:r>
              <a:rPr lang="en-US" sz="700" i="1" dirty="0">
                <a:solidFill>
                  <a:srgbClr val="222222"/>
                </a:solidFill>
                <a:latin typeface="Arial"/>
                <a:cs typeface="Arial"/>
              </a:rPr>
              <a:t>Plant Science</a:t>
            </a:r>
            <a:r>
              <a:rPr lang="en-US" sz="700" dirty="0">
                <a:solidFill>
                  <a:srgbClr val="222222"/>
                </a:solidFill>
                <a:latin typeface="Arial"/>
                <a:cs typeface="Arial"/>
              </a:rPr>
              <a:t> 330 (2023): 111658.</a:t>
            </a:r>
            <a:endParaRPr lang="en-US" sz="700"/>
          </a:p>
          <a:p>
            <a:r>
              <a:rPr lang="en-US" sz="700" dirty="0">
                <a:solidFill>
                  <a:srgbClr val="212121"/>
                </a:solidFill>
                <a:latin typeface="Arial"/>
                <a:cs typeface="Arial"/>
              </a:rPr>
              <a:t>Song, Xian-Jun et al. “A QTL for rice grain width and weight encodes a previously unknown RING-type E3 ubiquitin ligase.” </a:t>
            </a:r>
            <a:r>
              <a:rPr lang="en-US" sz="700" i="1" dirty="0">
                <a:solidFill>
                  <a:srgbClr val="212121"/>
                </a:solidFill>
                <a:latin typeface="Arial"/>
                <a:cs typeface="Arial"/>
              </a:rPr>
              <a:t>Nature genetics</a:t>
            </a:r>
            <a:r>
              <a:rPr lang="en-US" sz="700" dirty="0">
                <a:solidFill>
                  <a:srgbClr val="212121"/>
                </a:solidFill>
                <a:latin typeface="Arial"/>
                <a:cs typeface="Arial"/>
              </a:rPr>
              <a:t> vol. 39,5 (2007): 623-30. doi:10.1038/ng2014</a:t>
            </a:r>
            <a:endParaRPr lang="en-US" sz="700"/>
          </a:p>
          <a:p>
            <a:r>
              <a:rPr lang="en-US" sz="700" dirty="0">
                <a:solidFill>
                  <a:srgbClr val="222222"/>
                </a:solidFill>
                <a:latin typeface="Arial"/>
                <a:cs typeface="Arial"/>
              </a:rPr>
              <a:t>Pruitt, Kim D., Tatiana </a:t>
            </a:r>
            <a:r>
              <a:rPr lang="en-US" sz="700" err="1">
                <a:solidFill>
                  <a:srgbClr val="222222"/>
                </a:solidFill>
                <a:latin typeface="Arial"/>
                <a:cs typeface="Arial"/>
              </a:rPr>
              <a:t>Tatusova</a:t>
            </a:r>
            <a:r>
              <a:rPr lang="en-US" sz="700" dirty="0">
                <a:solidFill>
                  <a:srgbClr val="222222"/>
                </a:solidFill>
                <a:latin typeface="Arial"/>
                <a:cs typeface="Arial"/>
              </a:rPr>
              <a:t>, and Donna R. Maglott. "NCBI reference sequences (</a:t>
            </a:r>
            <a:r>
              <a:rPr lang="en-US" sz="700" err="1">
                <a:solidFill>
                  <a:srgbClr val="222222"/>
                </a:solidFill>
                <a:latin typeface="Arial"/>
                <a:cs typeface="Arial"/>
              </a:rPr>
              <a:t>RefSeq</a:t>
            </a:r>
            <a:r>
              <a:rPr lang="en-US" sz="700" dirty="0">
                <a:solidFill>
                  <a:srgbClr val="222222"/>
                </a:solidFill>
                <a:latin typeface="Arial"/>
                <a:cs typeface="Arial"/>
              </a:rPr>
              <a:t>): a curated non-redundant sequence database of genomes, transcripts and proteins." </a:t>
            </a:r>
            <a:r>
              <a:rPr lang="en-US" sz="700" i="1" dirty="0">
                <a:solidFill>
                  <a:srgbClr val="222222"/>
                </a:solidFill>
                <a:latin typeface="Arial"/>
                <a:cs typeface="Arial"/>
              </a:rPr>
              <a:t>Nucleic acids research</a:t>
            </a:r>
            <a:r>
              <a:rPr lang="en-US" sz="700" dirty="0">
                <a:solidFill>
                  <a:srgbClr val="222222"/>
                </a:solidFill>
                <a:latin typeface="Arial"/>
                <a:cs typeface="Arial"/>
              </a:rPr>
              <a:t> 35.suppl_1 (2007): D61-D65.</a:t>
            </a:r>
            <a:endParaRPr lang="en-US" sz="700"/>
          </a:p>
          <a:p>
            <a:r>
              <a:rPr lang="en-US" sz="700" dirty="0">
                <a:solidFill>
                  <a:srgbClr val="222222"/>
                </a:solidFill>
                <a:latin typeface="Arial"/>
                <a:cs typeface="Arial"/>
              </a:rPr>
              <a:t>Lyons, Eric, et al. "The value of </a:t>
            </a:r>
            <a:r>
              <a:rPr lang="en-US" sz="700" err="1">
                <a:solidFill>
                  <a:srgbClr val="222222"/>
                </a:solidFill>
                <a:latin typeface="Arial"/>
                <a:cs typeface="Arial"/>
              </a:rPr>
              <a:t>nonmodel</a:t>
            </a:r>
            <a:r>
              <a:rPr lang="en-US" sz="700" dirty="0">
                <a:solidFill>
                  <a:srgbClr val="222222"/>
                </a:solidFill>
                <a:latin typeface="Arial"/>
                <a:cs typeface="Arial"/>
              </a:rPr>
              <a:t> genomes and an example using </a:t>
            </a:r>
            <a:r>
              <a:rPr lang="en-US" sz="700" err="1">
                <a:solidFill>
                  <a:srgbClr val="222222"/>
                </a:solidFill>
                <a:latin typeface="Arial"/>
                <a:cs typeface="Arial"/>
              </a:rPr>
              <a:t>SynMap</a:t>
            </a:r>
            <a:r>
              <a:rPr lang="en-US" sz="700" dirty="0">
                <a:solidFill>
                  <a:srgbClr val="222222"/>
                </a:solidFill>
                <a:latin typeface="Arial"/>
                <a:cs typeface="Arial"/>
              </a:rPr>
              <a:t> within </a:t>
            </a:r>
            <a:r>
              <a:rPr lang="en-US" sz="700" err="1">
                <a:solidFill>
                  <a:srgbClr val="222222"/>
                </a:solidFill>
                <a:latin typeface="Arial"/>
                <a:cs typeface="Arial"/>
              </a:rPr>
              <a:t>CoGe</a:t>
            </a:r>
            <a:r>
              <a:rPr lang="en-US" sz="700" dirty="0">
                <a:solidFill>
                  <a:srgbClr val="222222"/>
                </a:solidFill>
                <a:latin typeface="Arial"/>
                <a:cs typeface="Arial"/>
              </a:rPr>
              <a:t> to dissect the hexaploidy that predates the </a:t>
            </a:r>
            <a:r>
              <a:rPr lang="en-US" sz="700" err="1">
                <a:solidFill>
                  <a:srgbClr val="222222"/>
                </a:solidFill>
                <a:latin typeface="Arial"/>
                <a:cs typeface="Arial"/>
              </a:rPr>
              <a:t>rosids</a:t>
            </a:r>
            <a:r>
              <a:rPr lang="en-US" sz="700" dirty="0">
                <a:solidFill>
                  <a:srgbClr val="222222"/>
                </a:solidFill>
                <a:latin typeface="Arial"/>
                <a:cs typeface="Arial"/>
              </a:rPr>
              <a:t>." </a:t>
            </a:r>
            <a:r>
              <a:rPr lang="en-US" sz="700" i="1" dirty="0">
                <a:solidFill>
                  <a:srgbClr val="222222"/>
                </a:solidFill>
                <a:latin typeface="Arial"/>
                <a:cs typeface="Arial"/>
              </a:rPr>
              <a:t>Tropical Plant Biology</a:t>
            </a:r>
            <a:r>
              <a:rPr lang="en-US" sz="700" dirty="0">
                <a:solidFill>
                  <a:srgbClr val="222222"/>
                </a:solidFill>
                <a:latin typeface="Arial"/>
                <a:cs typeface="Arial"/>
              </a:rPr>
              <a:t> 1 (2008): 181-190</a:t>
            </a:r>
            <a:br>
              <a:rPr lang="en-US" sz="700" dirty="0"/>
            </a:br>
            <a:endParaRPr lang="en-US" sz="700"/>
          </a:p>
        </p:txBody>
      </p:sp>
    </p:spTree>
    <p:extLst>
      <p:ext uri="{BB962C8B-B14F-4D97-AF65-F5344CB8AC3E}">
        <p14:creationId xmlns:p14="http://schemas.microsoft.com/office/powerpoint/2010/main" val="28835196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E093DD-BB3A-9272-1701-DDAB0D2C2BE6}"/>
              </a:ext>
            </a:extLst>
          </p:cNvPr>
          <p:cNvSpPr>
            <a:spLocks noGrp="1"/>
          </p:cNvSpPr>
          <p:nvPr>
            <p:ph type="title"/>
          </p:nvPr>
        </p:nvSpPr>
        <p:spPr/>
        <p:txBody>
          <a:bodyPr/>
          <a:lstStyle/>
          <a:p>
            <a:r>
              <a:rPr lang="en-US" dirty="0"/>
              <a:t>Disclaimer:</a:t>
            </a:r>
          </a:p>
        </p:txBody>
      </p:sp>
      <p:sp>
        <p:nvSpPr>
          <p:cNvPr id="3" name="Content Placeholder 2">
            <a:extLst>
              <a:ext uri="{FF2B5EF4-FFF2-40B4-BE49-F238E27FC236}">
                <a16:creationId xmlns:a16="http://schemas.microsoft.com/office/drawing/2014/main" id="{50BB786A-A0C0-9781-B19A-B64FE24399F6}"/>
              </a:ext>
            </a:extLst>
          </p:cNvPr>
          <p:cNvSpPr>
            <a:spLocks noGrp="1"/>
          </p:cNvSpPr>
          <p:nvPr>
            <p:ph idx="1"/>
          </p:nvPr>
        </p:nvSpPr>
        <p:spPr/>
        <p:txBody>
          <a:bodyPr vert="horz" lIns="91440" tIns="45720" rIns="91440" bIns="45720" rtlCol="0" anchor="t">
            <a:noAutofit/>
          </a:bodyPr>
          <a:lstStyle/>
          <a:p>
            <a:pPr marL="0" indent="0">
              <a:buNone/>
            </a:pPr>
            <a:r>
              <a:rPr lang="en-US" sz="2400" b="1" dirty="0">
                <a:latin typeface="Arial"/>
                <a:cs typeface="Arial"/>
              </a:rPr>
              <a:t> As a devout Christian, my faith in the divine creation of all things fills me with profound conviction. Guided by Scripture, I am unwavering in my belief that our world and every living being within it were purposefully fashioned by the omniscient hand of our Creator. Thus, I cannot in good conscience endorse scientific propositions regarding evolution, as they directly challenge the foundational truths of my faith. The complexity of the universe, the presence of morality, and the undeniable evidence of Jesus' ministry, prophecy, death, and resurrection recorded not only in the Bible but throughout other historical records reinforce my belief. I believe the theory of evolution is directly aimed at turning people away from God and his divine creation and therefore the following statements do not reflect my deeply held beliefs. </a:t>
            </a:r>
            <a:endParaRPr lang="en-US" sz="2400"/>
          </a:p>
        </p:txBody>
      </p:sp>
    </p:spTree>
    <p:extLst>
      <p:ext uri="{BB962C8B-B14F-4D97-AF65-F5344CB8AC3E}">
        <p14:creationId xmlns:p14="http://schemas.microsoft.com/office/powerpoint/2010/main" val="1516305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61E78">
            <a:alpha val="23000"/>
          </a:srgb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DB0CD9C-B83D-DC51-8FBB-1B993627CFC2}"/>
              </a:ext>
            </a:extLst>
          </p:cNvPr>
          <p:cNvSpPr>
            <a:spLocks noGrp="1"/>
          </p:cNvSpPr>
          <p:nvPr>
            <p:ph type="title"/>
          </p:nvPr>
        </p:nvSpPr>
        <p:spPr>
          <a:xfrm>
            <a:off x="466722" y="586855"/>
            <a:ext cx="3201366" cy="3387497"/>
          </a:xfrm>
        </p:spPr>
        <p:txBody>
          <a:bodyPr anchor="b">
            <a:normAutofit/>
          </a:bodyPr>
          <a:lstStyle/>
          <a:p>
            <a:pPr algn="r"/>
            <a:r>
              <a:rPr lang="en-US" sz="4000" dirty="0">
                <a:solidFill>
                  <a:srgbClr val="FFFFFF"/>
                </a:solidFill>
              </a:rPr>
              <a:t>Introduction:</a:t>
            </a:r>
          </a:p>
        </p:txBody>
      </p:sp>
      <p:sp>
        <p:nvSpPr>
          <p:cNvPr id="3" name="Content Placeholder 2">
            <a:extLst>
              <a:ext uri="{FF2B5EF4-FFF2-40B4-BE49-F238E27FC236}">
                <a16:creationId xmlns:a16="http://schemas.microsoft.com/office/drawing/2014/main" id="{1DAFA593-77F5-51CC-4A7E-47F3366E53D0}"/>
              </a:ext>
            </a:extLst>
          </p:cNvPr>
          <p:cNvSpPr>
            <a:spLocks noGrp="1"/>
          </p:cNvSpPr>
          <p:nvPr>
            <p:ph idx="1"/>
          </p:nvPr>
        </p:nvSpPr>
        <p:spPr>
          <a:xfrm>
            <a:off x="4810259" y="649480"/>
            <a:ext cx="6555347" cy="5546047"/>
          </a:xfrm>
        </p:spPr>
        <p:txBody>
          <a:bodyPr vert="horz" lIns="91440" tIns="45720" rIns="91440" bIns="45720" rtlCol="0" anchor="ctr">
            <a:normAutofit/>
          </a:bodyPr>
          <a:lstStyle/>
          <a:p>
            <a:r>
              <a:rPr lang="en-US" sz="1700" b="1" dirty="0">
                <a:ea typeface="+mn-lt"/>
                <a:cs typeface="+mn-lt"/>
              </a:rPr>
              <a:t>Regulation of seed size</a:t>
            </a:r>
            <a:r>
              <a:rPr lang="en-US" sz="1700" dirty="0">
                <a:ea typeface="+mn-lt"/>
                <a:cs typeface="+mn-lt"/>
              </a:rPr>
              <a:t> is pivotal for crop yield and agricultural advancement (Wang et al., 2012).</a:t>
            </a:r>
            <a:endParaRPr lang="en-US" sz="1700"/>
          </a:p>
          <a:p>
            <a:r>
              <a:rPr lang="en-US" sz="1700" dirty="0">
                <a:ea typeface="+mn-lt"/>
                <a:cs typeface="+mn-lt"/>
              </a:rPr>
              <a:t>Recent studies have pinpointed the </a:t>
            </a:r>
            <a:r>
              <a:rPr lang="en-US" sz="1700" b="1" dirty="0">
                <a:ea typeface="+mn-lt"/>
                <a:cs typeface="+mn-lt"/>
              </a:rPr>
              <a:t>GW2-WG1-OsbZIP47 pathway</a:t>
            </a:r>
            <a:r>
              <a:rPr lang="en-US" sz="1700" dirty="0">
                <a:ea typeface="+mn-lt"/>
                <a:cs typeface="+mn-lt"/>
              </a:rPr>
              <a:t> as a crucial regulator of grain size and weight in rice (Hao et al., 2021).</a:t>
            </a:r>
            <a:endParaRPr lang="en-US" sz="1700"/>
          </a:p>
          <a:p>
            <a:r>
              <a:rPr lang="en-US" sz="1700" dirty="0">
                <a:ea typeface="+mn-lt"/>
                <a:cs typeface="+mn-lt"/>
              </a:rPr>
              <a:t>This pathway involves WG1, a </a:t>
            </a:r>
            <a:r>
              <a:rPr lang="en-US" sz="1700" dirty="0" err="1">
                <a:ea typeface="+mn-lt"/>
                <a:cs typeface="+mn-lt"/>
              </a:rPr>
              <a:t>glutaredoxin</a:t>
            </a:r>
            <a:r>
              <a:rPr lang="en-US" sz="1700" dirty="0">
                <a:ea typeface="+mn-lt"/>
                <a:cs typeface="+mn-lt"/>
              </a:rPr>
              <a:t> protein</a:t>
            </a:r>
            <a:r>
              <a:rPr lang="en-US" sz="1700" b="1" dirty="0">
                <a:ea typeface="+mn-lt"/>
                <a:cs typeface="+mn-lt"/>
              </a:rPr>
              <a:t>,</a:t>
            </a:r>
            <a:r>
              <a:rPr lang="en-US" sz="1700" dirty="0">
                <a:ea typeface="+mn-lt"/>
                <a:cs typeface="+mn-lt"/>
              </a:rPr>
              <a:t> promoting grain growth, and OsbZIP47, which restricts grain size</a:t>
            </a:r>
            <a:r>
              <a:rPr lang="en-US" sz="1700" b="1" dirty="0">
                <a:ea typeface="+mn-lt"/>
                <a:cs typeface="+mn-lt"/>
              </a:rPr>
              <a:t>.</a:t>
            </a:r>
            <a:r>
              <a:rPr lang="en-US" sz="1700" dirty="0">
                <a:ea typeface="+mn-lt"/>
                <a:cs typeface="+mn-lt"/>
              </a:rPr>
              <a:t> Additionally, </a:t>
            </a:r>
            <a:r>
              <a:rPr lang="en-US" sz="1700" b="1" dirty="0">
                <a:ea typeface="+mn-lt"/>
                <a:cs typeface="+mn-lt"/>
              </a:rPr>
              <a:t>GW2, an E3 ubiquitin ligase </a:t>
            </a:r>
            <a:r>
              <a:rPr lang="en-US" sz="1700" dirty="0">
                <a:ea typeface="+mn-lt"/>
                <a:cs typeface="+mn-lt"/>
              </a:rPr>
              <a:t>(Song, et al. 2007)</a:t>
            </a:r>
            <a:r>
              <a:rPr lang="en-US" sz="1700" b="1" dirty="0">
                <a:ea typeface="+mn-lt"/>
                <a:cs typeface="+mn-lt"/>
              </a:rPr>
              <a:t>,</a:t>
            </a:r>
            <a:r>
              <a:rPr lang="en-US" sz="1700" dirty="0">
                <a:ea typeface="+mn-lt"/>
                <a:cs typeface="+mn-lt"/>
              </a:rPr>
              <a:t> regulates grain size by targeting WG1 for degradation.</a:t>
            </a:r>
            <a:endParaRPr lang="en-US" sz="1700"/>
          </a:p>
          <a:p>
            <a:r>
              <a:rPr lang="en-US" sz="1700" dirty="0">
                <a:ea typeface="+mn-lt"/>
                <a:cs typeface="+mn-lt"/>
              </a:rPr>
              <a:t>While well-studied in rice, the </a:t>
            </a:r>
            <a:r>
              <a:rPr lang="en-US" sz="1700" b="1" dirty="0">
                <a:ea typeface="+mn-lt"/>
                <a:cs typeface="+mn-lt"/>
              </a:rPr>
              <a:t>evolutionary and functional aspects of GW2 across other plant species</a:t>
            </a:r>
            <a:r>
              <a:rPr lang="en-US" sz="1700" dirty="0">
                <a:ea typeface="+mn-lt"/>
                <a:cs typeface="+mn-lt"/>
              </a:rPr>
              <a:t> remain understudied.</a:t>
            </a:r>
            <a:endParaRPr lang="en-US" sz="1700" dirty="0"/>
          </a:p>
          <a:p>
            <a:r>
              <a:rPr lang="en-US" sz="1700" dirty="0">
                <a:ea typeface="+mn-lt"/>
                <a:cs typeface="+mn-lt"/>
              </a:rPr>
              <a:t>In this study, I aim to explore the </a:t>
            </a:r>
            <a:r>
              <a:rPr lang="en-US" sz="1700" b="1" dirty="0">
                <a:ea typeface="+mn-lt"/>
                <a:cs typeface="+mn-lt"/>
              </a:rPr>
              <a:t>evolutionary patterns and functional implications</a:t>
            </a:r>
            <a:r>
              <a:rPr lang="en-US" sz="1700" dirty="0">
                <a:ea typeface="+mn-lt"/>
                <a:cs typeface="+mn-lt"/>
              </a:rPr>
              <a:t> of GW2 diversity across various plant species, providing new insights into the genetic mechanisms governing grain size and weight regulation, with potential implications for crop improvement and agricultural sustainability.</a:t>
            </a:r>
            <a:endParaRPr lang="en-US" sz="1700" dirty="0"/>
          </a:p>
        </p:txBody>
      </p:sp>
    </p:spTree>
    <p:extLst>
      <p:ext uri="{BB962C8B-B14F-4D97-AF65-F5344CB8AC3E}">
        <p14:creationId xmlns:p14="http://schemas.microsoft.com/office/powerpoint/2010/main" val="349505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2">
            <a:extLst>
              <a:ext uri="{FF2B5EF4-FFF2-40B4-BE49-F238E27FC236}">
                <a16:creationId xmlns:a16="http://schemas.microsoft.com/office/drawing/2014/main" id="{CBA5F18B-CAD3-F4C1-E23C-D76795BAE255}"/>
              </a:ext>
            </a:extLst>
          </p:cNvPr>
          <p:cNvGraphicFramePr>
            <a:graphicFrameLocks noGrp="1"/>
          </p:cNvGraphicFramePr>
          <p:nvPr>
            <p:ph idx="1"/>
            <p:extLst>
              <p:ext uri="{D42A27DB-BD31-4B8C-83A1-F6EECF244321}">
                <p14:modId xmlns:p14="http://schemas.microsoft.com/office/powerpoint/2010/main" val="1863413726"/>
              </p:ext>
            </p:extLst>
          </p:nvPr>
        </p:nvGraphicFramePr>
        <p:xfrm>
          <a:off x="947057" y="978958"/>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41554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A7D3964-C96B-2A0D-3357-DD799EE7E09C}"/>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latin typeface="Arial"/>
                <a:cs typeface="Arial"/>
              </a:rPr>
              <a:t>Methods</a:t>
            </a:r>
            <a:endParaRPr lang="en-US" sz="4000">
              <a:solidFill>
                <a:srgbClr val="FFFFFF"/>
              </a:solidFill>
            </a:endParaRPr>
          </a:p>
        </p:txBody>
      </p:sp>
      <p:sp>
        <p:nvSpPr>
          <p:cNvPr id="3" name="Content Placeholder 2">
            <a:extLst>
              <a:ext uri="{FF2B5EF4-FFF2-40B4-BE49-F238E27FC236}">
                <a16:creationId xmlns:a16="http://schemas.microsoft.com/office/drawing/2014/main" id="{EEBE8059-2E1B-C42A-B552-233DCEB045F8}"/>
              </a:ext>
            </a:extLst>
          </p:cNvPr>
          <p:cNvSpPr>
            <a:spLocks noGrp="1"/>
          </p:cNvSpPr>
          <p:nvPr>
            <p:ph idx="1"/>
          </p:nvPr>
        </p:nvSpPr>
        <p:spPr>
          <a:xfrm>
            <a:off x="4810259" y="649480"/>
            <a:ext cx="6555347" cy="5546047"/>
          </a:xfrm>
        </p:spPr>
        <p:txBody>
          <a:bodyPr vert="horz" lIns="91440" tIns="45720" rIns="91440" bIns="45720" rtlCol="0" anchor="ctr">
            <a:normAutofit/>
          </a:bodyPr>
          <a:lstStyle/>
          <a:p>
            <a:r>
              <a:rPr lang="en-US" sz="1400" b="1" dirty="0">
                <a:latin typeface="Söhne"/>
                <a:ea typeface="+mn-lt"/>
                <a:cs typeface="+mn-lt"/>
              </a:rPr>
              <a:t>Data Retrieval and Preprocessing:</a:t>
            </a:r>
            <a:r>
              <a:rPr lang="en-US" sz="1400" dirty="0">
                <a:latin typeface="Söhne"/>
                <a:ea typeface="+mn-lt"/>
                <a:cs typeface="+mn-lt"/>
              </a:rPr>
              <a:t> Obtained GW2 protein sequence from NCBI </a:t>
            </a:r>
            <a:r>
              <a:rPr lang="en-US" sz="1400" dirty="0">
                <a:latin typeface="Söhne"/>
                <a:ea typeface="+mn-lt"/>
                <a:cs typeface="Arial"/>
              </a:rPr>
              <a:t> (Pruitt, et al., 2007)</a:t>
            </a:r>
            <a:r>
              <a:rPr lang="en-US" sz="1400" dirty="0">
                <a:latin typeface="Söhne"/>
                <a:ea typeface="+mn-lt"/>
                <a:cs typeface="+mn-lt"/>
              </a:rPr>
              <a:t> and validated function using </a:t>
            </a:r>
            <a:r>
              <a:rPr lang="en-US" sz="1400" err="1">
                <a:latin typeface="Söhne"/>
                <a:ea typeface="+mn-lt"/>
                <a:cs typeface="+mn-lt"/>
              </a:rPr>
              <a:t>Gramene</a:t>
            </a:r>
            <a:r>
              <a:rPr lang="en-US" sz="1400" dirty="0">
                <a:latin typeface="Söhne"/>
                <a:ea typeface="+mn-lt"/>
                <a:cs typeface="+mn-lt"/>
              </a:rPr>
              <a:t> database (Gupta et al., 2016).</a:t>
            </a:r>
            <a:endParaRPr lang="en-US" sz="1400" dirty="0">
              <a:latin typeface="Söhne"/>
            </a:endParaRPr>
          </a:p>
          <a:p>
            <a:r>
              <a:rPr lang="en-US" sz="1400" b="1" err="1">
                <a:latin typeface="Söhne"/>
                <a:ea typeface="+mn-lt"/>
                <a:cs typeface="+mn-lt"/>
              </a:rPr>
              <a:t>Orthology</a:t>
            </a:r>
            <a:r>
              <a:rPr lang="en-US" sz="1400" b="1" dirty="0">
                <a:latin typeface="Söhne"/>
                <a:ea typeface="+mn-lt"/>
                <a:cs typeface="+mn-lt"/>
              </a:rPr>
              <a:t> Inference:</a:t>
            </a:r>
            <a:r>
              <a:rPr lang="en-US" sz="1400" dirty="0">
                <a:latin typeface="Söhne"/>
                <a:ea typeface="+mn-lt"/>
                <a:cs typeface="+mn-lt"/>
              </a:rPr>
              <a:t> Predicted orthologous gene families using </a:t>
            </a:r>
            <a:r>
              <a:rPr lang="en-US" sz="1400" err="1">
                <a:latin typeface="Söhne"/>
                <a:ea typeface="+mn-lt"/>
                <a:cs typeface="+mn-lt"/>
              </a:rPr>
              <a:t>OrthoFinder</a:t>
            </a:r>
            <a:r>
              <a:rPr lang="en-US" sz="1400" dirty="0">
                <a:latin typeface="Söhne"/>
                <a:ea typeface="+mn-lt"/>
                <a:cs typeface="+mn-lt"/>
              </a:rPr>
              <a:t> (Emms &amp; Kelly, 2019).</a:t>
            </a:r>
            <a:endParaRPr lang="en-US" sz="1400" dirty="0">
              <a:latin typeface="Söhne"/>
            </a:endParaRPr>
          </a:p>
          <a:p>
            <a:r>
              <a:rPr lang="en-US" sz="1400" b="1" dirty="0">
                <a:latin typeface="Söhne"/>
                <a:ea typeface="+mn-lt"/>
                <a:cs typeface="+mn-lt"/>
              </a:rPr>
              <a:t>Phylogenetic Analysis:</a:t>
            </a:r>
            <a:r>
              <a:rPr lang="en-US" sz="1400" dirty="0">
                <a:latin typeface="Söhne"/>
                <a:ea typeface="+mn-lt"/>
                <a:cs typeface="+mn-lt"/>
              </a:rPr>
              <a:t> Constructed phylogenetic trees from </a:t>
            </a:r>
            <a:r>
              <a:rPr lang="en-US" sz="1400" err="1">
                <a:latin typeface="Söhne"/>
                <a:ea typeface="+mn-lt"/>
                <a:cs typeface="+mn-lt"/>
              </a:rPr>
              <a:t>Orthofinder</a:t>
            </a:r>
            <a:r>
              <a:rPr lang="en-US" sz="1400" dirty="0">
                <a:latin typeface="Söhne"/>
                <a:ea typeface="+mn-lt"/>
                <a:cs typeface="+mn-lt"/>
              </a:rPr>
              <a:t> results with maximum likelihood methods using Figtree (Hall et al., 2013).</a:t>
            </a:r>
            <a:endParaRPr lang="en-US" sz="1400" dirty="0">
              <a:latin typeface="Söhne"/>
            </a:endParaRPr>
          </a:p>
          <a:p>
            <a:r>
              <a:rPr lang="en-US" sz="1400" b="1" err="1">
                <a:latin typeface="Söhne"/>
                <a:ea typeface="+mn-lt"/>
                <a:cs typeface="+mn-lt"/>
              </a:rPr>
              <a:t>Orthogroup</a:t>
            </a:r>
            <a:r>
              <a:rPr lang="en-US" sz="1400" b="1" dirty="0">
                <a:latin typeface="Söhne"/>
                <a:ea typeface="+mn-lt"/>
                <a:cs typeface="+mn-lt"/>
              </a:rPr>
              <a:t> Identification- </a:t>
            </a:r>
            <a:r>
              <a:rPr lang="en-US" sz="1400" dirty="0">
                <a:latin typeface="Söhne"/>
                <a:ea typeface="+mn-lt"/>
                <a:cs typeface="+mn-lt"/>
              </a:rPr>
              <a:t>Utilized </a:t>
            </a:r>
            <a:r>
              <a:rPr lang="en-US" sz="1400" err="1">
                <a:latin typeface="Söhne"/>
                <a:ea typeface="+mn-lt"/>
                <a:cs typeface="+mn-lt"/>
              </a:rPr>
              <a:t>Blastp</a:t>
            </a:r>
            <a:r>
              <a:rPr lang="en-US" sz="1400" dirty="0">
                <a:latin typeface="Söhne"/>
                <a:ea typeface="+mn-lt"/>
                <a:cs typeface="+mn-lt"/>
              </a:rPr>
              <a:t> </a:t>
            </a:r>
            <a:r>
              <a:rPr lang="en-US" sz="1400" dirty="0">
                <a:latin typeface="Söhne"/>
                <a:ea typeface="+mn-lt"/>
                <a:cs typeface="Arial"/>
              </a:rPr>
              <a:t>(Mahram, et al., 2015) </a:t>
            </a:r>
            <a:r>
              <a:rPr lang="en-US" sz="1400" dirty="0">
                <a:latin typeface="Söhne"/>
                <a:ea typeface="+mn-lt"/>
                <a:cs typeface="+mn-lt"/>
              </a:rPr>
              <a:t>to find </a:t>
            </a:r>
            <a:r>
              <a:rPr lang="en-US" sz="1400" err="1">
                <a:latin typeface="Söhne"/>
                <a:ea typeface="+mn-lt"/>
                <a:cs typeface="+mn-lt"/>
              </a:rPr>
              <a:t>Orthogroup</a:t>
            </a:r>
            <a:r>
              <a:rPr lang="en-US" sz="1400" dirty="0">
                <a:latin typeface="Söhne"/>
                <a:ea typeface="+mn-lt"/>
                <a:cs typeface="+mn-lt"/>
              </a:rPr>
              <a:t> containing GW2 protein sequence and orthologs of it.</a:t>
            </a:r>
          </a:p>
          <a:p>
            <a:r>
              <a:rPr lang="en-US" sz="1400" b="1" dirty="0">
                <a:latin typeface="Söhne"/>
                <a:ea typeface="+mn-lt"/>
                <a:cs typeface="+mn-lt"/>
              </a:rPr>
              <a:t>Sequence Alignment:</a:t>
            </a:r>
            <a:r>
              <a:rPr lang="en-US" sz="1400" dirty="0">
                <a:latin typeface="Söhne"/>
                <a:ea typeface="+mn-lt"/>
                <a:cs typeface="+mn-lt"/>
              </a:rPr>
              <a:t> Aligned GW2 orthologs using MUSCLE 5.1 (Edgar, 2004) and trimmed using </a:t>
            </a:r>
            <a:r>
              <a:rPr lang="en-US" sz="1400" err="1">
                <a:latin typeface="Söhne"/>
                <a:ea typeface="+mn-lt"/>
                <a:cs typeface="+mn-lt"/>
              </a:rPr>
              <a:t>Trimal</a:t>
            </a:r>
            <a:r>
              <a:rPr lang="en-US" sz="1400" dirty="0">
                <a:latin typeface="Söhne"/>
                <a:ea typeface="+mn-lt"/>
                <a:cs typeface="+mn-lt"/>
              </a:rPr>
              <a:t> (Capella-Gutiérrez et al., 2009). Generated trees from the alignments with  IQ-tree </a:t>
            </a:r>
            <a:r>
              <a:rPr lang="en-US" sz="1400" dirty="0">
                <a:latin typeface="Söhne"/>
                <a:ea typeface="+mn-lt"/>
                <a:cs typeface="Arial"/>
              </a:rPr>
              <a:t> (Nguyen, et al., 2015)</a:t>
            </a:r>
            <a:r>
              <a:rPr lang="en-US" sz="1400" dirty="0">
                <a:latin typeface="Söhne"/>
                <a:ea typeface="+mn-lt"/>
                <a:cs typeface="+mn-lt"/>
              </a:rPr>
              <a:t> . Visualized trees with Seaview and Fig-Tree </a:t>
            </a:r>
            <a:r>
              <a:rPr lang="en-US" sz="1400" dirty="0">
                <a:latin typeface="Söhne"/>
                <a:ea typeface="+mn-lt"/>
                <a:cs typeface="Arial"/>
              </a:rPr>
              <a:t> (</a:t>
            </a:r>
            <a:r>
              <a:rPr lang="en-US" sz="1400" err="1">
                <a:latin typeface="Söhne"/>
                <a:ea typeface="+mn-lt"/>
                <a:cs typeface="Arial"/>
              </a:rPr>
              <a:t>Gouy</a:t>
            </a:r>
            <a:r>
              <a:rPr lang="en-US" sz="1400" dirty="0">
                <a:latin typeface="Söhne"/>
                <a:ea typeface="+mn-lt"/>
                <a:cs typeface="Arial"/>
              </a:rPr>
              <a:t>, et al., 2010; Hall, et al., 2013).</a:t>
            </a:r>
            <a:endParaRPr lang="en-US" sz="1400" dirty="0">
              <a:latin typeface="Söhne"/>
            </a:endParaRPr>
          </a:p>
          <a:p>
            <a:r>
              <a:rPr lang="en-US" sz="1400" b="1" dirty="0">
                <a:latin typeface="Söhne"/>
                <a:ea typeface="+mn-lt"/>
                <a:cs typeface="Arial"/>
              </a:rPr>
              <a:t>Species Tree Reconciliation- </a:t>
            </a:r>
            <a:r>
              <a:rPr lang="en-US" sz="1400" dirty="0">
                <a:latin typeface="Söhne"/>
                <a:ea typeface="+mn-lt"/>
                <a:cs typeface="Arial"/>
              </a:rPr>
              <a:t>employed a </a:t>
            </a:r>
            <a:r>
              <a:rPr lang="en-US" sz="1400" err="1">
                <a:latin typeface="Söhne"/>
                <a:ea typeface="+mn-lt"/>
                <a:cs typeface="Arial"/>
              </a:rPr>
              <a:t>Notung</a:t>
            </a:r>
            <a:r>
              <a:rPr lang="en-US" sz="1400" dirty="0">
                <a:latin typeface="Söhne"/>
                <a:ea typeface="+mn-lt"/>
                <a:cs typeface="Arial"/>
              </a:rPr>
              <a:t> analysis to infer gene duplication and loss events by reconciling my gene tree with my species tree (Chen, et al., 2000)</a:t>
            </a:r>
          </a:p>
          <a:p>
            <a:r>
              <a:rPr lang="en-US" sz="1400" b="1" dirty="0">
                <a:latin typeface="Söhne"/>
                <a:ea typeface="+mn-lt"/>
                <a:cs typeface="+mn-lt"/>
              </a:rPr>
              <a:t>Functional Annotation:</a:t>
            </a:r>
            <a:r>
              <a:rPr lang="en-US" sz="1400" dirty="0">
                <a:latin typeface="Söhne"/>
                <a:ea typeface="+mn-lt"/>
                <a:cs typeface="+mn-lt"/>
              </a:rPr>
              <a:t> Employed </a:t>
            </a:r>
            <a:r>
              <a:rPr lang="en-US" sz="1400" err="1">
                <a:latin typeface="Söhne"/>
                <a:ea typeface="+mn-lt"/>
                <a:cs typeface="+mn-lt"/>
              </a:rPr>
              <a:t>Interproscan</a:t>
            </a:r>
            <a:r>
              <a:rPr lang="en-US" sz="1400" dirty="0">
                <a:latin typeface="Söhne"/>
                <a:ea typeface="+mn-lt"/>
                <a:cs typeface="+mn-lt"/>
              </a:rPr>
              <a:t> 5.54-87.0 (Jones et al., 2014) for domain annotation.</a:t>
            </a:r>
            <a:endParaRPr lang="en-US" sz="1400" dirty="0">
              <a:latin typeface="Söhne"/>
            </a:endParaRPr>
          </a:p>
          <a:p>
            <a:r>
              <a:rPr lang="en-US" sz="1400" b="1" dirty="0">
                <a:latin typeface="Söhne"/>
                <a:ea typeface="+mn-lt"/>
                <a:cs typeface="+mn-lt"/>
              </a:rPr>
              <a:t>Evolutionary History- </a:t>
            </a:r>
            <a:r>
              <a:rPr lang="en-US" sz="1400" dirty="0">
                <a:latin typeface="Söhne"/>
                <a:ea typeface="+mn-lt"/>
                <a:cs typeface="+mn-lt"/>
              </a:rPr>
              <a:t> Utilized </a:t>
            </a:r>
            <a:r>
              <a:rPr lang="en-US" sz="1400" err="1">
                <a:latin typeface="Söhne"/>
                <a:ea typeface="+mn-lt"/>
                <a:cs typeface="+mn-lt"/>
              </a:rPr>
              <a:t>Notung</a:t>
            </a:r>
            <a:r>
              <a:rPr lang="en-US" sz="1400" dirty="0">
                <a:latin typeface="Söhne"/>
                <a:ea typeface="+mn-lt"/>
                <a:cs typeface="+mn-lt"/>
              </a:rPr>
              <a:t> </a:t>
            </a:r>
            <a:r>
              <a:rPr lang="en-US" sz="1400" dirty="0">
                <a:latin typeface="Söhne"/>
                <a:ea typeface="+mn-lt"/>
                <a:cs typeface="Arial"/>
              </a:rPr>
              <a:t>(Chen, et al., 2000) to infer gene duplication and loss events</a:t>
            </a:r>
            <a:endParaRPr lang="en-US" sz="1400" dirty="0">
              <a:latin typeface="Söhne"/>
              <a:ea typeface="+mn-lt"/>
              <a:cs typeface="+mn-lt"/>
            </a:endParaRPr>
          </a:p>
          <a:p>
            <a:r>
              <a:rPr lang="en-US" sz="1400" b="1" err="1">
                <a:latin typeface="Söhne"/>
                <a:ea typeface="+mn-lt"/>
                <a:cs typeface="Arial"/>
              </a:rPr>
              <a:t>Syteny</a:t>
            </a:r>
            <a:r>
              <a:rPr lang="en-US" sz="1400" b="1" dirty="0">
                <a:latin typeface="Söhne"/>
                <a:ea typeface="+mn-lt"/>
                <a:cs typeface="Arial"/>
              </a:rPr>
              <a:t> Analysis- </a:t>
            </a:r>
            <a:r>
              <a:rPr lang="en-US" sz="1400" dirty="0">
                <a:latin typeface="Söhne"/>
                <a:ea typeface="+mn-lt"/>
                <a:cs typeface="Arial"/>
              </a:rPr>
              <a:t>Conducted a synteny analysis with </a:t>
            </a:r>
            <a:r>
              <a:rPr lang="en-US" sz="1400" err="1">
                <a:latin typeface="Söhne"/>
                <a:ea typeface="+mn-lt"/>
                <a:cs typeface="Arial"/>
              </a:rPr>
              <a:t>CoGe</a:t>
            </a:r>
            <a:r>
              <a:rPr lang="en-US" sz="1400" dirty="0">
                <a:latin typeface="Söhne"/>
                <a:ea typeface="+mn-lt"/>
                <a:cs typeface="Arial"/>
              </a:rPr>
              <a:t> (Lyons, et al., 2008) to identify conserved genomic regions containing the GW2 gene and explore evolutionary relationships among species</a:t>
            </a:r>
          </a:p>
          <a:p>
            <a:endParaRPr lang="en-US" sz="1400"/>
          </a:p>
        </p:txBody>
      </p:sp>
    </p:spTree>
    <p:extLst>
      <p:ext uri="{BB962C8B-B14F-4D97-AF65-F5344CB8AC3E}">
        <p14:creationId xmlns:p14="http://schemas.microsoft.com/office/powerpoint/2010/main" val="2029136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diagram of a tree&#10;&#10;Description automatically generated">
            <a:extLst>
              <a:ext uri="{FF2B5EF4-FFF2-40B4-BE49-F238E27FC236}">
                <a16:creationId xmlns:a16="http://schemas.microsoft.com/office/drawing/2014/main" id="{D59FD30E-E992-5268-5EA5-263BFE2AEDF2}"/>
              </a:ext>
            </a:extLst>
          </p:cNvPr>
          <p:cNvPicPr>
            <a:picLocks noGrp="1" noChangeAspect="1"/>
          </p:cNvPicPr>
          <p:nvPr>
            <p:ph idx="1"/>
          </p:nvPr>
        </p:nvPicPr>
        <p:blipFill rotWithShape="1">
          <a:blip r:embed="rId2"/>
          <a:srcRect l="258" t="17555" r="28553" b="23824"/>
          <a:stretch/>
        </p:blipFill>
        <p:spPr>
          <a:xfrm>
            <a:off x="217715" y="278154"/>
            <a:ext cx="11970341" cy="4363814"/>
          </a:xfrm>
        </p:spPr>
      </p:pic>
      <p:sp>
        <p:nvSpPr>
          <p:cNvPr id="5" name="TextBox 4">
            <a:extLst>
              <a:ext uri="{FF2B5EF4-FFF2-40B4-BE49-F238E27FC236}">
                <a16:creationId xmlns:a16="http://schemas.microsoft.com/office/drawing/2014/main" id="{A7D36DAC-603A-3603-C3FA-914719663D34}"/>
              </a:ext>
            </a:extLst>
          </p:cNvPr>
          <p:cNvSpPr txBox="1"/>
          <p:nvPr/>
        </p:nvSpPr>
        <p:spPr>
          <a:xfrm>
            <a:off x="453571" y="5231190"/>
            <a:ext cx="11324166"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dirty="0">
                <a:solidFill>
                  <a:srgbClr val="0D0D0D"/>
                </a:solidFill>
                <a:latin typeface="Arial"/>
                <a:cs typeface="Arial"/>
              </a:rPr>
              <a:t>Figure 1: Flowchart of Steps Taken in Analysis:</a:t>
            </a:r>
            <a:r>
              <a:rPr lang="en-US" sz="2400" dirty="0">
                <a:solidFill>
                  <a:srgbClr val="0D0D0D"/>
                </a:solidFill>
                <a:latin typeface="Arial"/>
                <a:cs typeface="Arial"/>
              </a:rPr>
              <a:t> </a:t>
            </a:r>
            <a:r>
              <a:rPr lang="en-US" sz="2400" dirty="0">
                <a:solidFill>
                  <a:srgbClr val="0D0D0D"/>
                </a:solidFill>
                <a:ea typeface="+mn-lt"/>
                <a:cs typeface="+mn-lt"/>
              </a:rPr>
              <a:t>presents a flowchart outlining the sequential steps undertaken during the analysis process. This schematic diagram illustrates the systematic workflow followed to achieve the research objectives, including data retrieval, processing, and analysis stages</a:t>
            </a:r>
            <a:r>
              <a:rPr lang="en-US" sz="2400" b="1" dirty="0">
                <a:solidFill>
                  <a:srgbClr val="0D0D0D"/>
                </a:solidFill>
                <a:ea typeface="+mn-lt"/>
                <a:cs typeface="+mn-lt"/>
              </a:rPr>
              <a:t>.</a:t>
            </a:r>
            <a:endParaRPr lang="en-US" sz="2400"/>
          </a:p>
        </p:txBody>
      </p:sp>
    </p:spTree>
    <p:extLst>
      <p:ext uri="{BB962C8B-B14F-4D97-AF65-F5344CB8AC3E}">
        <p14:creationId xmlns:p14="http://schemas.microsoft.com/office/powerpoint/2010/main" val="37107177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1ACD532-2E3E-7E06-7448-B62DC76AF7E5}"/>
              </a:ext>
            </a:extLst>
          </p:cNvPr>
          <p:cNvSpPr>
            <a:spLocks noGrp="1"/>
          </p:cNvSpPr>
          <p:nvPr>
            <p:ph type="title"/>
          </p:nvPr>
        </p:nvSpPr>
        <p:spPr>
          <a:xfrm>
            <a:off x="630936" y="639520"/>
            <a:ext cx="3429000" cy="1719072"/>
          </a:xfrm>
        </p:spPr>
        <p:txBody>
          <a:bodyPr anchor="b">
            <a:normAutofit/>
          </a:bodyPr>
          <a:lstStyle/>
          <a:p>
            <a:r>
              <a:rPr lang="en-US" sz="3000" dirty="0"/>
              <a:t>Results:</a:t>
            </a:r>
            <a:br>
              <a:rPr lang="en-US" sz="3000"/>
            </a:br>
            <a:r>
              <a:rPr lang="en-US" sz="3000" dirty="0"/>
              <a:t>Figure 2: </a:t>
            </a:r>
            <a:r>
              <a:rPr lang="en-US" sz="3000" dirty="0" err="1"/>
              <a:t>Orthofinder</a:t>
            </a:r>
            <a:r>
              <a:rPr lang="en-US" sz="3000" dirty="0"/>
              <a:t> Species Tree</a:t>
            </a:r>
          </a:p>
        </p:txBody>
      </p:sp>
      <p:sp>
        <p:nvSpPr>
          <p:cNvPr id="33"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0EAD27D-30BF-2F78-2BA7-156038A2E869}"/>
              </a:ext>
            </a:extLst>
          </p:cNvPr>
          <p:cNvSpPr>
            <a:spLocks noGrp="1"/>
          </p:cNvSpPr>
          <p:nvPr>
            <p:ph idx="1"/>
          </p:nvPr>
        </p:nvSpPr>
        <p:spPr>
          <a:xfrm>
            <a:off x="630936" y="2807208"/>
            <a:ext cx="3429000" cy="3410712"/>
          </a:xfrm>
        </p:spPr>
        <p:txBody>
          <a:bodyPr vert="horz" lIns="91440" tIns="45720" rIns="91440" bIns="45720" rtlCol="0" anchor="t">
            <a:normAutofit/>
          </a:bodyPr>
          <a:lstStyle/>
          <a:p>
            <a:r>
              <a:rPr lang="en-US" sz="1000">
                <a:ea typeface="+mn-lt"/>
                <a:cs typeface="+mn-lt"/>
              </a:rPr>
              <a:t>Phylogenetic tree (Figure 2) reveals evolutionary relationships among plant species.</a:t>
            </a:r>
            <a:endParaRPr lang="en-US" sz="1000"/>
          </a:p>
          <a:p>
            <a:r>
              <a:rPr lang="en-US" sz="1000">
                <a:ea typeface="+mn-lt"/>
                <a:cs typeface="+mn-lt"/>
              </a:rPr>
              <a:t>Rice clusters with other cereal crops, indicating close evolutionary relationship.</a:t>
            </a:r>
            <a:endParaRPr lang="en-US" sz="1000"/>
          </a:p>
          <a:p>
            <a:r>
              <a:rPr lang="en-US" sz="1000">
                <a:ea typeface="+mn-lt"/>
                <a:cs typeface="+mn-lt"/>
              </a:rPr>
              <a:t>High bootstrap support values confirm confidence in evolutionary relationships.</a:t>
            </a:r>
            <a:endParaRPr lang="en-US" sz="1000"/>
          </a:p>
          <a:p>
            <a:r>
              <a:rPr lang="en-US" sz="1000" dirty="0">
                <a:ea typeface="+mn-lt"/>
                <a:cs typeface="+mn-lt"/>
              </a:rPr>
              <a:t>Rice serves as a model for grain size regulation, offering insights into genetic mechanisms.</a:t>
            </a:r>
          </a:p>
          <a:p>
            <a:r>
              <a:rPr lang="en-US" sz="1000" dirty="0">
                <a:ea typeface="+mn-lt"/>
                <a:cs typeface="+mn-lt"/>
              </a:rPr>
              <a:t>Inclusion of dicot species like Arabidopsis, grape, and tomato provides insights into GW2 evolution.</a:t>
            </a:r>
            <a:endParaRPr lang="en-US" sz="1000" dirty="0"/>
          </a:p>
          <a:p>
            <a:r>
              <a:rPr lang="en-US" sz="1000">
                <a:ea typeface="+mn-lt"/>
                <a:cs typeface="+mn-lt"/>
              </a:rPr>
              <a:t>Arabidopsis clustering with grape and tomato suggests regulatory mechanism similarities.</a:t>
            </a:r>
            <a:endParaRPr lang="en-US" sz="1000"/>
          </a:p>
          <a:p>
            <a:r>
              <a:rPr lang="en-US" sz="1000">
                <a:ea typeface="+mn-lt"/>
                <a:cs typeface="+mn-lt"/>
              </a:rPr>
              <a:t>Presence of distantly related species like Chlamydomonas highlights broader evolutionary context.</a:t>
            </a:r>
            <a:endParaRPr lang="en-US" sz="1000"/>
          </a:p>
          <a:p>
            <a:pPr marL="0" indent="0">
              <a:buNone/>
            </a:pPr>
            <a:endParaRPr lang="en-US" sz="1000"/>
          </a:p>
        </p:txBody>
      </p:sp>
      <p:pic>
        <p:nvPicPr>
          <p:cNvPr id="4" name="Picture 3">
            <a:extLst>
              <a:ext uri="{FF2B5EF4-FFF2-40B4-BE49-F238E27FC236}">
                <a16:creationId xmlns:a16="http://schemas.microsoft.com/office/drawing/2014/main" id="{8D13DD65-4A05-EE62-0A12-7BC48D6E8FC3}"/>
              </a:ext>
            </a:extLst>
          </p:cNvPr>
          <p:cNvPicPr>
            <a:picLocks noChangeAspect="1"/>
          </p:cNvPicPr>
          <p:nvPr/>
        </p:nvPicPr>
        <p:blipFill>
          <a:blip r:embed="rId2"/>
          <a:stretch>
            <a:fillRect/>
          </a:stretch>
        </p:blipFill>
        <p:spPr>
          <a:xfrm>
            <a:off x="4061630" y="181937"/>
            <a:ext cx="7907624" cy="6675554"/>
          </a:xfrm>
          <a:prstGeom prst="rect">
            <a:avLst/>
          </a:prstGeom>
        </p:spPr>
      </p:pic>
    </p:spTree>
    <p:extLst>
      <p:ext uri="{BB962C8B-B14F-4D97-AF65-F5344CB8AC3E}">
        <p14:creationId xmlns:p14="http://schemas.microsoft.com/office/powerpoint/2010/main" val="1086023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93E09-16BE-53F4-FBFC-66A304F9CA34}"/>
              </a:ext>
            </a:extLst>
          </p:cNvPr>
          <p:cNvSpPr>
            <a:spLocks noGrp="1"/>
          </p:cNvSpPr>
          <p:nvPr>
            <p:ph type="title"/>
          </p:nvPr>
        </p:nvSpPr>
        <p:spPr/>
        <p:txBody>
          <a:bodyPr/>
          <a:lstStyle/>
          <a:p>
            <a:r>
              <a:rPr lang="en-US" dirty="0"/>
              <a:t>Results:</a:t>
            </a:r>
          </a:p>
        </p:txBody>
      </p:sp>
      <p:sp>
        <p:nvSpPr>
          <p:cNvPr id="3" name="Content Placeholder 2">
            <a:extLst>
              <a:ext uri="{FF2B5EF4-FFF2-40B4-BE49-F238E27FC236}">
                <a16:creationId xmlns:a16="http://schemas.microsoft.com/office/drawing/2014/main" id="{45D86515-86C6-7FBE-FF4D-797CFDAE115F}"/>
              </a:ext>
            </a:extLst>
          </p:cNvPr>
          <p:cNvSpPr>
            <a:spLocks noGrp="1"/>
          </p:cNvSpPr>
          <p:nvPr>
            <p:ph idx="1"/>
          </p:nvPr>
        </p:nvSpPr>
        <p:spPr>
          <a:xfrm>
            <a:off x="838200" y="1378101"/>
            <a:ext cx="10515600" cy="4351338"/>
          </a:xfrm>
        </p:spPr>
        <p:txBody>
          <a:bodyPr vert="horz" lIns="91440" tIns="45720" rIns="91440" bIns="45720" rtlCol="0" anchor="t">
            <a:normAutofit/>
          </a:bodyPr>
          <a:lstStyle/>
          <a:p>
            <a:r>
              <a:rPr lang="en-US" err="1"/>
              <a:t>Orthofinder</a:t>
            </a:r>
            <a:r>
              <a:rPr lang="en-US" dirty="0"/>
              <a:t> Results: </a:t>
            </a:r>
            <a:r>
              <a:rPr lang="en-US" err="1"/>
              <a:t>Orthogroup</a:t>
            </a:r>
            <a:r>
              <a:rPr lang="en-US" dirty="0"/>
              <a:t> containing GW2 had 46 predicted GW2 orthologs across 14 different species. (Table 1)</a:t>
            </a:r>
          </a:p>
          <a:p>
            <a:endParaRPr lang="en-US" dirty="0"/>
          </a:p>
        </p:txBody>
      </p:sp>
      <p:graphicFrame>
        <p:nvGraphicFramePr>
          <p:cNvPr id="5" name="Table 4">
            <a:extLst>
              <a:ext uri="{FF2B5EF4-FFF2-40B4-BE49-F238E27FC236}">
                <a16:creationId xmlns:a16="http://schemas.microsoft.com/office/drawing/2014/main" id="{AC3579B2-C3EB-DE2D-7577-C730D6A368DF}"/>
              </a:ext>
            </a:extLst>
          </p:cNvPr>
          <p:cNvGraphicFramePr>
            <a:graphicFrameLocks noGrp="1"/>
          </p:cNvGraphicFramePr>
          <p:nvPr>
            <p:extLst>
              <p:ext uri="{D42A27DB-BD31-4B8C-83A1-F6EECF244321}">
                <p14:modId xmlns:p14="http://schemas.microsoft.com/office/powerpoint/2010/main" val="2738846083"/>
              </p:ext>
            </p:extLst>
          </p:nvPr>
        </p:nvGraphicFramePr>
        <p:xfrm>
          <a:off x="895047" y="2612571"/>
          <a:ext cx="11054092" cy="2799497"/>
        </p:xfrm>
        <a:graphic>
          <a:graphicData uri="http://schemas.openxmlformats.org/drawingml/2006/table">
            <a:tbl>
              <a:tblPr bandRow="1">
                <a:tableStyleId>{5C22544A-7EE6-4342-B048-85BDC9FD1C3A}</a:tableStyleId>
              </a:tblPr>
              <a:tblGrid>
                <a:gridCol w="2763523">
                  <a:extLst>
                    <a:ext uri="{9D8B030D-6E8A-4147-A177-3AD203B41FA5}">
                      <a16:colId xmlns:a16="http://schemas.microsoft.com/office/drawing/2014/main" val="1509816134"/>
                    </a:ext>
                  </a:extLst>
                </a:gridCol>
                <a:gridCol w="2763523">
                  <a:extLst>
                    <a:ext uri="{9D8B030D-6E8A-4147-A177-3AD203B41FA5}">
                      <a16:colId xmlns:a16="http://schemas.microsoft.com/office/drawing/2014/main" val="3272704420"/>
                    </a:ext>
                  </a:extLst>
                </a:gridCol>
                <a:gridCol w="2763523">
                  <a:extLst>
                    <a:ext uri="{9D8B030D-6E8A-4147-A177-3AD203B41FA5}">
                      <a16:colId xmlns:a16="http://schemas.microsoft.com/office/drawing/2014/main" val="1266977044"/>
                    </a:ext>
                  </a:extLst>
                </a:gridCol>
                <a:gridCol w="2763523">
                  <a:extLst>
                    <a:ext uri="{9D8B030D-6E8A-4147-A177-3AD203B41FA5}">
                      <a16:colId xmlns:a16="http://schemas.microsoft.com/office/drawing/2014/main" val="1837912288"/>
                    </a:ext>
                  </a:extLst>
                </a:gridCol>
              </a:tblGrid>
              <a:tr h="416977">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Species</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a:solidFill>
                            <a:srgbClr val="0D0D0D"/>
                          </a:solidFill>
                          <a:effectLst/>
                          <a:highlight>
                            <a:srgbClr val="FFFFFF"/>
                          </a:highlight>
                          <a:latin typeface="Arial"/>
                        </a:rPr>
                        <a:t>Number of Orthologous Genes</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Species</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a:solidFill>
                            <a:srgbClr val="0D0D0D"/>
                          </a:solidFill>
                          <a:effectLst/>
                          <a:highlight>
                            <a:srgbClr val="FFFFFF"/>
                          </a:highlight>
                          <a:latin typeface="Arial"/>
                        </a:rPr>
                        <a:t>Number of Orthologous Genes</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92282399"/>
                  </a:ext>
                </a:extLst>
              </a:tr>
              <a:tr h="272638">
                <a:tc>
                  <a:txBody>
                    <a:bodyPr/>
                    <a:lstStyle/>
                    <a:p>
                      <a:pPr algn="ctr" rtl="0" fontAlgn="t">
                        <a:spcBef>
                          <a:spcPts val="0"/>
                        </a:spcBef>
                        <a:spcAft>
                          <a:spcPts val="0"/>
                        </a:spcAft>
                      </a:pPr>
                      <a:r>
                        <a:rPr lang="en-US" sz="1400" b="0" i="0" u="none" strike="noStrike" err="1">
                          <a:solidFill>
                            <a:srgbClr val="0D0D0D"/>
                          </a:solidFill>
                          <a:effectLst/>
                          <a:highlight>
                            <a:srgbClr val="FFFFFF"/>
                          </a:highlight>
                          <a:latin typeface="Arial"/>
                        </a:rPr>
                        <a:t>Brachypodium</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3</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Millet</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4</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72560590"/>
                  </a:ext>
                </a:extLst>
              </a:tr>
              <a:tr h="272638">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Arabidopsis</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2</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Miscanthus</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6</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88366914"/>
                  </a:ext>
                </a:extLst>
              </a:tr>
              <a:tr h="272638">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Barley</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4</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Rice </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3</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45816975"/>
                  </a:ext>
                </a:extLst>
              </a:tr>
              <a:tr h="272638">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Chlamydomonas</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1</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Rye</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2</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48892881"/>
                  </a:ext>
                </a:extLst>
              </a:tr>
              <a:tr h="272638">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Grape</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1</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Sorghum</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3</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97809274"/>
                  </a:ext>
                </a:extLst>
              </a:tr>
              <a:tr h="272638">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Maize</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6</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Sugarcane</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8</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9380057"/>
                  </a:ext>
                </a:extLst>
              </a:tr>
              <a:tr h="272638">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Tomato</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1</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Wheat</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t">
                        <a:spcBef>
                          <a:spcPts val="0"/>
                        </a:spcBef>
                        <a:spcAft>
                          <a:spcPts val="0"/>
                        </a:spcAft>
                      </a:pPr>
                      <a:r>
                        <a:rPr lang="en-US" sz="1400" b="0" i="0" u="none" strike="noStrike" dirty="0">
                          <a:solidFill>
                            <a:srgbClr val="0D0D0D"/>
                          </a:solidFill>
                          <a:effectLst/>
                          <a:highlight>
                            <a:srgbClr val="FFFFFF"/>
                          </a:highlight>
                          <a:latin typeface="Arial"/>
                        </a:rPr>
                        <a:t>1</a:t>
                      </a:r>
                      <a:endParaRPr lang="en-US" sz="1400">
                        <a:effectLst/>
                        <a:latin typeface="Arial"/>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36504868"/>
                  </a:ext>
                </a:extLst>
              </a:tr>
            </a:tbl>
          </a:graphicData>
        </a:graphic>
      </p:graphicFrame>
      <p:sp>
        <p:nvSpPr>
          <p:cNvPr id="6" name="TextBox 5">
            <a:extLst>
              <a:ext uri="{FF2B5EF4-FFF2-40B4-BE49-F238E27FC236}">
                <a16:creationId xmlns:a16="http://schemas.microsoft.com/office/drawing/2014/main" id="{A028FAD4-8820-BE49-D3A2-ECCCC8686ED4}"/>
              </a:ext>
            </a:extLst>
          </p:cNvPr>
          <p:cNvSpPr txBox="1"/>
          <p:nvPr/>
        </p:nvSpPr>
        <p:spPr>
          <a:xfrm>
            <a:off x="805543" y="5389638"/>
            <a:ext cx="11149389"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solidFill>
                  <a:srgbClr val="0D0D0D"/>
                </a:solidFill>
                <a:latin typeface="Arial"/>
                <a:cs typeface="Arial"/>
              </a:rPr>
              <a:t>Table 1: GW2 Orthologous Genes and Species found with </a:t>
            </a:r>
            <a:r>
              <a:rPr lang="en-US" sz="1400" b="1" err="1">
                <a:solidFill>
                  <a:srgbClr val="0D0D0D"/>
                </a:solidFill>
                <a:latin typeface="Arial"/>
                <a:cs typeface="Arial"/>
              </a:rPr>
              <a:t>Orthofinder</a:t>
            </a:r>
            <a:r>
              <a:rPr lang="en-US" sz="1400" b="1" dirty="0">
                <a:solidFill>
                  <a:srgbClr val="0D0D0D"/>
                </a:solidFill>
                <a:latin typeface="Arial"/>
                <a:cs typeface="Arial"/>
              </a:rPr>
              <a:t>: </a:t>
            </a:r>
            <a:r>
              <a:rPr lang="en-US" sz="1400" dirty="0">
                <a:solidFill>
                  <a:srgbClr val="0D0D0D"/>
                </a:solidFill>
                <a:latin typeface="Roboto"/>
                <a:ea typeface="Roboto"/>
                <a:cs typeface="Roboto"/>
              </a:rPr>
              <a:t>This table shows the distribution of GW2 orthologs across various plant species, identified using </a:t>
            </a:r>
            <a:r>
              <a:rPr lang="en-US" sz="1400" err="1">
                <a:solidFill>
                  <a:srgbClr val="0D0D0D"/>
                </a:solidFill>
                <a:latin typeface="Roboto"/>
                <a:ea typeface="Roboto"/>
                <a:cs typeface="Roboto"/>
              </a:rPr>
              <a:t>OrthoFinder</a:t>
            </a:r>
            <a:r>
              <a:rPr lang="en-US" sz="1400" dirty="0">
                <a:solidFill>
                  <a:srgbClr val="0D0D0D"/>
                </a:solidFill>
                <a:latin typeface="Roboto"/>
                <a:ea typeface="Roboto"/>
                <a:cs typeface="Roboto"/>
              </a:rPr>
              <a:t> analysis. It lists each species alongside the number of orthologous genes found. The presence of GW2 orthologs across different plant lineages suggests shared functional roles, while differences in ortholog counts hint at functional diversity and species-specific adaptations.</a:t>
            </a:r>
          </a:p>
          <a:p>
            <a:endParaRPr lang="en-US" sz="4400" dirty="0"/>
          </a:p>
        </p:txBody>
      </p:sp>
    </p:spTree>
    <p:extLst>
      <p:ext uri="{BB962C8B-B14F-4D97-AF65-F5344CB8AC3E}">
        <p14:creationId xmlns:p14="http://schemas.microsoft.com/office/powerpoint/2010/main" val="4069726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8B008-754B-5132-9236-F1063663CA1A}"/>
              </a:ext>
            </a:extLst>
          </p:cNvPr>
          <p:cNvSpPr>
            <a:spLocks noGrp="1"/>
          </p:cNvSpPr>
          <p:nvPr>
            <p:ph type="title"/>
          </p:nvPr>
        </p:nvSpPr>
        <p:spPr>
          <a:xfrm>
            <a:off x="112486" y="389315"/>
            <a:ext cx="4697791" cy="1325563"/>
          </a:xfrm>
        </p:spPr>
        <p:txBody>
          <a:bodyPr/>
          <a:lstStyle/>
          <a:p>
            <a:r>
              <a:rPr lang="en-US" dirty="0"/>
              <a:t>Results: </a:t>
            </a:r>
            <a:br>
              <a:rPr lang="en-US" dirty="0"/>
            </a:br>
            <a:r>
              <a:rPr lang="en-US" dirty="0"/>
              <a:t>Figure 3: Gene Tree</a:t>
            </a:r>
          </a:p>
        </p:txBody>
      </p:sp>
      <p:sp>
        <p:nvSpPr>
          <p:cNvPr id="3" name="Content Placeholder 2">
            <a:extLst>
              <a:ext uri="{FF2B5EF4-FFF2-40B4-BE49-F238E27FC236}">
                <a16:creationId xmlns:a16="http://schemas.microsoft.com/office/drawing/2014/main" id="{5554C839-7002-85C1-3E1B-8F12E75B7F61}"/>
              </a:ext>
            </a:extLst>
          </p:cNvPr>
          <p:cNvSpPr>
            <a:spLocks noGrp="1"/>
          </p:cNvSpPr>
          <p:nvPr>
            <p:ph idx="1"/>
          </p:nvPr>
        </p:nvSpPr>
        <p:spPr>
          <a:xfrm>
            <a:off x="3629" y="1257149"/>
            <a:ext cx="3560839" cy="4944004"/>
          </a:xfrm>
        </p:spPr>
        <p:txBody>
          <a:bodyPr vert="horz" lIns="91440" tIns="45720" rIns="91440" bIns="45720" rtlCol="0" anchor="t">
            <a:noAutofit/>
          </a:bodyPr>
          <a:lstStyle/>
          <a:p>
            <a:endParaRPr lang="en-US"/>
          </a:p>
          <a:p>
            <a:pPr>
              <a:buFont typeface=""/>
              <a:buChar char="•"/>
            </a:pPr>
            <a:r>
              <a:rPr lang="en-US" sz="1400" dirty="0">
                <a:solidFill>
                  <a:srgbClr val="0D0D0D"/>
                </a:solidFill>
                <a:latin typeface="Söhne"/>
                <a:ea typeface="Söhne"/>
                <a:cs typeface="Söhne"/>
              </a:rPr>
              <a:t>Gene tree (Figure 3) shows distinct evolutionary patterns among GW2 orthologs.</a:t>
            </a:r>
          </a:p>
          <a:p>
            <a:pPr>
              <a:buFont typeface=""/>
              <a:buChar char="•"/>
            </a:pPr>
            <a:r>
              <a:rPr lang="en-US" sz="1400" dirty="0">
                <a:solidFill>
                  <a:srgbClr val="0D0D0D"/>
                </a:solidFill>
                <a:latin typeface="Söhne"/>
                <a:ea typeface="Söhne"/>
                <a:cs typeface="Söhne"/>
              </a:rPr>
              <a:t>Ortholog clustering reveals both conserved and divergent lineages across plant species.</a:t>
            </a:r>
          </a:p>
          <a:p>
            <a:pPr>
              <a:buFont typeface=""/>
              <a:buChar char="•"/>
            </a:pPr>
            <a:r>
              <a:rPr lang="en-US" sz="1400" dirty="0">
                <a:solidFill>
                  <a:srgbClr val="0D0D0D"/>
                </a:solidFill>
                <a:latin typeface="Söhne"/>
                <a:ea typeface="Söhne"/>
                <a:cs typeface="Söhne"/>
              </a:rPr>
              <a:t>Close sequence similarity observed in rice, barley, and </a:t>
            </a:r>
            <a:r>
              <a:rPr lang="en-US" sz="1400" err="1">
                <a:solidFill>
                  <a:srgbClr val="0D0D0D"/>
                </a:solidFill>
                <a:latin typeface="Söhne"/>
                <a:ea typeface="Söhne"/>
                <a:cs typeface="Söhne"/>
              </a:rPr>
              <a:t>brachypodium</a:t>
            </a:r>
            <a:r>
              <a:rPr lang="en-US" sz="1400" dirty="0">
                <a:solidFill>
                  <a:srgbClr val="0D0D0D"/>
                </a:solidFill>
                <a:latin typeface="Söhne"/>
                <a:ea typeface="Söhne"/>
                <a:cs typeface="Söhne"/>
              </a:rPr>
              <a:t> genes suggests functional conservation.</a:t>
            </a:r>
          </a:p>
          <a:p>
            <a:pPr>
              <a:buFont typeface=""/>
              <a:buChar char="•"/>
            </a:pPr>
            <a:r>
              <a:rPr lang="en-US" sz="1400" dirty="0">
                <a:solidFill>
                  <a:srgbClr val="0D0D0D"/>
                </a:solidFill>
                <a:latin typeface="Söhne"/>
                <a:ea typeface="Söhne"/>
                <a:cs typeface="Söhne"/>
              </a:rPr>
              <a:t>Divergent lineages such as </a:t>
            </a:r>
            <a:r>
              <a:rPr lang="en-US" sz="1400" err="1">
                <a:solidFill>
                  <a:srgbClr val="0D0D0D"/>
                </a:solidFill>
                <a:latin typeface="Söhne"/>
                <a:ea typeface="Söhne"/>
                <a:cs typeface="Söhne"/>
              </a:rPr>
              <a:t>arabidopsis</a:t>
            </a:r>
            <a:r>
              <a:rPr lang="en-US" sz="1400" dirty="0">
                <a:solidFill>
                  <a:srgbClr val="0D0D0D"/>
                </a:solidFill>
                <a:latin typeface="Söhne"/>
                <a:ea typeface="Söhne"/>
                <a:cs typeface="Söhne"/>
              </a:rPr>
              <a:t>, sugarcane, sorghum, and maize indicate evolutionary divergence.</a:t>
            </a:r>
          </a:p>
          <a:p>
            <a:pPr>
              <a:buFont typeface=""/>
              <a:buChar char="•"/>
            </a:pPr>
            <a:r>
              <a:rPr lang="en-US" sz="1400" dirty="0">
                <a:solidFill>
                  <a:srgbClr val="0D0D0D"/>
                </a:solidFill>
                <a:latin typeface="Söhne"/>
                <a:ea typeface="Söhne"/>
                <a:cs typeface="Söhne"/>
              </a:rPr>
              <a:t>Nodes with high support values indicate strong evolutionary relationships among orthologs.</a:t>
            </a:r>
          </a:p>
          <a:p>
            <a:pPr>
              <a:buFont typeface=""/>
              <a:buChar char="•"/>
            </a:pPr>
            <a:r>
              <a:rPr lang="en-US" sz="1400" dirty="0">
                <a:solidFill>
                  <a:srgbClr val="0D0D0D"/>
                </a:solidFill>
                <a:latin typeface="Söhne"/>
                <a:ea typeface="Söhne"/>
                <a:cs typeface="Söhne"/>
              </a:rPr>
              <a:t>Results shed light on evolutionary dynamics and sequence conservation of GW2 orthologs, offering insights into grain size regulation mechanisms in angiosperms.</a:t>
            </a:r>
          </a:p>
        </p:txBody>
      </p:sp>
      <p:pic>
        <p:nvPicPr>
          <p:cNvPr id="4" name="Picture 3" descr="A computer screen with a green box&#10;&#10;Description automatically generated">
            <a:extLst>
              <a:ext uri="{FF2B5EF4-FFF2-40B4-BE49-F238E27FC236}">
                <a16:creationId xmlns:a16="http://schemas.microsoft.com/office/drawing/2014/main" id="{26BC8D41-BB1B-4A06-AB6B-5D018FBFE55E}"/>
              </a:ext>
            </a:extLst>
          </p:cNvPr>
          <p:cNvPicPr>
            <a:picLocks noChangeAspect="1"/>
          </p:cNvPicPr>
          <p:nvPr/>
        </p:nvPicPr>
        <p:blipFill>
          <a:blip r:embed="rId2"/>
          <a:stretch>
            <a:fillRect/>
          </a:stretch>
        </p:blipFill>
        <p:spPr>
          <a:xfrm>
            <a:off x="3804406" y="193070"/>
            <a:ext cx="9143093" cy="6496050"/>
          </a:xfrm>
          <a:prstGeom prst="rect">
            <a:avLst/>
          </a:prstGeom>
        </p:spPr>
      </p:pic>
    </p:spTree>
    <p:extLst>
      <p:ext uri="{BB962C8B-B14F-4D97-AF65-F5344CB8AC3E}">
        <p14:creationId xmlns:p14="http://schemas.microsoft.com/office/powerpoint/2010/main" val="18962487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Comparative Genomics Analysis of the GW2 Regulatory Gene Across Diverse Plant Species</vt:lpstr>
      <vt:lpstr>Disclaimer:</vt:lpstr>
      <vt:lpstr>Introduction:</vt:lpstr>
      <vt:lpstr>PowerPoint Presentation</vt:lpstr>
      <vt:lpstr>Methods</vt:lpstr>
      <vt:lpstr>PowerPoint Presentation</vt:lpstr>
      <vt:lpstr>Results: Figure 2: Orthofinder Species Tree</vt:lpstr>
      <vt:lpstr>Results:</vt:lpstr>
      <vt:lpstr>Results:  Figure 3: Gene Tree</vt:lpstr>
      <vt:lpstr>Results:  Figure 4: Species Tree Reconciliation</vt:lpstr>
      <vt:lpstr>Results: Table 2: Interproscan Domains</vt:lpstr>
      <vt:lpstr>Discussion: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354</cp:revision>
  <dcterms:created xsi:type="dcterms:W3CDTF">2024-04-15T17:34:32Z</dcterms:created>
  <dcterms:modified xsi:type="dcterms:W3CDTF">2024-04-18T18:11:53Z</dcterms:modified>
</cp:coreProperties>
</file>