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7" r:id="rId11"/>
    <p:sldId id="264" r:id="rId12"/>
    <p:sldId id="268" r:id="rId13"/>
    <p:sldId id="26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23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DCE19-F139-F453-2961-A3B70650CB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B1E001-7E5B-66CE-F6BB-7FFFB3E91C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91AA3B-7518-4600-A080-E420AE1E1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100-7B61-4F82-8606-26711E55ECBF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B24946-8516-744E-17B8-C7E534B60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346970-D3CA-20CE-44E6-6BCD61715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052F6-2CAA-425D-B7D1-56781607A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790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5FE03-F332-B4D6-C766-9D3408E97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5E36FB-E1F6-6D43-745E-43096DCC6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331193-CEFF-D1C9-CC52-35DBEAD53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100-7B61-4F82-8606-26711E55ECBF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1A5532-455E-E352-667B-9D3FFAE58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B317E8-8B10-08E1-CBFC-D2FECC3CD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052F6-2CAA-425D-B7D1-56781607A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48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3C5F1A-3CEF-E84B-A29D-25E93DD8B9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39CBEC-9585-0FC3-E0C4-10624890DF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476DEA-C614-0323-FD0A-950B2520C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100-7B61-4F82-8606-26711E55ECBF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7E2C37-218A-BFD8-1EED-7A56BAFDD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52BCCB-317C-14B0-E135-CDDDA1773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052F6-2CAA-425D-B7D1-56781607A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578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8279A-2579-CC8D-7853-340A1B85F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9810DB-D223-0EC3-1F36-E787139DDB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5B6F5-1858-01AD-1533-768B52C28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100-7B61-4F82-8606-26711E55ECBF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F4BF90-2B85-D608-A860-4A499E3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D0639-7F7A-45F6-5B4C-26F1FA5CA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052F6-2CAA-425D-B7D1-56781607A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907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1329E-7639-175E-332D-79D836A4A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E45EF-B8B9-F2DB-EF1A-779B5A29B1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CA244-FC20-DFA7-122D-072CA3E3D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100-7B61-4F82-8606-26711E55ECBF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BD1650-186E-14EE-11DD-2106B282D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B903D-AA7E-8AD5-F9C1-873554BF8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052F6-2CAA-425D-B7D1-56781607A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745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C58C9-F248-32EA-8A7A-2F846F1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9A6A6-82E7-2CE3-4ACE-EC02D1EAF2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C99E05-E8BC-B624-2769-0F989AC7A7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7785F2-1FD0-DBC2-2FF1-A36613523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100-7B61-4F82-8606-26711E55ECBF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890727-F69F-CEC9-B73C-717712E6F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5E4438-B9B8-4F6B-F580-FA0247FC5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052F6-2CAA-425D-B7D1-56781607A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186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BA55A-5FDF-07E1-A736-D0E98117C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5CC9C2-6E9E-6E9C-28A9-49BD5A0E0F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6C1E4F-8DB1-B9DC-1BCB-470501FF2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DE8242-340A-0E9C-35E6-1997D95D4D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DC9ECA-DB0B-80D3-A176-5543BA5877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8B64C-9572-67F7-EA93-690998886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100-7B61-4F82-8606-26711E55ECBF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5A896E-6009-5C9A-8668-7F248D69F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E27621-5AF6-6B38-453A-8F7ABBC2C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052F6-2CAA-425D-B7D1-56781607A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245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6426C-E6B5-14BD-FF94-87BA76BEA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6594C5-7B14-96B9-90A3-10ED7DD5A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100-7B61-4F82-8606-26711E55ECBF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34A7E8-3569-040B-6631-D550A51E9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EB905F-B096-B77D-71B7-E1A3393B6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052F6-2CAA-425D-B7D1-56781607A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433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DF94F5-C258-2DE0-9284-A2E7DEFA5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100-7B61-4F82-8606-26711E55ECBF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F98749-B0B0-99AB-362B-283F526FA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FC0283-6BD1-0D7F-C5E9-740F96CB6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052F6-2CAA-425D-B7D1-56781607A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453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9F82F-A31A-D6E9-2C1A-247AA7B1B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8DE4B-D968-1B5F-7770-F1AA49751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B2B12B-3BE1-CA4F-433F-9478DFFE3B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E347D-8342-3871-B5FC-7CA68366D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100-7B61-4F82-8606-26711E55ECBF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CC6A96-D1F3-9BCC-BE75-B8D6EB0F6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828ED4-C1A6-C9F9-34E2-E6E6BC432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052F6-2CAA-425D-B7D1-56781607A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335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3528C-138F-EF34-6A3B-5A33DD134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E30DB9-22BC-899E-D7D7-3B143A5440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00ACE8-B479-1646-7355-2635366844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3CA682-E3E0-ABAC-59E5-CF7253AE6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A100-7B61-4F82-8606-26711E55ECBF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AA2D16-0E11-C44E-8D5B-1947E4516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640EEF-1ED6-88C6-98D3-B30B60E2F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052F6-2CAA-425D-B7D1-56781607A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487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63BA25-E5BC-C0FA-FCD2-6FF0F8A6C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50ADAC-627C-7A7F-A774-110684EFD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1FD0F-9F93-E30F-399F-9B340578B2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A9A100-7B61-4F82-8606-26711E55ECBF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49CB1-86CE-CA6E-DDB2-A448CF1B77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4035C-97C6-2B84-91AC-BBCD5BCE84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B052F6-2CAA-425D-B7D1-56781607A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06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63BC7-11E0-4CEE-81EA-3813A0DE7F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276" y="1274491"/>
            <a:ext cx="5006093" cy="2985749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Investigating cold tolerance through comparative study of </a:t>
            </a:r>
            <a:r>
              <a:rPr lang="en-US" sz="4400" i="1" dirty="0"/>
              <a:t>Solanum</a:t>
            </a:r>
            <a:r>
              <a:rPr lang="en-US" sz="4400" dirty="0"/>
              <a:t> genus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37BDDF-6434-C3B0-6AB0-134373D011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43" y="4512641"/>
            <a:ext cx="2169705" cy="648990"/>
          </a:xfrm>
        </p:spPr>
        <p:txBody>
          <a:bodyPr/>
          <a:lstStyle/>
          <a:p>
            <a:r>
              <a:rPr lang="en-US" dirty="0"/>
              <a:t>Jas Mangat</a:t>
            </a:r>
          </a:p>
        </p:txBody>
      </p:sp>
      <p:pic>
        <p:nvPicPr>
          <p:cNvPr id="1026" name="Picture 2" descr="Factsheet - *Solanum americanum">
            <a:extLst>
              <a:ext uri="{FF2B5EF4-FFF2-40B4-BE49-F238E27FC236}">
                <a16:creationId xmlns:a16="http://schemas.microsoft.com/office/drawing/2014/main" id="{12ECEDC6-337A-C2CF-719C-BA1FCDAACC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4136"/>
          <a:stretch/>
        </p:blipFill>
        <p:spPr bwMode="auto">
          <a:xfrm>
            <a:off x="7860167" y="4223361"/>
            <a:ext cx="1814601" cy="2094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Tomato">
            <a:extLst>
              <a:ext uri="{FF2B5EF4-FFF2-40B4-BE49-F238E27FC236}">
                <a16:creationId xmlns:a16="http://schemas.microsoft.com/office/drawing/2014/main" id="{AAC8791F-0F0F-2E1D-F962-7FF64F5118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86" t="7377" r="27583" b="20060"/>
          <a:stretch/>
        </p:blipFill>
        <p:spPr bwMode="auto">
          <a:xfrm>
            <a:off x="5341369" y="4223361"/>
            <a:ext cx="2461028" cy="2094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F0C36E-457C-8D9D-E651-47561108E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768" y="2204547"/>
            <a:ext cx="2965341" cy="197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Solanum tuberosum 'Maris Bard', Potato 'Maris Bard' in GardenTags plant  encyclopedia">
            <a:extLst>
              <a:ext uri="{FF2B5EF4-FFF2-40B4-BE49-F238E27FC236}">
                <a16:creationId xmlns:a16="http://schemas.microsoft.com/office/drawing/2014/main" id="{4D295BB5-F4BA-FC8E-2CD8-EA57414926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55" r="13662" b="4165"/>
          <a:stretch/>
        </p:blipFill>
        <p:spPr bwMode="auto">
          <a:xfrm>
            <a:off x="9721139" y="4223361"/>
            <a:ext cx="2368018" cy="2094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British Wild Plant: Solanum dulcamara Bittersweet">
            <a:extLst>
              <a:ext uri="{FF2B5EF4-FFF2-40B4-BE49-F238E27FC236}">
                <a16:creationId xmlns:a16="http://schemas.microsoft.com/office/drawing/2014/main" id="{7F326064-9275-8137-3997-E479545478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3" b="10423"/>
          <a:stretch/>
        </p:blipFill>
        <p:spPr bwMode="auto">
          <a:xfrm>
            <a:off x="8386693" y="2213458"/>
            <a:ext cx="1864267" cy="1961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rowing Tomato Plants: Planting, Growing, and Harvesting Tomatoes  Information | The Old Farmer's Almanac">
            <a:extLst>
              <a:ext uri="{FF2B5EF4-FFF2-40B4-BE49-F238E27FC236}">
                <a16:creationId xmlns:a16="http://schemas.microsoft.com/office/drawing/2014/main" id="{BDE9B9CB-BD09-3FAD-F259-340361AD9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8"/>
          <a:stretch/>
        </p:blipFill>
        <p:spPr bwMode="auto">
          <a:xfrm>
            <a:off x="5412664" y="584479"/>
            <a:ext cx="2389733" cy="157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ow to Plant and Grow Bell Peppers | HGTV">
            <a:extLst>
              <a:ext uri="{FF2B5EF4-FFF2-40B4-BE49-F238E27FC236}">
                <a16:creationId xmlns:a16="http://schemas.microsoft.com/office/drawing/2014/main" id="{A8507734-284C-2A50-5FBD-6CD3F35FD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9429" y="562450"/>
            <a:ext cx="2139728" cy="160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ow to Grow Eggplant - The Rose Table">
            <a:extLst>
              <a:ext uri="{FF2B5EF4-FFF2-40B4-BE49-F238E27FC236}">
                <a16:creationId xmlns:a16="http://schemas.microsoft.com/office/drawing/2014/main" id="{0C77DE8C-AB69-EC7C-10B6-70E9997AF6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31"/>
          <a:stretch/>
        </p:blipFill>
        <p:spPr bwMode="auto">
          <a:xfrm>
            <a:off x="10319544" y="2213458"/>
            <a:ext cx="1778730" cy="196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ayefield">
            <a:extLst>
              <a:ext uri="{FF2B5EF4-FFF2-40B4-BE49-F238E27FC236}">
                <a16:creationId xmlns:a16="http://schemas.microsoft.com/office/drawing/2014/main" id="{DE82950C-0FCD-0BBD-4D8C-0AF803CD17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8" r="5010" b="21163"/>
          <a:stretch/>
        </p:blipFill>
        <p:spPr bwMode="auto">
          <a:xfrm>
            <a:off x="7860167" y="578989"/>
            <a:ext cx="2038509" cy="159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4278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E72B1C9-332B-5EAC-14C0-A8468CE91124}"/>
              </a:ext>
            </a:extLst>
          </p:cNvPr>
          <p:cNvSpPr txBox="1">
            <a:spLocks/>
          </p:cNvSpPr>
          <p:nvPr/>
        </p:nvSpPr>
        <p:spPr>
          <a:xfrm>
            <a:off x="0" y="2160"/>
            <a:ext cx="12192000" cy="793577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err="1">
                <a:solidFill>
                  <a:schemeClr val="bg1"/>
                </a:solidFill>
              </a:rPr>
              <a:t>Orthogroups</a:t>
            </a:r>
            <a:r>
              <a:rPr lang="en-US" sz="3600" dirty="0">
                <a:solidFill>
                  <a:schemeClr val="bg1"/>
                </a:solidFill>
              </a:rPr>
              <a:t> specific to cold species</a:t>
            </a:r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A4645BC8-FE50-3ED9-07F1-9FC4381551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6986259"/>
              </p:ext>
            </p:extLst>
          </p:nvPr>
        </p:nvGraphicFramePr>
        <p:xfrm>
          <a:off x="239863" y="1037385"/>
          <a:ext cx="11712273" cy="56313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56383">
                  <a:extLst>
                    <a:ext uri="{9D8B030D-6E8A-4147-A177-3AD203B41FA5}">
                      <a16:colId xmlns:a16="http://schemas.microsoft.com/office/drawing/2014/main" val="359377350"/>
                    </a:ext>
                  </a:extLst>
                </a:gridCol>
                <a:gridCol w="2003729">
                  <a:extLst>
                    <a:ext uri="{9D8B030D-6E8A-4147-A177-3AD203B41FA5}">
                      <a16:colId xmlns:a16="http://schemas.microsoft.com/office/drawing/2014/main" val="1687755860"/>
                    </a:ext>
                  </a:extLst>
                </a:gridCol>
                <a:gridCol w="2289975">
                  <a:extLst>
                    <a:ext uri="{9D8B030D-6E8A-4147-A177-3AD203B41FA5}">
                      <a16:colId xmlns:a16="http://schemas.microsoft.com/office/drawing/2014/main" val="300256466"/>
                    </a:ext>
                  </a:extLst>
                </a:gridCol>
                <a:gridCol w="1590261">
                  <a:extLst>
                    <a:ext uri="{9D8B030D-6E8A-4147-A177-3AD203B41FA5}">
                      <a16:colId xmlns:a16="http://schemas.microsoft.com/office/drawing/2014/main" val="2893311689"/>
                    </a:ext>
                  </a:extLst>
                </a:gridCol>
                <a:gridCol w="1971925">
                  <a:extLst>
                    <a:ext uri="{9D8B030D-6E8A-4147-A177-3AD203B41FA5}">
                      <a16:colId xmlns:a16="http://schemas.microsoft.com/office/drawing/2014/main" val="945720384"/>
                    </a:ext>
                  </a:extLst>
                </a:gridCol>
              </a:tblGrid>
              <a:tr h="3957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Domain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No. of genes in cold species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No. of genes in non-cold species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Cold species coverage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Non-cold species coverage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ctr"/>
                </a:tc>
                <a:extLst>
                  <a:ext uri="{0D108BD9-81ED-4DB2-BD59-A6C34878D82A}">
                    <a16:rowId xmlns:a16="http://schemas.microsoft.com/office/drawing/2014/main" val="717115287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IPP transferase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142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0.8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583854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Domain of unknown function (DUF4283)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142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0.8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9022758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NB-ARC domain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215778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</a:rPr>
                        <a:t>Pumilio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-family RNA binding repeat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9836125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Omp85 superfamily domain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079961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Serine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</a:rPr>
                        <a:t>hydroxymethyltransferase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903699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Cytochrome P450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0.9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048003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TCP family transcription factor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950745"/>
                  </a:ext>
                </a:extLst>
              </a:tr>
              <a:tr h="2705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Yippee zinc-binding/DNA-binding/Mis18, centromere assembly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955290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AIG1 family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2907515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Major intrinsic protein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786771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Armadillo/beta-catenin-like repeat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030344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F-box domain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1891449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Domain of unknown function (DUF295)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832487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Leucine rich repeat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093048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Leucine Rich repeat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90863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Leucine rich repeat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23" marR="9223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070685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RNase H-like domain found in reverse transcriptase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912609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Reverse transcriptase (RNA-dependent DNA polymerase)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159020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Integrase zinc-binding domain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634100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RNase H-like domain found in reverse transcriptase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572131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Gag-polypeptide of LTR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copia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-type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425851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domain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3645716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WRKY DNA-binding domain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0.29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256216"/>
                  </a:ext>
                </a:extLst>
              </a:tr>
              <a:tr h="20291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Plant mobile domain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0.29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7310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702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73B6C-6204-FF5A-ADDC-5E3CE4C82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58"/>
            <a:ext cx="12192000" cy="800560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 err="1">
                <a:solidFill>
                  <a:schemeClr val="bg1"/>
                </a:solidFill>
              </a:rPr>
              <a:t>Orthogroups</a:t>
            </a:r>
            <a:r>
              <a:rPr lang="en-US" sz="3600" dirty="0">
                <a:solidFill>
                  <a:schemeClr val="bg1"/>
                </a:solidFill>
              </a:rPr>
              <a:t> expanded in cold tomato species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8C9F9-4644-6724-1E0C-D30250BC47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lnSpc>
                <a:spcPct val="110000"/>
              </a:lnSpc>
            </a:pPr>
            <a:r>
              <a:rPr lang="en-US" sz="2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This analysis was only done for tomato species due to noisy data. </a:t>
            </a:r>
            <a:r>
              <a:rPr lang="en-US" sz="20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Orthogroups</a:t>
            </a:r>
            <a:r>
              <a:rPr lang="en-US" sz="2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that were expanded in cold ecotypes were found using a combination of the following filters:</a:t>
            </a:r>
          </a:p>
          <a:p>
            <a:pPr marL="0" indent="0">
              <a:lnSpc>
                <a:spcPct val="110000"/>
              </a:lnSpc>
              <a:buNone/>
            </a:pPr>
            <a:endParaRPr lang="en-US" sz="20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At least 20 genes present in every cold tomato species and at most 10 in every non-cold tomato species.</a:t>
            </a:r>
          </a:p>
          <a:p>
            <a:pPr marL="457200" marR="0" lvl="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Cold&gt;=10, Non-cold&lt;=6</a:t>
            </a:r>
          </a:p>
          <a:p>
            <a:pPr marL="457200" marR="0" lvl="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Cold&gt;=6, Non-cold&lt;=3</a:t>
            </a:r>
          </a:p>
          <a:p>
            <a:pPr marL="457200" marR="0" lvl="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Cold&gt;=4, Non-cold&lt;=1</a:t>
            </a:r>
          </a:p>
          <a:p>
            <a:pPr marL="457200" marR="0" lvl="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Cold&gt;=3, Non-cold&lt;=0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7306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BDFD5BB-6A6D-D2A3-BC53-50FE6D27F2A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7893196"/>
              </p:ext>
            </p:extLst>
          </p:nvPr>
        </p:nvGraphicFramePr>
        <p:xfrm>
          <a:off x="636105" y="1152939"/>
          <a:ext cx="10717695" cy="52001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4426">
                  <a:extLst>
                    <a:ext uri="{9D8B030D-6E8A-4147-A177-3AD203B41FA5}">
                      <a16:colId xmlns:a16="http://schemas.microsoft.com/office/drawing/2014/main" val="2037005359"/>
                    </a:ext>
                  </a:extLst>
                </a:gridCol>
                <a:gridCol w="9073269">
                  <a:extLst>
                    <a:ext uri="{9D8B030D-6E8A-4147-A177-3AD203B41FA5}">
                      <a16:colId xmlns:a16="http://schemas.microsoft.com/office/drawing/2014/main" val="2793819956"/>
                    </a:ext>
                  </a:extLst>
                </a:gridCol>
              </a:tblGrid>
              <a:tr h="5901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Orthogroup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Domain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ctr"/>
                </a:tc>
                <a:extLst>
                  <a:ext uri="{0D108BD9-81ED-4DB2-BD59-A6C34878D82A}">
                    <a16:rowId xmlns:a16="http://schemas.microsoft.com/office/drawing/2014/main" val="2929297761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OG0000061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Integrase core domain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8629375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OG0000109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Reverse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transcrptase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36689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OG0000202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F-box domain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248674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OG0000308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Prolyl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oligopeptidase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, anti-codon binding domain of tRNA ligase, NAD binding domain, glutamine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amidotransferase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400054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OG0000511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Leucine rich repeat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665751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OG0000713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Reverse transcriptase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935428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OG0000942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Retrotransposon gag protein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530366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OG0001034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GAG integrase domain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0279521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OG0001130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Retrotransposon gag protein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415992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OG0002524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Retrotransposon gag protein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309888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OG0005012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Reverse transcriptase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866293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OG0005497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Reverse transcriptase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552290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OG0006260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Reverse transcriptase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119884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OG0007477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GAG integrase domain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373146"/>
                  </a:ext>
                </a:extLst>
              </a:tr>
              <a:tr h="3073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OG0007519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GAG integrase domain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1" marR="23531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9535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1C17796-14C9-E921-4DA5-E0123A330FBE}"/>
              </a:ext>
            </a:extLst>
          </p:cNvPr>
          <p:cNvSpPr txBox="1">
            <a:spLocks/>
          </p:cNvSpPr>
          <p:nvPr/>
        </p:nvSpPr>
        <p:spPr>
          <a:xfrm>
            <a:off x="0" y="2158"/>
            <a:ext cx="12192000" cy="772640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err="1">
                <a:solidFill>
                  <a:schemeClr val="bg1"/>
                </a:solidFill>
              </a:rPr>
              <a:t>Orthogroups</a:t>
            </a:r>
            <a:r>
              <a:rPr lang="en-US" sz="3600" dirty="0">
                <a:solidFill>
                  <a:schemeClr val="bg1"/>
                </a:solidFill>
              </a:rPr>
              <a:t> expanded in cold tomato species </a:t>
            </a:r>
          </a:p>
        </p:txBody>
      </p:sp>
    </p:spTree>
    <p:extLst>
      <p:ext uri="{BB962C8B-B14F-4D97-AF65-F5344CB8AC3E}">
        <p14:creationId xmlns:p14="http://schemas.microsoft.com/office/powerpoint/2010/main" val="2620719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D145A-4F5E-0428-39B2-C7D3C6EAF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58"/>
            <a:ext cx="12192000" cy="786599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Conclusion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4BAA0-256D-031F-5D72-CDCAAA2EB3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Cytochrome P450 – cold specific</a:t>
            </a:r>
          </a:p>
          <a:p>
            <a:pPr lvl="1"/>
            <a:r>
              <a:rPr lang="en-US" sz="2000" dirty="0"/>
              <a:t>Involved in cellular metabolism and homeostasis</a:t>
            </a:r>
          </a:p>
          <a:p>
            <a:r>
              <a:rPr lang="en-US" sz="2000" dirty="0"/>
              <a:t>Viral genome integration – expanded in cold/wild tomato species</a:t>
            </a:r>
          </a:p>
          <a:p>
            <a:pPr lvl="1"/>
            <a:r>
              <a:rPr lang="en-US" sz="2000" dirty="0"/>
              <a:t>Must have been lost due to selection for disease-resistant cultivars</a:t>
            </a:r>
          </a:p>
          <a:p>
            <a:r>
              <a:rPr lang="en-US" sz="2000" dirty="0"/>
              <a:t>Could relax/change filtering criteria</a:t>
            </a:r>
          </a:p>
        </p:txBody>
      </p:sp>
    </p:spTree>
    <p:extLst>
      <p:ext uri="{BB962C8B-B14F-4D97-AF65-F5344CB8AC3E}">
        <p14:creationId xmlns:p14="http://schemas.microsoft.com/office/powerpoint/2010/main" val="1987248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27696-38F1-D3E9-9019-AF141181F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60"/>
            <a:ext cx="12192000" cy="764897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Cold Stress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16B9B-66CE-3050-B368-450D3A73D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609" y="1960797"/>
            <a:ext cx="5363155" cy="2173881"/>
          </a:xfrm>
        </p:spPr>
        <p:txBody>
          <a:bodyPr>
            <a:normAutofit/>
          </a:bodyPr>
          <a:lstStyle/>
          <a:p>
            <a:r>
              <a:rPr lang="en-US" sz="2000" dirty="0"/>
              <a:t>Temperature below 15</a:t>
            </a:r>
            <a:r>
              <a:rPr lang="en-US" sz="2000" baseline="30000" dirty="0"/>
              <a:t>o</a:t>
            </a:r>
            <a:r>
              <a:rPr lang="en-US" sz="2000" dirty="0"/>
              <a:t>C</a:t>
            </a:r>
          </a:p>
          <a:p>
            <a:r>
              <a:rPr lang="en-US" sz="2000" dirty="0"/>
              <a:t>Limits productivity and geographical distribution of plants.</a:t>
            </a:r>
          </a:p>
          <a:p>
            <a:r>
              <a:rPr lang="en-US" sz="2000" dirty="0"/>
              <a:t>Most staple crops like corn, rice, and tomato have tropical origins and cannot survive low temperatures.</a:t>
            </a:r>
          </a:p>
          <a:p>
            <a:endParaRPr lang="en-US" sz="2000" baseline="-25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E18BF9-62BC-E95B-3AEB-09640B6BA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4764" y="1488871"/>
            <a:ext cx="6265627" cy="38802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65AAF6-E3B9-3B5F-7B83-35E4ED8C1E19}"/>
              </a:ext>
            </a:extLst>
          </p:cNvPr>
          <p:cNvSpPr txBox="1"/>
          <p:nvPr/>
        </p:nvSpPr>
        <p:spPr>
          <a:xfrm>
            <a:off x="7330995" y="5454997"/>
            <a:ext cx="2664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Mean temperature in July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659900-BD8C-5B3F-F601-2047A71CFEB5}"/>
              </a:ext>
            </a:extLst>
          </p:cNvPr>
          <p:cNvSpPr txBox="1"/>
          <p:nvPr/>
        </p:nvSpPr>
        <p:spPr>
          <a:xfrm>
            <a:off x="9271221" y="6546143"/>
            <a:ext cx="2920779" cy="311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https://climatemaps.romgens.com/</a:t>
            </a:r>
          </a:p>
        </p:txBody>
      </p:sp>
    </p:spTree>
    <p:extLst>
      <p:ext uri="{BB962C8B-B14F-4D97-AF65-F5344CB8AC3E}">
        <p14:creationId xmlns:p14="http://schemas.microsoft.com/office/powerpoint/2010/main" val="157278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2979B-22E1-612C-B25E-D5C61F9CA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61"/>
            <a:ext cx="12192000" cy="709815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Tomato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19E21-1208-830A-20C2-8C3A5BB7C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6365"/>
            <a:ext cx="6532841" cy="1381645"/>
          </a:xfrm>
        </p:spPr>
        <p:txBody>
          <a:bodyPr>
            <a:normAutofit/>
          </a:bodyPr>
          <a:lstStyle/>
          <a:p>
            <a:r>
              <a:rPr lang="en-US" sz="2000" dirty="0"/>
              <a:t>Important horticultural crop</a:t>
            </a:r>
          </a:p>
          <a:p>
            <a:r>
              <a:rPr lang="en-US" sz="2000" dirty="0"/>
              <a:t>Tropical origin, cold-sensitive</a:t>
            </a:r>
          </a:p>
        </p:txBody>
      </p:sp>
      <p:pic>
        <p:nvPicPr>
          <p:cNvPr id="2050" name="Picture 2" descr="To Grow Sweeter Produce, California Farmers Turn Off The Water : The Salt :  NPR">
            <a:extLst>
              <a:ext uri="{FF2B5EF4-FFF2-40B4-BE49-F238E27FC236}">
                <a16:creationId xmlns:a16="http://schemas.microsoft.com/office/drawing/2014/main" id="{59D4FEE4-5658-FE03-8D80-09DB32C5D1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6"/>
          <a:stretch/>
        </p:blipFill>
        <p:spPr bwMode="auto">
          <a:xfrm>
            <a:off x="7976144" y="1306562"/>
            <a:ext cx="2874079" cy="246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omato | Description, Cultivation, &amp; History | Britannica">
            <a:extLst>
              <a:ext uri="{FF2B5EF4-FFF2-40B4-BE49-F238E27FC236}">
                <a16:creationId xmlns:a16="http://schemas.microsoft.com/office/drawing/2014/main" id="{C6975AA1-1EAC-D254-BD4A-2B5BBA0AB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683" y="4069429"/>
            <a:ext cx="3282999" cy="246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784764-317C-E910-5870-F4DA9690F655}"/>
              </a:ext>
            </a:extLst>
          </p:cNvPr>
          <p:cNvSpPr txBox="1">
            <a:spLocks/>
          </p:cNvSpPr>
          <p:nvPr/>
        </p:nvSpPr>
        <p:spPr>
          <a:xfrm>
            <a:off x="838199" y="4983936"/>
            <a:ext cx="6532841" cy="949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Cultivation limited to warmer regions and greenhouses</a:t>
            </a:r>
          </a:p>
        </p:txBody>
      </p:sp>
    </p:spTree>
    <p:extLst>
      <p:ext uri="{BB962C8B-B14F-4D97-AF65-F5344CB8AC3E}">
        <p14:creationId xmlns:p14="http://schemas.microsoft.com/office/powerpoint/2010/main" val="329108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34D29-D7A5-7D89-F035-3F37B52A6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59"/>
            <a:ext cx="12192000" cy="772638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Cold-tolerant relatives of tomato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6FD9FC-9222-0F21-6C42-8AFF1BA6F6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2658"/>
            <a:ext cx="10515600" cy="4351338"/>
          </a:xfrm>
        </p:spPr>
        <p:txBody>
          <a:bodyPr>
            <a:normAutofit/>
          </a:bodyPr>
          <a:lstStyle/>
          <a:p>
            <a:r>
              <a:rPr lang="en-US" sz="1900" dirty="0"/>
              <a:t>Certain wild tomato species are found in higher altitudes and are adapted to lower temperatures.</a:t>
            </a:r>
          </a:p>
          <a:p>
            <a:r>
              <a:rPr lang="en-US" sz="1900" dirty="0"/>
              <a:t>Most of the potato species and some nightshade species are also cold tolerant.</a:t>
            </a:r>
          </a:p>
          <a:p>
            <a:r>
              <a:rPr lang="en-US" sz="1900" dirty="0"/>
              <a:t>These species can serve as genetic resources of cold tolerance for cultivated tomato species.</a:t>
            </a:r>
          </a:p>
          <a:p>
            <a:pPr marL="0" indent="0">
              <a:buNone/>
            </a:pPr>
            <a:endParaRPr lang="en-US" sz="1900" dirty="0"/>
          </a:p>
        </p:txBody>
      </p:sp>
      <p:pic>
        <p:nvPicPr>
          <p:cNvPr id="1026" name="Picture 2" descr="Tomato">
            <a:extLst>
              <a:ext uri="{FF2B5EF4-FFF2-40B4-BE49-F238E27FC236}">
                <a16:creationId xmlns:a16="http://schemas.microsoft.com/office/drawing/2014/main" id="{1A3A63C4-BFAF-F734-11FA-83C65F5AE3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24" t="26247" r="32687" b="20060"/>
          <a:stretch/>
        </p:blipFill>
        <p:spPr bwMode="auto">
          <a:xfrm>
            <a:off x="335170" y="3966123"/>
            <a:ext cx="2638498" cy="199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4A8F562-D393-9832-E904-EA54C3CDF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091" y="3966122"/>
            <a:ext cx="3004810" cy="199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Solanum tuberosum 'Maris Bard', Potato 'Maris Bard' in GardenTags plant  encyclopedia">
            <a:extLst>
              <a:ext uri="{FF2B5EF4-FFF2-40B4-BE49-F238E27FC236}">
                <a16:creationId xmlns:a16="http://schemas.microsoft.com/office/drawing/2014/main" id="{CBA9E8C2-CF6A-5D9B-0CBF-24E7175F45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9" r="13662" b="4165"/>
          <a:stretch/>
        </p:blipFill>
        <p:spPr bwMode="auto">
          <a:xfrm>
            <a:off x="6720529" y="3746190"/>
            <a:ext cx="2368018" cy="243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British Wild Plant: Solanum dulcamara Bittersweet">
            <a:extLst>
              <a:ext uri="{FF2B5EF4-FFF2-40B4-BE49-F238E27FC236}">
                <a16:creationId xmlns:a16="http://schemas.microsoft.com/office/drawing/2014/main" id="{4BE8EA86-C48A-0098-01F6-5A2EE8A696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3" b="10423"/>
          <a:stretch/>
        </p:blipFill>
        <p:spPr bwMode="auto">
          <a:xfrm>
            <a:off x="9541176" y="3746190"/>
            <a:ext cx="2315654" cy="243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3C2D14-392F-E6D2-F88A-66B07623E9F0}"/>
              </a:ext>
            </a:extLst>
          </p:cNvPr>
          <p:cNvSpPr txBox="1"/>
          <p:nvPr/>
        </p:nvSpPr>
        <p:spPr>
          <a:xfrm>
            <a:off x="281584" y="5998334"/>
            <a:ext cx="2692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Solanum </a:t>
            </a:r>
            <a:r>
              <a:rPr lang="en-US" i="1" dirty="0" err="1"/>
              <a:t>lycopersicoides</a:t>
            </a:r>
            <a:endParaRPr lang="en-US" i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CC40E7-3403-A1A3-630B-CA426D0ED155}"/>
              </a:ext>
            </a:extLst>
          </p:cNvPr>
          <p:cNvSpPr txBox="1"/>
          <p:nvPr/>
        </p:nvSpPr>
        <p:spPr>
          <a:xfrm>
            <a:off x="3419454" y="5996554"/>
            <a:ext cx="2437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Solanum </a:t>
            </a:r>
            <a:r>
              <a:rPr lang="en-US" i="1" dirty="0" err="1"/>
              <a:t>habrochaites</a:t>
            </a:r>
            <a:endParaRPr lang="en-US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3AAABE-8084-4F3F-B71A-2EE70AF8781C}"/>
              </a:ext>
            </a:extLst>
          </p:cNvPr>
          <p:cNvSpPr txBox="1"/>
          <p:nvPr/>
        </p:nvSpPr>
        <p:spPr>
          <a:xfrm>
            <a:off x="6796670" y="6229263"/>
            <a:ext cx="2215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Solanum tuberosum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E827FE-A43B-644B-B91A-280D4F97510E}"/>
              </a:ext>
            </a:extLst>
          </p:cNvPr>
          <p:cNvSpPr txBox="1"/>
          <p:nvPr/>
        </p:nvSpPr>
        <p:spPr>
          <a:xfrm>
            <a:off x="9541176" y="6252354"/>
            <a:ext cx="2197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Solanum dulcamara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6F4E6F-97C4-D9F6-D8EC-02EACB39CF3C}"/>
              </a:ext>
            </a:extLst>
          </p:cNvPr>
          <p:cNvSpPr txBox="1"/>
          <p:nvPr/>
        </p:nvSpPr>
        <p:spPr>
          <a:xfrm>
            <a:off x="2379173" y="3412452"/>
            <a:ext cx="140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Wild tomato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CB5912-1C40-ED06-F658-4FA6DAE93871}"/>
              </a:ext>
            </a:extLst>
          </p:cNvPr>
          <p:cNvSpPr txBox="1"/>
          <p:nvPr/>
        </p:nvSpPr>
        <p:spPr>
          <a:xfrm>
            <a:off x="7488365" y="3334545"/>
            <a:ext cx="832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Potato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2EEC9B-5E81-1BC0-2A71-43312EED0BC2}"/>
              </a:ext>
            </a:extLst>
          </p:cNvPr>
          <p:cNvSpPr txBox="1"/>
          <p:nvPr/>
        </p:nvSpPr>
        <p:spPr>
          <a:xfrm>
            <a:off x="10034045" y="3342181"/>
            <a:ext cx="1329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Nightshade</a:t>
            </a:r>
          </a:p>
        </p:txBody>
      </p:sp>
    </p:spTree>
    <p:extLst>
      <p:ext uri="{BB962C8B-B14F-4D97-AF65-F5344CB8AC3E}">
        <p14:creationId xmlns:p14="http://schemas.microsoft.com/office/powerpoint/2010/main" val="3907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F92F-1024-4B01-377F-E2E28B38D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60"/>
            <a:ext cx="12192000" cy="779617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Comparison of Solanum species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7BCA48-4F3A-2C00-6A9A-07EE4305C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629" y="1849898"/>
            <a:ext cx="5409037" cy="3158203"/>
          </a:xfrm>
        </p:spPr>
        <p:txBody>
          <a:bodyPr>
            <a:normAutofit/>
          </a:bodyPr>
          <a:lstStyle/>
          <a:p>
            <a:r>
              <a:rPr lang="en-US" sz="2000" dirty="0"/>
              <a:t>Comparison of proteomes of cold-tolerant and non-cold-tolerant solanum species can reveal gene families involved in cold tolerance.</a:t>
            </a:r>
          </a:p>
          <a:p>
            <a:r>
              <a:rPr lang="en-US" sz="2000" dirty="0"/>
              <a:t>17 </a:t>
            </a:r>
            <a:r>
              <a:rPr lang="en-US" sz="2000" i="1" dirty="0"/>
              <a:t>Solanum </a:t>
            </a:r>
            <a:r>
              <a:rPr lang="en-US" sz="2000" dirty="0"/>
              <a:t>species were selected</a:t>
            </a:r>
            <a:endParaRPr lang="en-US" sz="2000" i="1" dirty="0"/>
          </a:p>
          <a:p>
            <a:pPr lvl="1"/>
            <a:r>
              <a:rPr lang="en-US" sz="1800" dirty="0"/>
              <a:t>10 cold-tolerant </a:t>
            </a:r>
          </a:p>
          <a:p>
            <a:pPr lvl="1"/>
            <a:r>
              <a:rPr lang="en-US" sz="1800" dirty="0"/>
              <a:t>7 non-cold-tolerant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939C33-8077-F06C-6E8B-26D7AE953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6413"/>
              </p:ext>
            </p:extLst>
          </p:nvPr>
        </p:nvGraphicFramePr>
        <p:xfrm>
          <a:off x="5835408" y="1256645"/>
          <a:ext cx="6247237" cy="54885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5294">
                  <a:extLst>
                    <a:ext uri="{9D8B030D-6E8A-4147-A177-3AD203B41FA5}">
                      <a16:colId xmlns:a16="http://schemas.microsoft.com/office/drawing/2014/main" val="493436900"/>
                    </a:ext>
                  </a:extLst>
                </a:gridCol>
                <a:gridCol w="2949413">
                  <a:extLst>
                    <a:ext uri="{9D8B030D-6E8A-4147-A177-3AD203B41FA5}">
                      <a16:colId xmlns:a16="http://schemas.microsoft.com/office/drawing/2014/main" val="4029561162"/>
                    </a:ext>
                  </a:extLst>
                </a:gridCol>
                <a:gridCol w="1145653">
                  <a:extLst>
                    <a:ext uri="{9D8B030D-6E8A-4147-A177-3AD203B41FA5}">
                      <a16:colId xmlns:a16="http://schemas.microsoft.com/office/drawing/2014/main" val="324982027"/>
                    </a:ext>
                  </a:extLst>
                </a:gridCol>
                <a:gridCol w="1646877">
                  <a:extLst>
                    <a:ext uri="{9D8B030D-6E8A-4147-A177-3AD203B41FA5}">
                      <a16:colId xmlns:a16="http://schemas.microsoft.com/office/drawing/2014/main" val="2276404056"/>
                    </a:ext>
                  </a:extLst>
                </a:gridCol>
              </a:tblGrid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No.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Species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Family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Group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908039055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1.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Solanum chilense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Tomato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Cold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2030546019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2.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Solanum habrochaites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Tomato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Cold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99352421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3.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Solanum </a:t>
                      </a:r>
                      <a:r>
                        <a:rPr lang="en-US" sz="1400" dirty="0" err="1">
                          <a:effectLst/>
                        </a:rPr>
                        <a:t>lycopersicoides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Tomato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Cold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3725051195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Solanum </a:t>
                      </a:r>
                      <a:r>
                        <a:rPr lang="en-US" sz="1400" dirty="0" err="1">
                          <a:effectLst/>
                        </a:rPr>
                        <a:t>lycopersicum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Tomato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Non-cold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1941294275"/>
                  </a:ext>
                </a:extLst>
              </a:tr>
              <a:tr h="40263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5.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Solanum </a:t>
                      </a:r>
                      <a:r>
                        <a:rPr lang="en-US" sz="1400" dirty="0" err="1">
                          <a:effectLst/>
                        </a:rPr>
                        <a:t>lycopersicum</a:t>
                      </a:r>
                      <a:r>
                        <a:rPr lang="en-US" sz="1400" dirty="0">
                          <a:effectLst/>
                        </a:rPr>
                        <a:t> var. cerasiforme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Tomato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Non-cold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222774995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6.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Solanum pennellii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Tomato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Non-cold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2699722011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7.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Solanum pimpinellifolium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Tomato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Non-cold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504084111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8.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Solanum </a:t>
                      </a:r>
                      <a:r>
                        <a:rPr lang="en-US" sz="1400" dirty="0" err="1">
                          <a:effectLst/>
                        </a:rPr>
                        <a:t>bulbocastanum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Potato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Cold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4242846519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Solanum </a:t>
                      </a:r>
                      <a:r>
                        <a:rPr lang="en-US" sz="1400" dirty="0" err="1">
                          <a:effectLst/>
                        </a:rPr>
                        <a:t>commersonii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Potato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Cold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2162859260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10.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Solanum </a:t>
                      </a:r>
                      <a:r>
                        <a:rPr lang="en-US" sz="1400" dirty="0" err="1">
                          <a:effectLst/>
                        </a:rPr>
                        <a:t>pinnatisectum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Potato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Cold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1554436053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11.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Solanum </a:t>
                      </a:r>
                      <a:r>
                        <a:rPr lang="en-US" sz="1400" dirty="0" err="1">
                          <a:effectLst/>
                        </a:rPr>
                        <a:t>stenotomum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Potato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Cold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1907514669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Solanum tuberosum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Potato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Cold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485295614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13.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Solanum </a:t>
                      </a:r>
                      <a:r>
                        <a:rPr lang="en-US" sz="1400" dirty="0" err="1">
                          <a:effectLst/>
                        </a:rPr>
                        <a:t>verrucosum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Potato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Cold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1097637591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14.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Solanum </a:t>
                      </a:r>
                      <a:r>
                        <a:rPr lang="en-US" sz="1400" dirty="0" err="1">
                          <a:effectLst/>
                        </a:rPr>
                        <a:t>americanum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Nightshade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Non-cold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3901332323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Solanum dulcamara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Nightshade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Cold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3463323996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16.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Solanum melongena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Eggplant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Non-cold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3439967639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17.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Capsicum annuum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Pepper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Non-cold/Outgroup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85" marR="66085" marT="0" marB="0"/>
                </a:tc>
                <a:extLst>
                  <a:ext uri="{0D108BD9-81ED-4DB2-BD59-A6C34878D82A}">
                    <a16:rowId xmlns:a16="http://schemas.microsoft.com/office/drawing/2014/main" val="823757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426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62387-5844-D22E-A623-DCD02CA30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61"/>
            <a:ext cx="12192000" cy="730755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Objective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4465E-EDA3-9041-C534-05AF4AB1AC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Find gene families/</a:t>
            </a:r>
            <a:r>
              <a:rPr lang="en-US" sz="2400" dirty="0" err="1"/>
              <a:t>orthogroups</a:t>
            </a:r>
            <a:r>
              <a:rPr lang="en-US" sz="2400" dirty="0"/>
              <a:t> present exclusively in cold-tolerant species.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Find gene families/</a:t>
            </a:r>
            <a:r>
              <a:rPr lang="en-US" sz="2400" dirty="0" err="1"/>
              <a:t>orthogroups</a:t>
            </a:r>
            <a:r>
              <a:rPr lang="en-US" sz="2400" dirty="0"/>
              <a:t> expanded in cold-tolerant tomato species.</a:t>
            </a:r>
          </a:p>
        </p:txBody>
      </p:sp>
    </p:spTree>
    <p:extLst>
      <p:ext uri="{BB962C8B-B14F-4D97-AF65-F5344CB8AC3E}">
        <p14:creationId xmlns:p14="http://schemas.microsoft.com/office/powerpoint/2010/main" val="1007301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6FFC3-EBF1-574A-EC2D-25FC4905C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60"/>
            <a:ext cx="12192000" cy="729111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 err="1">
                <a:solidFill>
                  <a:schemeClr val="bg1"/>
                </a:solidFill>
              </a:rPr>
              <a:t>OrthoFinder</a:t>
            </a:r>
            <a:r>
              <a:rPr lang="en-US" sz="3600" dirty="0">
                <a:solidFill>
                  <a:schemeClr val="bg1"/>
                </a:solidFill>
              </a:rPr>
              <a:t> Results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7570EE1-848F-64EB-D727-6A9BE48CAF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9644268"/>
              </p:ext>
            </p:extLst>
          </p:nvPr>
        </p:nvGraphicFramePr>
        <p:xfrm>
          <a:off x="838200" y="3052639"/>
          <a:ext cx="10515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564718317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401921818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Statistics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9697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genes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774233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6349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genes in </a:t>
                      </a:r>
                      <a:r>
                        <a:rPr lang="en-US" dirty="0" err="1"/>
                        <a:t>orthogroups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722349 (93%)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0258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unassigned genes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51884 (7%)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117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</a:t>
                      </a:r>
                      <a:r>
                        <a:rPr lang="en-US" dirty="0" err="1"/>
                        <a:t>orthogroups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52604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8640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Mean </a:t>
                      </a:r>
                      <a:r>
                        <a:rPr lang="en-US" dirty="0" err="1"/>
                        <a:t>orthogroup</a:t>
                      </a:r>
                      <a:r>
                        <a:rPr lang="en-US" dirty="0"/>
                        <a:t>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767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</a:t>
                      </a:r>
                      <a:r>
                        <a:rPr lang="en-US" dirty="0" err="1"/>
                        <a:t>orthogoups</a:t>
                      </a:r>
                      <a:r>
                        <a:rPr lang="en-US" dirty="0"/>
                        <a:t> with all species present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9822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359032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9F350C-94F6-3C2C-484B-5147E4737B43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7291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err="1"/>
              <a:t>Orthogroups</a:t>
            </a:r>
            <a:r>
              <a:rPr lang="en-US" sz="2000" dirty="0"/>
              <a:t> were generated using </a:t>
            </a:r>
            <a:r>
              <a:rPr lang="en-US" sz="2000" dirty="0" err="1"/>
              <a:t>OrthoFinder</a:t>
            </a:r>
            <a:r>
              <a:rPr lang="en-US" sz="2000" dirty="0"/>
              <a:t> v2.5.5 using MSA strategy.</a:t>
            </a:r>
          </a:p>
        </p:txBody>
      </p:sp>
    </p:spTree>
    <p:extLst>
      <p:ext uri="{BB962C8B-B14F-4D97-AF65-F5344CB8AC3E}">
        <p14:creationId xmlns:p14="http://schemas.microsoft.com/office/powerpoint/2010/main" val="1754847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C1BCB-A03B-F06F-3256-4200A91AC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59"/>
            <a:ext cx="12192000" cy="709818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Species tree</a:t>
            </a:r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778CD21A-54D7-FCCC-852A-26A5FED1F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456002"/>
            <a:ext cx="5943600" cy="40995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52C9D7-B010-3BDC-C79D-40B7F58E80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030851"/>
            <a:ext cx="10515600" cy="3973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600" dirty="0"/>
              <a:t>All species grouping as expected</a:t>
            </a:r>
          </a:p>
        </p:txBody>
      </p:sp>
    </p:spTree>
    <p:extLst>
      <p:ext uri="{BB962C8B-B14F-4D97-AF65-F5344CB8AC3E}">
        <p14:creationId xmlns:p14="http://schemas.microsoft.com/office/powerpoint/2010/main" val="801153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5F19D-43A9-5A9B-FF37-D100FA84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60"/>
            <a:ext cx="12192000" cy="772637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 err="1">
                <a:solidFill>
                  <a:schemeClr val="bg1"/>
                </a:solidFill>
              </a:rPr>
              <a:t>Orthogroups</a:t>
            </a:r>
            <a:r>
              <a:rPr lang="en-US" sz="3600" dirty="0">
                <a:solidFill>
                  <a:schemeClr val="bg1"/>
                </a:solidFill>
              </a:rPr>
              <a:t> specific to cold species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A368EE-9C85-F355-5F9E-9824D1322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marR="0" indent="-457200">
              <a:spcAft>
                <a:spcPts val="0"/>
              </a:spcAft>
            </a:pPr>
            <a:r>
              <a:rPr lang="en-US" sz="20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Orthgroups</a:t>
            </a:r>
            <a:r>
              <a:rPr lang="en-US" sz="2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specific to the cold ecotype were determined using </a:t>
            </a:r>
            <a:r>
              <a:rPr lang="en-US" sz="20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KinFin</a:t>
            </a:r>
            <a:r>
              <a:rPr lang="en-US" sz="2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v1.1</a:t>
            </a:r>
          </a:p>
          <a:p>
            <a:pPr marL="457200" marR="0" indent="-457200"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Two filtering strategies were combined to assign cold ecotype to an </a:t>
            </a:r>
            <a:r>
              <a:rPr lang="en-US" sz="20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orthogroup</a:t>
            </a:r>
            <a:r>
              <a:rPr lang="en-US" sz="2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based on data generated by </a:t>
            </a:r>
            <a:r>
              <a:rPr lang="en-US" sz="20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KinFin</a:t>
            </a:r>
            <a:r>
              <a:rPr lang="en-US" sz="2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marR="0" indent="0">
              <a:spcAft>
                <a:spcPts val="0"/>
              </a:spcAft>
              <a:buNone/>
            </a:pPr>
            <a:endParaRPr lang="en-US" sz="20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>
              <a:spcAft>
                <a:spcPts val="0"/>
              </a:spcAft>
              <a:buFont typeface="+mj-lt"/>
              <a:buAutoNum type="arabicPeriod"/>
            </a:pPr>
            <a:r>
              <a:rPr lang="en-US" sz="2000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Orthogroup</a:t>
            </a:r>
            <a:r>
              <a:rPr lang="en-US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is specific to cold ecotype and covers at least 70% of the species in that ecotype. (couldn’t find any with 100% coverage)</a:t>
            </a:r>
          </a:p>
          <a:p>
            <a:pPr marL="457200" marR="0" lvl="0" indent="-457200">
              <a:spcAft>
                <a:spcPts val="800"/>
              </a:spcAft>
              <a:buFont typeface="+mj-lt"/>
              <a:buAutoNum type="arabicPeriod"/>
            </a:pPr>
            <a:r>
              <a:rPr lang="en-US" sz="2000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Orthogroup</a:t>
            </a:r>
            <a:r>
              <a:rPr lang="en-US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is shared between ecotypes and covers at least 90% of cold species and at most 20% of non-cold species. (This method allows some margin for error due to noisy data and putative lack of biological knowledge about subjects).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2406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294</TotalTime>
  <Words>898</Words>
  <Application>Microsoft Office PowerPoint</Application>
  <PresentationFormat>Widescreen</PresentationFormat>
  <Paragraphs>304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Aptos</vt:lpstr>
      <vt:lpstr>Aptos Display</vt:lpstr>
      <vt:lpstr>Aptos Narrow</vt:lpstr>
      <vt:lpstr>Arial</vt:lpstr>
      <vt:lpstr>Calibri</vt:lpstr>
      <vt:lpstr>Century Gothic</vt:lpstr>
      <vt:lpstr>Office Theme</vt:lpstr>
      <vt:lpstr>Investigating cold tolerance through comparative study of Solanum genus</vt:lpstr>
      <vt:lpstr>Cold Stress</vt:lpstr>
      <vt:lpstr>Tomato</vt:lpstr>
      <vt:lpstr>Cold-tolerant relatives of tomato</vt:lpstr>
      <vt:lpstr>Comparison of Solanum species</vt:lpstr>
      <vt:lpstr>Objective</vt:lpstr>
      <vt:lpstr>OrthoFinder Results</vt:lpstr>
      <vt:lpstr>Species tree</vt:lpstr>
      <vt:lpstr>Orthogroups specific to cold species</vt:lpstr>
      <vt:lpstr>PowerPoint Presentation</vt:lpstr>
      <vt:lpstr>Orthogroups expanded in cold tomato species </vt:lpstr>
      <vt:lpstr>PowerPoint Presentation</vt:lpstr>
      <vt:lpstr>Conclusion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Investigating cold tolerance through comparative study of Solanum genus</dc:title>
  <dc:creator>Jas Mangat</dc:creator>
  <cp:lastModifiedBy>Jas Mangat</cp:lastModifiedBy>
  <cp:revision>30</cp:revision>
  <dcterms:created xsi:type="dcterms:W3CDTF">2024-04-22T21:30:40Z</dcterms:created>
  <dcterms:modified xsi:type="dcterms:W3CDTF">2024-04-23T02:30:40Z</dcterms:modified>
</cp:coreProperties>
</file>