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63" r:id="rId5"/>
    <p:sldId id="264" r:id="rId6"/>
    <p:sldId id="262" r:id="rId7"/>
    <p:sldId id="260" r:id="rId8"/>
    <p:sldId id="261" r:id="rId9"/>
    <p:sldId id="265" r:id="rId10"/>
    <p:sldId id="26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DC758D7-1BCC-A728-82EC-DCB1B5C1122F}" v="620" dt="2024-04-23T01:08:29.737"/>
    <p1510:client id="{BD81E1A7-6C14-014F-8E65-005E79BFB148}" v="108" dt="2024-04-23T01:39:18.63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6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22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HGT Zoonotic Viruses in Bats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By Evan Hanson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969463-18D3-BE71-66D8-30972D3538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E29CA4-2727-43BE-AE6E-7FC47D1FF9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Nguyen, L. T., Schmidt, H. A., Von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Haeseler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A., &amp; Minh, B. Q. (2015). IQ-TREE: A fast and effective stochastic algorithm for estimating maximum-likelihood phylogenies. </a:t>
            </a:r>
            <a:r>
              <a:rPr lang="en-US" sz="24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Molecular Biology and Evolution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32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(1), 268–274. https://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doi.org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/10.1093/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molbev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/msu300</a:t>
            </a:r>
            <a:endParaRPr lang="en-US" sz="2400" dirty="0">
              <a:solidFill>
                <a:srgbClr val="000000"/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Sinclair, R. M.,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Ravantti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J. J., &amp; Bamford, D. H. (2017). Nucleic and Amino Acid Sequences Support Structure-Based Viral Classification. </a:t>
            </a:r>
            <a:r>
              <a:rPr lang="en-US" sz="24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Journal of Virology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91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(8), e02275-16. https://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doi.org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/10.1128/JVI.02275-16</a:t>
            </a:r>
            <a:endParaRPr lang="en-US" sz="2400" dirty="0">
              <a:solidFill>
                <a:srgbClr val="000000"/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Wang, L.-F., &amp; Anderson, D. E. (2019). Viruses in bats and potential spillover to animals and humans. </a:t>
            </a:r>
            <a:r>
              <a:rPr lang="en-US" sz="24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Current Opinion in Virology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34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79–89. https://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doi.org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/10.1016/j.coviro.2018.12.007</a:t>
            </a:r>
            <a:endParaRPr lang="en-US" sz="2400" dirty="0">
              <a:solidFill>
                <a:srgbClr val="000000"/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Zandi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F.,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Goshadrou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F.,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Meyfour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A., &amp;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Vaziri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B. (2021). Rabies Infection: An Overview of Lyssavirus-Host Protein Interactions. </a:t>
            </a:r>
            <a:r>
              <a:rPr lang="en-US" sz="24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Iranian Biomedical Journal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25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(4), 226–242. https://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doi.org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/10.52547/ibj.25.4.226</a:t>
            </a:r>
            <a:endParaRPr lang="en-US" sz="2400" dirty="0">
              <a:solidFill>
                <a:srgbClr val="000000"/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8812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33E55-C45D-F5AE-7976-58DEF2F185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AB2FE5-779A-72ED-ADBA-121B4432F1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N-protein conservation in rabies</a:t>
            </a:r>
          </a:p>
          <a:p>
            <a:r>
              <a:rPr lang="en-US" dirty="0"/>
              <a:t>High rate of HGT</a:t>
            </a:r>
          </a:p>
          <a:p>
            <a:r>
              <a:rPr lang="en-US" dirty="0"/>
              <a:t>Bats are common viral hosts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Hypothesis:</a:t>
            </a:r>
          </a:p>
          <a:p>
            <a:pPr marL="0" indent="0">
              <a:buNone/>
            </a:pPr>
            <a:r>
              <a:rPr lang="en-US" dirty="0"/>
              <a:t>Is it possible to identify potential HGT between viral genomes in viruses hosted by bats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81640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7CFC11-DC6A-85A3-C753-7088C89A98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Species Tree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C9E99BA8-1705-972D-9B70-3E9284287A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92694" y="1484241"/>
            <a:ext cx="7806612" cy="4508255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F7E7F48-D2D2-E498-1A1D-3D0782669A8D}"/>
              </a:ext>
            </a:extLst>
          </p:cNvPr>
          <p:cNvSpPr txBox="1"/>
          <p:nvPr/>
        </p:nvSpPr>
        <p:spPr>
          <a:xfrm>
            <a:off x="2033808" y="5992496"/>
            <a:ext cx="8369558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 dirty="0"/>
              <a:t>Figure 1. Species Tree.</a:t>
            </a:r>
            <a:r>
              <a:rPr lang="en-US" dirty="0"/>
              <a:t> </a:t>
            </a:r>
            <a:r>
              <a:rPr lang="en-US" dirty="0" err="1"/>
              <a:t>OrthoFinder</a:t>
            </a:r>
            <a:r>
              <a:rPr lang="en-US" dirty="0"/>
              <a:t> generated species tree of viruses analyzed. Visualized by ITOL</a:t>
            </a:r>
          </a:p>
        </p:txBody>
      </p:sp>
    </p:spTree>
    <p:extLst>
      <p:ext uri="{BB962C8B-B14F-4D97-AF65-F5344CB8AC3E}">
        <p14:creationId xmlns:p14="http://schemas.microsoft.com/office/powerpoint/2010/main" val="14520742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8E9678-D192-8E52-0B70-B00C374D99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Orthogroups</a:t>
            </a:r>
          </a:p>
        </p:txBody>
      </p:sp>
      <p:pic>
        <p:nvPicPr>
          <p:cNvPr id="4" name="Content Placeholder 3" descr="A white text with black text&#10;&#10;Description automatically generated">
            <a:extLst>
              <a:ext uri="{FF2B5EF4-FFF2-40B4-BE49-F238E27FC236}">
                <a16:creationId xmlns:a16="http://schemas.microsoft.com/office/drawing/2014/main" id="{EEF853A8-5EEC-682D-6A28-CC7137DAF4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61323" y="1315027"/>
            <a:ext cx="6869354" cy="4717684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3F43590-DD3C-D59F-AF4B-1F72F334E9F4}"/>
              </a:ext>
            </a:extLst>
          </p:cNvPr>
          <p:cNvSpPr txBox="1"/>
          <p:nvPr/>
        </p:nvSpPr>
        <p:spPr>
          <a:xfrm>
            <a:off x="1906288" y="6032711"/>
            <a:ext cx="8103636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 dirty="0"/>
              <a:t>Figure 2. </a:t>
            </a:r>
            <a:r>
              <a:rPr lang="en-US" b="1" dirty="0" err="1"/>
              <a:t>Orthogroups</a:t>
            </a:r>
            <a:r>
              <a:rPr lang="en-US" b="1" dirty="0"/>
              <a:t>. </a:t>
            </a:r>
            <a:r>
              <a:rPr lang="en-US" dirty="0" err="1"/>
              <a:t>OrthoFinder</a:t>
            </a:r>
            <a:r>
              <a:rPr lang="en-US" dirty="0"/>
              <a:t> output of </a:t>
            </a:r>
            <a:r>
              <a:rPr lang="en-US" dirty="0" err="1"/>
              <a:t>orthogroups</a:t>
            </a:r>
            <a:r>
              <a:rPr lang="en-US" dirty="0"/>
              <a:t> found using program</a:t>
            </a:r>
          </a:p>
        </p:txBody>
      </p:sp>
    </p:spTree>
    <p:extLst>
      <p:ext uri="{BB962C8B-B14F-4D97-AF65-F5344CB8AC3E}">
        <p14:creationId xmlns:p14="http://schemas.microsoft.com/office/powerpoint/2010/main" val="7610237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E6B7C0-7148-CB9B-AA69-4B9C602D07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KinFin</a:t>
            </a:r>
          </a:p>
        </p:txBody>
      </p:sp>
      <p:pic>
        <p:nvPicPr>
          <p:cNvPr id="4" name="Content Placeholder 3" descr="A screenshot of a computer&#10;&#10;Description automatically generated">
            <a:extLst>
              <a:ext uri="{FF2B5EF4-FFF2-40B4-BE49-F238E27FC236}">
                <a16:creationId xmlns:a16="http://schemas.microsoft.com/office/drawing/2014/main" id="{4EE4AE87-1F3F-1CD3-B13A-2098336981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88369" y="1329527"/>
            <a:ext cx="8615264" cy="4931432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334A9AB-B22A-7A42-A631-9F6A60BEF0F9}"/>
              </a:ext>
            </a:extLst>
          </p:cNvPr>
          <p:cNvSpPr txBox="1"/>
          <p:nvPr/>
        </p:nvSpPr>
        <p:spPr>
          <a:xfrm>
            <a:off x="1569098" y="6260840"/>
            <a:ext cx="9055358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 dirty="0"/>
              <a:t>Figure 3. Clusters by Family. </a:t>
            </a:r>
            <a:r>
              <a:rPr lang="en-US" dirty="0" err="1"/>
              <a:t>KinFin</a:t>
            </a:r>
            <a:r>
              <a:rPr lang="en-US" dirty="0"/>
              <a:t> output of Family count in each </a:t>
            </a:r>
            <a:r>
              <a:rPr lang="en-US" dirty="0" err="1"/>
              <a:t>orthogroup</a:t>
            </a:r>
            <a:endParaRPr lang="en-US" i="1" dirty="0" err="1"/>
          </a:p>
        </p:txBody>
      </p:sp>
    </p:spTree>
    <p:extLst>
      <p:ext uri="{BB962C8B-B14F-4D97-AF65-F5344CB8AC3E}">
        <p14:creationId xmlns:p14="http://schemas.microsoft.com/office/powerpoint/2010/main" val="32462026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56F869-49E0-F89D-7D03-564F895B56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Muscle Alignment</a:t>
            </a:r>
          </a:p>
        </p:txBody>
      </p:sp>
      <p:pic>
        <p:nvPicPr>
          <p:cNvPr id="4" name="Content Placeholder 3" descr="A colorful text on a gray background&#10;&#10;Description automatically generated">
            <a:extLst>
              <a:ext uri="{FF2B5EF4-FFF2-40B4-BE49-F238E27FC236}">
                <a16:creationId xmlns:a16="http://schemas.microsoft.com/office/drawing/2014/main" id="{FA6A1392-C27B-DF86-D068-9D529065AF2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5449" y="1685284"/>
            <a:ext cx="11453326" cy="3613429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3E8EB53-4DBD-C5C7-B7AE-5F64A313EF66}"/>
              </a:ext>
            </a:extLst>
          </p:cNvPr>
          <p:cNvSpPr txBox="1"/>
          <p:nvPr/>
        </p:nvSpPr>
        <p:spPr>
          <a:xfrm>
            <a:off x="1343607" y="5486399"/>
            <a:ext cx="9041363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 dirty="0"/>
              <a:t>Figure 4. Nucleoprotein alignment. </a:t>
            </a:r>
            <a:r>
              <a:rPr lang="en-US" dirty="0"/>
              <a:t>Muscle alignment of nucleoprotein </a:t>
            </a:r>
            <a:r>
              <a:rPr lang="en-US" dirty="0" err="1"/>
              <a:t>orthogroup</a:t>
            </a:r>
            <a:r>
              <a:rPr lang="en-US" dirty="0"/>
              <a:t> visualized using SeaView</a:t>
            </a:r>
          </a:p>
        </p:txBody>
      </p:sp>
    </p:spTree>
    <p:extLst>
      <p:ext uri="{BB962C8B-B14F-4D97-AF65-F5344CB8AC3E}">
        <p14:creationId xmlns:p14="http://schemas.microsoft.com/office/powerpoint/2010/main" val="39117364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A294E9-8AB2-6440-84D5-C6729E54E6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Nucleoprotein</a:t>
            </a:r>
          </a:p>
        </p:txBody>
      </p:sp>
      <p:pic>
        <p:nvPicPr>
          <p:cNvPr id="4" name="Content Placeholder 3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9AD16BE7-9A58-28D3-F657-F29A3319D2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72817" y="1506270"/>
            <a:ext cx="8638591" cy="4383558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213B5B5-5AA0-238F-D756-D22D32E2575D}"/>
              </a:ext>
            </a:extLst>
          </p:cNvPr>
          <p:cNvSpPr txBox="1"/>
          <p:nvPr/>
        </p:nvSpPr>
        <p:spPr>
          <a:xfrm>
            <a:off x="1915063" y="6094561"/>
            <a:ext cx="8578969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 dirty="0"/>
              <a:t>Figure 5. Nucleocapsid Tree. </a:t>
            </a:r>
            <a:r>
              <a:rPr lang="en-US" dirty="0"/>
              <a:t>IQ-TREE generated phylogenetic tree of nucleocapsid gene</a:t>
            </a:r>
          </a:p>
        </p:txBody>
      </p:sp>
    </p:spTree>
    <p:extLst>
      <p:ext uri="{BB962C8B-B14F-4D97-AF65-F5344CB8AC3E}">
        <p14:creationId xmlns:p14="http://schemas.microsoft.com/office/powerpoint/2010/main" val="27389469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863599-A5BD-2E28-846C-DBFE57A604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it didn't work?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3151C4-0D1D-D584-FA4D-3E2D4C328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High mutation rate</a:t>
            </a:r>
          </a:p>
          <a:p>
            <a:r>
              <a:rPr lang="en-US" dirty="0"/>
              <a:t>Inability to effectively analyze </a:t>
            </a:r>
            <a:r>
              <a:rPr lang="en-US" dirty="0" err="1"/>
              <a:t>seqeunce</a:t>
            </a:r>
            <a:r>
              <a:rPr lang="en-US" dirty="0"/>
              <a:t> similarities</a:t>
            </a:r>
          </a:p>
          <a:p>
            <a:r>
              <a:rPr lang="en-US" dirty="0"/>
              <a:t>Constant change in virus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10201089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0E44B6-865A-5E20-FD8A-F3F2BDE512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7E46F8-808B-EC06-8D43-4411B04A85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85000" lnSpcReduction="20000"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Capella-Gutiérrez, S., Silla-Martínez, J. M., &amp; </a:t>
            </a:r>
            <a:r>
              <a:rPr lang="en-US" sz="2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Gabaldón</a:t>
            </a:r>
            <a:r>
              <a:rPr lang="en-US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T. (2009). </a:t>
            </a:r>
            <a:r>
              <a:rPr lang="en-US" sz="2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trimAl</a:t>
            </a:r>
            <a:r>
              <a:rPr lang="en-US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A tool for automated alignment trimming in large-scale phylogenetic analyses. </a:t>
            </a:r>
            <a:r>
              <a:rPr lang="en-US" sz="26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Bioinformatics</a:t>
            </a:r>
            <a:r>
              <a:rPr lang="en-US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6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25</a:t>
            </a:r>
            <a:r>
              <a:rPr lang="en-US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(15), 1972–1973. https://</a:t>
            </a:r>
            <a:r>
              <a:rPr lang="en-US" sz="2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doi.org</a:t>
            </a:r>
            <a:r>
              <a:rPr lang="en-US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/10.1093/bioinformatics/btp348</a:t>
            </a:r>
            <a:endParaRPr lang="en-US" sz="2600" dirty="0">
              <a:solidFill>
                <a:srgbClr val="000000"/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Edgar, R. C. (2010). Search and clustering orders of magnitude faster than BLAST. </a:t>
            </a:r>
            <a:r>
              <a:rPr lang="en-US" sz="26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Bioinformatics</a:t>
            </a:r>
            <a:r>
              <a:rPr lang="en-US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6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26</a:t>
            </a:r>
            <a:r>
              <a:rPr lang="en-US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(19), 2460–2461. https://</a:t>
            </a:r>
            <a:r>
              <a:rPr lang="en-US" sz="2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doi.org</a:t>
            </a:r>
            <a:r>
              <a:rPr lang="en-US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/10.1093/bioinformatics/btq461</a:t>
            </a:r>
            <a:endParaRPr lang="en-US" sz="2600" dirty="0">
              <a:solidFill>
                <a:srgbClr val="000000"/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Emms</a:t>
            </a:r>
            <a:r>
              <a:rPr lang="en-US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D. M., &amp; Kelly, S. (2019). </a:t>
            </a:r>
            <a:r>
              <a:rPr lang="en-US" sz="2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OrthoFinder</a:t>
            </a:r>
            <a:r>
              <a:rPr lang="en-US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Phylogenetic </a:t>
            </a:r>
            <a:r>
              <a:rPr lang="en-US" sz="2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orthology</a:t>
            </a:r>
            <a:r>
              <a:rPr lang="en-US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inference for comparative genomics. </a:t>
            </a:r>
            <a:r>
              <a:rPr lang="en-US" sz="26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Genome Biology</a:t>
            </a:r>
            <a:r>
              <a:rPr lang="en-US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6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</a:t>
            </a:r>
            <a:r>
              <a:rPr lang="en-US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(1), 238. https://</a:t>
            </a:r>
            <a:r>
              <a:rPr lang="en-US" sz="2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doi.org</a:t>
            </a:r>
            <a:r>
              <a:rPr lang="en-US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/10.1186/s13059-019-1832-y</a:t>
            </a:r>
            <a:endParaRPr lang="en-US" sz="2600" dirty="0">
              <a:solidFill>
                <a:srgbClr val="000000"/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Jones, P., </a:t>
            </a:r>
            <a:r>
              <a:rPr lang="en-US" sz="2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Binns</a:t>
            </a:r>
            <a:r>
              <a:rPr lang="en-US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D., Chang, H.-Y., Fraser, M., Li, W., </a:t>
            </a:r>
            <a:r>
              <a:rPr lang="en-US" sz="2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McAnulla</a:t>
            </a:r>
            <a:r>
              <a:rPr lang="en-US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C., McWilliam, H., Maslen, J., Mitchell, A., Nuka, G., </a:t>
            </a:r>
            <a:r>
              <a:rPr lang="en-US" sz="2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Pesseat</a:t>
            </a:r>
            <a:r>
              <a:rPr lang="en-US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S., Quinn, A. F., </a:t>
            </a:r>
            <a:r>
              <a:rPr lang="en-US" sz="2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Sangrador</a:t>
            </a:r>
            <a:r>
              <a:rPr lang="en-US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-Vegas, A., </a:t>
            </a:r>
            <a:r>
              <a:rPr lang="en-US" sz="2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Scheremetjew</a:t>
            </a:r>
            <a:r>
              <a:rPr lang="en-US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M., Yong, S.-Y., Lopez, R., &amp; Hunter, S. (2014). </a:t>
            </a:r>
            <a:r>
              <a:rPr lang="en-US" sz="2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InterProScan</a:t>
            </a:r>
            <a:r>
              <a:rPr lang="en-US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5: Genome-scale protein function classification. </a:t>
            </a:r>
            <a:r>
              <a:rPr lang="en-US" sz="26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Bioinformatics</a:t>
            </a:r>
            <a:r>
              <a:rPr lang="en-US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6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30</a:t>
            </a:r>
            <a:r>
              <a:rPr lang="en-US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(9), 1236–1240. https://</a:t>
            </a:r>
            <a:r>
              <a:rPr lang="en-US" sz="2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doi.org</a:t>
            </a:r>
            <a:r>
              <a:rPr lang="en-US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/10.1093/bioinformatics/btu031</a:t>
            </a:r>
            <a:endParaRPr lang="en-US" sz="2600" dirty="0">
              <a:solidFill>
                <a:srgbClr val="000000"/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Laetsch</a:t>
            </a:r>
            <a:r>
              <a:rPr lang="en-US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D. R., &amp; </a:t>
            </a:r>
            <a:r>
              <a:rPr lang="en-US" sz="2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Blaxter</a:t>
            </a:r>
            <a:r>
              <a:rPr lang="en-US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M. L. (2017). </a:t>
            </a:r>
            <a:r>
              <a:rPr lang="en-US" sz="2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KinFin</a:t>
            </a:r>
            <a:r>
              <a:rPr lang="en-US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Software for Taxon-Aware Analysis of Clustered Protein Sequences. </a:t>
            </a:r>
            <a:r>
              <a:rPr lang="en-US" sz="26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G3 </a:t>
            </a:r>
            <a:r>
              <a:rPr lang="en-US" sz="26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Genes|Genomes|Genetics</a:t>
            </a:r>
            <a:r>
              <a:rPr lang="en-US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6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</a:t>
            </a:r>
            <a:r>
              <a:rPr lang="en-US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(10), 3349–3357. https://</a:t>
            </a:r>
            <a:r>
              <a:rPr lang="en-US" sz="2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doi.org</a:t>
            </a:r>
            <a:r>
              <a:rPr lang="en-US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/10.1534/g3.117.300233</a:t>
            </a:r>
            <a:endParaRPr lang="en-US" sz="2600" dirty="0">
              <a:solidFill>
                <a:srgbClr val="000000"/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61290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</TotalTime>
  <Words>620</Words>
  <Application>Microsoft Office PowerPoint</Application>
  <PresentationFormat>Widescreen</PresentationFormat>
  <Paragraphs>34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HGT Zoonotic Viruses in Bats</vt:lpstr>
      <vt:lpstr>Introduction</vt:lpstr>
      <vt:lpstr>Species Tree</vt:lpstr>
      <vt:lpstr>Orthogroups</vt:lpstr>
      <vt:lpstr>KinFin</vt:lpstr>
      <vt:lpstr>Muscle Alignment</vt:lpstr>
      <vt:lpstr>Nucleoprotein</vt:lpstr>
      <vt:lpstr>Why it didn't work?</vt:lpstr>
      <vt:lpstr>References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Hanson, Evan Nicholas</cp:lastModifiedBy>
  <cp:revision>120</cp:revision>
  <dcterms:created xsi:type="dcterms:W3CDTF">2024-04-18T16:04:02Z</dcterms:created>
  <dcterms:modified xsi:type="dcterms:W3CDTF">2024-04-23T10:53:54Z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044bd30-2ed7-4c9d-9d12-46200872a97b_Enabled">
    <vt:lpwstr>true</vt:lpwstr>
  </property>
  <property fmtid="{D5CDD505-2E9C-101B-9397-08002B2CF9AE}" pid="3" name="MSIP_Label_4044bd30-2ed7-4c9d-9d12-46200872a97b_SetDate">
    <vt:lpwstr>2024-04-18T16:04:16Z</vt:lpwstr>
  </property>
  <property fmtid="{D5CDD505-2E9C-101B-9397-08002B2CF9AE}" pid="4" name="MSIP_Label_4044bd30-2ed7-4c9d-9d12-46200872a97b_Method">
    <vt:lpwstr>Standard</vt:lpwstr>
  </property>
  <property fmtid="{D5CDD505-2E9C-101B-9397-08002B2CF9AE}" pid="5" name="MSIP_Label_4044bd30-2ed7-4c9d-9d12-46200872a97b_Name">
    <vt:lpwstr>defa4170-0d19-0005-0004-bc88714345d2</vt:lpwstr>
  </property>
  <property fmtid="{D5CDD505-2E9C-101B-9397-08002B2CF9AE}" pid="6" name="MSIP_Label_4044bd30-2ed7-4c9d-9d12-46200872a97b_SiteId">
    <vt:lpwstr>4130bd39-7c53-419c-b1e5-8758d6d63f21</vt:lpwstr>
  </property>
  <property fmtid="{D5CDD505-2E9C-101B-9397-08002B2CF9AE}" pid="7" name="MSIP_Label_4044bd30-2ed7-4c9d-9d12-46200872a97b_ActionId">
    <vt:lpwstr>d60e596f-e08f-4081-9fe1-705fb1c6dfde</vt:lpwstr>
  </property>
  <property fmtid="{D5CDD505-2E9C-101B-9397-08002B2CF9AE}" pid="8" name="MSIP_Label_4044bd30-2ed7-4c9d-9d12-46200872a97b_ContentBits">
    <vt:lpwstr>0</vt:lpwstr>
  </property>
</Properties>
</file>