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5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5" r:id="rId8"/>
    <p:sldId id="260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78"/>
  </p:normalViewPr>
  <p:slideViewPr>
    <p:cSldViewPr snapToGrid="0">
      <p:cViewPr varScale="1">
        <p:scale>
          <a:sx n="90" d="100"/>
          <a:sy n="90" d="100"/>
        </p:scale>
        <p:origin x="23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9EA1E-98C4-4A2E-AAC3-800E357DC9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7904" y="1517904"/>
            <a:ext cx="9144000" cy="2798064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6B1FA-5AE6-4D57-B37B-4AA0216007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7904" y="4572000"/>
            <a:ext cx="9144000" cy="152704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F49B66-DBC3-45EE-A6E1-DE10A6C18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4/22/24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1085F0-1967-4B4F-9824-58E9F2E05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AEDEE5-31B5-4868-8C16-47FF43E2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87075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F9454-6F74-46A8-B299-4AF451BFB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F55CA9-A0BD-4609-9307-BAF987B26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5E4293-851E-4FA2-BFF2-B646A4236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4/22/24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907F5-F26D-4A91-8D70-AB54F8B43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ACBD8-D942-449E-A2B8-358CD1365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6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A50897-0C2E-420B-9A38-A8D5C1D727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50317" y="1517904"/>
            <a:ext cx="2220731" cy="454678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DB2173-32A5-4677-A08F-DAB8FD430D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17904" y="1517904"/>
            <a:ext cx="6562553" cy="454678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B124D-B801-4A6A-9DAF-EBC1B98FE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4/22/24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AF8DF-2544-45A5-B62B-BB7948FCC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C232D-131E-4BE6-8E2E-BAF5A3084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453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C5BB2-C09C-49B0-BAFA-DE1801CD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47C21-944D-47FE-9519-A25518837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CE36D-6B7B-4D5E-831E-34A4286D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4/22/24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AD668-6E19-425C-88F7-AF4220662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05C53-CF7C-4936-9E35-1BEBD6836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884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46C78-A717-4E1F-A742-FD5AECA0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1270D-CCAE-4437-A0C0-052D111DF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4" y="4572000"/>
            <a:ext cx="91440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F006A-7EEE-4DB0-8F92-D34C0D46C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4/22/24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3F2ED-2B0E-44A9-8603-286CA063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D801C-6B4E-40B6-9D6E-55819226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63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446AA-9418-4C3E-901B-8E280612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97482-2CA6-4707-976E-6FD4B57BF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17904" y="2980944"/>
            <a:ext cx="4334256" cy="311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909652-DD12-479C-B639-9452CBA8C0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6792" y="2980944"/>
            <a:ext cx="4334256" cy="3118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EC7A6-AFB1-4989-A0B4-B422D5B2C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4/22/24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2117C-B497-4647-A66B-1887750FB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8C7AF-5092-416B-B61C-F41D3C573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53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0CDE0-3FEB-42A0-8BCC-7DADE7D4A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5" y="2944368"/>
            <a:ext cx="4334256" cy="60602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778B8B-E9A3-44BE-85A6-3E316659A9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17904" y="3644987"/>
            <a:ext cx="4334256" cy="2449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BF1BCA-A435-4779-A6FE-15207141F5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792" y="2944368"/>
            <a:ext cx="4334256" cy="606026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9B1923-9749-49E3-88FA-75C326E671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6792" y="3644987"/>
            <a:ext cx="4334256" cy="24496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3A70F0-5AFA-4C5A-812B-220C6A38D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4/22/24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6AF721-83FE-4B57-B910-C395D23F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6A5893-52F1-44A1-AE8E-CF094DB41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9D22302-83E3-4E22-93DF-1E5D463B6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485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D85A6-A4E6-4160-BE43-8146A9894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A24A80-0792-4B3B-BB5A-8B2BD9109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4/22/24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26116E-7A6D-485F-9FA2-25F94D4F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09ADCC-C5F2-4D90-B153-93DF5585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04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862271-51F6-4122-9709-D279042F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4/22/24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CFE08-03FE-487B-8963-9FAD3049C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935A50-18AE-4CB1-BB10-1CBDD8A7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719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1F683-796D-458C-9B32-A385D604D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3145536" cy="1792224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1F0BD-641B-4148-BCB3-2704218C8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0952" y="1517904"/>
            <a:ext cx="5330952" cy="45811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28C843-B846-4456-9720-71B7D4FF4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7904" y="3483864"/>
            <a:ext cx="3145536" cy="261518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A3A03-31BD-4E7E-879A-A1C718497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4/22/24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39078-7D38-4851-A363-B6BC179A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1FF25E-A25D-47AA-94EB-580A74F01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02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E83B4-9B31-4F73-9767-163636522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3145536" cy="1792224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7CFC30-8163-47A0-A97F-3F2C3A3BE7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49240" y="764032"/>
            <a:ext cx="6089904" cy="53309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F1B390-0C23-466E-987C-26420A5F09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17904" y="3483864"/>
            <a:ext cx="3145536" cy="261518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C9CA7C-B9D0-4A72-8061-1E02AA15F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FA87-1417-4992-ABD9-27C3BC8CC883}" type="datetimeFigureOut">
              <a:rPr lang="en-US" smtClean="0"/>
              <a:t>4/22/24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3EFC84-C9FE-4BFA-9B4E-4516A136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01A469-3EFC-4F94-8482-378582E1C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32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B1D84C-7934-4E5B-B6E4-A1D6EC299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904" y="1517904"/>
            <a:ext cx="9144000" cy="13441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6A990F-40AC-447A-964A-840C94A64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7904" y="2971800"/>
            <a:ext cx="9144000" cy="3127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832A1-FFBA-48B6-B2D0-E5414F1283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805672" y="6400800"/>
            <a:ext cx="1865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algn="r"/>
            <a:fld id="{3F9AFA87-1417-4992-ABD9-27C3BC8CC883}" type="datetimeFigureOut">
              <a:rPr lang="en-US" smtClean="0"/>
              <a:pPr algn="r"/>
              <a:t>4/22/24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33EC1-4EE2-4453-841C-CFDFE70894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952" y="6400800"/>
            <a:ext cx="6099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EBA78-E732-44EF-BA0B-FC42F7931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9648" y="6400800"/>
            <a:ext cx="5303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9306479-8C4D-4E4A-A330-DFC80A8A01BE}"/>
              </a:ext>
            </a:extLst>
          </p:cNvPr>
          <p:cNvSpPr/>
          <p:nvPr/>
        </p:nvSpPr>
        <p:spPr>
          <a:xfrm>
            <a:off x="0" y="0"/>
            <a:ext cx="12192000" cy="6105524"/>
          </a:xfrm>
          <a:custGeom>
            <a:avLst/>
            <a:gdLst>
              <a:gd name="connsiteX0" fmla="*/ 0 w 12192000"/>
              <a:gd name="connsiteY0" fmla="*/ 0 h 6105524"/>
              <a:gd name="connsiteX1" fmla="*/ 12192000 w 12192000"/>
              <a:gd name="connsiteY1" fmla="*/ 0 h 6105524"/>
              <a:gd name="connsiteX2" fmla="*/ 12192000 w 12192000"/>
              <a:gd name="connsiteY2" fmla="*/ 6105524 h 6105524"/>
              <a:gd name="connsiteX3" fmla="*/ 11435080 w 12192000"/>
              <a:gd name="connsiteY3" fmla="*/ 6105524 h 6105524"/>
              <a:gd name="connsiteX4" fmla="*/ 11435080 w 12192000"/>
              <a:gd name="connsiteY4" fmla="*/ 771523 h 6105524"/>
              <a:gd name="connsiteX5" fmla="*/ 767080 w 12192000"/>
              <a:gd name="connsiteY5" fmla="*/ 771523 h 6105524"/>
              <a:gd name="connsiteX6" fmla="*/ 767080 w 12192000"/>
              <a:gd name="connsiteY6" fmla="*/ 6105524 h 6105524"/>
              <a:gd name="connsiteX7" fmla="*/ 0 w 12192000"/>
              <a:gd name="connsiteY7" fmla="*/ 6105524 h 610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105524">
                <a:moveTo>
                  <a:pt x="0" y="0"/>
                </a:moveTo>
                <a:lnTo>
                  <a:pt x="12192000" y="0"/>
                </a:lnTo>
                <a:lnTo>
                  <a:pt x="12192000" y="6105524"/>
                </a:lnTo>
                <a:lnTo>
                  <a:pt x="11435080" y="6105524"/>
                </a:lnTo>
                <a:lnTo>
                  <a:pt x="11435080" y="771523"/>
                </a:lnTo>
                <a:lnTo>
                  <a:pt x="767080" y="771523"/>
                </a:lnTo>
                <a:lnTo>
                  <a:pt x="767080" y="6105524"/>
                </a:lnTo>
                <a:lnTo>
                  <a:pt x="0" y="6105524"/>
                </a:lnTo>
                <a:close/>
              </a:path>
            </a:pathLst>
          </a:cu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540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42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914400" rtl="0" eaLnBrk="1" latinLnBrk="0" hangingPunct="1">
        <a:lnSpc>
          <a:spcPct val="105000"/>
        </a:lnSpc>
        <a:spcBef>
          <a:spcPts val="900"/>
        </a:spcBef>
        <a:buClr>
          <a:schemeClr val="accent5"/>
        </a:buClr>
        <a:buFont typeface="Avenir Next LT Pro" panose="020B0504020202020204" pitchFamily="34" charset="0"/>
        <a:buChar char="+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indent="0" algn="l" defTabSz="914400" rtl="0" eaLnBrk="1" latinLnBrk="0" hangingPunct="1">
        <a:lnSpc>
          <a:spcPct val="105000"/>
        </a:lnSpc>
        <a:spcBef>
          <a:spcPts val="900"/>
        </a:spcBef>
        <a:buFont typeface="Arial" panose="020B0604020202020204" pitchFamily="34" charset="0"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40080" indent="-274320" algn="l" defTabSz="914400" rtl="0" eaLnBrk="1" latinLnBrk="0" hangingPunct="1">
        <a:lnSpc>
          <a:spcPct val="105000"/>
        </a:lnSpc>
        <a:spcBef>
          <a:spcPts val="6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0" algn="l" defTabSz="914400" rtl="0" eaLnBrk="1" latinLnBrk="0" hangingPunct="1">
        <a:lnSpc>
          <a:spcPct val="105000"/>
        </a:lnSpc>
        <a:spcBef>
          <a:spcPts val="600"/>
        </a:spcBef>
        <a:buFontTx/>
        <a:buNone/>
        <a:defRPr sz="1800" i="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886968" indent="-274320" algn="l" defTabSz="914400" rtl="0" eaLnBrk="1" latinLnBrk="0" hangingPunct="1">
        <a:lnSpc>
          <a:spcPct val="105000"/>
        </a:lnSpc>
        <a:spcBef>
          <a:spcPts val="6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534/g3.117.30023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45BA4C-9B54-4496-821F-9E0985CA9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5E1BB9D-FAFF-4C3E-9E44-13F8FBABC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gradFill flip="none" rotWithShape="1">
            <a:gsLst>
              <a:gs pos="10000">
                <a:schemeClr val="accent5"/>
              </a:gs>
              <a:gs pos="90000">
                <a:schemeClr val="accent1"/>
              </a:gs>
              <a:gs pos="70000">
                <a:schemeClr val="accent2"/>
              </a:gs>
              <a:gs pos="30000">
                <a:schemeClr val="accent4"/>
              </a:gs>
              <a:gs pos="50000">
                <a:schemeClr val="accent3">
                  <a:lumMod val="60000"/>
                  <a:lumOff val="40000"/>
                </a:schemeClr>
              </a:gs>
            </a:gsLst>
            <a:lin ang="7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9" name="Freeform: Shape 13">
            <a:extLst>
              <a:ext uri="{FF2B5EF4-FFF2-40B4-BE49-F238E27FC236}">
                <a16:creationId xmlns:a16="http://schemas.microsoft.com/office/drawing/2014/main" id="{A8DDC302-DBEC-4742-B54B-5E9AAFE969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1430001" cy="6858000"/>
          </a:xfrm>
          <a:custGeom>
            <a:avLst/>
            <a:gdLst>
              <a:gd name="connsiteX0" fmla="*/ 0 w 11430001"/>
              <a:gd name="connsiteY0" fmla="*/ 0 h 6858000"/>
              <a:gd name="connsiteX1" fmla="*/ 5330522 w 11430001"/>
              <a:gd name="connsiteY1" fmla="*/ 0 h 6858000"/>
              <a:gd name="connsiteX2" fmla="*/ 5334002 w 11430001"/>
              <a:gd name="connsiteY2" fmla="*/ 0 h 6858000"/>
              <a:gd name="connsiteX3" fmla="*/ 5334002 w 11430001"/>
              <a:gd name="connsiteY3" fmla="*/ 762270 h 6858000"/>
              <a:gd name="connsiteX4" fmla="*/ 11430001 w 11430001"/>
              <a:gd name="connsiteY4" fmla="*/ 762270 h 6858000"/>
              <a:gd name="connsiteX5" fmla="*/ 11430001 w 11430001"/>
              <a:gd name="connsiteY5" fmla="*/ 6094807 h 6858000"/>
              <a:gd name="connsiteX6" fmla="*/ 5330522 w 11430001"/>
              <a:gd name="connsiteY6" fmla="*/ 6094807 h 6858000"/>
              <a:gd name="connsiteX7" fmla="*/ 5330522 w 11430001"/>
              <a:gd name="connsiteY7" fmla="*/ 6858000 h 6858000"/>
              <a:gd name="connsiteX8" fmla="*/ 0 w 11430001"/>
              <a:gd name="connsiteY8" fmla="*/ 6858000 h 6858000"/>
              <a:gd name="connsiteX9" fmla="*/ 0 w 11430001"/>
              <a:gd name="connsiteY9" fmla="*/ 609480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430001" h="6858000">
                <a:moveTo>
                  <a:pt x="0" y="0"/>
                </a:moveTo>
                <a:lnTo>
                  <a:pt x="5330522" y="0"/>
                </a:lnTo>
                <a:lnTo>
                  <a:pt x="5334002" y="0"/>
                </a:lnTo>
                <a:lnTo>
                  <a:pt x="5334002" y="762270"/>
                </a:lnTo>
                <a:lnTo>
                  <a:pt x="11430001" y="762270"/>
                </a:lnTo>
                <a:lnTo>
                  <a:pt x="11430001" y="6094807"/>
                </a:lnTo>
                <a:lnTo>
                  <a:pt x="5330522" y="6094807"/>
                </a:lnTo>
                <a:lnTo>
                  <a:pt x="5330522" y="6858000"/>
                </a:lnTo>
                <a:lnTo>
                  <a:pt x="0" y="6858000"/>
                </a:lnTo>
                <a:lnTo>
                  <a:pt x="0" y="6094807"/>
                </a:lnTo>
                <a:close/>
              </a:path>
            </a:pathLst>
          </a:cu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CFC817-7EAC-EFA6-C5C4-C833A7D4EA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2616" y="1517904"/>
            <a:ext cx="4579288" cy="279694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700" dirty="0"/>
              <a:t>FINAL PROJECT</a:t>
            </a:r>
            <a:br>
              <a:rPr lang="en-US" sz="4700" dirty="0"/>
            </a:br>
            <a:br>
              <a:rPr lang="en-US" sz="4700" dirty="0"/>
            </a:br>
            <a:r>
              <a:rPr lang="en-US" sz="4700" dirty="0"/>
              <a:t>BCHM521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CEDCEF-A0D2-8051-80A2-E21753D55A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82616" y="4570807"/>
            <a:ext cx="4579288" cy="942889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n-US" dirty="0"/>
              <a:t>TIMILEHIN JEJE</a:t>
            </a:r>
          </a:p>
        </p:txBody>
      </p:sp>
      <p:pic>
        <p:nvPicPr>
          <p:cNvPr id="5" name="Picture 4" descr="A close-up of a network&#10;&#10;Description automatically generated">
            <a:extLst>
              <a:ext uri="{FF2B5EF4-FFF2-40B4-BE49-F238E27FC236}">
                <a16:creationId xmlns:a16="http://schemas.microsoft.com/office/drawing/2014/main" id="{A7A849B8-01B2-9EF8-13E1-E03E6DEAE5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19" r="3" b="3"/>
          <a:stretch/>
        </p:blipFill>
        <p:spPr>
          <a:xfrm>
            <a:off x="20" y="758953"/>
            <a:ext cx="5327883" cy="53358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DD0BA0-7D2A-943C-6990-8FE96086B130}"/>
              </a:ext>
            </a:extLst>
          </p:cNvPr>
          <p:cNvSpPr txBox="1"/>
          <p:nvPr/>
        </p:nvSpPr>
        <p:spPr>
          <a:xfrm>
            <a:off x="1065584" y="907702"/>
            <a:ext cx="10060832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Comparative Genomics Analysis of Haptophyte Algae for insights into Genome Innovation and Diversity</a:t>
            </a:r>
            <a:endParaRPr lang="en-US" sz="2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998EE2-1534-A078-684F-D1E347D3E733}"/>
              </a:ext>
            </a:extLst>
          </p:cNvPr>
          <p:cNvSpPr txBox="1"/>
          <p:nvPr/>
        </p:nvSpPr>
        <p:spPr>
          <a:xfrm>
            <a:off x="6822831" y="5251938"/>
            <a:ext cx="1765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April 23</a:t>
            </a:r>
            <a:r>
              <a:rPr lang="en-US" baseline="30000" dirty="0"/>
              <a:t>rd</a:t>
            </a:r>
            <a:r>
              <a:rPr lang="en-US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326586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5944DBF-A6FD-498C-718E-9E7EB0690961}"/>
              </a:ext>
            </a:extLst>
          </p:cNvPr>
          <p:cNvSpPr txBox="1"/>
          <p:nvPr/>
        </p:nvSpPr>
        <p:spPr>
          <a:xfrm>
            <a:off x="2828925" y="171450"/>
            <a:ext cx="2255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E95484-803F-7CBA-C7CF-9D6B58F6056F}"/>
              </a:ext>
            </a:extLst>
          </p:cNvPr>
          <p:cNvSpPr txBox="1"/>
          <p:nvPr/>
        </p:nvSpPr>
        <p:spPr>
          <a:xfrm>
            <a:off x="757237" y="1143000"/>
            <a:ext cx="1105373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Laetsch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D. R., &amp;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Blaxter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M. L. (2017).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KinFin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Software for Taxon-Aware Analysis of Clustered Protein Sequences.</a:t>
            </a:r>
          </a:p>
          <a:p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G3: </a:t>
            </a:r>
            <a:r>
              <a:rPr lang="en-US" sz="1800" i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Genes|Genomes|Genetics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7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(10), 3349–3357. 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https://doi.org/10.1534/g3.117.300233</a:t>
            </a:r>
            <a:endParaRPr lang="en-US" sz="1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Emms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D. M., &amp; Kelly, S. (2019).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OrthoFinder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Phylogenetic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orthology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inference for comparative genomics. </a:t>
            </a:r>
          </a:p>
          <a:p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Genome Biology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20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(1), 238. https://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doi.org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/10.1186/s13059-019-1832-y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Csűös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M. (2010). Count: Evolutionary analysis of phylogenetic profiles with parsimony and likelihood. </a:t>
            </a:r>
          </a:p>
          <a:p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Bioinformatics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26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(15), 1910–1912. https://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doi.org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/10.1093/bioinformatics/btq315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50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DAD04-D7B2-273D-00BA-0032EAC0F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9238" y="70685"/>
            <a:ext cx="8910638" cy="672266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Haptophytes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59A45E-6147-80B9-311A-4838FDC320C8}"/>
              </a:ext>
            </a:extLst>
          </p:cNvPr>
          <p:cNvSpPr txBox="1"/>
          <p:nvPr/>
        </p:nvSpPr>
        <p:spPr>
          <a:xfrm>
            <a:off x="1699537" y="1182233"/>
            <a:ext cx="84588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Algae phylum found in Marine and freshwater environments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Mixotrophic lifestyle exists in members of this phylum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Characterised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haptonema, a phagotrophic organelle.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Members form harmful blooms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Prymnesium is a haptophyte algae known for toxin production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dirty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869ADB-F197-6528-9D8E-54BECE6AD70D}"/>
              </a:ext>
            </a:extLst>
          </p:cNvPr>
          <p:cNvSpPr txBox="1"/>
          <p:nvPr/>
        </p:nvSpPr>
        <p:spPr>
          <a:xfrm>
            <a:off x="1699537" y="3429000"/>
            <a:ext cx="72044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gene families are gained at the Prymnesium  divergence node?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F35DBE-ABF0-B2E9-AF64-FB60A373801E}"/>
              </a:ext>
            </a:extLst>
          </p:cNvPr>
          <p:cNvSpPr txBox="1"/>
          <p:nvPr/>
        </p:nvSpPr>
        <p:spPr>
          <a:xfrm>
            <a:off x="1699537" y="3921443"/>
            <a:ext cx="78302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genes are specific to all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prymnesium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strains?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027E06-64A7-5322-7774-DCCA1B951EFE}"/>
              </a:ext>
            </a:extLst>
          </p:cNvPr>
          <p:cNvSpPr txBox="1"/>
          <p:nvPr/>
        </p:nvSpPr>
        <p:spPr>
          <a:xfrm>
            <a:off x="1081088" y="5218043"/>
            <a:ext cx="10658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Hypothesis: The genes gained at the divergence node of all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prymnesium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strains are related to toxin secretions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ED9F1B-7C3D-F740-63EB-74E56D929878}"/>
              </a:ext>
            </a:extLst>
          </p:cNvPr>
          <p:cNvSpPr txBox="1"/>
          <p:nvPr/>
        </p:nvSpPr>
        <p:spPr>
          <a:xfrm>
            <a:off x="2486025" y="9715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07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7B309-6810-DED5-1E6C-CA9A5B555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150" y="828677"/>
            <a:ext cx="8858250" cy="8429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 Datasets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3DD95B-67B9-C021-C782-A1298917D429}"/>
              </a:ext>
            </a:extLst>
          </p:cNvPr>
          <p:cNvSpPr txBox="1"/>
          <p:nvPr/>
        </p:nvSpPr>
        <p:spPr>
          <a:xfrm>
            <a:off x="4057650" y="964407"/>
            <a:ext cx="639127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KO374 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K0081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RCC 3426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KAC 39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RCC3703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CCMP 2941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12A1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CCMP 3037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K0252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RCC191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RCC 1433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RCC 1436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Prymnesium parvum, UTEX 995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Chrysochromulina tobin., Chrsp1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Chrsochromulina parva., Chrpa1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Phaeocystis globosa, Phaglo1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Phaeocystis antartica, Phaant1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Tisochrysis lutea, TisoV1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Isochrysis galbana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Emiliania huxleyi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Diacronema lutheri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Pavlova lutheri, Paluth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Pavlovales, CCMP 2436, Pavlovales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Pavlov sp., Pavlov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Guillardia theta, Guillardia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Crytophyta, CCMP 2293_1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u="none" strike="noStrike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2FBEE2-0466-C297-5475-4579B14439F6}"/>
              </a:ext>
            </a:extLst>
          </p:cNvPr>
          <p:cNvSpPr txBox="1"/>
          <p:nvPr/>
        </p:nvSpPr>
        <p:spPr>
          <a:xfrm>
            <a:off x="900114" y="1828801"/>
            <a:ext cx="3300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P.parvum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strains</a:t>
            </a:r>
          </a:p>
          <a:p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outgroups:Cryptophytes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7304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09BE8-B95C-25C8-42A9-0857A6D0D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4765" y="180651"/>
            <a:ext cx="8267936" cy="51943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METHODOLOGY/WORKFLOW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3F6625-3806-34F0-20D4-2B92969B3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863" y="1638093"/>
            <a:ext cx="8986838" cy="503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261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17148D-D4D5-01B8-8981-EE34D5FF0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704" y="1444291"/>
            <a:ext cx="8194496" cy="41849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644BA1-069C-3E4F-1EB8-1D833A4AB1F6}"/>
              </a:ext>
            </a:extLst>
          </p:cNvPr>
          <p:cNvSpPr txBox="1"/>
          <p:nvPr/>
        </p:nvSpPr>
        <p:spPr>
          <a:xfrm>
            <a:off x="2955853" y="713364"/>
            <a:ext cx="7537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KINFIN ANALYSIS GENUS RAREFACTION CURVE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3ED0FA-9EE7-6150-F7D8-AD5797BC1443}"/>
              </a:ext>
            </a:extLst>
          </p:cNvPr>
          <p:cNvSpPr txBox="1"/>
          <p:nvPr/>
        </p:nvSpPr>
        <p:spPr>
          <a:xfrm>
            <a:off x="4762501" y="18128"/>
            <a:ext cx="3371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882179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E3A635D4-B393-428F-8BFF-ECF84495B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4" y="1371600"/>
            <a:ext cx="7510463" cy="532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BA14E6-8EDF-8959-5E69-05E035A8601B}"/>
              </a:ext>
            </a:extLst>
          </p:cNvPr>
          <p:cNvSpPr txBox="1"/>
          <p:nvPr/>
        </p:nvSpPr>
        <p:spPr>
          <a:xfrm>
            <a:off x="3214688" y="102870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71D792-9F21-2E49-CE29-819A2E46EF01}"/>
              </a:ext>
            </a:extLst>
          </p:cNvPr>
          <p:cNvSpPr txBox="1"/>
          <p:nvPr/>
        </p:nvSpPr>
        <p:spPr>
          <a:xfrm>
            <a:off x="428625" y="0"/>
            <a:ext cx="1120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Species tree supports the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clading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Prymnesium parvum strains based on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prymnesin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toxin produced</a:t>
            </a:r>
          </a:p>
        </p:txBody>
      </p:sp>
    </p:spTree>
    <p:extLst>
      <p:ext uri="{BB962C8B-B14F-4D97-AF65-F5344CB8AC3E}">
        <p14:creationId xmlns:p14="http://schemas.microsoft.com/office/powerpoint/2010/main" val="2510579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6FA67E-BA7B-00D4-9EB2-E721372AC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462" y="1735636"/>
            <a:ext cx="6319100" cy="13835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857584-36F3-BBAF-A358-EC30877E1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625" y="2957034"/>
            <a:ext cx="4130675" cy="3060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5C0AFC-9AEC-8D6C-EFB6-2297039C29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1714" y="3119186"/>
            <a:ext cx="4268844" cy="28978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317217-BF7A-61D5-04BE-F862DF245E79}"/>
              </a:ext>
            </a:extLst>
          </p:cNvPr>
          <p:cNvSpPr txBox="1"/>
          <p:nvPr/>
        </p:nvSpPr>
        <p:spPr>
          <a:xfrm>
            <a:off x="8129587" y="6017074"/>
            <a:ext cx="1445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P.Adj</a:t>
            </a:r>
            <a:r>
              <a:rPr lang="en-US" dirty="0"/>
              <a:t> &lt; 0.05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5EFCCB-9A72-4473-1444-AF79F935942C}"/>
              </a:ext>
            </a:extLst>
          </p:cNvPr>
          <p:cNvSpPr txBox="1"/>
          <p:nvPr/>
        </p:nvSpPr>
        <p:spPr>
          <a:xfrm>
            <a:off x="9254305" y="6488668"/>
            <a:ext cx="259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Generated with </a:t>
            </a:r>
            <a:r>
              <a:rPr lang="en-US" dirty="0" err="1"/>
              <a:t>Revigo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FFC88C-0CF0-16DC-3120-3E37D17E8962}"/>
              </a:ext>
            </a:extLst>
          </p:cNvPr>
          <p:cNvSpPr txBox="1"/>
          <p:nvPr/>
        </p:nvSpPr>
        <p:spPr>
          <a:xfrm>
            <a:off x="677038" y="271539"/>
            <a:ext cx="11209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Enrichment of antibiotic metabolic process biological functions at the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P.parvum’s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of divergence</a:t>
            </a:r>
          </a:p>
        </p:txBody>
      </p:sp>
    </p:spTree>
    <p:extLst>
      <p:ext uri="{BB962C8B-B14F-4D97-AF65-F5344CB8AC3E}">
        <p14:creationId xmlns:p14="http://schemas.microsoft.com/office/powerpoint/2010/main" val="1836846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783AFB2-20E2-35A6-E387-640AE4E30C02}"/>
              </a:ext>
            </a:extLst>
          </p:cNvPr>
          <p:cNvSpPr txBox="1"/>
          <p:nvPr/>
        </p:nvSpPr>
        <p:spPr>
          <a:xfrm>
            <a:off x="3168962" y="4729073"/>
            <a:ext cx="2640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Pathogen resistance</a:t>
            </a:r>
          </a:p>
          <a:p>
            <a:r>
              <a:rPr lang="en-US" dirty="0"/>
              <a:t>Toxicity</a:t>
            </a:r>
          </a:p>
          <a:p>
            <a:r>
              <a:rPr lang="en-US" dirty="0"/>
              <a:t>Competition</a:t>
            </a:r>
          </a:p>
          <a:p>
            <a:r>
              <a:rPr lang="en-US" dirty="0"/>
              <a:t>Allelopathy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95A09F-C419-9FBA-5D5A-BC465E8A669F}"/>
              </a:ext>
            </a:extLst>
          </p:cNvPr>
          <p:cNvSpPr txBox="1"/>
          <p:nvPr/>
        </p:nvSpPr>
        <p:spPr>
          <a:xfrm>
            <a:off x="6696075" y="2128926"/>
            <a:ext cx="43084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Prymnesium specific genes indicates </a:t>
            </a:r>
            <a:r>
              <a:rPr lang="en-US" dirty="0"/>
              <a:t>Polyketide synthases</a:t>
            </a:r>
          </a:p>
          <a:p>
            <a:r>
              <a:rPr lang="en-US" dirty="0" err="1"/>
              <a:t>Betaketoacyl</a:t>
            </a:r>
            <a:r>
              <a:rPr lang="en-US" dirty="0"/>
              <a:t> synthases (fatty  acid synthesis</a:t>
            </a:r>
          </a:p>
          <a:p>
            <a:r>
              <a:rPr lang="en-US" dirty="0"/>
              <a:t>Dynamin family </a:t>
            </a:r>
          </a:p>
          <a:p>
            <a:endParaRPr lang="en-US" dirty="0"/>
          </a:p>
          <a:p>
            <a:r>
              <a:rPr lang="en-US" dirty="0"/>
              <a:t>                                                                    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F30EA2-EBDE-3696-754A-D964FB8279BD}"/>
              </a:ext>
            </a:extLst>
          </p:cNvPr>
          <p:cNvSpPr txBox="1"/>
          <p:nvPr/>
        </p:nvSpPr>
        <p:spPr>
          <a:xfrm>
            <a:off x="1388174" y="1528762"/>
            <a:ext cx="36378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Prymnesium divergence nodes</a:t>
            </a:r>
          </a:p>
          <a:p>
            <a:endParaRPr lang="en-US" dirty="0"/>
          </a:p>
          <a:p>
            <a:r>
              <a:rPr lang="en-US" dirty="0"/>
              <a:t>Xenobiotic process</a:t>
            </a:r>
          </a:p>
          <a:p>
            <a:r>
              <a:rPr lang="en-US" dirty="0"/>
              <a:t>Antibiotic metabolic processes</a:t>
            </a:r>
          </a:p>
        </p:txBody>
      </p:sp>
    </p:spTree>
    <p:extLst>
      <p:ext uri="{BB962C8B-B14F-4D97-AF65-F5344CB8AC3E}">
        <p14:creationId xmlns:p14="http://schemas.microsoft.com/office/powerpoint/2010/main" val="20673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A10FC-7D7F-75B2-61AF-CBA0916F8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0766" y="974979"/>
            <a:ext cx="7311771" cy="568071"/>
          </a:xfrm>
        </p:spPr>
        <p:txBody>
          <a:bodyPr>
            <a:normAutofit fontScale="90000"/>
          </a:bodyPr>
          <a:lstStyle/>
          <a:p>
            <a:r>
              <a:rPr lang="en-US" dirty="0"/>
              <a:t>NEXT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02B617-7183-C717-F43F-45E990492396}"/>
              </a:ext>
            </a:extLst>
          </p:cNvPr>
          <p:cNvSpPr txBox="1"/>
          <p:nvPr/>
        </p:nvSpPr>
        <p:spPr>
          <a:xfrm>
            <a:off x="1857375" y="2057400"/>
            <a:ext cx="617502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Clean Notebook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possible corrections in final draft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088238"/>
      </p:ext>
    </p:extLst>
  </p:cSld>
  <p:clrMapOvr>
    <a:masterClrMapping/>
  </p:clrMapOvr>
</p:sld>
</file>

<file path=ppt/theme/theme1.xml><?xml version="1.0" encoding="utf-8"?>
<a:theme xmlns:a="http://schemas.openxmlformats.org/drawingml/2006/main" name="PrismaticVTI">
  <a:themeElements>
    <a:clrScheme name="AnalogousFromLightSeedRightStep">
      <a:dk1>
        <a:srgbClr val="000000"/>
      </a:dk1>
      <a:lt1>
        <a:srgbClr val="FFFFFF"/>
      </a:lt1>
      <a:dk2>
        <a:srgbClr val="3C3522"/>
      </a:dk2>
      <a:lt2>
        <a:srgbClr val="E2E8E7"/>
      </a:lt2>
      <a:accent1>
        <a:srgbClr val="DA828B"/>
      </a:accent1>
      <a:accent2>
        <a:srgbClr val="D28866"/>
      </a:accent2>
      <a:accent3>
        <a:srgbClr val="BAA262"/>
      </a:accent3>
      <a:accent4>
        <a:srgbClr val="9CA952"/>
      </a:accent4>
      <a:accent5>
        <a:srgbClr val="86AE67"/>
      </a:accent5>
      <a:accent6>
        <a:srgbClr val="5AB558"/>
      </a:accent6>
      <a:hlink>
        <a:srgbClr val="568E88"/>
      </a:hlink>
      <a:folHlink>
        <a:srgbClr val="7F7F7F"/>
      </a:folHlink>
    </a:clrScheme>
    <a:fontScheme name="Custom 166">
      <a:majorFont>
        <a:latin typeface="Aharoni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ismaticVTI" id="{DA44D624-A564-4DE8-8446-0CD5C485C979}" vid="{8B2B1550-B69C-4156-BAEC-B2E559F94BD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432</Words>
  <Application>Microsoft Macintosh PowerPoint</Application>
  <PresentationFormat>Widescreen</PresentationFormat>
  <Paragraphs>84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Aharoni</vt:lpstr>
      <vt:lpstr>Aptos</vt:lpstr>
      <vt:lpstr>Arial</vt:lpstr>
      <vt:lpstr>Avenir Next LT Pro</vt:lpstr>
      <vt:lpstr>Symbol</vt:lpstr>
      <vt:lpstr>Times New Roman</vt:lpstr>
      <vt:lpstr>Wingdings</vt:lpstr>
      <vt:lpstr>PrismaticVTI</vt:lpstr>
      <vt:lpstr>FINAL PROJECT  BCHM521</vt:lpstr>
      <vt:lpstr>Haptophytes</vt:lpstr>
      <vt:lpstr>26 Datasets  </vt:lpstr>
      <vt:lpstr>METHODOLOGY/WORKFLOW</vt:lpstr>
      <vt:lpstr>PowerPoint Presentation</vt:lpstr>
      <vt:lpstr>PowerPoint Presentation</vt:lpstr>
      <vt:lpstr>PowerPoint Presentation</vt:lpstr>
      <vt:lpstr>PowerPoint Presentation</vt:lpstr>
      <vt:lpstr>NEXT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PROJECT  BCHM521</dc:title>
  <dc:creator>Jeje, Timilehin</dc:creator>
  <cp:lastModifiedBy>Jeje, Timilehin</cp:lastModifiedBy>
  <cp:revision>4</cp:revision>
  <dcterms:created xsi:type="dcterms:W3CDTF">2024-04-23T03:14:27Z</dcterms:created>
  <dcterms:modified xsi:type="dcterms:W3CDTF">2024-04-23T12:00:19Z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2024-04-23T05:53:46Z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63cb12ab-ed72-42df-aaa1-b324fd3f7d72</vt:lpwstr>
  </property>
  <property fmtid="{D5CDD505-2E9C-101B-9397-08002B2CF9AE}" pid="8" name="MSIP_Label_4044bd30-2ed7-4c9d-9d12-46200872a97b_ContentBits">
    <vt:lpwstr>0</vt:lpwstr>
  </property>
</Properties>
</file>