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64" r:id="rId3"/>
    <p:sldId id="266" r:id="rId4"/>
    <p:sldId id="265" r:id="rId5"/>
    <p:sldId id="278" r:id="rId6"/>
    <p:sldId id="257" r:id="rId7"/>
    <p:sldId id="259" r:id="rId8"/>
    <p:sldId id="273" r:id="rId9"/>
    <p:sldId id="260" r:id="rId10"/>
    <p:sldId id="267" r:id="rId11"/>
    <p:sldId id="262" r:id="rId12"/>
    <p:sldId id="268" r:id="rId13"/>
    <p:sldId id="272" r:id="rId14"/>
    <p:sldId id="271" r:id="rId15"/>
    <p:sldId id="274" r:id="rId16"/>
    <p:sldId id="275" r:id="rId17"/>
    <p:sldId id="276" r:id="rId18"/>
    <p:sldId id="277" r:id="rId19"/>
    <p:sldId id="25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howGuides="1">
      <p:cViewPr>
        <p:scale>
          <a:sx n="107" d="100"/>
          <a:sy n="107" d="100"/>
        </p:scale>
        <p:origin x="144" y="472"/>
      </p:cViewPr>
      <p:guideLst>
        <p:guide orient="horz" pos="2160"/>
        <p:guide pos="38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7BE537-06F2-D243-9480-F303C9263C6A}" type="datetimeFigureOut">
              <a:rPr lang="en-US" smtClean="0"/>
              <a:t>4/21/24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D9F47-534D-4849-8737-89ED57C0E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175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1D9F47-534D-4849-8737-89ED57C0EAD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883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1D9F47-534D-4849-8737-89ED57C0EAD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67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1D9F47-534D-4849-8737-89ED57C0EAD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80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1D9F47-534D-4849-8737-89ED57C0EAD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1116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1D9F47-534D-4849-8737-89ED57C0EAD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552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61DAB-7AF6-3906-4919-7BA0CFDE5D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EF0D39-BD65-1FAD-377F-58671EE79E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3BE8E-FB20-E534-8DA2-D1CC6A33C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F857-ADD0-2A4E-B133-68C61431F925}" type="datetimeFigureOut">
              <a:rPr lang="en-US" smtClean="0"/>
              <a:t>4/19/24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ADEFD-AC7E-8375-4D83-DC00F9E27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2B08B-8FD1-21FA-2E55-31CB7DCCC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613D-30A1-B542-B36B-C052F2DDE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909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A52F1-B030-194A-8DE7-529A9661E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978FEA-F3E8-DF4F-932D-2181B00787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3389D-4408-7B69-D4F3-C5E7AE779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F857-ADD0-2A4E-B133-68C61431F925}" type="datetimeFigureOut">
              <a:rPr lang="en-US" smtClean="0"/>
              <a:t>4/19/24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E57E7B-175C-C011-C965-917B1C029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7D519-6987-68BF-2E26-A95AF9430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613D-30A1-B542-B36B-C052F2DDE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10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AE2F42-949E-3E76-31C2-30DAF22F32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9B7B78-10E5-0DA4-1659-586C0E4A56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8B22E0-072F-F6A1-96D6-853639C33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F857-ADD0-2A4E-B133-68C61431F925}" type="datetimeFigureOut">
              <a:rPr lang="en-US" smtClean="0"/>
              <a:t>4/19/24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B9718-DC53-F00E-CE94-29A6E974E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C3CA8-EC9D-F0C0-464D-4A79951C9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613D-30A1-B542-B36B-C052F2DDE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85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578BD-4998-3C7D-A2DA-F027E17B4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6319C-4AD4-D5F6-06CF-DD2E36E6EA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96DEE-94E6-70DA-61B5-A17F9181A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F857-ADD0-2A4E-B133-68C61431F925}" type="datetimeFigureOut">
              <a:rPr lang="en-US" smtClean="0"/>
              <a:t>4/19/24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4199D0-FD60-72E2-5030-52AAE0854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50E97-6F8B-0800-45FB-AD2B9CA8C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613D-30A1-B542-B36B-C052F2DDE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637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E5A0F-4794-1950-D472-7683F51D4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FEA7FA-E516-3E3C-ED51-0A937C21F7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FF690-BF1B-047F-D395-4958D9BCA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F857-ADD0-2A4E-B133-68C61431F925}" type="datetimeFigureOut">
              <a:rPr lang="en-US" smtClean="0"/>
              <a:t>4/19/24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AB4C66-BDC7-E1B4-B25A-B6A038E15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2F78A2-5984-8147-D6CF-DD0FA3EE9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613D-30A1-B542-B36B-C052F2DDE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429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C7A08-DC4A-0919-5EC4-7CE760F81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672C7-5336-F900-8937-55CFBDD974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7A2BC7-85C5-3B3E-9A46-F8BC922FF7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1B2D9D-F9E9-F313-67A7-CDFC1C353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F857-ADD0-2A4E-B133-68C61431F925}" type="datetimeFigureOut">
              <a:rPr lang="en-US" smtClean="0"/>
              <a:t>4/19/24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9057E6-9DDC-B57E-65B7-E392C9398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4C7E35-B95D-42D8-0327-53A0BCF66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613D-30A1-B542-B36B-C052F2DDE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652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A7CCB-97BD-FF7D-4862-69EC900B1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A205CA-B7C8-D143-F768-0322F10ACD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F708AA-AEA7-53FA-427C-23FA562E39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9CD0AD-7E04-B537-86DF-B5BF457B1C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355F12-73B3-D2D2-88CC-BFEF54A602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56D96C-1EF7-97D8-15FB-A81A25AE5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F857-ADD0-2A4E-B133-68C61431F925}" type="datetimeFigureOut">
              <a:rPr lang="en-US" smtClean="0"/>
              <a:t>4/19/24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6088D2-2EAD-82AA-BB4B-1C33184CF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5C1741-DBFE-E567-B212-010E6F23E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613D-30A1-B542-B36B-C052F2DDE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554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90F44-3DBD-92E9-FD95-DF39F31C6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15A7CE-D875-1D7A-ABF4-128F5F52D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F857-ADD0-2A4E-B133-68C61431F925}" type="datetimeFigureOut">
              <a:rPr lang="en-US" smtClean="0"/>
              <a:t>4/19/24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431FB2-7DA0-4E01-AF62-CDD40CA27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1379B0-CC35-FA48-4A3A-8B11B9413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613D-30A1-B542-B36B-C052F2DDE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482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7A794C-5CCF-6038-270C-9BE53007B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F857-ADD0-2A4E-B133-68C61431F925}" type="datetimeFigureOut">
              <a:rPr lang="en-US" smtClean="0"/>
              <a:t>4/19/24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D26434-5A12-4C22-D198-7C4030210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EA120F-1003-98A1-E56F-2D1E48FB4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613D-30A1-B542-B36B-C052F2DDE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70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5D12F-09D1-FD0A-0BF1-95F2420FE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81FA2B-028F-26C0-D31C-A1CA02B5A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6B268F-80CE-B6C1-3871-2BEDA1EDE9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1D8753-0DFC-D23F-9BE3-11F901966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F857-ADD0-2A4E-B133-68C61431F925}" type="datetimeFigureOut">
              <a:rPr lang="en-US" smtClean="0"/>
              <a:t>4/19/24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62BFEC-0C70-2211-5F26-90DED3143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35F1D3-8BA9-E6A7-0ABF-780FA2043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613D-30A1-B542-B36B-C052F2DDE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56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D0CF9-DEF6-D4BC-DAE7-41B025ADE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BECA04-2A4E-E813-0539-45CC7F1082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AB3E64-EC3A-C427-4157-8D7C380427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23EE2E-ECF6-BB2A-CDC1-356F5D36E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F857-ADD0-2A4E-B133-68C61431F925}" type="datetimeFigureOut">
              <a:rPr lang="en-US" smtClean="0"/>
              <a:t>4/19/24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3369EB-B6EC-545B-BB8B-B4813ECCE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38450F-ED80-33CE-5D9A-01F819028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613D-30A1-B542-B36B-C052F2DDE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30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8B3A9B-995B-C9F6-E9E7-57494AF22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14FADC-2DB4-A7B0-5B5A-7C087D4F60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F1E24C-6F10-B238-B18F-5E9E3A7CFF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80F857-ADD0-2A4E-B133-68C61431F925}" type="datetimeFigureOut">
              <a:rPr lang="en-US" smtClean="0"/>
              <a:t>4/19/24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3376DA-F6CD-5AE7-8DBD-410E0C8DDD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5A5D87-E91F-CFB2-2480-86969B4395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4C613D-30A1-B542-B36B-C052F2DDE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846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7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12" Type="http://schemas.openxmlformats.org/officeDocument/2006/relationships/image" Target="../media/image6.jpeg"/><Relationship Id="rId17" Type="http://schemas.openxmlformats.org/officeDocument/2006/relationships/image" Target="../media/image11.jpeg"/><Relationship Id="rId2" Type="http://schemas.openxmlformats.org/officeDocument/2006/relationships/image" Target="../media/image18.png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5.jpeg"/><Relationship Id="rId5" Type="http://schemas.openxmlformats.org/officeDocument/2006/relationships/image" Target="../media/image14.jpeg"/><Relationship Id="rId15" Type="http://schemas.openxmlformats.org/officeDocument/2006/relationships/image" Target="../media/image9.jpeg"/><Relationship Id="rId10" Type="http://schemas.openxmlformats.org/officeDocument/2006/relationships/image" Target="../media/image4.jpeg"/><Relationship Id="rId4" Type="http://schemas.openxmlformats.org/officeDocument/2006/relationships/image" Target="../media/image13.jpeg"/><Relationship Id="rId9" Type="http://schemas.openxmlformats.org/officeDocument/2006/relationships/image" Target="../media/image3.jpeg"/><Relationship Id="rId1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6.jpeg"/><Relationship Id="rId18" Type="http://schemas.openxmlformats.org/officeDocument/2006/relationships/image" Target="../media/image11.jpeg"/><Relationship Id="rId3" Type="http://schemas.openxmlformats.org/officeDocument/2006/relationships/image" Target="../media/image18.png"/><Relationship Id="rId7" Type="http://schemas.openxmlformats.org/officeDocument/2006/relationships/image" Target="../media/image16.jpeg"/><Relationship Id="rId12" Type="http://schemas.openxmlformats.org/officeDocument/2006/relationships/image" Target="../media/image5.jpeg"/><Relationship Id="rId1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4.jpeg"/><Relationship Id="rId5" Type="http://schemas.openxmlformats.org/officeDocument/2006/relationships/image" Target="../media/image13.jpeg"/><Relationship Id="rId15" Type="http://schemas.openxmlformats.org/officeDocument/2006/relationships/image" Target="../media/image8.jpeg"/><Relationship Id="rId10" Type="http://schemas.openxmlformats.org/officeDocument/2006/relationships/image" Target="../media/image3.jpeg"/><Relationship Id="rId4" Type="http://schemas.openxmlformats.org/officeDocument/2006/relationships/image" Target="../media/image12.jpeg"/><Relationship Id="rId9" Type="http://schemas.openxmlformats.org/officeDocument/2006/relationships/image" Target="../media/image2.jpeg"/><Relationship Id="rId1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6.jpeg"/><Relationship Id="rId18" Type="http://schemas.openxmlformats.org/officeDocument/2006/relationships/image" Target="../media/image11.jpeg"/><Relationship Id="rId3" Type="http://schemas.openxmlformats.org/officeDocument/2006/relationships/image" Target="../media/image18.png"/><Relationship Id="rId7" Type="http://schemas.openxmlformats.org/officeDocument/2006/relationships/image" Target="../media/image16.jpeg"/><Relationship Id="rId12" Type="http://schemas.openxmlformats.org/officeDocument/2006/relationships/image" Target="../media/image5.jpeg"/><Relationship Id="rId1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4.jpeg"/><Relationship Id="rId5" Type="http://schemas.openxmlformats.org/officeDocument/2006/relationships/image" Target="../media/image13.jpeg"/><Relationship Id="rId15" Type="http://schemas.openxmlformats.org/officeDocument/2006/relationships/image" Target="../media/image8.jpeg"/><Relationship Id="rId10" Type="http://schemas.openxmlformats.org/officeDocument/2006/relationships/image" Target="../media/image3.jpeg"/><Relationship Id="rId4" Type="http://schemas.openxmlformats.org/officeDocument/2006/relationships/image" Target="../media/image12.jpeg"/><Relationship Id="rId9" Type="http://schemas.openxmlformats.org/officeDocument/2006/relationships/image" Target="../media/image2.jpeg"/><Relationship Id="rId1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6.jpeg"/><Relationship Id="rId18" Type="http://schemas.openxmlformats.org/officeDocument/2006/relationships/image" Target="../media/image11.jpeg"/><Relationship Id="rId3" Type="http://schemas.openxmlformats.org/officeDocument/2006/relationships/image" Target="../media/image18.png"/><Relationship Id="rId7" Type="http://schemas.openxmlformats.org/officeDocument/2006/relationships/image" Target="../media/image16.jpeg"/><Relationship Id="rId12" Type="http://schemas.openxmlformats.org/officeDocument/2006/relationships/image" Target="../media/image5.jpeg"/><Relationship Id="rId1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4.jpeg"/><Relationship Id="rId5" Type="http://schemas.openxmlformats.org/officeDocument/2006/relationships/image" Target="../media/image13.jpeg"/><Relationship Id="rId15" Type="http://schemas.openxmlformats.org/officeDocument/2006/relationships/image" Target="../media/image8.jpeg"/><Relationship Id="rId10" Type="http://schemas.openxmlformats.org/officeDocument/2006/relationships/image" Target="../media/image3.jpeg"/><Relationship Id="rId4" Type="http://schemas.openxmlformats.org/officeDocument/2006/relationships/image" Target="../media/image12.jpeg"/><Relationship Id="rId9" Type="http://schemas.openxmlformats.org/officeDocument/2006/relationships/image" Target="../media/image2.jpeg"/><Relationship Id="rId1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6.jpeg"/><Relationship Id="rId18" Type="http://schemas.openxmlformats.org/officeDocument/2006/relationships/image" Target="../media/image11.jpeg"/><Relationship Id="rId3" Type="http://schemas.openxmlformats.org/officeDocument/2006/relationships/image" Target="../media/image18.png"/><Relationship Id="rId7" Type="http://schemas.openxmlformats.org/officeDocument/2006/relationships/image" Target="../media/image16.jpeg"/><Relationship Id="rId12" Type="http://schemas.openxmlformats.org/officeDocument/2006/relationships/image" Target="../media/image5.jpeg"/><Relationship Id="rId1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4.jpeg"/><Relationship Id="rId5" Type="http://schemas.openxmlformats.org/officeDocument/2006/relationships/image" Target="../media/image13.jpeg"/><Relationship Id="rId15" Type="http://schemas.openxmlformats.org/officeDocument/2006/relationships/image" Target="../media/image8.jpeg"/><Relationship Id="rId10" Type="http://schemas.openxmlformats.org/officeDocument/2006/relationships/image" Target="../media/image3.jpeg"/><Relationship Id="rId4" Type="http://schemas.openxmlformats.org/officeDocument/2006/relationships/image" Target="../media/image12.jpeg"/><Relationship Id="rId9" Type="http://schemas.openxmlformats.org/officeDocument/2006/relationships/image" Target="../media/image2.jpeg"/><Relationship Id="rId1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B978-0-12-805413-0.00021-1" TargetMode="External"/><Relationship Id="rId13" Type="http://schemas.openxmlformats.org/officeDocument/2006/relationships/hyperlink" Target="https://doi.org/10.1038/s41598-019-46929-8" TargetMode="External"/><Relationship Id="rId3" Type="http://schemas.openxmlformats.org/officeDocument/2006/relationships/hyperlink" Target="https://www.asbmb.org/asbmb-today/science/110117/mouse-lemurs-a-model-in-the-wild" TargetMode="External"/><Relationship Id="rId7" Type="http://schemas.openxmlformats.org/officeDocument/2006/relationships/hyperlink" Target="https://animaldiversity.org/accounts/Panthera_leo/#:~:text=Lions%20are%20large%20cats%20with,lion%20recorded%20was%203.3%20m" TargetMode="External"/><Relationship Id="rId12" Type="http://schemas.openxmlformats.org/officeDocument/2006/relationships/hyperlink" Target="https://ohioline.osu.edu/factsheet/14#:~:text=A%20mature%20Boer%20buck%20weighs,and%200.4%20pounds%20per%20day" TargetMode="External"/><Relationship Id="rId2" Type="http://schemas.openxmlformats.org/officeDocument/2006/relationships/hyperlink" Target="https://earth.org/?endangered-species=javan-slow-loris-endangered-species-spotligh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186/s13059-019-1832-y" TargetMode="External"/><Relationship Id="rId11" Type="http://schemas.openxmlformats.org/officeDocument/2006/relationships/hyperlink" Target="https://doi.org/10.1016/s1095-6433(03)00132-6" TargetMode="External"/><Relationship Id="rId5" Type="http://schemas.openxmlformats.org/officeDocument/2006/relationships/hyperlink" Target="https://doi.org/10.1093/bioinformatics/btq315" TargetMode="External"/><Relationship Id="rId10" Type="http://schemas.openxmlformats.org/officeDocument/2006/relationships/hyperlink" Target="https://doi.org/10.1186/s12864-021-07897-4" TargetMode="External"/><Relationship Id="rId4" Type="http://schemas.openxmlformats.org/officeDocument/2006/relationships/hyperlink" Target="https://www.fws.gov/species/canada-lynx-lynx-canadensis" TargetMode="External"/><Relationship Id="rId9" Type="http://schemas.openxmlformats.org/officeDocument/2006/relationships/hyperlink" Target="https://www.equishop.com/en/blog/how-much-does-a-horse-weigh-n38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D7AE3-A191-D12D-55A2-5212A1D1D7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Analysis of Primate species genomes in relation to body mass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281C01-0619-5412-64CD-9B0BFF2267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Thomas Sheeley</a:t>
            </a:r>
          </a:p>
        </p:txBody>
      </p:sp>
    </p:spTree>
    <p:extLst>
      <p:ext uri="{BB962C8B-B14F-4D97-AF65-F5344CB8AC3E}">
        <p14:creationId xmlns:p14="http://schemas.microsoft.com/office/powerpoint/2010/main" val="2829765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E73D879-25C4-6CE6-E36D-33888FDCD9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175" y="1858853"/>
            <a:ext cx="11841650" cy="4678581"/>
          </a:xfrm>
          <a:prstGeom prst="rect">
            <a:avLst/>
          </a:prstGeom>
        </p:spPr>
      </p:pic>
      <p:pic>
        <p:nvPicPr>
          <p:cNvPr id="5" name="Picture 2" descr="Free Mouse Rodent photo and picture">
            <a:extLst>
              <a:ext uri="{FF2B5EF4-FFF2-40B4-BE49-F238E27FC236}">
                <a16:creationId xmlns:a16="http://schemas.microsoft.com/office/drawing/2014/main" id="{B8514F91-7A47-3F66-7641-986FE0627D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4" t="45068" r="51020" b="20343"/>
          <a:stretch/>
        </p:blipFill>
        <p:spPr bwMode="auto">
          <a:xfrm>
            <a:off x="175175" y="1114098"/>
            <a:ext cx="578069" cy="68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Free Goat Sheep photo and picture">
            <a:extLst>
              <a:ext uri="{FF2B5EF4-FFF2-40B4-BE49-F238E27FC236}">
                <a16:creationId xmlns:a16="http://schemas.microsoft.com/office/drawing/2014/main" id="{D069E9DE-72ED-E774-A7F0-A095A6D508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80" t="27799" r="42797" b="44838"/>
          <a:stretch/>
        </p:blipFill>
        <p:spPr bwMode="auto">
          <a:xfrm>
            <a:off x="9654141" y="859001"/>
            <a:ext cx="693683" cy="938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Free Horse Animal photo and picture">
            <a:extLst>
              <a:ext uri="{FF2B5EF4-FFF2-40B4-BE49-F238E27FC236}">
                <a16:creationId xmlns:a16="http://schemas.microsoft.com/office/drawing/2014/main" id="{C0790023-8E90-EDDB-E737-5D1B74030A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0" t="4020" r="67566" b="63279"/>
          <a:stretch/>
        </p:blipFill>
        <p:spPr bwMode="auto">
          <a:xfrm>
            <a:off x="8909535" y="1229710"/>
            <a:ext cx="674198" cy="59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Free Lynx Canada Lynx photo and picture">
            <a:extLst>
              <a:ext uri="{FF2B5EF4-FFF2-40B4-BE49-F238E27FC236}">
                <a16:creationId xmlns:a16="http://schemas.microsoft.com/office/drawing/2014/main" id="{9612FE13-AE0B-5701-7B54-D37C03FBF4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49" t="28122" r="18041" b="49495"/>
          <a:stretch/>
        </p:blipFill>
        <p:spPr bwMode="auto">
          <a:xfrm>
            <a:off x="10488641" y="1051034"/>
            <a:ext cx="693683" cy="74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Free Lion Feline photo and picture">
            <a:extLst>
              <a:ext uri="{FF2B5EF4-FFF2-40B4-BE49-F238E27FC236}">
                <a16:creationId xmlns:a16="http://schemas.microsoft.com/office/drawing/2014/main" id="{903B4401-6733-6938-71A3-FC5A27253C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7" t="12767" r="63194" b="33546"/>
          <a:stretch/>
        </p:blipFill>
        <p:spPr bwMode="auto">
          <a:xfrm>
            <a:off x="11323141" y="835363"/>
            <a:ext cx="693684" cy="961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477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E73D879-25C4-6CE6-E36D-33888FDCD9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175" y="1858853"/>
            <a:ext cx="11841650" cy="4678581"/>
          </a:xfrm>
          <a:prstGeom prst="rect">
            <a:avLst/>
          </a:prstGeom>
        </p:spPr>
      </p:pic>
      <p:pic>
        <p:nvPicPr>
          <p:cNvPr id="5" name="Picture 2" descr="Free Mouse Rodent photo and picture">
            <a:extLst>
              <a:ext uri="{FF2B5EF4-FFF2-40B4-BE49-F238E27FC236}">
                <a16:creationId xmlns:a16="http://schemas.microsoft.com/office/drawing/2014/main" id="{B8514F91-7A47-3F66-7641-986FE0627D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4" t="45068" r="51020" b="20343"/>
          <a:stretch/>
        </p:blipFill>
        <p:spPr bwMode="auto">
          <a:xfrm>
            <a:off x="175175" y="1114098"/>
            <a:ext cx="578069" cy="68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Free Goat Sheep photo and picture">
            <a:extLst>
              <a:ext uri="{FF2B5EF4-FFF2-40B4-BE49-F238E27FC236}">
                <a16:creationId xmlns:a16="http://schemas.microsoft.com/office/drawing/2014/main" id="{D069E9DE-72ED-E774-A7F0-A095A6D508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80" t="27799" r="42797" b="44838"/>
          <a:stretch/>
        </p:blipFill>
        <p:spPr bwMode="auto">
          <a:xfrm>
            <a:off x="9654141" y="859001"/>
            <a:ext cx="693683" cy="938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Free Horse Animal photo and picture">
            <a:extLst>
              <a:ext uri="{FF2B5EF4-FFF2-40B4-BE49-F238E27FC236}">
                <a16:creationId xmlns:a16="http://schemas.microsoft.com/office/drawing/2014/main" id="{C0790023-8E90-EDDB-E737-5D1B74030A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0" t="4020" r="67566" b="63279"/>
          <a:stretch/>
        </p:blipFill>
        <p:spPr bwMode="auto">
          <a:xfrm>
            <a:off x="8909535" y="1229710"/>
            <a:ext cx="674198" cy="59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Free Lynx Canada Lynx photo and picture">
            <a:extLst>
              <a:ext uri="{FF2B5EF4-FFF2-40B4-BE49-F238E27FC236}">
                <a16:creationId xmlns:a16="http://schemas.microsoft.com/office/drawing/2014/main" id="{9612FE13-AE0B-5701-7B54-D37C03FBF4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49" t="28122" r="18041" b="49495"/>
          <a:stretch/>
        </p:blipFill>
        <p:spPr bwMode="auto">
          <a:xfrm>
            <a:off x="10488641" y="1051034"/>
            <a:ext cx="693683" cy="74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Free Lion Feline photo and picture">
            <a:extLst>
              <a:ext uri="{FF2B5EF4-FFF2-40B4-BE49-F238E27FC236}">
                <a16:creationId xmlns:a16="http://schemas.microsoft.com/office/drawing/2014/main" id="{903B4401-6733-6938-71A3-FC5A27253C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7" t="12767" r="63194" b="33546"/>
          <a:stretch/>
        </p:blipFill>
        <p:spPr bwMode="auto">
          <a:xfrm>
            <a:off x="11323141" y="835363"/>
            <a:ext cx="693684" cy="961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Free Common Marmoset Ape photo and picture">
            <a:extLst>
              <a:ext uri="{FF2B5EF4-FFF2-40B4-BE49-F238E27FC236}">
                <a16:creationId xmlns:a16="http://schemas.microsoft.com/office/drawing/2014/main" id="{074881CC-DC78-396E-CAD4-63177312E4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63" t="2809" r="33735" b="57890"/>
          <a:stretch/>
        </p:blipFill>
        <p:spPr bwMode="auto">
          <a:xfrm>
            <a:off x="902942" y="1131952"/>
            <a:ext cx="735725" cy="68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Free Gorilla Ape photo and picture">
            <a:extLst>
              <a:ext uri="{FF2B5EF4-FFF2-40B4-BE49-F238E27FC236}">
                <a16:creationId xmlns:a16="http://schemas.microsoft.com/office/drawing/2014/main" id="{7A4A60DB-BFD5-0C34-73F3-3A11BDBCD5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26" t="13837" r="43128" b="39189"/>
          <a:stretch/>
        </p:blipFill>
        <p:spPr bwMode="auto">
          <a:xfrm>
            <a:off x="4188850" y="1044161"/>
            <a:ext cx="546538" cy="763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Free Pig Tail Macaque Primates photo and picture">
            <a:extLst>
              <a:ext uri="{FF2B5EF4-FFF2-40B4-BE49-F238E27FC236}">
                <a16:creationId xmlns:a16="http://schemas.microsoft.com/office/drawing/2014/main" id="{68A36155-5B24-626A-694E-7701649455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05" t="17012" r="37667" b="52403"/>
          <a:stretch/>
        </p:blipFill>
        <p:spPr bwMode="auto">
          <a:xfrm>
            <a:off x="2604300" y="1258758"/>
            <a:ext cx="515008" cy="521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Free Monkey Mandrill photo and picture">
            <a:extLst>
              <a:ext uri="{FF2B5EF4-FFF2-40B4-BE49-F238E27FC236}">
                <a16:creationId xmlns:a16="http://schemas.microsoft.com/office/drawing/2014/main" id="{C981A4D0-6018-C53A-4D7E-6F9D759424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50" t="17947" r="34642" b="32597"/>
          <a:stretch/>
        </p:blipFill>
        <p:spPr bwMode="auto">
          <a:xfrm>
            <a:off x="1793045" y="1060386"/>
            <a:ext cx="552786" cy="74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Free Animal Monkey photo and picture">
            <a:extLst>
              <a:ext uri="{FF2B5EF4-FFF2-40B4-BE49-F238E27FC236}">
                <a16:creationId xmlns:a16="http://schemas.microsoft.com/office/drawing/2014/main" id="{2547DB7E-56DD-663F-F2D5-5F4EBD3947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31" t="12679" r="38505" b="60328"/>
          <a:stretch/>
        </p:blipFill>
        <p:spPr bwMode="auto">
          <a:xfrm>
            <a:off x="5789886" y="1263195"/>
            <a:ext cx="536027" cy="58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Free Chimpanzee Primate photo and picture">
            <a:extLst>
              <a:ext uri="{FF2B5EF4-FFF2-40B4-BE49-F238E27FC236}">
                <a16:creationId xmlns:a16="http://schemas.microsoft.com/office/drawing/2014/main" id="{BFA2A1A9-660B-B65C-18C3-07872CE0C9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5" t="1866" r="42771" b="58540"/>
          <a:stretch/>
        </p:blipFill>
        <p:spPr bwMode="auto">
          <a:xfrm>
            <a:off x="6578407" y="1184502"/>
            <a:ext cx="536029" cy="630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4" descr="Free Anatomy Wallpaper Hd photo and picture">
            <a:extLst>
              <a:ext uri="{FF2B5EF4-FFF2-40B4-BE49-F238E27FC236}">
                <a16:creationId xmlns:a16="http://schemas.microsoft.com/office/drawing/2014/main" id="{8BD3EB2F-5362-F1B6-75C4-76B212E796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3" t="440" r="71754" b="66205"/>
          <a:stretch/>
        </p:blipFill>
        <p:spPr bwMode="auto">
          <a:xfrm>
            <a:off x="4977370" y="1296869"/>
            <a:ext cx="546539" cy="510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8">
            <a:extLst>
              <a:ext uri="{FF2B5EF4-FFF2-40B4-BE49-F238E27FC236}">
                <a16:creationId xmlns:a16="http://schemas.microsoft.com/office/drawing/2014/main" id="{62B83AB6-865E-B899-36B8-F1E5D9BBAF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27" t="20936" r="18041" b="48228"/>
          <a:stretch/>
        </p:blipFill>
        <p:spPr bwMode="auto">
          <a:xfrm>
            <a:off x="8168934" y="1229710"/>
            <a:ext cx="599784" cy="55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7 Facts About the Endangered Javan Slow Loris | Earth.Org">
            <a:extLst>
              <a:ext uri="{FF2B5EF4-FFF2-40B4-BE49-F238E27FC236}">
                <a16:creationId xmlns:a16="http://schemas.microsoft.com/office/drawing/2014/main" id="{8736AAFB-44F1-F147-D4E7-890F2A1E61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8" t="11009" r="33418" b="43634"/>
          <a:stretch/>
        </p:blipFill>
        <p:spPr bwMode="auto">
          <a:xfrm>
            <a:off x="7309617" y="1219404"/>
            <a:ext cx="603959" cy="560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4" descr="Free Rhesus Macaque Monkey photo and picture">
            <a:extLst>
              <a:ext uri="{FF2B5EF4-FFF2-40B4-BE49-F238E27FC236}">
                <a16:creationId xmlns:a16="http://schemas.microsoft.com/office/drawing/2014/main" id="{D0E68D0D-8069-108D-CBB1-CE7B3BF58E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04" t="10472" r="29160" b="56861"/>
          <a:stretch/>
        </p:blipFill>
        <p:spPr bwMode="auto">
          <a:xfrm>
            <a:off x="3370214" y="1184502"/>
            <a:ext cx="674608" cy="622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2842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E73D879-25C4-6CE6-E36D-33888FDCD9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175" y="1858853"/>
            <a:ext cx="11841650" cy="4678581"/>
          </a:xfrm>
          <a:prstGeom prst="rect">
            <a:avLst/>
          </a:prstGeom>
        </p:spPr>
      </p:pic>
      <p:pic>
        <p:nvPicPr>
          <p:cNvPr id="5" name="Picture 2" descr="Free Mouse Rodent photo and picture">
            <a:extLst>
              <a:ext uri="{FF2B5EF4-FFF2-40B4-BE49-F238E27FC236}">
                <a16:creationId xmlns:a16="http://schemas.microsoft.com/office/drawing/2014/main" id="{B8514F91-7A47-3F66-7641-986FE0627D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4" t="45068" r="51020" b="20343"/>
          <a:stretch/>
        </p:blipFill>
        <p:spPr bwMode="auto">
          <a:xfrm>
            <a:off x="175175" y="1114098"/>
            <a:ext cx="578069" cy="68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Free Goat Sheep photo and picture">
            <a:extLst>
              <a:ext uri="{FF2B5EF4-FFF2-40B4-BE49-F238E27FC236}">
                <a16:creationId xmlns:a16="http://schemas.microsoft.com/office/drawing/2014/main" id="{D069E9DE-72ED-E774-A7F0-A095A6D508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80" t="27799" r="42797" b="44838"/>
          <a:stretch/>
        </p:blipFill>
        <p:spPr bwMode="auto">
          <a:xfrm>
            <a:off x="9654141" y="859001"/>
            <a:ext cx="693683" cy="938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Free Horse Animal photo and picture">
            <a:extLst>
              <a:ext uri="{FF2B5EF4-FFF2-40B4-BE49-F238E27FC236}">
                <a16:creationId xmlns:a16="http://schemas.microsoft.com/office/drawing/2014/main" id="{C0790023-8E90-EDDB-E737-5D1B74030A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0" t="4020" r="67566" b="63279"/>
          <a:stretch/>
        </p:blipFill>
        <p:spPr bwMode="auto">
          <a:xfrm>
            <a:off x="8909535" y="1229710"/>
            <a:ext cx="674198" cy="59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Free Lynx Canada Lynx photo and picture">
            <a:extLst>
              <a:ext uri="{FF2B5EF4-FFF2-40B4-BE49-F238E27FC236}">
                <a16:creationId xmlns:a16="http://schemas.microsoft.com/office/drawing/2014/main" id="{9612FE13-AE0B-5701-7B54-D37C03FBF4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49" t="28122" r="18041" b="49495"/>
          <a:stretch/>
        </p:blipFill>
        <p:spPr bwMode="auto">
          <a:xfrm>
            <a:off x="10488641" y="1051034"/>
            <a:ext cx="693683" cy="74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Free Lion Feline photo and picture">
            <a:extLst>
              <a:ext uri="{FF2B5EF4-FFF2-40B4-BE49-F238E27FC236}">
                <a16:creationId xmlns:a16="http://schemas.microsoft.com/office/drawing/2014/main" id="{903B4401-6733-6938-71A3-FC5A27253C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7" t="12767" r="63194" b="33546"/>
          <a:stretch/>
        </p:blipFill>
        <p:spPr bwMode="auto">
          <a:xfrm>
            <a:off x="11323141" y="835363"/>
            <a:ext cx="693684" cy="961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Free Common Marmoset Ape photo and picture">
            <a:extLst>
              <a:ext uri="{FF2B5EF4-FFF2-40B4-BE49-F238E27FC236}">
                <a16:creationId xmlns:a16="http://schemas.microsoft.com/office/drawing/2014/main" id="{074881CC-DC78-396E-CAD4-63177312E4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63" t="2809" r="33735" b="57890"/>
          <a:stretch/>
        </p:blipFill>
        <p:spPr bwMode="auto">
          <a:xfrm>
            <a:off x="902942" y="1131952"/>
            <a:ext cx="735725" cy="68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Free Gorilla Ape photo and picture">
            <a:extLst>
              <a:ext uri="{FF2B5EF4-FFF2-40B4-BE49-F238E27FC236}">
                <a16:creationId xmlns:a16="http://schemas.microsoft.com/office/drawing/2014/main" id="{7A4A60DB-BFD5-0C34-73F3-3A11BDBCD5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26" t="13837" r="43128" b="39189"/>
          <a:stretch/>
        </p:blipFill>
        <p:spPr bwMode="auto">
          <a:xfrm>
            <a:off x="4188850" y="1044161"/>
            <a:ext cx="546538" cy="763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Free Pig Tail Macaque Primates photo and picture">
            <a:extLst>
              <a:ext uri="{FF2B5EF4-FFF2-40B4-BE49-F238E27FC236}">
                <a16:creationId xmlns:a16="http://schemas.microsoft.com/office/drawing/2014/main" id="{68A36155-5B24-626A-694E-7701649455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05" t="17012" r="37667" b="52403"/>
          <a:stretch/>
        </p:blipFill>
        <p:spPr bwMode="auto">
          <a:xfrm>
            <a:off x="2604300" y="1258758"/>
            <a:ext cx="515008" cy="521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Free Monkey Mandrill photo and picture">
            <a:extLst>
              <a:ext uri="{FF2B5EF4-FFF2-40B4-BE49-F238E27FC236}">
                <a16:creationId xmlns:a16="http://schemas.microsoft.com/office/drawing/2014/main" id="{C981A4D0-6018-C53A-4D7E-6F9D759424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50" t="17947" r="34642" b="32597"/>
          <a:stretch/>
        </p:blipFill>
        <p:spPr bwMode="auto">
          <a:xfrm>
            <a:off x="1793045" y="1060386"/>
            <a:ext cx="552786" cy="74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Free Animal Monkey photo and picture">
            <a:extLst>
              <a:ext uri="{FF2B5EF4-FFF2-40B4-BE49-F238E27FC236}">
                <a16:creationId xmlns:a16="http://schemas.microsoft.com/office/drawing/2014/main" id="{2547DB7E-56DD-663F-F2D5-5F4EBD3947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31" t="12679" r="38505" b="60328"/>
          <a:stretch/>
        </p:blipFill>
        <p:spPr bwMode="auto">
          <a:xfrm>
            <a:off x="5789886" y="1263195"/>
            <a:ext cx="536027" cy="58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Free Chimpanzee Primate photo and picture">
            <a:extLst>
              <a:ext uri="{FF2B5EF4-FFF2-40B4-BE49-F238E27FC236}">
                <a16:creationId xmlns:a16="http://schemas.microsoft.com/office/drawing/2014/main" id="{BFA2A1A9-660B-B65C-18C3-07872CE0C9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5" t="1866" r="42771" b="58540"/>
          <a:stretch/>
        </p:blipFill>
        <p:spPr bwMode="auto">
          <a:xfrm>
            <a:off x="6578407" y="1184502"/>
            <a:ext cx="536029" cy="630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4" descr="Free Anatomy Wallpaper Hd photo and picture">
            <a:extLst>
              <a:ext uri="{FF2B5EF4-FFF2-40B4-BE49-F238E27FC236}">
                <a16:creationId xmlns:a16="http://schemas.microsoft.com/office/drawing/2014/main" id="{8BD3EB2F-5362-F1B6-75C4-76B212E796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3" t="440" r="71754" b="66205"/>
          <a:stretch/>
        </p:blipFill>
        <p:spPr bwMode="auto">
          <a:xfrm>
            <a:off x="4977370" y="1296869"/>
            <a:ext cx="546539" cy="510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8">
            <a:extLst>
              <a:ext uri="{FF2B5EF4-FFF2-40B4-BE49-F238E27FC236}">
                <a16:creationId xmlns:a16="http://schemas.microsoft.com/office/drawing/2014/main" id="{62B83AB6-865E-B899-36B8-F1E5D9BBAF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27" t="20936" r="18041" b="48228"/>
          <a:stretch/>
        </p:blipFill>
        <p:spPr bwMode="auto">
          <a:xfrm>
            <a:off x="8168934" y="1229710"/>
            <a:ext cx="599784" cy="55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7 Facts About the Endangered Javan Slow Loris | Earth.Org">
            <a:extLst>
              <a:ext uri="{FF2B5EF4-FFF2-40B4-BE49-F238E27FC236}">
                <a16:creationId xmlns:a16="http://schemas.microsoft.com/office/drawing/2014/main" id="{8736AAFB-44F1-F147-D4E7-890F2A1E61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8" t="11009" r="33418" b="43634"/>
          <a:stretch/>
        </p:blipFill>
        <p:spPr bwMode="auto">
          <a:xfrm>
            <a:off x="7309617" y="1219404"/>
            <a:ext cx="603959" cy="560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4" descr="Free Rhesus Macaque Monkey photo and picture">
            <a:extLst>
              <a:ext uri="{FF2B5EF4-FFF2-40B4-BE49-F238E27FC236}">
                <a16:creationId xmlns:a16="http://schemas.microsoft.com/office/drawing/2014/main" id="{D0E68D0D-8069-108D-CBB1-CE7B3BF58E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04" t="10472" r="29160" b="56861"/>
          <a:stretch/>
        </p:blipFill>
        <p:spPr bwMode="auto">
          <a:xfrm>
            <a:off x="3370214" y="1184502"/>
            <a:ext cx="674608" cy="622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5F6B55-74ED-67BA-EAE4-7816C2098DA8}"/>
              </a:ext>
            </a:extLst>
          </p:cNvPr>
          <p:cNvCxnSpPr>
            <a:cxnSpLocks/>
          </p:cNvCxnSpPr>
          <p:nvPr/>
        </p:nvCxnSpPr>
        <p:spPr>
          <a:xfrm>
            <a:off x="1719670" y="708144"/>
            <a:ext cx="0" cy="6081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2791891-A18C-8A18-737B-C4E8E5F970CF}"/>
              </a:ext>
            </a:extLst>
          </p:cNvPr>
          <p:cNvCxnSpPr>
            <a:cxnSpLocks/>
          </p:cNvCxnSpPr>
          <p:nvPr/>
        </p:nvCxnSpPr>
        <p:spPr>
          <a:xfrm>
            <a:off x="1719670" y="708144"/>
            <a:ext cx="235556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3EB5941-6847-4D8F-EE4B-DEEF2839BB69}"/>
              </a:ext>
            </a:extLst>
          </p:cNvPr>
          <p:cNvCxnSpPr>
            <a:cxnSpLocks/>
          </p:cNvCxnSpPr>
          <p:nvPr/>
        </p:nvCxnSpPr>
        <p:spPr>
          <a:xfrm flipV="1">
            <a:off x="4075237" y="708144"/>
            <a:ext cx="0" cy="61408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621F933-5297-0A46-07EC-FB83EC969DDB}"/>
              </a:ext>
            </a:extLst>
          </p:cNvPr>
          <p:cNvCxnSpPr/>
          <p:nvPr/>
        </p:nvCxnSpPr>
        <p:spPr>
          <a:xfrm flipV="1">
            <a:off x="4143063" y="708144"/>
            <a:ext cx="0" cy="6081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A07A72B-6652-C67A-0D84-8D806D4B6B6C}"/>
              </a:ext>
            </a:extLst>
          </p:cNvPr>
          <p:cNvCxnSpPr>
            <a:cxnSpLocks/>
          </p:cNvCxnSpPr>
          <p:nvPr/>
        </p:nvCxnSpPr>
        <p:spPr>
          <a:xfrm>
            <a:off x="4139738" y="708144"/>
            <a:ext cx="302485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DEFC7BB-D7C0-3DBF-21DB-4A1599C4A0FE}"/>
              </a:ext>
            </a:extLst>
          </p:cNvPr>
          <p:cNvCxnSpPr/>
          <p:nvPr/>
        </p:nvCxnSpPr>
        <p:spPr>
          <a:xfrm flipV="1">
            <a:off x="7159214" y="708144"/>
            <a:ext cx="0" cy="61999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4387D1F-F45D-BE30-A1E4-C9B9467E0264}"/>
              </a:ext>
            </a:extLst>
          </p:cNvPr>
          <p:cNvCxnSpPr>
            <a:cxnSpLocks/>
          </p:cNvCxnSpPr>
          <p:nvPr/>
        </p:nvCxnSpPr>
        <p:spPr>
          <a:xfrm flipV="1">
            <a:off x="7259615" y="859001"/>
            <a:ext cx="0" cy="6081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E035407-DA58-46CA-D702-B7911C987791}"/>
              </a:ext>
            </a:extLst>
          </p:cNvPr>
          <p:cNvCxnSpPr>
            <a:cxnSpLocks/>
          </p:cNvCxnSpPr>
          <p:nvPr/>
        </p:nvCxnSpPr>
        <p:spPr>
          <a:xfrm>
            <a:off x="7256290" y="859001"/>
            <a:ext cx="15597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8B53B0-8DE7-7164-AC06-290B1463B54F}"/>
              </a:ext>
            </a:extLst>
          </p:cNvPr>
          <p:cNvCxnSpPr>
            <a:cxnSpLocks/>
          </p:cNvCxnSpPr>
          <p:nvPr/>
        </p:nvCxnSpPr>
        <p:spPr>
          <a:xfrm flipV="1">
            <a:off x="8816079" y="863083"/>
            <a:ext cx="0" cy="60409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6CA884E-DDFF-9E3E-C482-EF72D01C33C5}"/>
              </a:ext>
            </a:extLst>
          </p:cNvPr>
          <p:cNvCxnSpPr>
            <a:cxnSpLocks/>
          </p:cNvCxnSpPr>
          <p:nvPr/>
        </p:nvCxnSpPr>
        <p:spPr>
          <a:xfrm flipV="1">
            <a:off x="8877571" y="708144"/>
            <a:ext cx="0" cy="7475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2165533-DBA1-5692-0B72-7E04769CDA51}"/>
              </a:ext>
            </a:extLst>
          </p:cNvPr>
          <p:cNvCxnSpPr>
            <a:cxnSpLocks/>
          </p:cNvCxnSpPr>
          <p:nvPr/>
        </p:nvCxnSpPr>
        <p:spPr>
          <a:xfrm>
            <a:off x="8874246" y="708144"/>
            <a:ext cx="320943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A1B429A-8B41-3892-74AF-03E4850E7CE5}"/>
              </a:ext>
            </a:extLst>
          </p:cNvPr>
          <p:cNvCxnSpPr>
            <a:cxnSpLocks/>
          </p:cNvCxnSpPr>
          <p:nvPr/>
        </p:nvCxnSpPr>
        <p:spPr>
          <a:xfrm flipV="1">
            <a:off x="12083683" y="708144"/>
            <a:ext cx="0" cy="72535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518581E-9855-459E-3FFD-AD29C6976CC2}"/>
              </a:ext>
            </a:extLst>
          </p:cNvPr>
          <p:cNvCxnSpPr>
            <a:cxnSpLocks/>
          </p:cNvCxnSpPr>
          <p:nvPr/>
        </p:nvCxnSpPr>
        <p:spPr>
          <a:xfrm>
            <a:off x="818825" y="708144"/>
            <a:ext cx="0" cy="6081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88966C0-2756-F576-C87C-9012B8EDA9C7}"/>
              </a:ext>
            </a:extLst>
          </p:cNvPr>
          <p:cNvCxnSpPr>
            <a:cxnSpLocks/>
          </p:cNvCxnSpPr>
          <p:nvPr/>
        </p:nvCxnSpPr>
        <p:spPr>
          <a:xfrm>
            <a:off x="818825" y="708144"/>
            <a:ext cx="85944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9982F8FA-ED73-5F3C-2988-2607A8D1EB77}"/>
              </a:ext>
            </a:extLst>
          </p:cNvPr>
          <p:cNvCxnSpPr>
            <a:cxnSpLocks/>
          </p:cNvCxnSpPr>
          <p:nvPr/>
        </p:nvCxnSpPr>
        <p:spPr>
          <a:xfrm flipV="1">
            <a:off x="1678267" y="714054"/>
            <a:ext cx="0" cy="61408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8703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E73D879-25C4-6CE6-E36D-33888FDCD9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175" y="1858853"/>
            <a:ext cx="11841650" cy="4678581"/>
          </a:xfrm>
          <a:prstGeom prst="rect">
            <a:avLst/>
          </a:prstGeom>
        </p:spPr>
      </p:pic>
      <p:pic>
        <p:nvPicPr>
          <p:cNvPr id="5" name="Picture 2" descr="Free Mouse Rodent photo and picture">
            <a:extLst>
              <a:ext uri="{FF2B5EF4-FFF2-40B4-BE49-F238E27FC236}">
                <a16:creationId xmlns:a16="http://schemas.microsoft.com/office/drawing/2014/main" id="{B8514F91-7A47-3F66-7641-986FE0627D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4" t="45068" r="51020" b="20343"/>
          <a:stretch/>
        </p:blipFill>
        <p:spPr bwMode="auto">
          <a:xfrm>
            <a:off x="175175" y="1114098"/>
            <a:ext cx="578069" cy="68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Free Goat Sheep photo and picture">
            <a:extLst>
              <a:ext uri="{FF2B5EF4-FFF2-40B4-BE49-F238E27FC236}">
                <a16:creationId xmlns:a16="http://schemas.microsoft.com/office/drawing/2014/main" id="{D069E9DE-72ED-E774-A7F0-A095A6D508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80" t="27799" r="42797" b="44838"/>
          <a:stretch/>
        </p:blipFill>
        <p:spPr bwMode="auto">
          <a:xfrm>
            <a:off x="9654141" y="859001"/>
            <a:ext cx="693683" cy="938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Free Horse Animal photo and picture">
            <a:extLst>
              <a:ext uri="{FF2B5EF4-FFF2-40B4-BE49-F238E27FC236}">
                <a16:creationId xmlns:a16="http://schemas.microsoft.com/office/drawing/2014/main" id="{C0790023-8E90-EDDB-E737-5D1B74030A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0" t="4020" r="67566" b="63279"/>
          <a:stretch/>
        </p:blipFill>
        <p:spPr bwMode="auto">
          <a:xfrm>
            <a:off x="8909535" y="1229710"/>
            <a:ext cx="674198" cy="59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Free Lynx Canada Lynx photo and picture">
            <a:extLst>
              <a:ext uri="{FF2B5EF4-FFF2-40B4-BE49-F238E27FC236}">
                <a16:creationId xmlns:a16="http://schemas.microsoft.com/office/drawing/2014/main" id="{9612FE13-AE0B-5701-7B54-D37C03FBF4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49" t="28122" r="18041" b="49495"/>
          <a:stretch/>
        </p:blipFill>
        <p:spPr bwMode="auto">
          <a:xfrm>
            <a:off x="10488641" y="1051034"/>
            <a:ext cx="693683" cy="74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Free Lion Feline photo and picture">
            <a:extLst>
              <a:ext uri="{FF2B5EF4-FFF2-40B4-BE49-F238E27FC236}">
                <a16:creationId xmlns:a16="http://schemas.microsoft.com/office/drawing/2014/main" id="{903B4401-6733-6938-71A3-FC5A27253C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7" t="12767" r="63194" b="33546"/>
          <a:stretch/>
        </p:blipFill>
        <p:spPr bwMode="auto">
          <a:xfrm>
            <a:off x="11323141" y="835363"/>
            <a:ext cx="693684" cy="961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Free Common Marmoset Ape photo and picture">
            <a:extLst>
              <a:ext uri="{FF2B5EF4-FFF2-40B4-BE49-F238E27FC236}">
                <a16:creationId xmlns:a16="http://schemas.microsoft.com/office/drawing/2014/main" id="{074881CC-DC78-396E-CAD4-63177312E4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63" t="2809" r="33735" b="57890"/>
          <a:stretch/>
        </p:blipFill>
        <p:spPr bwMode="auto">
          <a:xfrm>
            <a:off x="902942" y="1131952"/>
            <a:ext cx="735725" cy="68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Free Gorilla Ape photo and picture">
            <a:extLst>
              <a:ext uri="{FF2B5EF4-FFF2-40B4-BE49-F238E27FC236}">
                <a16:creationId xmlns:a16="http://schemas.microsoft.com/office/drawing/2014/main" id="{7A4A60DB-BFD5-0C34-73F3-3A11BDBCD5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26" t="13837" r="43128" b="39189"/>
          <a:stretch/>
        </p:blipFill>
        <p:spPr bwMode="auto">
          <a:xfrm>
            <a:off x="4188850" y="1044161"/>
            <a:ext cx="546538" cy="763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Free Pig Tail Macaque Primates photo and picture">
            <a:extLst>
              <a:ext uri="{FF2B5EF4-FFF2-40B4-BE49-F238E27FC236}">
                <a16:creationId xmlns:a16="http://schemas.microsoft.com/office/drawing/2014/main" id="{68A36155-5B24-626A-694E-7701649455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05" t="17012" r="37667" b="52403"/>
          <a:stretch/>
        </p:blipFill>
        <p:spPr bwMode="auto">
          <a:xfrm>
            <a:off x="2604300" y="1258758"/>
            <a:ext cx="515008" cy="521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Free Monkey Mandrill photo and picture">
            <a:extLst>
              <a:ext uri="{FF2B5EF4-FFF2-40B4-BE49-F238E27FC236}">
                <a16:creationId xmlns:a16="http://schemas.microsoft.com/office/drawing/2014/main" id="{C981A4D0-6018-C53A-4D7E-6F9D759424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50" t="17947" r="34642" b="32597"/>
          <a:stretch/>
        </p:blipFill>
        <p:spPr bwMode="auto">
          <a:xfrm>
            <a:off x="1793045" y="1060386"/>
            <a:ext cx="552786" cy="74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Free Animal Monkey photo and picture">
            <a:extLst>
              <a:ext uri="{FF2B5EF4-FFF2-40B4-BE49-F238E27FC236}">
                <a16:creationId xmlns:a16="http://schemas.microsoft.com/office/drawing/2014/main" id="{2547DB7E-56DD-663F-F2D5-5F4EBD3947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31" t="12679" r="38505" b="60328"/>
          <a:stretch/>
        </p:blipFill>
        <p:spPr bwMode="auto">
          <a:xfrm>
            <a:off x="5789886" y="1263195"/>
            <a:ext cx="536027" cy="58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Free Chimpanzee Primate photo and picture">
            <a:extLst>
              <a:ext uri="{FF2B5EF4-FFF2-40B4-BE49-F238E27FC236}">
                <a16:creationId xmlns:a16="http://schemas.microsoft.com/office/drawing/2014/main" id="{BFA2A1A9-660B-B65C-18C3-07872CE0C9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5" t="1866" r="42771" b="58540"/>
          <a:stretch/>
        </p:blipFill>
        <p:spPr bwMode="auto">
          <a:xfrm>
            <a:off x="6578407" y="1184502"/>
            <a:ext cx="536029" cy="630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4" descr="Free Anatomy Wallpaper Hd photo and picture">
            <a:extLst>
              <a:ext uri="{FF2B5EF4-FFF2-40B4-BE49-F238E27FC236}">
                <a16:creationId xmlns:a16="http://schemas.microsoft.com/office/drawing/2014/main" id="{8BD3EB2F-5362-F1B6-75C4-76B212E796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3" t="440" r="71754" b="66205"/>
          <a:stretch/>
        </p:blipFill>
        <p:spPr bwMode="auto">
          <a:xfrm>
            <a:off x="4977370" y="1296869"/>
            <a:ext cx="546539" cy="510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8">
            <a:extLst>
              <a:ext uri="{FF2B5EF4-FFF2-40B4-BE49-F238E27FC236}">
                <a16:creationId xmlns:a16="http://schemas.microsoft.com/office/drawing/2014/main" id="{62B83AB6-865E-B899-36B8-F1E5D9BBAF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27" t="20936" r="18041" b="48228"/>
          <a:stretch/>
        </p:blipFill>
        <p:spPr bwMode="auto">
          <a:xfrm>
            <a:off x="8168934" y="1229710"/>
            <a:ext cx="599784" cy="55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7 Facts About the Endangered Javan Slow Loris | Earth.Org">
            <a:extLst>
              <a:ext uri="{FF2B5EF4-FFF2-40B4-BE49-F238E27FC236}">
                <a16:creationId xmlns:a16="http://schemas.microsoft.com/office/drawing/2014/main" id="{8736AAFB-44F1-F147-D4E7-890F2A1E61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8" t="11009" r="33418" b="43634"/>
          <a:stretch/>
        </p:blipFill>
        <p:spPr bwMode="auto">
          <a:xfrm>
            <a:off x="7309617" y="1219404"/>
            <a:ext cx="603959" cy="560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4" descr="Free Rhesus Macaque Monkey photo and picture">
            <a:extLst>
              <a:ext uri="{FF2B5EF4-FFF2-40B4-BE49-F238E27FC236}">
                <a16:creationId xmlns:a16="http://schemas.microsoft.com/office/drawing/2014/main" id="{D0E68D0D-8069-108D-CBB1-CE7B3BF58E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04" t="10472" r="29160" b="56861"/>
          <a:stretch/>
        </p:blipFill>
        <p:spPr bwMode="auto">
          <a:xfrm>
            <a:off x="3370214" y="1184502"/>
            <a:ext cx="674608" cy="622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5F6B55-74ED-67BA-EAE4-7816C2098DA8}"/>
              </a:ext>
            </a:extLst>
          </p:cNvPr>
          <p:cNvCxnSpPr>
            <a:cxnSpLocks/>
          </p:cNvCxnSpPr>
          <p:nvPr/>
        </p:nvCxnSpPr>
        <p:spPr>
          <a:xfrm>
            <a:off x="1719670" y="708144"/>
            <a:ext cx="0" cy="6081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2791891-A18C-8A18-737B-C4E8E5F970CF}"/>
              </a:ext>
            </a:extLst>
          </p:cNvPr>
          <p:cNvCxnSpPr>
            <a:cxnSpLocks/>
          </p:cNvCxnSpPr>
          <p:nvPr/>
        </p:nvCxnSpPr>
        <p:spPr>
          <a:xfrm>
            <a:off x="1719670" y="708144"/>
            <a:ext cx="235556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3EB5941-6847-4D8F-EE4B-DEEF2839BB69}"/>
              </a:ext>
            </a:extLst>
          </p:cNvPr>
          <p:cNvCxnSpPr>
            <a:cxnSpLocks/>
          </p:cNvCxnSpPr>
          <p:nvPr/>
        </p:nvCxnSpPr>
        <p:spPr>
          <a:xfrm flipV="1">
            <a:off x="4075237" y="708144"/>
            <a:ext cx="0" cy="61408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621F933-5297-0A46-07EC-FB83EC969DDB}"/>
              </a:ext>
            </a:extLst>
          </p:cNvPr>
          <p:cNvCxnSpPr/>
          <p:nvPr/>
        </p:nvCxnSpPr>
        <p:spPr>
          <a:xfrm flipV="1">
            <a:off x="4143063" y="708144"/>
            <a:ext cx="0" cy="6081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A07A72B-6652-C67A-0D84-8D806D4B6B6C}"/>
              </a:ext>
            </a:extLst>
          </p:cNvPr>
          <p:cNvCxnSpPr>
            <a:cxnSpLocks/>
          </p:cNvCxnSpPr>
          <p:nvPr/>
        </p:nvCxnSpPr>
        <p:spPr>
          <a:xfrm>
            <a:off x="4139738" y="708144"/>
            <a:ext cx="302485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DEFC7BB-D7C0-3DBF-21DB-4A1599C4A0FE}"/>
              </a:ext>
            </a:extLst>
          </p:cNvPr>
          <p:cNvCxnSpPr/>
          <p:nvPr/>
        </p:nvCxnSpPr>
        <p:spPr>
          <a:xfrm flipV="1">
            <a:off x="7159214" y="708144"/>
            <a:ext cx="0" cy="61999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4387D1F-F45D-BE30-A1E4-C9B9467E0264}"/>
              </a:ext>
            </a:extLst>
          </p:cNvPr>
          <p:cNvCxnSpPr>
            <a:cxnSpLocks/>
          </p:cNvCxnSpPr>
          <p:nvPr/>
        </p:nvCxnSpPr>
        <p:spPr>
          <a:xfrm flipV="1">
            <a:off x="7259615" y="859001"/>
            <a:ext cx="0" cy="6081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E035407-DA58-46CA-D702-B7911C987791}"/>
              </a:ext>
            </a:extLst>
          </p:cNvPr>
          <p:cNvCxnSpPr>
            <a:cxnSpLocks/>
          </p:cNvCxnSpPr>
          <p:nvPr/>
        </p:nvCxnSpPr>
        <p:spPr>
          <a:xfrm>
            <a:off x="7256290" y="859001"/>
            <a:ext cx="15597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8B53B0-8DE7-7164-AC06-290B1463B54F}"/>
              </a:ext>
            </a:extLst>
          </p:cNvPr>
          <p:cNvCxnSpPr>
            <a:cxnSpLocks/>
          </p:cNvCxnSpPr>
          <p:nvPr/>
        </p:nvCxnSpPr>
        <p:spPr>
          <a:xfrm flipV="1">
            <a:off x="8816079" y="863083"/>
            <a:ext cx="0" cy="60409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6CA884E-DDFF-9E3E-C482-EF72D01C33C5}"/>
              </a:ext>
            </a:extLst>
          </p:cNvPr>
          <p:cNvCxnSpPr>
            <a:cxnSpLocks/>
          </p:cNvCxnSpPr>
          <p:nvPr/>
        </p:nvCxnSpPr>
        <p:spPr>
          <a:xfrm flipV="1">
            <a:off x="8877571" y="708144"/>
            <a:ext cx="0" cy="7475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2165533-DBA1-5692-0B72-7E04769CDA51}"/>
              </a:ext>
            </a:extLst>
          </p:cNvPr>
          <p:cNvCxnSpPr>
            <a:cxnSpLocks/>
          </p:cNvCxnSpPr>
          <p:nvPr/>
        </p:nvCxnSpPr>
        <p:spPr>
          <a:xfrm>
            <a:off x="8874246" y="708144"/>
            <a:ext cx="320943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A1B429A-8B41-3892-74AF-03E4850E7CE5}"/>
              </a:ext>
            </a:extLst>
          </p:cNvPr>
          <p:cNvCxnSpPr>
            <a:cxnSpLocks/>
          </p:cNvCxnSpPr>
          <p:nvPr/>
        </p:nvCxnSpPr>
        <p:spPr>
          <a:xfrm flipV="1">
            <a:off x="12083683" y="708144"/>
            <a:ext cx="0" cy="72535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518581E-9855-459E-3FFD-AD29C6976CC2}"/>
              </a:ext>
            </a:extLst>
          </p:cNvPr>
          <p:cNvCxnSpPr>
            <a:cxnSpLocks/>
          </p:cNvCxnSpPr>
          <p:nvPr/>
        </p:nvCxnSpPr>
        <p:spPr>
          <a:xfrm>
            <a:off x="818825" y="708144"/>
            <a:ext cx="0" cy="6081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88966C0-2756-F576-C87C-9012B8EDA9C7}"/>
              </a:ext>
            </a:extLst>
          </p:cNvPr>
          <p:cNvCxnSpPr>
            <a:cxnSpLocks/>
          </p:cNvCxnSpPr>
          <p:nvPr/>
        </p:nvCxnSpPr>
        <p:spPr>
          <a:xfrm>
            <a:off x="818825" y="708144"/>
            <a:ext cx="85944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9982F8FA-ED73-5F3C-2988-2607A8D1EB77}"/>
              </a:ext>
            </a:extLst>
          </p:cNvPr>
          <p:cNvCxnSpPr>
            <a:cxnSpLocks/>
          </p:cNvCxnSpPr>
          <p:nvPr/>
        </p:nvCxnSpPr>
        <p:spPr>
          <a:xfrm flipV="1">
            <a:off x="1678267" y="714054"/>
            <a:ext cx="0" cy="61408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6BF02B30-8905-1C62-BBBD-95630E659EFC}"/>
              </a:ext>
            </a:extLst>
          </p:cNvPr>
          <p:cNvSpPr/>
          <p:nvPr/>
        </p:nvSpPr>
        <p:spPr>
          <a:xfrm>
            <a:off x="5030269" y="3652686"/>
            <a:ext cx="258470" cy="25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02C9D90-31F3-1205-419C-2AC4CA7D3940}"/>
              </a:ext>
            </a:extLst>
          </p:cNvPr>
          <p:cNvSpPr/>
          <p:nvPr/>
        </p:nvSpPr>
        <p:spPr>
          <a:xfrm>
            <a:off x="2531997" y="3113844"/>
            <a:ext cx="258470" cy="25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BDF4F0F-F119-2F3A-74E4-BA1E1E826773}"/>
              </a:ext>
            </a:extLst>
          </p:cNvPr>
          <p:cNvSpPr/>
          <p:nvPr/>
        </p:nvSpPr>
        <p:spPr>
          <a:xfrm>
            <a:off x="1119311" y="2025272"/>
            <a:ext cx="258470" cy="25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28156CA-35F3-3762-3516-7B6D28B26609}"/>
              </a:ext>
            </a:extLst>
          </p:cNvPr>
          <p:cNvSpPr/>
          <p:nvPr/>
        </p:nvSpPr>
        <p:spPr>
          <a:xfrm>
            <a:off x="334974" y="2031309"/>
            <a:ext cx="258470" cy="25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9292B3B-B8EC-8EFD-F61E-6E8FF2975FFF}"/>
              </a:ext>
            </a:extLst>
          </p:cNvPr>
          <p:cNvSpPr/>
          <p:nvPr/>
        </p:nvSpPr>
        <p:spPr>
          <a:xfrm>
            <a:off x="7913576" y="2603012"/>
            <a:ext cx="258470" cy="25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88E8C15-0BDE-71A8-7233-E8AAAE4AC684}"/>
              </a:ext>
            </a:extLst>
          </p:cNvPr>
          <p:cNvSpPr/>
          <p:nvPr/>
        </p:nvSpPr>
        <p:spPr>
          <a:xfrm>
            <a:off x="9798559" y="3652685"/>
            <a:ext cx="258470" cy="25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329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E73D879-25C4-6CE6-E36D-33888FDCD9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175" y="1858853"/>
            <a:ext cx="11841650" cy="4678581"/>
          </a:xfrm>
          <a:prstGeom prst="rect">
            <a:avLst/>
          </a:prstGeom>
        </p:spPr>
      </p:pic>
      <p:pic>
        <p:nvPicPr>
          <p:cNvPr id="5" name="Picture 2" descr="Free Mouse Rodent photo and picture">
            <a:extLst>
              <a:ext uri="{FF2B5EF4-FFF2-40B4-BE49-F238E27FC236}">
                <a16:creationId xmlns:a16="http://schemas.microsoft.com/office/drawing/2014/main" id="{B8514F91-7A47-3F66-7641-986FE0627D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4" t="45068" r="51020" b="20343"/>
          <a:stretch/>
        </p:blipFill>
        <p:spPr bwMode="auto">
          <a:xfrm>
            <a:off x="175175" y="1114098"/>
            <a:ext cx="578069" cy="68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Free Goat Sheep photo and picture">
            <a:extLst>
              <a:ext uri="{FF2B5EF4-FFF2-40B4-BE49-F238E27FC236}">
                <a16:creationId xmlns:a16="http://schemas.microsoft.com/office/drawing/2014/main" id="{D069E9DE-72ED-E774-A7F0-A095A6D508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80" t="27799" r="42797" b="44838"/>
          <a:stretch/>
        </p:blipFill>
        <p:spPr bwMode="auto">
          <a:xfrm>
            <a:off x="9654141" y="859001"/>
            <a:ext cx="693683" cy="938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Free Horse Animal photo and picture">
            <a:extLst>
              <a:ext uri="{FF2B5EF4-FFF2-40B4-BE49-F238E27FC236}">
                <a16:creationId xmlns:a16="http://schemas.microsoft.com/office/drawing/2014/main" id="{C0790023-8E90-EDDB-E737-5D1B74030A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0" t="4020" r="67566" b="63279"/>
          <a:stretch/>
        </p:blipFill>
        <p:spPr bwMode="auto">
          <a:xfrm>
            <a:off x="8909535" y="1229710"/>
            <a:ext cx="674198" cy="59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Free Lynx Canada Lynx photo and picture">
            <a:extLst>
              <a:ext uri="{FF2B5EF4-FFF2-40B4-BE49-F238E27FC236}">
                <a16:creationId xmlns:a16="http://schemas.microsoft.com/office/drawing/2014/main" id="{9612FE13-AE0B-5701-7B54-D37C03FBF4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49" t="28122" r="18041" b="49495"/>
          <a:stretch/>
        </p:blipFill>
        <p:spPr bwMode="auto">
          <a:xfrm>
            <a:off x="10488641" y="1051034"/>
            <a:ext cx="693683" cy="74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Free Lion Feline photo and picture">
            <a:extLst>
              <a:ext uri="{FF2B5EF4-FFF2-40B4-BE49-F238E27FC236}">
                <a16:creationId xmlns:a16="http://schemas.microsoft.com/office/drawing/2014/main" id="{903B4401-6733-6938-71A3-FC5A27253C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7" t="12767" r="63194" b="33546"/>
          <a:stretch/>
        </p:blipFill>
        <p:spPr bwMode="auto">
          <a:xfrm>
            <a:off x="11323141" y="835363"/>
            <a:ext cx="693684" cy="961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Free Common Marmoset Ape photo and picture">
            <a:extLst>
              <a:ext uri="{FF2B5EF4-FFF2-40B4-BE49-F238E27FC236}">
                <a16:creationId xmlns:a16="http://schemas.microsoft.com/office/drawing/2014/main" id="{074881CC-DC78-396E-CAD4-63177312E4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63" t="2809" r="33735" b="57890"/>
          <a:stretch/>
        </p:blipFill>
        <p:spPr bwMode="auto">
          <a:xfrm>
            <a:off x="902942" y="1131952"/>
            <a:ext cx="735725" cy="68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Free Gorilla Ape photo and picture">
            <a:extLst>
              <a:ext uri="{FF2B5EF4-FFF2-40B4-BE49-F238E27FC236}">
                <a16:creationId xmlns:a16="http://schemas.microsoft.com/office/drawing/2014/main" id="{7A4A60DB-BFD5-0C34-73F3-3A11BDBCD5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26" t="13837" r="43128" b="39189"/>
          <a:stretch/>
        </p:blipFill>
        <p:spPr bwMode="auto">
          <a:xfrm>
            <a:off x="4188850" y="1044161"/>
            <a:ext cx="546538" cy="763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Free Pig Tail Macaque Primates photo and picture">
            <a:extLst>
              <a:ext uri="{FF2B5EF4-FFF2-40B4-BE49-F238E27FC236}">
                <a16:creationId xmlns:a16="http://schemas.microsoft.com/office/drawing/2014/main" id="{68A36155-5B24-626A-694E-7701649455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05" t="17012" r="37667" b="52403"/>
          <a:stretch/>
        </p:blipFill>
        <p:spPr bwMode="auto">
          <a:xfrm>
            <a:off x="2604300" y="1258758"/>
            <a:ext cx="515008" cy="521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Free Monkey Mandrill photo and picture">
            <a:extLst>
              <a:ext uri="{FF2B5EF4-FFF2-40B4-BE49-F238E27FC236}">
                <a16:creationId xmlns:a16="http://schemas.microsoft.com/office/drawing/2014/main" id="{C981A4D0-6018-C53A-4D7E-6F9D759424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50" t="17947" r="34642" b="32597"/>
          <a:stretch/>
        </p:blipFill>
        <p:spPr bwMode="auto">
          <a:xfrm>
            <a:off x="1793045" y="1060386"/>
            <a:ext cx="552786" cy="74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Free Animal Monkey photo and picture">
            <a:extLst>
              <a:ext uri="{FF2B5EF4-FFF2-40B4-BE49-F238E27FC236}">
                <a16:creationId xmlns:a16="http://schemas.microsoft.com/office/drawing/2014/main" id="{2547DB7E-56DD-663F-F2D5-5F4EBD3947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31" t="12679" r="38505" b="60328"/>
          <a:stretch/>
        </p:blipFill>
        <p:spPr bwMode="auto">
          <a:xfrm>
            <a:off x="5789886" y="1263195"/>
            <a:ext cx="536027" cy="58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Free Chimpanzee Primate photo and picture">
            <a:extLst>
              <a:ext uri="{FF2B5EF4-FFF2-40B4-BE49-F238E27FC236}">
                <a16:creationId xmlns:a16="http://schemas.microsoft.com/office/drawing/2014/main" id="{BFA2A1A9-660B-B65C-18C3-07872CE0C9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5" t="1866" r="42771" b="58540"/>
          <a:stretch/>
        </p:blipFill>
        <p:spPr bwMode="auto">
          <a:xfrm>
            <a:off x="6578407" y="1184502"/>
            <a:ext cx="536029" cy="630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4" descr="Free Anatomy Wallpaper Hd photo and picture">
            <a:extLst>
              <a:ext uri="{FF2B5EF4-FFF2-40B4-BE49-F238E27FC236}">
                <a16:creationId xmlns:a16="http://schemas.microsoft.com/office/drawing/2014/main" id="{8BD3EB2F-5362-F1B6-75C4-76B212E796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3" t="440" r="71754" b="66205"/>
          <a:stretch/>
        </p:blipFill>
        <p:spPr bwMode="auto">
          <a:xfrm>
            <a:off x="4977370" y="1296869"/>
            <a:ext cx="546539" cy="510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8">
            <a:extLst>
              <a:ext uri="{FF2B5EF4-FFF2-40B4-BE49-F238E27FC236}">
                <a16:creationId xmlns:a16="http://schemas.microsoft.com/office/drawing/2014/main" id="{62B83AB6-865E-B899-36B8-F1E5D9BBAF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27" t="20936" r="18041" b="48228"/>
          <a:stretch/>
        </p:blipFill>
        <p:spPr bwMode="auto">
          <a:xfrm>
            <a:off x="8168934" y="1229710"/>
            <a:ext cx="599784" cy="55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7 Facts About the Endangered Javan Slow Loris | Earth.Org">
            <a:extLst>
              <a:ext uri="{FF2B5EF4-FFF2-40B4-BE49-F238E27FC236}">
                <a16:creationId xmlns:a16="http://schemas.microsoft.com/office/drawing/2014/main" id="{8736AAFB-44F1-F147-D4E7-890F2A1E61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8" t="11009" r="33418" b="43634"/>
          <a:stretch/>
        </p:blipFill>
        <p:spPr bwMode="auto">
          <a:xfrm>
            <a:off x="7309617" y="1219404"/>
            <a:ext cx="603959" cy="560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4" descr="Free Rhesus Macaque Monkey photo and picture">
            <a:extLst>
              <a:ext uri="{FF2B5EF4-FFF2-40B4-BE49-F238E27FC236}">
                <a16:creationId xmlns:a16="http://schemas.microsoft.com/office/drawing/2014/main" id="{D0E68D0D-8069-108D-CBB1-CE7B3BF58E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04" t="10472" r="29160" b="56861"/>
          <a:stretch/>
        </p:blipFill>
        <p:spPr bwMode="auto">
          <a:xfrm>
            <a:off x="3370214" y="1184502"/>
            <a:ext cx="674608" cy="622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5F6B55-74ED-67BA-EAE4-7816C2098DA8}"/>
              </a:ext>
            </a:extLst>
          </p:cNvPr>
          <p:cNvCxnSpPr>
            <a:cxnSpLocks/>
          </p:cNvCxnSpPr>
          <p:nvPr/>
        </p:nvCxnSpPr>
        <p:spPr>
          <a:xfrm>
            <a:off x="1719670" y="708144"/>
            <a:ext cx="0" cy="6081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2791891-A18C-8A18-737B-C4E8E5F970CF}"/>
              </a:ext>
            </a:extLst>
          </p:cNvPr>
          <p:cNvCxnSpPr>
            <a:cxnSpLocks/>
          </p:cNvCxnSpPr>
          <p:nvPr/>
        </p:nvCxnSpPr>
        <p:spPr>
          <a:xfrm>
            <a:off x="1719670" y="708144"/>
            <a:ext cx="235556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3EB5941-6847-4D8F-EE4B-DEEF2839BB69}"/>
              </a:ext>
            </a:extLst>
          </p:cNvPr>
          <p:cNvCxnSpPr>
            <a:cxnSpLocks/>
          </p:cNvCxnSpPr>
          <p:nvPr/>
        </p:nvCxnSpPr>
        <p:spPr>
          <a:xfrm flipV="1">
            <a:off x="4075237" y="708144"/>
            <a:ext cx="0" cy="61408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621F933-5297-0A46-07EC-FB83EC969DDB}"/>
              </a:ext>
            </a:extLst>
          </p:cNvPr>
          <p:cNvCxnSpPr/>
          <p:nvPr/>
        </p:nvCxnSpPr>
        <p:spPr>
          <a:xfrm flipV="1">
            <a:off x="4143063" y="708144"/>
            <a:ext cx="0" cy="6081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A07A72B-6652-C67A-0D84-8D806D4B6B6C}"/>
              </a:ext>
            </a:extLst>
          </p:cNvPr>
          <p:cNvCxnSpPr>
            <a:cxnSpLocks/>
          </p:cNvCxnSpPr>
          <p:nvPr/>
        </p:nvCxnSpPr>
        <p:spPr>
          <a:xfrm>
            <a:off x="4139738" y="708144"/>
            <a:ext cx="302485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DEFC7BB-D7C0-3DBF-21DB-4A1599C4A0FE}"/>
              </a:ext>
            </a:extLst>
          </p:cNvPr>
          <p:cNvCxnSpPr/>
          <p:nvPr/>
        </p:nvCxnSpPr>
        <p:spPr>
          <a:xfrm flipV="1">
            <a:off x="7159214" y="708144"/>
            <a:ext cx="0" cy="61999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4387D1F-F45D-BE30-A1E4-C9B9467E0264}"/>
              </a:ext>
            </a:extLst>
          </p:cNvPr>
          <p:cNvCxnSpPr>
            <a:cxnSpLocks/>
          </p:cNvCxnSpPr>
          <p:nvPr/>
        </p:nvCxnSpPr>
        <p:spPr>
          <a:xfrm flipV="1">
            <a:off x="7259615" y="859001"/>
            <a:ext cx="0" cy="6081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E035407-DA58-46CA-D702-B7911C987791}"/>
              </a:ext>
            </a:extLst>
          </p:cNvPr>
          <p:cNvCxnSpPr>
            <a:cxnSpLocks/>
          </p:cNvCxnSpPr>
          <p:nvPr/>
        </p:nvCxnSpPr>
        <p:spPr>
          <a:xfrm>
            <a:off x="7256290" y="859001"/>
            <a:ext cx="15597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8B53B0-8DE7-7164-AC06-290B1463B54F}"/>
              </a:ext>
            </a:extLst>
          </p:cNvPr>
          <p:cNvCxnSpPr>
            <a:cxnSpLocks/>
          </p:cNvCxnSpPr>
          <p:nvPr/>
        </p:nvCxnSpPr>
        <p:spPr>
          <a:xfrm flipV="1">
            <a:off x="8816079" y="863083"/>
            <a:ext cx="0" cy="60409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6CA884E-DDFF-9E3E-C482-EF72D01C33C5}"/>
              </a:ext>
            </a:extLst>
          </p:cNvPr>
          <p:cNvCxnSpPr>
            <a:cxnSpLocks/>
          </p:cNvCxnSpPr>
          <p:nvPr/>
        </p:nvCxnSpPr>
        <p:spPr>
          <a:xfrm flipV="1">
            <a:off x="8877571" y="708144"/>
            <a:ext cx="0" cy="7475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2165533-DBA1-5692-0B72-7E04769CDA51}"/>
              </a:ext>
            </a:extLst>
          </p:cNvPr>
          <p:cNvCxnSpPr>
            <a:cxnSpLocks/>
          </p:cNvCxnSpPr>
          <p:nvPr/>
        </p:nvCxnSpPr>
        <p:spPr>
          <a:xfrm>
            <a:off x="8874246" y="708144"/>
            <a:ext cx="320943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A1B429A-8B41-3892-74AF-03E4850E7CE5}"/>
              </a:ext>
            </a:extLst>
          </p:cNvPr>
          <p:cNvCxnSpPr>
            <a:cxnSpLocks/>
          </p:cNvCxnSpPr>
          <p:nvPr/>
        </p:nvCxnSpPr>
        <p:spPr>
          <a:xfrm flipV="1">
            <a:off x="12083683" y="708144"/>
            <a:ext cx="0" cy="72535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518581E-9855-459E-3FFD-AD29C6976CC2}"/>
              </a:ext>
            </a:extLst>
          </p:cNvPr>
          <p:cNvCxnSpPr>
            <a:cxnSpLocks/>
          </p:cNvCxnSpPr>
          <p:nvPr/>
        </p:nvCxnSpPr>
        <p:spPr>
          <a:xfrm>
            <a:off x="818825" y="708144"/>
            <a:ext cx="0" cy="6081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88966C0-2756-F576-C87C-9012B8EDA9C7}"/>
              </a:ext>
            </a:extLst>
          </p:cNvPr>
          <p:cNvCxnSpPr>
            <a:cxnSpLocks/>
          </p:cNvCxnSpPr>
          <p:nvPr/>
        </p:nvCxnSpPr>
        <p:spPr>
          <a:xfrm>
            <a:off x="818825" y="708144"/>
            <a:ext cx="85944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9982F8FA-ED73-5F3C-2988-2607A8D1EB77}"/>
              </a:ext>
            </a:extLst>
          </p:cNvPr>
          <p:cNvCxnSpPr>
            <a:cxnSpLocks/>
          </p:cNvCxnSpPr>
          <p:nvPr/>
        </p:nvCxnSpPr>
        <p:spPr>
          <a:xfrm flipV="1">
            <a:off x="1678267" y="714054"/>
            <a:ext cx="0" cy="61408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A04C19F-DED8-F7E4-EBD2-2CFA14FA5C42}"/>
              </a:ext>
            </a:extLst>
          </p:cNvPr>
          <p:cNvSpPr txBox="1"/>
          <p:nvPr/>
        </p:nvSpPr>
        <p:spPr>
          <a:xfrm>
            <a:off x="728649" y="46417"/>
            <a:ext cx="1585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Avg: 0.19 kg</a:t>
            </a:r>
          </a:p>
          <a:p>
            <a:r>
              <a:rPr lang="en-US" sz="1200" dirty="0">
                <a:highlight>
                  <a:srgbClr val="00FF00"/>
                </a:highlight>
              </a:rPr>
              <a:t>G: 67 groups</a:t>
            </a:r>
          </a:p>
          <a:p>
            <a:r>
              <a:rPr lang="en-US" sz="1200" dirty="0">
                <a:highlight>
                  <a:srgbClr val="FF0000"/>
                </a:highlight>
              </a:rPr>
              <a:t>L: 755 groups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EF4272-E66C-4F3E-7B11-6B0B9F2A97E6}"/>
              </a:ext>
            </a:extLst>
          </p:cNvPr>
          <p:cNvSpPr txBox="1"/>
          <p:nvPr/>
        </p:nvSpPr>
        <p:spPr>
          <a:xfrm>
            <a:off x="2345830" y="54115"/>
            <a:ext cx="2117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Avg: 15.27 kg</a:t>
            </a:r>
          </a:p>
          <a:p>
            <a:r>
              <a:rPr lang="en-US" sz="1200" dirty="0">
                <a:highlight>
                  <a:srgbClr val="00FF00"/>
                </a:highlight>
              </a:rPr>
              <a:t>G: 154 groups</a:t>
            </a:r>
          </a:p>
          <a:p>
            <a:r>
              <a:rPr lang="en-US" sz="1200" dirty="0">
                <a:highlight>
                  <a:srgbClr val="FF0000"/>
                </a:highlight>
              </a:rPr>
              <a:t>L: 323 groups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730B20-A5B8-663F-DC7C-4FE153EE8E42}"/>
              </a:ext>
            </a:extLst>
          </p:cNvPr>
          <p:cNvSpPr txBox="1"/>
          <p:nvPr/>
        </p:nvSpPr>
        <p:spPr>
          <a:xfrm>
            <a:off x="5098530" y="61813"/>
            <a:ext cx="1381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Avg: 74.68 kg</a:t>
            </a:r>
          </a:p>
          <a:p>
            <a:r>
              <a:rPr lang="en-US" sz="1200" dirty="0">
                <a:highlight>
                  <a:srgbClr val="00FF00"/>
                </a:highlight>
              </a:rPr>
              <a:t>G: 482 groups</a:t>
            </a:r>
          </a:p>
          <a:p>
            <a:r>
              <a:rPr lang="en-US" sz="1200" dirty="0">
                <a:highlight>
                  <a:srgbClr val="FF0000"/>
                </a:highlight>
              </a:rPr>
              <a:t>L: 300 groups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4C8BE9-E26C-11FC-7105-1C72BDBA7F15}"/>
              </a:ext>
            </a:extLst>
          </p:cNvPr>
          <p:cNvSpPr txBox="1"/>
          <p:nvPr/>
        </p:nvSpPr>
        <p:spPr>
          <a:xfrm>
            <a:off x="7577779" y="134040"/>
            <a:ext cx="1391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Avg: 0.61 kg</a:t>
            </a:r>
          </a:p>
          <a:p>
            <a:r>
              <a:rPr lang="en-US" sz="1200" dirty="0">
                <a:highlight>
                  <a:srgbClr val="00FF00"/>
                </a:highlight>
              </a:rPr>
              <a:t>G: 13 groups</a:t>
            </a:r>
          </a:p>
          <a:p>
            <a:r>
              <a:rPr lang="en-US" sz="1200" dirty="0">
                <a:highlight>
                  <a:srgbClr val="FF0000"/>
                </a:highlight>
              </a:rPr>
              <a:t>L: 411 groups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2DAEE71-4333-9EF7-D33C-C3981056B107}"/>
              </a:ext>
            </a:extLst>
          </p:cNvPr>
          <p:cNvSpPr txBox="1"/>
          <p:nvPr/>
        </p:nvSpPr>
        <p:spPr>
          <a:xfrm>
            <a:off x="10057029" y="78417"/>
            <a:ext cx="1039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Avg: 207.1 kg</a:t>
            </a:r>
          </a:p>
          <a:p>
            <a:r>
              <a:rPr lang="en-US" sz="1200" dirty="0">
                <a:highlight>
                  <a:srgbClr val="00FF00"/>
                </a:highlight>
              </a:rPr>
              <a:t>G: 69 groups</a:t>
            </a:r>
          </a:p>
          <a:p>
            <a:r>
              <a:rPr lang="en-US" sz="1200" dirty="0">
                <a:highlight>
                  <a:srgbClr val="FF0000"/>
                </a:highlight>
              </a:rPr>
              <a:t>L: 83 groups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B1E7C-0426-607B-6887-63B019B6FFCE}"/>
              </a:ext>
            </a:extLst>
          </p:cNvPr>
          <p:cNvSpPr txBox="1"/>
          <p:nvPr/>
        </p:nvSpPr>
        <p:spPr>
          <a:xfrm>
            <a:off x="-73977" y="537017"/>
            <a:ext cx="109321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Avg: .0028 kg</a:t>
            </a:r>
          </a:p>
          <a:p>
            <a:r>
              <a:rPr lang="en-US" sz="1050" dirty="0">
                <a:highlight>
                  <a:srgbClr val="00FF00"/>
                </a:highlight>
              </a:rPr>
              <a:t>G: 182 groups</a:t>
            </a:r>
          </a:p>
          <a:p>
            <a:r>
              <a:rPr lang="en-US" sz="1050" dirty="0">
                <a:highlight>
                  <a:srgbClr val="FF0000"/>
                </a:highlight>
              </a:rPr>
              <a:t>L: 0 groups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BF02B30-8905-1C62-BBBD-95630E659EFC}"/>
              </a:ext>
            </a:extLst>
          </p:cNvPr>
          <p:cNvSpPr/>
          <p:nvPr/>
        </p:nvSpPr>
        <p:spPr>
          <a:xfrm>
            <a:off x="5030269" y="3652686"/>
            <a:ext cx="258470" cy="25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02C9D90-31F3-1205-419C-2AC4CA7D3940}"/>
              </a:ext>
            </a:extLst>
          </p:cNvPr>
          <p:cNvSpPr/>
          <p:nvPr/>
        </p:nvSpPr>
        <p:spPr>
          <a:xfrm>
            <a:off x="2531997" y="3113844"/>
            <a:ext cx="258470" cy="25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BDF4F0F-F119-2F3A-74E4-BA1E1E826773}"/>
              </a:ext>
            </a:extLst>
          </p:cNvPr>
          <p:cNvSpPr/>
          <p:nvPr/>
        </p:nvSpPr>
        <p:spPr>
          <a:xfrm>
            <a:off x="1119311" y="2025272"/>
            <a:ext cx="258470" cy="25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28156CA-35F3-3762-3516-7B6D28B26609}"/>
              </a:ext>
            </a:extLst>
          </p:cNvPr>
          <p:cNvSpPr/>
          <p:nvPr/>
        </p:nvSpPr>
        <p:spPr>
          <a:xfrm>
            <a:off x="334974" y="2031309"/>
            <a:ext cx="258470" cy="25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9292B3B-B8EC-8EFD-F61E-6E8FF2975FFF}"/>
              </a:ext>
            </a:extLst>
          </p:cNvPr>
          <p:cNvSpPr/>
          <p:nvPr/>
        </p:nvSpPr>
        <p:spPr>
          <a:xfrm>
            <a:off x="7913576" y="2603012"/>
            <a:ext cx="258470" cy="25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88E8C15-0BDE-71A8-7233-E8AAAE4AC684}"/>
              </a:ext>
            </a:extLst>
          </p:cNvPr>
          <p:cNvSpPr/>
          <p:nvPr/>
        </p:nvSpPr>
        <p:spPr>
          <a:xfrm>
            <a:off x="9798559" y="3652685"/>
            <a:ext cx="258470" cy="25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68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E73D879-25C4-6CE6-E36D-33888FDCD9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175" y="1858853"/>
            <a:ext cx="11841650" cy="4678581"/>
          </a:xfrm>
          <a:prstGeom prst="rect">
            <a:avLst/>
          </a:prstGeom>
        </p:spPr>
      </p:pic>
      <p:pic>
        <p:nvPicPr>
          <p:cNvPr id="5" name="Picture 2" descr="Free Mouse Rodent photo and picture">
            <a:extLst>
              <a:ext uri="{FF2B5EF4-FFF2-40B4-BE49-F238E27FC236}">
                <a16:creationId xmlns:a16="http://schemas.microsoft.com/office/drawing/2014/main" id="{B8514F91-7A47-3F66-7641-986FE0627D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4" t="45068" r="51020" b="20343"/>
          <a:stretch/>
        </p:blipFill>
        <p:spPr bwMode="auto">
          <a:xfrm>
            <a:off x="175175" y="1114098"/>
            <a:ext cx="578069" cy="68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Free Goat Sheep photo and picture">
            <a:extLst>
              <a:ext uri="{FF2B5EF4-FFF2-40B4-BE49-F238E27FC236}">
                <a16:creationId xmlns:a16="http://schemas.microsoft.com/office/drawing/2014/main" id="{D069E9DE-72ED-E774-A7F0-A095A6D508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80" t="27799" r="42797" b="44838"/>
          <a:stretch/>
        </p:blipFill>
        <p:spPr bwMode="auto">
          <a:xfrm>
            <a:off x="9654141" y="859001"/>
            <a:ext cx="693683" cy="938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Free Horse Animal photo and picture">
            <a:extLst>
              <a:ext uri="{FF2B5EF4-FFF2-40B4-BE49-F238E27FC236}">
                <a16:creationId xmlns:a16="http://schemas.microsoft.com/office/drawing/2014/main" id="{C0790023-8E90-EDDB-E737-5D1B74030A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0" t="4020" r="67566" b="63279"/>
          <a:stretch/>
        </p:blipFill>
        <p:spPr bwMode="auto">
          <a:xfrm>
            <a:off x="8909535" y="1229710"/>
            <a:ext cx="674198" cy="59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Free Lynx Canada Lynx photo and picture">
            <a:extLst>
              <a:ext uri="{FF2B5EF4-FFF2-40B4-BE49-F238E27FC236}">
                <a16:creationId xmlns:a16="http://schemas.microsoft.com/office/drawing/2014/main" id="{9612FE13-AE0B-5701-7B54-D37C03FBF4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49" t="28122" r="18041" b="49495"/>
          <a:stretch/>
        </p:blipFill>
        <p:spPr bwMode="auto">
          <a:xfrm>
            <a:off x="10488641" y="1051034"/>
            <a:ext cx="693683" cy="74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Free Lion Feline photo and picture">
            <a:extLst>
              <a:ext uri="{FF2B5EF4-FFF2-40B4-BE49-F238E27FC236}">
                <a16:creationId xmlns:a16="http://schemas.microsoft.com/office/drawing/2014/main" id="{903B4401-6733-6938-71A3-FC5A27253C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7" t="12767" r="63194" b="33546"/>
          <a:stretch/>
        </p:blipFill>
        <p:spPr bwMode="auto">
          <a:xfrm>
            <a:off x="11323141" y="835363"/>
            <a:ext cx="693684" cy="961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Free Common Marmoset Ape photo and picture">
            <a:extLst>
              <a:ext uri="{FF2B5EF4-FFF2-40B4-BE49-F238E27FC236}">
                <a16:creationId xmlns:a16="http://schemas.microsoft.com/office/drawing/2014/main" id="{074881CC-DC78-396E-CAD4-63177312E4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63" t="2809" r="33735" b="57890"/>
          <a:stretch/>
        </p:blipFill>
        <p:spPr bwMode="auto">
          <a:xfrm>
            <a:off x="902942" y="1131952"/>
            <a:ext cx="735725" cy="68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Free Gorilla Ape photo and picture">
            <a:extLst>
              <a:ext uri="{FF2B5EF4-FFF2-40B4-BE49-F238E27FC236}">
                <a16:creationId xmlns:a16="http://schemas.microsoft.com/office/drawing/2014/main" id="{7A4A60DB-BFD5-0C34-73F3-3A11BDBCD5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26" t="13837" r="43128" b="39189"/>
          <a:stretch/>
        </p:blipFill>
        <p:spPr bwMode="auto">
          <a:xfrm>
            <a:off x="4188850" y="1044161"/>
            <a:ext cx="546538" cy="763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Free Pig Tail Macaque Primates photo and picture">
            <a:extLst>
              <a:ext uri="{FF2B5EF4-FFF2-40B4-BE49-F238E27FC236}">
                <a16:creationId xmlns:a16="http://schemas.microsoft.com/office/drawing/2014/main" id="{68A36155-5B24-626A-694E-7701649455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05" t="17012" r="37667" b="52403"/>
          <a:stretch/>
        </p:blipFill>
        <p:spPr bwMode="auto">
          <a:xfrm>
            <a:off x="2604300" y="1258758"/>
            <a:ext cx="515008" cy="521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Free Monkey Mandrill photo and picture">
            <a:extLst>
              <a:ext uri="{FF2B5EF4-FFF2-40B4-BE49-F238E27FC236}">
                <a16:creationId xmlns:a16="http://schemas.microsoft.com/office/drawing/2014/main" id="{C981A4D0-6018-C53A-4D7E-6F9D759424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50" t="17947" r="34642" b="32597"/>
          <a:stretch/>
        </p:blipFill>
        <p:spPr bwMode="auto">
          <a:xfrm>
            <a:off x="1793045" y="1060386"/>
            <a:ext cx="552786" cy="74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Free Animal Monkey photo and picture">
            <a:extLst>
              <a:ext uri="{FF2B5EF4-FFF2-40B4-BE49-F238E27FC236}">
                <a16:creationId xmlns:a16="http://schemas.microsoft.com/office/drawing/2014/main" id="{2547DB7E-56DD-663F-F2D5-5F4EBD3947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31" t="12679" r="38505" b="60328"/>
          <a:stretch/>
        </p:blipFill>
        <p:spPr bwMode="auto">
          <a:xfrm>
            <a:off x="5789886" y="1263195"/>
            <a:ext cx="536027" cy="58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Free Chimpanzee Primate photo and picture">
            <a:extLst>
              <a:ext uri="{FF2B5EF4-FFF2-40B4-BE49-F238E27FC236}">
                <a16:creationId xmlns:a16="http://schemas.microsoft.com/office/drawing/2014/main" id="{BFA2A1A9-660B-B65C-18C3-07872CE0C9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5" t="1866" r="42771" b="58540"/>
          <a:stretch/>
        </p:blipFill>
        <p:spPr bwMode="auto">
          <a:xfrm>
            <a:off x="6578407" y="1184502"/>
            <a:ext cx="536029" cy="630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4" descr="Free Anatomy Wallpaper Hd photo and picture">
            <a:extLst>
              <a:ext uri="{FF2B5EF4-FFF2-40B4-BE49-F238E27FC236}">
                <a16:creationId xmlns:a16="http://schemas.microsoft.com/office/drawing/2014/main" id="{8BD3EB2F-5362-F1B6-75C4-76B212E796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3" t="440" r="71754" b="66205"/>
          <a:stretch/>
        </p:blipFill>
        <p:spPr bwMode="auto">
          <a:xfrm>
            <a:off x="4977370" y="1296869"/>
            <a:ext cx="546539" cy="510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8">
            <a:extLst>
              <a:ext uri="{FF2B5EF4-FFF2-40B4-BE49-F238E27FC236}">
                <a16:creationId xmlns:a16="http://schemas.microsoft.com/office/drawing/2014/main" id="{62B83AB6-865E-B899-36B8-F1E5D9BBAF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27" t="20936" r="18041" b="48228"/>
          <a:stretch/>
        </p:blipFill>
        <p:spPr bwMode="auto">
          <a:xfrm>
            <a:off x="8168934" y="1229710"/>
            <a:ext cx="599784" cy="55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7 Facts About the Endangered Javan Slow Loris | Earth.Org">
            <a:extLst>
              <a:ext uri="{FF2B5EF4-FFF2-40B4-BE49-F238E27FC236}">
                <a16:creationId xmlns:a16="http://schemas.microsoft.com/office/drawing/2014/main" id="{8736AAFB-44F1-F147-D4E7-890F2A1E61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8" t="11009" r="33418" b="43634"/>
          <a:stretch/>
        </p:blipFill>
        <p:spPr bwMode="auto">
          <a:xfrm>
            <a:off x="7309617" y="1219404"/>
            <a:ext cx="603959" cy="560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4" descr="Free Rhesus Macaque Monkey photo and picture">
            <a:extLst>
              <a:ext uri="{FF2B5EF4-FFF2-40B4-BE49-F238E27FC236}">
                <a16:creationId xmlns:a16="http://schemas.microsoft.com/office/drawing/2014/main" id="{D0E68D0D-8069-108D-CBB1-CE7B3BF58E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04" t="10472" r="29160" b="56861"/>
          <a:stretch/>
        </p:blipFill>
        <p:spPr bwMode="auto">
          <a:xfrm>
            <a:off x="3370214" y="1184502"/>
            <a:ext cx="674608" cy="622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5F6B55-74ED-67BA-EAE4-7816C2098DA8}"/>
              </a:ext>
            </a:extLst>
          </p:cNvPr>
          <p:cNvCxnSpPr>
            <a:cxnSpLocks/>
          </p:cNvCxnSpPr>
          <p:nvPr/>
        </p:nvCxnSpPr>
        <p:spPr>
          <a:xfrm>
            <a:off x="1719670" y="708144"/>
            <a:ext cx="0" cy="6081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2791891-A18C-8A18-737B-C4E8E5F970CF}"/>
              </a:ext>
            </a:extLst>
          </p:cNvPr>
          <p:cNvCxnSpPr>
            <a:cxnSpLocks/>
          </p:cNvCxnSpPr>
          <p:nvPr/>
        </p:nvCxnSpPr>
        <p:spPr>
          <a:xfrm>
            <a:off x="1719670" y="708144"/>
            <a:ext cx="235556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3EB5941-6847-4D8F-EE4B-DEEF2839BB69}"/>
              </a:ext>
            </a:extLst>
          </p:cNvPr>
          <p:cNvCxnSpPr>
            <a:cxnSpLocks/>
          </p:cNvCxnSpPr>
          <p:nvPr/>
        </p:nvCxnSpPr>
        <p:spPr>
          <a:xfrm flipV="1">
            <a:off x="4075237" y="708144"/>
            <a:ext cx="0" cy="61408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621F933-5297-0A46-07EC-FB83EC969DDB}"/>
              </a:ext>
            </a:extLst>
          </p:cNvPr>
          <p:cNvCxnSpPr/>
          <p:nvPr/>
        </p:nvCxnSpPr>
        <p:spPr>
          <a:xfrm flipV="1">
            <a:off x="4143063" y="708144"/>
            <a:ext cx="0" cy="6081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A07A72B-6652-C67A-0D84-8D806D4B6B6C}"/>
              </a:ext>
            </a:extLst>
          </p:cNvPr>
          <p:cNvCxnSpPr>
            <a:cxnSpLocks/>
          </p:cNvCxnSpPr>
          <p:nvPr/>
        </p:nvCxnSpPr>
        <p:spPr>
          <a:xfrm>
            <a:off x="4139738" y="708144"/>
            <a:ext cx="302485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DEFC7BB-D7C0-3DBF-21DB-4A1599C4A0FE}"/>
              </a:ext>
            </a:extLst>
          </p:cNvPr>
          <p:cNvCxnSpPr/>
          <p:nvPr/>
        </p:nvCxnSpPr>
        <p:spPr>
          <a:xfrm flipV="1">
            <a:off x="7159214" y="708144"/>
            <a:ext cx="0" cy="61999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4387D1F-F45D-BE30-A1E4-C9B9467E0264}"/>
              </a:ext>
            </a:extLst>
          </p:cNvPr>
          <p:cNvCxnSpPr>
            <a:cxnSpLocks/>
          </p:cNvCxnSpPr>
          <p:nvPr/>
        </p:nvCxnSpPr>
        <p:spPr>
          <a:xfrm flipV="1">
            <a:off x="7259615" y="859001"/>
            <a:ext cx="0" cy="6081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E035407-DA58-46CA-D702-B7911C987791}"/>
              </a:ext>
            </a:extLst>
          </p:cNvPr>
          <p:cNvCxnSpPr>
            <a:cxnSpLocks/>
          </p:cNvCxnSpPr>
          <p:nvPr/>
        </p:nvCxnSpPr>
        <p:spPr>
          <a:xfrm>
            <a:off x="7256290" y="859001"/>
            <a:ext cx="15597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8B53B0-8DE7-7164-AC06-290B1463B54F}"/>
              </a:ext>
            </a:extLst>
          </p:cNvPr>
          <p:cNvCxnSpPr>
            <a:cxnSpLocks/>
          </p:cNvCxnSpPr>
          <p:nvPr/>
        </p:nvCxnSpPr>
        <p:spPr>
          <a:xfrm flipV="1">
            <a:off x="8816079" y="863083"/>
            <a:ext cx="0" cy="60409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6CA884E-DDFF-9E3E-C482-EF72D01C33C5}"/>
              </a:ext>
            </a:extLst>
          </p:cNvPr>
          <p:cNvCxnSpPr>
            <a:cxnSpLocks/>
          </p:cNvCxnSpPr>
          <p:nvPr/>
        </p:nvCxnSpPr>
        <p:spPr>
          <a:xfrm flipV="1">
            <a:off x="8877571" y="708144"/>
            <a:ext cx="0" cy="7475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2165533-DBA1-5692-0B72-7E04769CDA51}"/>
              </a:ext>
            </a:extLst>
          </p:cNvPr>
          <p:cNvCxnSpPr>
            <a:cxnSpLocks/>
          </p:cNvCxnSpPr>
          <p:nvPr/>
        </p:nvCxnSpPr>
        <p:spPr>
          <a:xfrm>
            <a:off x="8874246" y="708144"/>
            <a:ext cx="320943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A1B429A-8B41-3892-74AF-03E4850E7CE5}"/>
              </a:ext>
            </a:extLst>
          </p:cNvPr>
          <p:cNvCxnSpPr>
            <a:cxnSpLocks/>
          </p:cNvCxnSpPr>
          <p:nvPr/>
        </p:nvCxnSpPr>
        <p:spPr>
          <a:xfrm flipV="1">
            <a:off x="12083683" y="708144"/>
            <a:ext cx="0" cy="72535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518581E-9855-459E-3FFD-AD29C6976CC2}"/>
              </a:ext>
            </a:extLst>
          </p:cNvPr>
          <p:cNvCxnSpPr>
            <a:cxnSpLocks/>
          </p:cNvCxnSpPr>
          <p:nvPr/>
        </p:nvCxnSpPr>
        <p:spPr>
          <a:xfrm>
            <a:off x="818825" y="708144"/>
            <a:ext cx="0" cy="6081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88966C0-2756-F576-C87C-9012B8EDA9C7}"/>
              </a:ext>
            </a:extLst>
          </p:cNvPr>
          <p:cNvCxnSpPr>
            <a:cxnSpLocks/>
          </p:cNvCxnSpPr>
          <p:nvPr/>
        </p:nvCxnSpPr>
        <p:spPr>
          <a:xfrm>
            <a:off x="818825" y="708144"/>
            <a:ext cx="85944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9982F8FA-ED73-5F3C-2988-2607A8D1EB77}"/>
              </a:ext>
            </a:extLst>
          </p:cNvPr>
          <p:cNvCxnSpPr>
            <a:cxnSpLocks/>
          </p:cNvCxnSpPr>
          <p:nvPr/>
        </p:nvCxnSpPr>
        <p:spPr>
          <a:xfrm flipV="1">
            <a:off x="1678267" y="714054"/>
            <a:ext cx="0" cy="61408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A04C19F-DED8-F7E4-EBD2-2CFA14FA5C42}"/>
              </a:ext>
            </a:extLst>
          </p:cNvPr>
          <p:cNvSpPr txBox="1"/>
          <p:nvPr/>
        </p:nvSpPr>
        <p:spPr>
          <a:xfrm>
            <a:off x="728649" y="46417"/>
            <a:ext cx="1585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Avg: 0.19 kg</a:t>
            </a:r>
          </a:p>
          <a:p>
            <a:r>
              <a:rPr lang="en-US" sz="1200" dirty="0">
                <a:highlight>
                  <a:srgbClr val="00FF00"/>
                </a:highlight>
              </a:rPr>
              <a:t>G: 67 groups</a:t>
            </a:r>
          </a:p>
          <a:p>
            <a:r>
              <a:rPr lang="en-US" sz="1200" dirty="0">
                <a:highlight>
                  <a:srgbClr val="FF0000"/>
                </a:highlight>
              </a:rPr>
              <a:t>L: 755 groups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EF4272-E66C-4F3E-7B11-6B0B9F2A97E6}"/>
              </a:ext>
            </a:extLst>
          </p:cNvPr>
          <p:cNvSpPr txBox="1"/>
          <p:nvPr/>
        </p:nvSpPr>
        <p:spPr>
          <a:xfrm>
            <a:off x="2345830" y="54115"/>
            <a:ext cx="2117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Avg: 15.27 kg</a:t>
            </a:r>
          </a:p>
          <a:p>
            <a:r>
              <a:rPr lang="en-US" sz="1200" dirty="0">
                <a:highlight>
                  <a:srgbClr val="00FF00"/>
                </a:highlight>
              </a:rPr>
              <a:t>G: 154 groups</a:t>
            </a:r>
          </a:p>
          <a:p>
            <a:r>
              <a:rPr lang="en-US" sz="1200" dirty="0">
                <a:highlight>
                  <a:srgbClr val="FF0000"/>
                </a:highlight>
              </a:rPr>
              <a:t>L: 323 groups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730B20-A5B8-663F-DC7C-4FE153EE8E42}"/>
              </a:ext>
            </a:extLst>
          </p:cNvPr>
          <p:cNvSpPr txBox="1"/>
          <p:nvPr/>
        </p:nvSpPr>
        <p:spPr>
          <a:xfrm>
            <a:off x="5098530" y="61813"/>
            <a:ext cx="1381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Avg: 74.68 kg</a:t>
            </a:r>
          </a:p>
          <a:p>
            <a:r>
              <a:rPr lang="en-US" sz="1200" dirty="0">
                <a:highlight>
                  <a:srgbClr val="00FF00"/>
                </a:highlight>
              </a:rPr>
              <a:t>G: 482 groups</a:t>
            </a:r>
          </a:p>
          <a:p>
            <a:r>
              <a:rPr lang="en-US" sz="1200" dirty="0">
                <a:highlight>
                  <a:srgbClr val="FF0000"/>
                </a:highlight>
              </a:rPr>
              <a:t>L: 300 groups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4C8BE9-E26C-11FC-7105-1C72BDBA7F15}"/>
              </a:ext>
            </a:extLst>
          </p:cNvPr>
          <p:cNvSpPr txBox="1"/>
          <p:nvPr/>
        </p:nvSpPr>
        <p:spPr>
          <a:xfrm>
            <a:off x="7577779" y="134040"/>
            <a:ext cx="1391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Avg: 0.61 kg</a:t>
            </a:r>
          </a:p>
          <a:p>
            <a:r>
              <a:rPr lang="en-US" sz="1200" dirty="0">
                <a:highlight>
                  <a:srgbClr val="00FF00"/>
                </a:highlight>
              </a:rPr>
              <a:t>G: 13 groups</a:t>
            </a:r>
          </a:p>
          <a:p>
            <a:r>
              <a:rPr lang="en-US" sz="1200" dirty="0">
                <a:highlight>
                  <a:srgbClr val="FF0000"/>
                </a:highlight>
              </a:rPr>
              <a:t>L: 411 groups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2DAEE71-4333-9EF7-D33C-C3981056B107}"/>
              </a:ext>
            </a:extLst>
          </p:cNvPr>
          <p:cNvSpPr txBox="1"/>
          <p:nvPr/>
        </p:nvSpPr>
        <p:spPr>
          <a:xfrm>
            <a:off x="10057029" y="78417"/>
            <a:ext cx="1039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Avg: 207.1 kg</a:t>
            </a:r>
          </a:p>
          <a:p>
            <a:r>
              <a:rPr lang="en-US" sz="1200" dirty="0">
                <a:highlight>
                  <a:srgbClr val="00FF00"/>
                </a:highlight>
              </a:rPr>
              <a:t>G: 69 groups</a:t>
            </a:r>
          </a:p>
          <a:p>
            <a:r>
              <a:rPr lang="en-US" sz="1200" dirty="0">
                <a:highlight>
                  <a:srgbClr val="FF0000"/>
                </a:highlight>
              </a:rPr>
              <a:t>L: 83 groups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0B1E7C-0426-607B-6887-63B019B6FFCE}"/>
              </a:ext>
            </a:extLst>
          </p:cNvPr>
          <p:cNvSpPr txBox="1"/>
          <p:nvPr/>
        </p:nvSpPr>
        <p:spPr>
          <a:xfrm>
            <a:off x="-73977" y="537017"/>
            <a:ext cx="109321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Avg: .0028 kg</a:t>
            </a:r>
          </a:p>
          <a:p>
            <a:r>
              <a:rPr lang="en-US" sz="1050" dirty="0">
                <a:highlight>
                  <a:srgbClr val="00FF00"/>
                </a:highlight>
              </a:rPr>
              <a:t>G: 182 groups</a:t>
            </a:r>
          </a:p>
          <a:p>
            <a:r>
              <a:rPr lang="en-US" sz="1050" dirty="0">
                <a:highlight>
                  <a:srgbClr val="FF0000"/>
                </a:highlight>
              </a:rPr>
              <a:t>L: 0 groups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BF02B30-8905-1C62-BBBD-95630E659EFC}"/>
              </a:ext>
            </a:extLst>
          </p:cNvPr>
          <p:cNvSpPr/>
          <p:nvPr/>
        </p:nvSpPr>
        <p:spPr>
          <a:xfrm>
            <a:off x="5030269" y="3652686"/>
            <a:ext cx="258470" cy="25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02C9D90-31F3-1205-419C-2AC4CA7D3940}"/>
              </a:ext>
            </a:extLst>
          </p:cNvPr>
          <p:cNvSpPr/>
          <p:nvPr/>
        </p:nvSpPr>
        <p:spPr>
          <a:xfrm>
            <a:off x="2531997" y="3113844"/>
            <a:ext cx="258470" cy="25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BDF4F0F-F119-2F3A-74E4-BA1E1E826773}"/>
              </a:ext>
            </a:extLst>
          </p:cNvPr>
          <p:cNvSpPr/>
          <p:nvPr/>
        </p:nvSpPr>
        <p:spPr>
          <a:xfrm>
            <a:off x="1119311" y="2025272"/>
            <a:ext cx="258470" cy="25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28156CA-35F3-3762-3516-7B6D28B26609}"/>
              </a:ext>
            </a:extLst>
          </p:cNvPr>
          <p:cNvSpPr/>
          <p:nvPr/>
        </p:nvSpPr>
        <p:spPr>
          <a:xfrm>
            <a:off x="334974" y="2031309"/>
            <a:ext cx="258470" cy="25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9292B3B-B8EC-8EFD-F61E-6E8FF2975FFF}"/>
              </a:ext>
            </a:extLst>
          </p:cNvPr>
          <p:cNvSpPr/>
          <p:nvPr/>
        </p:nvSpPr>
        <p:spPr>
          <a:xfrm>
            <a:off x="7913576" y="2603012"/>
            <a:ext cx="258470" cy="25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88E8C15-0BDE-71A8-7233-E8AAAE4AC684}"/>
              </a:ext>
            </a:extLst>
          </p:cNvPr>
          <p:cNvSpPr/>
          <p:nvPr/>
        </p:nvSpPr>
        <p:spPr>
          <a:xfrm>
            <a:off x="9798559" y="3652685"/>
            <a:ext cx="258470" cy="25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34">
            <a:extLst>
              <a:ext uri="{FF2B5EF4-FFF2-40B4-BE49-F238E27FC236}">
                <a16:creationId xmlns:a16="http://schemas.microsoft.com/office/drawing/2014/main" id="{06745C1F-EF71-E4C7-0020-4BB95E9EAE64}"/>
              </a:ext>
            </a:extLst>
          </p:cNvPr>
          <p:cNvSpPr/>
          <p:nvPr/>
        </p:nvSpPr>
        <p:spPr>
          <a:xfrm rot="12333793">
            <a:off x="5272004" y="4035413"/>
            <a:ext cx="1253066" cy="31608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4C26C06-6CD3-E4C6-4A7D-373CD36EE545}"/>
              </a:ext>
            </a:extLst>
          </p:cNvPr>
          <p:cNvSpPr txBox="1"/>
          <p:nvPr/>
        </p:nvSpPr>
        <p:spPr>
          <a:xfrm>
            <a:off x="6534871" y="4283219"/>
            <a:ext cx="1230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Node of Interest</a:t>
            </a:r>
          </a:p>
        </p:txBody>
      </p:sp>
    </p:spTree>
    <p:extLst>
      <p:ext uri="{BB962C8B-B14F-4D97-AF65-F5344CB8AC3E}">
        <p14:creationId xmlns:p14="http://schemas.microsoft.com/office/powerpoint/2010/main" val="3656147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128CB-266E-C073-1FEA-A49312479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5AFF7-41C7-85DD-77C9-FF9564D092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12 GO terms were analyzed </a:t>
            </a:r>
          </a:p>
          <a:p>
            <a:pPr lvl="1">
              <a:buFont typeface="+mj-lt"/>
              <a:buAutoNum type="arabicPeriod"/>
            </a:pPr>
            <a:r>
              <a:rPr lang="en-US" sz="1700" b="1" i="0" dirty="0">
                <a:effectLst/>
              </a:rPr>
              <a:t>GO:0014809: Muscle hypertrophy involved in regulation of muscle adaptation</a:t>
            </a:r>
            <a:r>
              <a:rPr lang="en-US" sz="1700" b="0" i="0" dirty="0">
                <a:effectLst/>
              </a:rPr>
              <a:t> </a:t>
            </a:r>
          </a:p>
          <a:p>
            <a:pPr lvl="1">
              <a:buFont typeface="+mj-lt"/>
              <a:buAutoNum type="arabicPeriod"/>
            </a:pPr>
            <a:r>
              <a:rPr lang="en-US" sz="1700" b="1" i="0" dirty="0">
                <a:effectLst/>
              </a:rPr>
              <a:t>GO:0006936: Muscle contraction</a:t>
            </a:r>
            <a:r>
              <a:rPr lang="en-US" sz="1700" b="0" i="0" dirty="0">
                <a:effectLst/>
              </a:rPr>
              <a:t> </a:t>
            </a:r>
          </a:p>
          <a:p>
            <a:pPr lvl="1">
              <a:buFont typeface="+mj-lt"/>
              <a:buAutoNum type="arabicPeriod"/>
            </a:pPr>
            <a:r>
              <a:rPr lang="en-US" sz="1700" b="1" i="0" dirty="0">
                <a:effectLst/>
              </a:rPr>
              <a:t>GO:0030017: Sarcomere organization</a:t>
            </a:r>
            <a:r>
              <a:rPr lang="en-US" sz="1700" b="0" i="0" dirty="0">
                <a:effectLst/>
              </a:rPr>
              <a:t> </a:t>
            </a:r>
          </a:p>
          <a:p>
            <a:pPr lvl="1">
              <a:buFont typeface="+mj-lt"/>
              <a:buAutoNum type="arabicPeriod"/>
            </a:pPr>
            <a:r>
              <a:rPr lang="en-US" sz="1700" b="1" i="0" dirty="0">
                <a:effectLst/>
              </a:rPr>
              <a:t>GO:0003012: Muscle system process</a:t>
            </a:r>
            <a:r>
              <a:rPr lang="en-US" sz="1700" b="0" i="0" dirty="0">
                <a:effectLst/>
              </a:rPr>
              <a:t> </a:t>
            </a:r>
          </a:p>
          <a:p>
            <a:pPr lvl="1">
              <a:buFont typeface="+mj-lt"/>
              <a:buAutoNum type="arabicPeriod"/>
            </a:pPr>
            <a:r>
              <a:rPr lang="en-US" sz="1700" b="1" i="0" dirty="0">
                <a:effectLst/>
              </a:rPr>
              <a:t>GO:0040010: Positive regulation of growth rate</a:t>
            </a:r>
            <a:r>
              <a:rPr lang="en-US" sz="1700" b="0" i="0" dirty="0">
                <a:effectLst/>
              </a:rPr>
              <a:t> </a:t>
            </a:r>
          </a:p>
          <a:p>
            <a:pPr lvl="1">
              <a:buFont typeface="+mj-lt"/>
              <a:buAutoNum type="arabicPeriod"/>
            </a:pPr>
            <a:r>
              <a:rPr lang="en-US" sz="1700" b="1" i="0" dirty="0">
                <a:effectLst/>
              </a:rPr>
              <a:t>GO:0043280: Positive regulation of cysteine-type endopeptidase activity involved in apoptotic process</a:t>
            </a:r>
            <a:r>
              <a:rPr lang="en-US" sz="1700" b="0" i="0" dirty="0">
                <a:effectLst/>
              </a:rPr>
              <a:t> </a:t>
            </a:r>
          </a:p>
          <a:p>
            <a:pPr lvl="1">
              <a:buFont typeface="+mj-lt"/>
              <a:buAutoNum type="arabicPeriod"/>
            </a:pPr>
            <a:r>
              <a:rPr lang="en-US" sz="1700" b="1" i="0" dirty="0">
                <a:effectLst/>
              </a:rPr>
              <a:t>GO:0048747: Muscle fiber development</a:t>
            </a:r>
            <a:r>
              <a:rPr lang="en-US" sz="1700" b="0" i="0" dirty="0">
                <a:effectLst/>
              </a:rPr>
              <a:t> </a:t>
            </a:r>
          </a:p>
          <a:p>
            <a:pPr lvl="1">
              <a:buFont typeface="+mj-lt"/>
              <a:buAutoNum type="arabicPeriod"/>
            </a:pPr>
            <a:r>
              <a:rPr lang="en-US" sz="1700" b="1" i="0" dirty="0">
                <a:effectLst/>
              </a:rPr>
              <a:t>GO:0048639: Positive regulation of developmental growth</a:t>
            </a:r>
            <a:r>
              <a:rPr lang="en-US" sz="1700" b="0" i="0" dirty="0">
                <a:effectLst/>
              </a:rPr>
              <a:t> </a:t>
            </a:r>
          </a:p>
          <a:p>
            <a:pPr lvl="1">
              <a:buFont typeface="+mj-lt"/>
              <a:buAutoNum type="arabicPeriod"/>
            </a:pPr>
            <a:r>
              <a:rPr lang="en-US" sz="1700" b="1" i="0" dirty="0">
                <a:effectLst/>
              </a:rPr>
              <a:t>GO:0002026: Regulation of the force of heart contraction</a:t>
            </a:r>
            <a:r>
              <a:rPr lang="en-US" sz="1700" b="0" i="0" dirty="0">
                <a:effectLst/>
              </a:rPr>
              <a:t> </a:t>
            </a:r>
          </a:p>
          <a:p>
            <a:pPr lvl="1">
              <a:buFont typeface="+mj-lt"/>
              <a:buAutoNum type="arabicPeriod"/>
            </a:pPr>
            <a:r>
              <a:rPr lang="en-US" sz="1700" b="1" i="0" dirty="0">
                <a:effectLst/>
              </a:rPr>
              <a:t>GO:0055010: Ventricular cardiac muscle tissue morphogenesis</a:t>
            </a:r>
            <a:endParaRPr lang="en-US" sz="1700" dirty="0"/>
          </a:p>
          <a:p>
            <a:pPr lvl="1">
              <a:buFont typeface="+mj-lt"/>
              <a:buAutoNum type="arabicPeriod"/>
            </a:pPr>
            <a:r>
              <a:rPr lang="en-US" sz="17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 GO:0061061 - </a:t>
            </a:r>
            <a:r>
              <a:rPr lang="en-US" sz="1700" b="1" dirty="0">
                <a:latin typeface="Aptos" panose="020B0004020202020204" pitchFamily="34" charset="0"/>
              </a:rPr>
              <a:t>Muscle structure development</a:t>
            </a:r>
          </a:p>
          <a:p>
            <a:pPr lvl="1">
              <a:buFont typeface="+mj-lt"/>
              <a:buAutoNum type="arabicPeriod"/>
            </a:pPr>
            <a:r>
              <a:rPr lang="en-US" sz="17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 GO:0033002 - </a:t>
            </a:r>
            <a:r>
              <a:rPr lang="en-US" sz="17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Muscle cell proliferation</a:t>
            </a:r>
          </a:p>
          <a:p>
            <a:pPr lvl="1">
              <a:buFont typeface="+mj-lt"/>
              <a:buAutoNum type="arabicPeriod"/>
            </a:pP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9751791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5E444-C701-82B4-4AE9-95EB657AC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35E00-DBD9-A2C2-11C2-E02804529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None of the GO terms matched with genes gained at this specific node.</a:t>
            </a:r>
          </a:p>
        </p:txBody>
      </p:sp>
    </p:spTree>
    <p:extLst>
      <p:ext uri="{BB962C8B-B14F-4D97-AF65-F5344CB8AC3E}">
        <p14:creationId xmlns:p14="http://schemas.microsoft.com/office/powerpoint/2010/main" val="15220211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DB428-9496-E79E-B1CD-D705419FC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9E52C4-23CF-4596-CDA2-DC190C4CB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0733" y="184873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1. Analyze other branches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2. Expanding number of genomes in analysis</a:t>
            </a:r>
          </a:p>
          <a:p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3. Performing GO term enrichment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0468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C2F68-E1AB-7752-2D94-C1156A71A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B55E0-DF89-1179-C0E2-2EE9C3A3EE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l" rtl="0" fontAlgn="base"/>
            <a:r>
              <a:rPr lang="en-US" sz="18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7 facts about the endangered Javan slow loris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. </a:t>
            </a:r>
            <a:r>
              <a:rPr lang="en-US" sz="1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Earth.Org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. (2023, December 27). </a:t>
            </a:r>
            <a:r>
              <a:rPr lang="en-US" sz="1800" b="0" i="0" u="sng" strike="noStrike" dirty="0">
                <a:solidFill>
                  <a:srgbClr val="467886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hlinkClick r:id="rId2"/>
              </a:rPr>
              <a:t>https://earth.org/?endangered-species=javan-slow-loris-endangered-species-spotlight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  </a:t>
            </a:r>
            <a:endParaRPr lang="en-US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algn="l" rtl="0" fontAlgn="base"/>
            <a:r>
              <a:rPr lang="en-US" sz="1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Arnst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, J. (2017, November 1). </a:t>
            </a:r>
            <a:r>
              <a:rPr lang="en-US" sz="18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Mouse lemurs - a model in the wild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. American Society for Biochemistry and Molecular Biology. </a:t>
            </a:r>
            <a:r>
              <a:rPr lang="en-US" sz="1800" b="0" i="0" u="sng" strike="noStrike" dirty="0">
                <a:solidFill>
                  <a:srgbClr val="467886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hlinkClick r:id="rId3"/>
              </a:rPr>
              <a:t>https://www.asbmb.org/asbmb-today/science/110117/mouse-lemurs-a-model-in-the-wild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  </a:t>
            </a:r>
            <a:endParaRPr lang="en-US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algn="l" rtl="0" fontAlgn="base"/>
            <a:r>
              <a:rPr lang="en-US" sz="18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Canada lynx (Lynx canadensis): U.S. Fish &amp; Wildlife Service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. </a:t>
            </a:r>
            <a:r>
              <a:rPr lang="en-US" sz="1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FWS.gov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. (n.d.). </a:t>
            </a:r>
            <a:r>
              <a:rPr lang="en-US" sz="1800" b="0" i="0" u="sng" strike="noStrike" dirty="0">
                <a:solidFill>
                  <a:srgbClr val="467886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hlinkClick r:id="rId4"/>
              </a:rPr>
              <a:t>https://www.fws.gov/species/canada-lynx-lynx-canadensis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  </a:t>
            </a:r>
            <a:endParaRPr lang="en-US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algn="l" rtl="0" fontAlgn="base"/>
            <a:r>
              <a:rPr lang="en-US" sz="1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Csűös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, M. (2010). Count: Evolutionary analysis of phylogenetic profiles with parsimony and likelihood. </a:t>
            </a:r>
            <a:r>
              <a:rPr lang="en-US" sz="18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Bioinformatics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, </a:t>
            </a:r>
            <a:r>
              <a:rPr lang="en-US" sz="18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26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(15), 1910–1912. </a:t>
            </a:r>
            <a:r>
              <a:rPr lang="en-US" sz="1800" b="0" i="0" u="sng" strike="noStrike" dirty="0">
                <a:solidFill>
                  <a:srgbClr val="467886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hlinkClick r:id="rId5"/>
              </a:rPr>
              <a:t>https://doi.org/10.1093/bioinformatics/btq315</a:t>
            </a:r>
            <a:r>
              <a:rPr lang="en-US" sz="1800" b="0" i="0" dirty="0">
                <a:solidFill>
                  <a:srgbClr val="467886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 </a:t>
            </a:r>
            <a:endParaRPr lang="en-US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algn="l" rtl="0" fontAlgn="base"/>
            <a:r>
              <a:rPr lang="en-US" sz="1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Emms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, D. M., &amp; Kelly, S. (2019). </a:t>
            </a:r>
            <a:r>
              <a:rPr lang="en-US" sz="1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OrthoFinder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: Phylogenetic </a:t>
            </a:r>
            <a:r>
              <a:rPr lang="en-US" sz="1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orthology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 inference for comparative genomics. </a:t>
            </a:r>
            <a:r>
              <a:rPr lang="en-US" sz="18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Genome Biology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, </a:t>
            </a:r>
            <a:r>
              <a:rPr lang="en-US" sz="18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20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(1), 238.  </a:t>
            </a:r>
            <a:endParaRPr lang="en-US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algn="l" rtl="0" fontAlgn="base"/>
            <a:r>
              <a:rPr lang="en-US" sz="1800" b="0" i="0" u="sng" strike="noStrike" dirty="0">
                <a:solidFill>
                  <a:srgbClr val="467886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hlinkClick r:id="rId6"/>
              </a:rPr>
              <a:t>https://doi.org/10.1186/s13059-019-1832-y</a:t>
            </a:r>
            <a:r>
              <a:rPr lang="en-US" sz="1800" b="0" i="0" dirty="0">
                <a:solidFill>
                  <a:srgbClr val="467886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 </a:t>
            </a:r>
            <a:endParaRPr lang="en-US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algn="l" rtl="0" fontAlgn="base"/>
            <a:r>
              <a:rPr lang="en-US" sz="1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Gurina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, T. S., &amp; Mohiuddin, S. S. (2024). Biochemistry, Protein Catabolism. In </a:t>
            </a:r>
            <a:r>
              <a:rPr lang="en-US" sz="1800" b="0" i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StatPearls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. </a:t>
            </a:r>
            <a:r>
              <a:rPr lang="en-US" sz="1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StatPearls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 Publishing. </a:t>
            </a:r>
            <a:endParaRPr lang="en-US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algn="l" rtl="0" fontAlgn="base"/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Harrington, E. (n.d.). </a:t>
            </a:r>
            <a:r>
              <a:rPr lang="en-US" sz="18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Panthera </a:t>
            </a:r>
            <a:r>
              <a:rPr lang="en-US" sz="1800" b="0" i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leo</a:t>
            </a:r>
            <a:r>
              <a:rPr lang="en-US" sz="18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 (lion)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. Animal Diversity Web. </a:t>
            </a:r>
            <a:r>
              <a:rPr lang="en-US" sz="1800" b="0" i="0" u="sng" strike="noStrike" dirty="0">
                <a:solidFill>
                  <a:srgbClr val="467886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hlinkClick r:id="rId7"/>
              </a:rPr>
              <a:t>https://animaldiversity.org/accounts/Panthera_leo/#:~:text=Lions%20are%20large%20cats%20with,lion%20recorded%20was%203.3%20m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  </a:t>
            </a:r>
            <a:endParaRPr lang="en-US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algn="l" rtl="0" fontAlgn="base"/>
            <a:r>
              <a:rPr lang="en-US" sz="1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Hayamizu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, K. (2017). 21—Amino Acids and Energy Metabolism: An Overview. In D. </a:t>
            </a:r>
            <a:r>
              <a:rPr lang="en-US" sz="1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Bagchi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 (Ed.), </a:t>
            </a:r>
            <a:r>
              <a:rPr lang="en-US" sz="18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Sustained Energy for Enhanced Human Functions and Activity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 (pp. 339–349). Academic Press. </a:t>
            </a:r>
            <a:r>
              <a:rPr lang="en-US" sz="1800" b="0" i="0" u="sng" strike="noStrike" dirty="0">
                <a:solidFill>
                  <a:srgbClr val="467886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hlinkClick r:id="rId8"/>
              </a:rPr>
              <a:t>https://doi.org/10.1016/B978-0-12-805413-0.00021-1</a:t>
            </a:r>
            <a:r>
              <a:rPr lang="en-US" sz="1800" b="0" i="0" dirty="0">
                <a:solidFill>
                  <a:srgbClr val="467886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 </a:t>
            </a:r>
            <a:endParaRPr lang="en-US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algn="l" rtl="0" fontAlgn="base"/>
            <a:r>
              <a:rPr lang="en-US" sz="18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How much does a horse weigh?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. EQUISHOP Equestrian Shop. (n.d.). </a:t>
            </a:r>
            <a:r>
              <a:rPr lang="en-US" sz="1800" b="0" i="0" u="sng" strike="noStrike" dirty="0">
                <a:solidFill>
                  <a:srgbClr val="467886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hlinkClick r:id="rId9"/>
              </a:rPr>
              <a:t>https://www.equishop.com/en/blog/how-much-does-a-horse-weigh-n383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 </a:t>
            </a:r>
            <a:endParaRPr lang="en-US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algn="l" rtl="0" fontAlgn="base"/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Jiang, F., Jiang, Y., Wang, W., Xiao, C., Lin, R., </a:t>
            </a:r>
            <a:r>
              <a:rPr lang="en-US" sz="1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Xie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, T., Sung, W.-K., Li, S., </a:t>
            </a:r>
            <a:r>
              <a:rPr lang="en-US" sz="1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Jakovlić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, I., Chen, J., &amp; Du, X. (2021). A chromosome-level genome assembly of </a:t>
            </a:r>
            <a:r>
              <a:rPr lang="en-US" sz="1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Cairina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 </a:t>
            </a:r>
            <a:r>
              <a:rPr lang="en-US" sz="1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moschata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 and comparative genomic analyses. </a:t>
            </a:r>
            <a:r>
              <a:rPr lang="en-US" sz="18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BMC Genomics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, </a:t>
            </a:r>
            <a:r>
              <a:rPr lang="en-US" sz="18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22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(1), 581. </a:t>
            </a:r>
            <a:r>
              <a:rPr lang="en-US" sz="1800" b="0" i="0" u="sng" strike="noStrike" dirty="0">
                <a:solidFill>
                  <a:srgbClr val="467886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hlinkClick r:id="rId10"/>
              </a:rPr>
              <a:t>https://doi.org/10.1186/s12864-021-07897-4</a:t>
            </a:r>
            <a:r>
              <a:rPr lang="en-US" sz="1800" b="0" i="0" dirty="0">
                <a:solidFill>
                  <a:srgbClr val="467886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 </a:t>
            </a:r>
            <a:endParaRPr lang="en-US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algn="l" rtl="0" fontAlgn="base"/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Leonard, W. R., Robertson, M. L., Snodgrass, J. J., &amp; </a:t>
            </a:r>
            <a:r>
              <a:rPr lang="en-US" sz="1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Kuzawa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, C. W. (2003). Metabolic correlates of hominid brain evolution. </a:t>
            </a:r>
            <a:r>
              <a:rPr lang="en-US" sz="18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Comparative Biochemistry and Physiology. Part A, Molecular &amp; Integrative Physiology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, </a:t>
            </a:r>
            <a:r>
              <a:rPr lang="en-US" sz="18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136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(1), 5–15. </a:t>
            </a:r>
            <a:r>
              <a:rPr lang="en-US" sz="1800" b="0" i="0" u="sng" strike="noStrike" dirty="0">
                <a:solidFill>
                  <a:srgbClr val="467886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hlinkClick r:id="rId11"/>
              </a:rPr>
              <a:t>https://doi.org/10.1016/s1095-6433(03)00132-6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 </a:t>
            </a:r>
            <a:endParaRPr lang="en-US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algn="l" rtl="0" fontAlgn="base"/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Nye, L. T. (2004, March 9). </a:t>
            </a:r>
            <a:r>
              <a:rPr lang="en-US" sz="18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Meat goat production and budgeting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. </a:t>
            </a:r>
            <a:r>
              <a:rPr lang="en-US" sz="1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Ohioline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. </a:t>
            </a:r>
            <a:r>
              <a:rPr lang="en-US" sz="1800" b="0" i="0" u="sng" strike="noStrike" dirty="0">
                <a:solidFill>
                  <a:srgbClr val="467886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hlinkClick r:id="rId12"/>
              </a:rPr>
              <a:t>https://ohioline.osu.edu/factsheet/14#:~:text=A%20mature%20Boer%20buck%20weighs,and%200.4%20pounds%20per%20day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 </a:t>
            </a:r>
            <a:endParaRPr lang="en-US" b="0" i="0" dirty="0">
              <a:solidFill>
                <a:srgbClr val="000000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  <a:p>
            <a:pPr algn="l" rtl="0" fontAlgn="base"/>
            <a:r>
              <a:rPr lang="en-US" sz="1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Uchitomi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, R., </a:t>
            </a:r>
            <a:r>
              <a:rPr lang="en-US" sz="1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Hatazawa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, Y., </a:t>
            </a:r>
            <a:r>
              <a:rPr lang="en-US" sz="18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Senoo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, N., Yoshioka, K., Fujita, M., Shimizu, T., Miura, S., Ono, Y., &amp; Kamei, Y. (2019). Metabolomic Analysis of Skeletal Muscle in Aged Mice. </a:t>
            </a:r>
            <a:r>
              <a:rPr lang="en-US" sz="18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Scientific Reports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, </a:t>
            </a:r>
            <a:r>
              <a:rPr lang="en-US" sz="1800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9</a:t>
            </a:r>
            <a:r>
              <a:rPr lang="en-US" sz="18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(1), 10425. </a:t>
            </a:r>
            <a:r>
              <a:rPr lang="en-US" sz="1800" b="0" i="0" u="sng" strike="noStrike" dirty="0">
                <a:solidFill>
                  <a:srgbClr val="467886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hlinkClick r:id="rId13"/>
              </a:rPr>
              <a:t>https://doi.org/10.1038/s41598-019-46929-8</a:t>
            </a:r>
            <a:r>
              <a:rPr lang="en-US" sz="1800" b="0" i="0" dirty="0">
                <a:solidFill>
                  <a:srgbClr val="467886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 </a:t>
            </a:r>
            <a:endParaRPr lang="en-US" dirty="0">
              <a:effectLst/>
            </a:endParaRPr>
          </a:p>
          <a:p>
            <a:r>
              <a:rPr lang="en-US" dirty="0"/>
              <a:t>https://</a:t>
            </a:r>
            <a:r>
              <a:rPr lang="en-US" dirty="0" err="1"/>
              <a:t>pixabay.com</a:t>
            </a:r>
            <a:r>
              <a:rPr lang="en-US" dirty="0"/>
              <a:t>/photos</a:t>
            </a:r>
          </a:p>
        </p:txBody>
      </p:sp>
    </p:spTree>
    <p:extLst>
      <p:ext uri="{BB962C8B-B14F-4D97-AF65-F5344CB8AC3E}">
        <p14:creationId xmlns:p14="http://schemas.microsoft.com/office/powerpoint/2010/main" val="1780788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1828D-0F54-C4B5-F909-DD7358AA3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381" y="466819"/>
            <a:ext cx="10515600" cy="1325563"/>
          </a:xfrm>
        </p:spPr>
        <p:txBody>
          <a:bodyPr>
            <a:noAutofit/>
          </a:bodyPr>
          <a:lstStyle/>
          <a:p>
            <a:r>
              <a:rPr lang="en-US" sz="36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Project Idea: Identifying loss/gains of genes related to muscle development in primates when comparing species with varying masses.</a:t>
            </a:r>
            <a:r>
              <a:rPr lang="en-US" sz="3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07375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1828D-0F54-C4B5-F909-DD7358AA3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381" y="466819"/>
            <a:ext cx="10515600" cy="1325563"/>
          </a:xfrm>
        </p:spPr>
        <p:txBody>
          <a:bodyPr>
            <a:noAutofit/>
          </a:bodyPr>
          <a:lstStyle/>
          <a:p>
            <a:r>
              <a:rPr lang="en-US" sz="36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Project Idea: Identifying loss/gains of genes related to muscle development in primates when comparing species with varying masses.</a:t>
            </a:r>
            <a:r>
              <a:rPr lang="en-US" sz="3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 </a:t>
            </a:r>
            <a:endParaRPr lang="en-US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C0B78D-E746-DEA0-96CC-8C255727E62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52" b="352"/>
          <a:stretch/>
        </p:blipFill>
        <p:spPr>
          <a:xfrm>
            <a:off x="438381" y="2026508"/>
            <a:ext cx="6951115" cy="483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45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1828D-0F54-C4B5-F909-DD7358AA3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381" y="466819"/>
            <a:ext cx="10515600" cy="1325563"/>
          </a:xfrm>
        </p:spPr>
        <p:txBody>
          <a:bodyPr>
            <a:noAutofit/>
          </a:bodyPr>
          <a:lstStyle/>
          <a:p>
            <a:r>
              <a:rPr lang="en-US" sz="3600" b="1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Project Idea: Identifying loss/gains of genes related to muscle development in primates when comparing species with varying masses.</a:t>
            </a:r>
            <a:r>
              <a:rPr lang="en-US" sz="36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 </a:t>
            </a:r>
            <a:endParaRPr lang="en-US" sz="3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F4006D-720C-D9DA-53A2-9C1ABB81ECFD}"/>
              </a:ext>
            </a:extLst>
          </p:cNvPr>
          <p:cNvSpPr txBox="1"/>
          <p:nvPr/>
        </p:nvSpPr>
        <p:spPr>
          <a:xfrm>
            <a:off x="7352270" y="2324244"/>
            <a:ext cx="48397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GO:0061061 - </a:t>
            </a:r>
            <a:r>
              <a:rPr lang="en-US" dirty="0">
                <a:latin typeface="Aptos" panose="020B0004020202020204" pitchFamily="34" charset="0"/>
              </a:rPr>
              <a:t>Muscle structure development</a:t>
            </a:r>
          </a:p>
          <a:p>
            <a:r>
              <a:rPr lang="en-US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GO:0033002 - </a:t>
            </a:r>
            <a:r>
              <a:rPr lang="en-US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Muscle cell proliferation</a:t>
            </a:r>
          </a:p>
          <a:p>
            <a:endParaRPr lang="en-US" dirty="0">
              <a:latin typeface="Aptos" panose="020B0004020202020204" pitchFamily="34" charset="0"/>
            </a:endParaRPr>
          </a:p>
          <a:p>
            <a:endParaRPr lang="en-US" dirty="0">
              <a:latin typeface="Aptos" panose="020B00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C0B78D-E746-DEA0-96CC-8C255727E62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52" b="352"/>
          <a:stretch/>
        </p:blipFill>
        <p:spPr>
          <a:xfrm>
            <a:off x="438381" y="2026508"/>
            <a:ext cx="6951115" cy="48314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7FDC7E-6F82-6ECC-A629-C383FE2ABF88}"/>
              </a:ext>
            </a:extLst>
          </p:cNvPr>
          <p:cNvSpPr txBox="1"/>
          <p:nvPr/>
        </p:nvSpPr>
        <p:spPr>
          <a:xfrm>
            <a:off x="7352270" y="3980589"/>
            <a:ext cx="48397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GO:0006412 – Translation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GO:0006417 – Regulation of translation</a:t>
            </a:r>
            <a:endParaRPr lang="en-US" dirty="0"/>
          </a:p>
          <a:p>
            <a:endParaRPr lang="en-US" dirty="0">
              <a:latin typeface="Aptos" panose="020B00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F708F7-90AD-1C39-0546-F1ED895B37AD}"/>
              </a:ext>
            </a:extLst>
          </p:cNvPr>
          <p:cNvSpPr txBox="1"/>
          <p:nvPr/>
        </p:nvSpPr>
        <p:spPr>
          <a:xfrm>
            <a:off x="7389496" y="5701013"/>
            <a:ext cx="48397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GO:0009063 – Amino Acid Catabolic Process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GO:0006520 – Amino Acid Metabolic Process</a:t>
            </a:r>
          </a:p>
          <a:p>
            <a:endParaRPr lang="en-US" dirty="0"/>
          </a:p>
          <a:p>
            <a:endParaRPr lang="en-US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853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AB72D-A3C9-4B49-17BE-84C38B982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Hypothesis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C2EA8-78FE-F74A-A8BC-E43E201662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</a:rPr>
              <a:t>Primates with a higher body mass will contain higher proportions of genes related to structural muscle maintenance and protein catabolism.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300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ree Common Marmoset Ape photo and picture">
            <a:extLst>
              <a:ext uri="{FF2B5EF4-FFF2-40B4-BE49-F238E27FC236}">
                <a16:creationId xmlns:a16="http://schemas.microsoft.com/office/drawing/2014/main" id="{2ADFEAAE-48A7-A092-C194-3889248124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47" y="2467739"/>
            <a:ext cx="2608675" cy="173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153656-366C-102A-8EC4-38EA81DA9130}"/>
              </a:ext>
            </a:extLst>
          </p:cNvPr>
          <p:cNvSpPr txBox="1"/>
          <p:nvPr/>
        </p:nvSpPr>
        <p:spPr>
          <a:xfrm>
            <a:off x="539579" y="4325357"/>
            <a:ext cx="1940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Marmoset – 186 g</a:t>
            </a:r>
          </a:p>
        </p:txBody>
      </p:sp>
      <p:pic>
        <p:nvPicPr>
          <p:cNvPr id="1028" name="Picture 4" descr="Free Gorilla Ape photo and picture">
            <a:extLst>
              <a:ext uri="{FF2B5EF4-FFF2-40B4-BE49-F238E27FC236}">
                <a16:creationId xmlns:a16="http://schemas.microsoft.com/office/drawing/2014/main" id="{A8510BE2-BA19-B1D8-A53E-93F6FA22B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9915" y="4561567"/>
            <a:ext cx="2434952" cy="1624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C46BC9-1866-0AFA-DD73-E9DC7607F42A}"/>
              </a:ext>
            </a:extLst>
          </p:cNvPr>
          <p:cNvSpPr txBox="1"/>
          <p:nvPr/>
        </p:nvSpPr>
        <p:spPr>
          <a:xfrm>
            <a:off x="9803528" y="6316850"/>
            <a:ext cx="1940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Gorilla – 163.8 kg</a:t>
            </a:r>
          </a:p>
        </p:txBody>
      </p:sp>
      <p:pic>
        <p:nvPicPr>
          <p:cNvPr id="1030" name="Picture 6" descr="Free Pig Tail Macaque Primates photo and picture">
            <a:extLst>
              <a:ext uri="{FF2B5EF4-FFF2-40B4-BE49-F238E27FC236}">
                <a16:creationId xmlns:a16="http://schemas.microsoft.com/office/drawing/2014/main" id="{065BD4EA-9AEB-82E6-D7C3-41A73DDA6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844" y="3750044"/>
            <a:ext cx="2558667" cy="1704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37C315E-47A1-2AD7-FA32-4E331D2ACCDC}"/>
              </a:ext>
            </a:extLst>
          </p:cNvPr>
          <p:cNvSpPr txBox="1"/>
          <p:nvPr/>
        </p:nvSpPr>
        <p:spPr>
          <a:xfrm>
            <a:off x="3155413" y="5589985"/>
            <a:ext cx="3199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Pig-tailed </a:t>
            </a:r>
            <a:r>
              <a:rPr lang="en-US" dirty="0" err="1"/>
              <a:t>Macque</a:t>
            </a:r>
            <a:r>
              <a:rPr lang="en-US" dirty="0"/>
              <a:t> – 14.5 kg</a:t>
            </a:r>
          </a:p>
        </p:txBody>
      </p:sp>
      <p:pic>
        <p:nvPicPr>
          <p:cNvPr id="1032" name="Picture 8" descr="Free Monkey Mandrill photo and picture">
            <a:extLst>
              <a:ext uri="{FF2B5EF4-FFF2-40B4-BE49-F238E27FC236}">
                <a16:creationId xmlns:a16="http://schemas.microsoft.com/office/drawing/2014/main" id="{B9AF92EE-01FD-F82F-E19F-B9A3F3761B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570" y="623094"/>
            <a:ext cx="2366834" cy="1893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0BA4FD2-6751-14E9-41D4-7456C5220359}"/>
              </a:ext>
            </a:extLst>
          </p:cNvPr>
          <p:cNvSpPr txBox="1"/>
          <p:nvPr/>
        </p:nvSpPr>
        <p:spPr>
          <a:xfrm>
            <a:off x="6740575" y="2550099"/>
            <a:ext cx="3199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Drill– 25.3 kg</a:t>
            </a:r>
          </a:p>
        </p:txBody>
      </p:sp>
      <p:pic>
        <p:nvPicPr>
          <p:cNvPr id="1034" name="Picture 10" descr="Free Animal Monkey photo and picture">
            <a:extLst>
              <a:ext uri="{FF2B5EF4-FFF2-40B4-BE49-F238E27FC236}">
                <a16:creationId xmlns:a16="http://schemas.microsoft.com/office/drawing/2014/main" id="{ECF91EDD-B3FB-0D46-AD8F-5A792DBB3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969" y="3449251"/>
            <a:ext cx="2247556" cy="2803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B5B0925-97E4-268C-21E4-0DA7E6C3BA56}"/>
              </a:ext>
            </a:extLst>
          </p:cNvPr>
          <p:cNvSpPr txBox="1"/>
          <p:nvPr/>
        </p:nvSpPr>
        <p:spPr>
          <a:xfrm>
            <a:off x="9410140" y="4074688"/>
            <a:ext cx="3199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Human– 73.9 kg</a:t>
            </a:r>
          </a:p>
        </p:txBody>
      </p:sp>
      <p:pic>
        <p:nvPicPr>
          <p:cNvPr id="1036" name="Picture 12" descr="Free Chimpanzee Primate photo and picture">
            <a:extLst>
              <a:ext uri="{FF2B5EF4-FFF2-40B4-BE49-F238E27FC236}">
                <a16:creationId xmlns:a16="http://schemas.microsoft.com/office/drawing/2014/main" id="{C0F4A343-0A0D-56A8-544E-1132BB737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7633" y="306619"/>
            <a:ext cx="2387234" cy="159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72C0879-4E3D-35B0-3679-7B1309091D43}"/>
              </a:ext>
            </a:extLst>
          </p:cNvPr>
          <p:cNvSpPr txBox="1"/>
          <p:nvPr/>
        </p:nvSpPr>
        <p:spPr>
          <a:xfrm>
            <a:off x="9670024" y="1975650"/>
            <a:ext cx="3199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Chimpanzee– 31.5 kg</a:t>
            </a:r>
          </a:p>
        </p:txBody>
      </p:sp>
      <p:pic>
        <p:nvPicPr>
          <p:cNvPr id="1038" name="Picture 14" descr="Free Anatomy Wallpaper Hd photo and picture">
            <a:extLst>
              <a:ext uri="{FF2B5EF4-FFF2-40B4-BE49-F238E27FC236}">
                <a16:creationId xmlns:a16="http://schemas.microsoft.com/office/drawing/2014/main" id="{99E5406F-F5EF-3E5C-E9EB-E8361455B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140" y="2509825"/>
            <a:ext cx="2604727" cy="153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8733663-C6FE-4F81-19F3-89E21B92475F}"/>
              </a:ext>
            </a:extLst>
          </p:cNvPr>
          <p:cNvSpPr txBox="1"/>
          <p:nvPr/>
        </p:nvSpPr>
        <p:spPr>
          <a:xfrm>
            <a:off x="7022244" y="6356766"/>
            <a:ext cx="3199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Bonobo– 29.5 kg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CA0862-D3E7-CE4F-3D3D-CBBBB2BCF21F}"/>
              </a:ext>
            </a:extLst>
          </p:cNvPr>
          <p:cNvSpPr txBox="1"/>
          <p:nvPr/>
        </p:nvSpPr>
        <p:spPr>
          <a:xfrm>
            <a:off x="314415" y="2096536"/>
            <a:ext cx="3177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Mouse Lemur – 61.2 g</a:t>
            </a:r>
          </a:p>
        </p:txBody>
      </p:sp>
      <p:pic>
        <p:nvPicPr>
          <p:cNvPr id="1042" name="Picture 18">
            <a:extLst>
              <a:ext uri="{FF2B5EF4-FFF2-40B4-BE49-F238E27FC236}">
                <a16:creationId xmlns:a16="http://schemas.microsoft.com/office/drawing/2014/main" id="{CC1F454F-3833-764D-08C0-A3613FA78D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42"/>
          <a:stretch/>
        </p:blipFill>
        <p:spPr bwMode="auto">
          <a:xfrm>
            <a:off x="539579" y="38829"/>
            <a:ext cx="1683599" cy="2039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7 Facts About the Endangered Javan Slow Loris | Earth.Org">
            <a:extLst>
              <a:ext uri="{FF2B5EF4-FFF2-40B4-BE49-F238E27FC236}">
                <a16:creationId xmlns:a16="http://schemas.microsoft.com/office/drawing/2014/main" id="{14C6D8A0-0C39-35E2-93D9-D54D1C2641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953" y="4805565"/>
            <a:ext cx="2259323" cy="1506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B690D96-11B5-5777-F508-623681FCBDD0}"/>
              </a:ext>
            </a:extLst>
          </p:cNvPr>
          <p:cNvSpPr txBox="1"/>
          <p:nvPr/>
        </p:nvSpPr>
        <p:spPr>
          <a:xfrm>
            <a:off x="568638" y="6488668"/>
            <a:ext cx="2570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Slow Loris– 1.2 kg</a:t>
            </a:r>
          </a:p>
        </p:txBody>
      </p:sp>
      <p:pic>
        <p:nvPicPr>
          <p:cNvPr id="1048" name="Picture 24" descr="Free Rhesus Macaque Monkey photo and picture">
            <a:extLst>
              <a:ext uri="{FF2B5EF4-FFF2-40B4-BE49-F238E27FC236}">
                <a16:creationId xmlns:a16="http://schemas.microsoft.com/office/drawing/2014/main" id="{503F22EE-4665-A0A0-0265-E474603AAC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541" y="975715"/>
            <a:ext cx="2915868" cy="1904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ED97ED9-C542-89B0-BE3A-054AF5D18D50}"/>
              </a:ext>
            </a:extLst>
          </p:cNvPr>
          <p:cNvSpPr txBox="1"/>
          <p:nvPr/>
        </p:nvSpPr>
        <p:spPr>
          <a:xfrm>
            <a:off x="3139537" y="2923290"/>
            <a:ext cx="3199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Rhesus </a:t>
            </a:r>
            <a:r>
              <a:rPr lang="en-US" dirty="0" err="1"/>
              <a:t>Macque</a:t>
            </a:r>
            <a:r>
              <a:rPr lang="en-US" dirty="0"/>
              <a:t> – 6.04 kg</a:t>
            </a:r>
          </a:p>
        </p:txBody>
      </p:sp>
    </p:spTree>
    <p:extLst>
      <p:ext uri="{BB962C8B-B14F-4D97-AF65-F5344CB8AC3E}">
        <p14:creationId xmlns:p14="http://schemas.microsoft.com/office/powerpoint/2010/main" val="3104177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ree Mouse Rodent photo and picture">
            <a:extLst>
              <a:ext uri="{FF2B5EF4-FFF2-40B4-BE49-F238E27FC236}">
                <a16:creationId xmlns:a16="http://schemas.microsoft.com/office/drawing/2014/main" id="{E05D9078-AAB6-851E-5860-1FE9D62B4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96" y="223919"/>
            <a:ext cx="2960414" cy="1975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DE0DD90-B135-84D7-0B2A-ADB27BF81D0C}"/>
              </a:ext>
            </a:extLst>
          </p:cNvPr>
          <p:cNvSpPr txBox="1"/>
          <p:nvPr/>
        </p:nvSpPr>
        <p:spPr>
          <a:xfrm>
            <a:off x="1219200" y="2343807"/>
            <a:ext cx="2448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Mouse – 28.7 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4BEBF4-351C-7D2B-EDAA-B3151A7F3F1F}"/>
              </a:ext>
            </a:extLst>
          </p:cNvPr>
          <p:cNvSpPr txBox="1"/>
          <p:nvPr/>
        </p:nvSpPr>
        <p:spPr>
          <a:xfrm>
            <a:off x="4841987" y="3740649"/>
            <a:ext cx="2448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Goat–  109.4 kg</a:t>
            </a:r>
          </a:p>
        </p:txBody>
      </p:sp>
      <p:pic>
        <p:nvPicPr>
          <p:cNvPr id="3076" name="Picture 4" descr="Free Goat Sheep photo and picture">
            <a:extLst>
              <a:ext uri="{FF2B5EF4-FFF2-40B4-BE49-F238E27FC236}">
                <a16:creationId xmlns:a16="http://schemas.microsoft.com/office/drawing/2014/main" id="{DF0E0A21-648F-9833-EE21-869309C75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312" y="223919"/>
            <a:ext cx="2287588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Free Horse Animal photo and picture">
            <a:extLst>
              <a:ext uri="{FF2B5EF4-FFF2-40B4-BE49-F238E27FC236}">
                <a16:creationId xmlns:a16="http://schemas.microsoft.com/office/drawing/2014/main" id="{CBC4014F-7FD0-B87A-FEFD-181ED886E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316" y="2052366"/>
            <a:ext cx="3633076" cy="228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B94369C-53BE-54C2-30DB-6249DC71337D}"/>
              </a:ext>
            </a:extLst>
          </p:cNvPr>
          <p:cNvSpPr txBox="1"/>
          <p:nvPr/>
        </p:nvSpPr>
        <p:spPr>
          <a:xfrm>
            <a:off x="8988647" y="4361403"/>
            <a:ext cx="2448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Horse – 550 kg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9E90AA-4BAC-9ABB-6503-0484A295C052}"/>
              </a:ext>
            </a:extLst>
          </p:cNvPr>
          <p:cNvSpPr txBox="1"/>
          <p:nvPr/>
        </p:nvSpPr>
        <p:spPr>
          <a:xfrm>
            <a:off x="5068179" y="6186639"/>
            <a:ext cx="2448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Lion – 158.8 kg</a:t>
            </a:r>
          </a:p>
        </p:txBody>
      </p:sp>
      <p:pic>
        <p:nvPicPr>
          <p:cNvPr id="3080" name="Picture 8" descr="Free Lion Feline photo and picture">
            <a:extLst>
              <a:ext uri="{FF2B5EF4-FFF2-40B4-BE49-F238E27FC236}">
                <a16:creationId xmlns:a16="http://schemas.microsoft.com/office/drawing/2014/main" id="{0E93AF9B-7C66-809A-8F41-E2B920750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6662" y="4185966"/>
            <a:ext cx="3076137" cy="2049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Free Lynx Canada Lynx photo and picture">
            <a:extLst>
              <a:ext uri="{FF2B5EF4-FFF2-40B4-BE49-F238E27FC236}">
                <a16:creationId xmlns:a16="http://schemas.microsoft.com/office/drawing/2014/main" id="{1B65F4FC-C9EC-2AAA-E0BC-EFF08759F9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478" y="2793607"/>
            <a:ext cx="222885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C487E8-FBFD-8FD1-2201-740843C670B7}"/>
              </a:ext>
            </a:extLst>
          </p:cNvPr>
          <p:cNvSpPr txBox="1"/>
          <p:nvPr/>
        </p:nvSpPr>
        <p:spPr>
          <a:xfrm>
            <a:off x="1077146" y="6303075"/>
            <a:ext cx="2448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Canada Lynx– 10.0 kg</a:t>
            </a:r>
          </a:p>
        </p:txBody>
      </p:sp>
    </p:spTree>
    <p:extLst>
      <p:ext uri="{BB962C8B-B14F-4D97-AF65-F5344CB8AC3E}">
        <p14:creationId xmlns:p14="http://schemas.microsoft.com/office/powerpoint/2010/main" val="1561812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diagram&#10;&#10;Description automatically generated">
            <a:extLst>
              <a:ext uri="{FF2B5EF4-FFF2-40B4-BE49-F238E27FC236}">
                <a16:creationId xmlns:a16="http://schemas.microsoft.com/office/drawing/2014/main" id="{7BAA6A8E-E010-3D45-B9BE-006D50B253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6028" y="233379"/>
            <a:ext cx="9463744" cy="6624621"/>
          </a:xfrm>
        </p:spPr>
      </p:pic>
    </p:spTree>
    <p:extLst>
      <p:ext uri="{BB962C8B-B14F-4D97-AF65-F5344CB8AC3E}">
        <p14:creationId xmlns:p14="http://schemas.microsoft.com/office/powerpoint/2010/main" val="960972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E73D879-25C4-6CE6-E36D-33888FDCD9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175" y="1858853"/>
            <a:ext cx="11841650" cy="467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745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1902</TotalTime>
  <Words>1109</Words>
  <Application>Microsoft Macintosh PowerPoint</Application>
  <PresentationFormat>Widescreen</PresentationFormat>
  <Paragraphs>111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Aptos</vt:lpstr>
      <vt:lpstr>Aptos Display</vt:lpstr>
      <vt:lpstr>Arial</vt:lpstr>
      <vt:lpstr>Segoe UI</vt:lpstr>
      <vt:lpstr>Office Theme</vt:lpstr>
      <vt:lpstr>Analysis of Primate species genomes in relation to body mass</vt:lpstr>
      <vt:lpstr>Project Idea: Identifying loss/gains of genes related to muscle development in primates when comparing species with varying masses. </vt:lpstr>
      <vt:lpstr>Project Idea: Identifying loss/gains of genes related to muscle development in primates when comparing species with varying masses. </vt:lpstr>
      <vt:lpstr>Project Idea: Identifying loss/gains of genes related to muscle development in primates when comparing species with varying masses. </vt:lpstr>
      <vt:lpstr>Hypothesis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Analysis</vt:lpstr>
      <vt:lpstr>Results</vt:lpstr>
      <vt:lpstr>Further Research</vt:lpstr>
      <vt:lpstr>References: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Primate species genomes in relation to body mass</dc:title>
  <dc:creator>Sheeley, Thomas Rex</dc:creator>
  <cp:lastModifiedBy>Sheeley, Thomas Rex</cp:lastModifiedBy>
  <cp:revision>3</cp:revision>
  <dcterms:created xsi:type="dcterms:W3CDTF">2024-04-19T16:55:57Z</dcterms:created>
  <dcterms:modified xsi:type="dcterms:W3CDTF">2024-04-23T01:45:58Z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044bd30-2ed7-4c9d-9d12-46200872a97b_Enabled">
    <vt:lpwstr>true</vt:lpwstr>
  </property>
  <property fmtid="{D5CDD505-2E9C-101B-9397-08002B2CF9AE}" pid="3" name="MSIP_Label_4044bd30-2ed7-4c9d-9d12-46200872a97b_SetDate">
    <vt:lpwstr>2024-04-21T18:03:39Z</vt:lpwstr>
  </property>
  <property fmtid="{D5CDD505-2E9C-101B-9397-08002B2CF9AE}" pid="4" name="MSIP_Label_4044bd30-2ed7-4c9d-9d12-46200872a97b_Method">
    <vt:lpwstr>Standard</vt:lpwstr>
  </property>
  <property fmtid="{D5CDD505-2E9C-101B-9397-08002B2CF9AE}" pid="5" name="MSIP_Label_4044bd30-2ed7-4c9d-9d12-46200872a97b_Name">
    <vt:lpwstr>defa4170-0d19-0005-0004-bc88714345d2</vt:lpwstr>
  </property>
  <property fmtid="{D5CDD505-2E9C-101B-9397-08002B2CF9AE}" pid="6" name="MSIP_Label_4044bd30-2ed7-4c9d-9d12-46200872a97b_SiteId">
    <vt:lpwstr>4130bd39-7c53-419c-b1e5-8758d6d63f21</vt:lpwstr>
  </property>
  <property fmtid="{D5CDD505-2E9C-101B-9397-08002B2CF9AE}" pid="7" name="MSIP_Label_4044bd30-2ed7-4c9d-9d12-46200872a97b_ActionId">
    <vt:lpwstr>de47c090-f628-4836-b3b5-fe09902cf009</vt:lpwstr>
  </property>
  <property fmtid="{D5CDD505-2E9C-101B-9397-08002B2CF9AE}" pid="8" name="MSIP_Label_4044bd30-2ed7-4c9d-9d12-46200872a97b_ContentBits">
    <vt:lpwstr>0</vt:lpwstr>
  </property>
</Properties>
</file>