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E9BE"/>
    <a:srgbClr val="84B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E41F6C-71DB-4AC8-92EF-2AF8B1216026}" v="55" dt="2024-04-21T20:38:36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7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23F24-DAE1-470F-9E41-4EB8BFC9EFE3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CD5F7-CDF8-4979-8CE6-9E3248203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9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BCD5F7-CDF8-4979-8CE6-9E3248203D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6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03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3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4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4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36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5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3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0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3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70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08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311609D-D65B-4E5D-9823-34D266A14579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4D60D1F-0C75-4C99-8541-97CA680E9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9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3ACC-597B-3885-EA67-4FC5D042E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728316"/>
            <a:ext cx="8991600" cy="2304348"/>
          </a:xfrm>
        </p:spPr>
        <p:txBody>
          <a:bodyPr>
            <a:normAutofit/>
          </a:bodyPr>
          <a:lstStyle/>
          <a:p>
            <a:r>
              <a:rPr lang="en-US" dirty="0"/>
              <a:t>Hive minds: understanding the evolution of eusociality in Hymenoptera and bees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C6C675-2350-982F-E47B-4EA5E1D616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Riley Shultz</a:t>
            </a:r>
          </a:p>
        </p:txBody>
      </p:sp>
    </p:spTree>
    <p:extLst>
      <p:ext uri="{BB962C8B-B14F-4D97-AF65-F5344CB8AC3E}">
        <p14:creationId xmlns:p14="http://schemas.microsoft.com/office/powerpoint/2010/main" val="969266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26378-3523-014F-5C42-E8C3E966E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585557"/>
            <a:ext cx="7729728" cy="1188720"/>
          </a:xfrm>
        </p:spPr>
        <p:txBody>
          <a:bodyPr/>
          <a:lstStyle/>
          <a:p>
            <a:r>
              <a:rPr lang="en-US" dirty="0"/>
              <a:t>How do we define a superorganism?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914442C-1B02-8A92-98DD-1969978C0AAB}"/>
              </a:ext>
            </a:extLst>
          </p:cNvPr>
          <p:cNvCxnSpPr/>
          <p:nvPr/>
        </p:nvCxnSpPr>
        <p:spPr>
          <a:xfrm>
            <a:off x="300789" y="3866150"/>
            <a:ext cx="11590421" cy="0"/>
          </a:xfrm>
          <a:prstGeom prst="straightConnector1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721E3A70-FE26-AFC2-D866-DE4CF3092706}"/>
              </a:ext>
            </a:extLst>
          </p:cNvPr>
          <p:cNvSpPr txBox="1">
            <a:spLocks/>
          </p:cNvSpPr>
          <p:nvPr/>
        </p:nvSpPr>
        <p:spPr bwMode="black">
          <a:xfrm>
            <a:off x="169725" y="2712004"/>
            <a:ext cx="1899707" cy="75558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solitary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993DA3-B6E9-8C5E-F754-B55C2A6E7232}"/>
              </a:ext>
            </a:extLst>
          </p:cNvPr>
          <p:cNvSpPr txBox="1">
            <a:spLocks/>
          </p:cNvSpPr>
          <p:nvPr/>
        </p:nvSpPr>
        <p:spPr bwMode="black">
          <a:xfrm>
            <a:off x="5017489" y="2712005"/>
            <a:ext cx="1804095" cy="755583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social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9E969FB-6111-8CC9-9C14-7D7CE63BABF3}"/>
              </a:ext>
            </a:extLst>
          </p:cNvPr>
          <p:cNvSpPr txBox="1">
            <a:spLocks/>
          </p:cNvSpPr>
          <p:nvPr/>
        </p:nvSpPr>
        <p:spPr bwMode="black">
          <a:xfrm>
            <a:off x="9769641" y="2631990"/>
            <a:ext cx="2100233" cy="755584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eusocial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013E88-6FEC-76D5-AE35-087D5A33D3C7}"/>
              </a:ext>
            </a:extLst>
          </p:cNvPr>
          <p:cNvSpPr txBox="1"/>
          <p:nvPr/>
        </p:nvSpPr>
        <p:spPr>
          <a:xfrm>
            <a:off x="4663920" y="5277109"/>
            <a:ext cx="2864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Aggregation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Shared defenses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Brood care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60D327-DA1B-D6A9-C411-1F88911797F3}"/>
              </a:ext>
            </a:extLst>
          </p:cNvPr>
          <p:cNvSpPr txBox="1"/>
          <p:nvPr/>
        </p:nvSpPr>
        <p:spPr>
          <a:xfrm>
            <a:off x="8630653" y="5282492"/>
            <a:ext cx="333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Reproductive division of labor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Overlapping generations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Cooperative care of brood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59BEB1-A7D1-4F2A-DB81-FCA83B35DB07}"/>
              </a:ext>
            </a:extLst>
          </p:cNvPr>
          <p:cNvSpPr/>
          <p:nvPr/>
        </p:nvSpPr>
        <p:spPr>
          <a:xfrm>
            <a:off x="2231135" y="2887224"/>
            <a:ext cx="1443790" cy="7555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subsocial</a:t>
            </a:r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9C5875-0BB3-3075-D547-E78D85D6BAB0}"/>
              </a:ext>
            </a:extLst>
          </p:cNvPr>
          <p:cNvSpPr/>
          <p:nvPr/>
        </p:nvSpPr>
        <p:spPr>
          <a:xfrm>
            <a:off x="3264568" y="2294208"/>
            <a:ext cx="1676401" cy="7555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communal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894C0B0-D5F3-3C05-2E7F-53716F51D760}"/>
              </a:ext>
            </a:extLst>
          </p:cNvPr>
          <p:cNvSpPr/>
          <p:nvPr/>
        </p:nvSpPr>
        <p:spPr>
          <a:xfrm>
            <a:off x="6851821" y="3009782"/>
            <a:ext cx="1665255" cy="7555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quasisocial</a:t>
            </a:r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AE6896-B20E-1E87-0D48-19ABAFA436ED}"/>
              </a:ext>
            </a:extLst>
          </p:cNvPr>
          <p:cNvSpPr/>
          <p:nvPr/>
        </p:nvSpPr>
        <p:spPr>
          <a:xfrm>
            <a:off x="8074149" y="2395390"/>
            <a:ext cx="1665255" cy="75558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semisocial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FC82CF-4B8E-E0BC-1F3B-3841EFBB3B80}"/>
              </a:ext>
            </a:extLst>
          </p:cNvPr>
          <p:cNvSpPr txBox="1"/>
          <p:nvPr/>
        </p:nvSpPr>
        <p:spPr>
          <a:xfrm>
            <a:off x="300789" y="5277109"/>
            <a:ext cx="2864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not aggregate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not care for young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3B4ADC8-D1E8-1409-6424-BFC20077B1C2}"/>
              </a:ext>
            </a:extLst>
          </p:cNvPr>
          <p:cNvSpPr/>
          <p:nvPr/>
        </p:nvSpPr>
        <p:spPr>
          <a:xfrm>
            <a:off x="10467690" y="3980484"/>
            <a:ext cx="1048555" cy="7555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Honey bees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FB43BB-6989-E2FC-9E3A-2CF7A9E535CD}"/>
              </a:ext>
            </a:extLst>
          </p:cNvPr>
          <p:cNvSpPr/>
          <p:nvPr/>
        </p:nvSpPr>
        <p:spPr>
          <a:xfrm>
            <a:off x="7967965" y="4357906"/>
            <a:ext cx="1048555" cy="7555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Paper wasps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736DBB0-7E60-5621-4769-929F9C64934E}"/>
              </a:ext>
            </a:extLst>
          </p:cNvPr>
          <p:cNvSpPr/>
          <p:nvPr/>
        </p:nvSpPr>
        <p:spPr>
          <a:xfrm>
            <a:off x="5571721" y="4122964"/>
            <a:ext cx="1048555" cy="7555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Sweatbees</a:t>
            </a:r>
            <a:endParaRPr lang="en-US" sz="16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50788FE-3D10-1155-51B6-45CC3EF92D0E}"/>
              </a:ext>
            </a:extLst>
          </p:cNvPr>
          <p:cNvSpPr/>
          <p:nvPr/>
        </p:nvSpPr>
        <p:spPr>
          <a:xfrm>
            <a:off x="3048001" y="4388191"/>
            <a:ext cx="1176032" cy="7555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Mason bees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37AEBA7-802E-CF3C-5D7F-244B055E469B}"/>
              </a:ext>
            </a:extLst>
          </p:cNvPr>
          <p:cNvSpPr/>
          <p:nvPr/>
        </p:nvSpPr>
        <p:spPr>
          <a:xfrm>
            <a:off x="450885" y="4311938"/>
            <a:ext cx="1409999" cy="75558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Parasitoid wasps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5014BB-BD45-6889-85E8-244535DD98F2}"/>
              </a:ext>
            </a:extLst>
          </p:cNvPr>
          <p:cNvSpPr txBox="1"/>
          <p:nvPr/>
        </p:nvSpPr>
        <p:spPr>
          <a:xfrm>
            <a:off x="10299353" y="128854"/>
            <a:ext cx="1868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(Jones &amp; Robinson, 2018)</a:t>
            </a:r>
          </a:p>
          <a:p>
            <a:r>
              <a:rPr lang="en-US" sz="1200" dirty="0"/>
              <a:t>(Toth &amp; Robinson, 2007)</a:t>
            </a:r>
          </a:p>
        </p:txBody>
      </p:sp>
    </p:spTree>
    <p:extLst>
      <p:ext uri="{BB962C8B-B14F-4D97-AF65-F5344CB8AC3E}">
        <p14:creationId xmlns:p14="http://schemas.microsoft.com/office/powerpoint/2010/main" val="397304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79FB3-7807-77B1-3B91-36187A933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64041"/>
            <a:ext cx="4837043" cy="3112921"/>
          </a:xfrm>
        </p:spPr>
        <p:txBody>
          <a:bodyPr>
            <a:normAutofit/>
          </a:bodyPr>
          <a:lstStyle/>
          <a:p>
            <a:r>
              <a:rPr lang="en-US" sz="2400" dirty="0"/>
              <a:t>Identify taxonomically restricted genes in the honey bee through orphans and Hymenoptera restricted genes</a:t>
            </a:r>
          </a:p>
          <a:p>
            <a:r>
              <a:rPr lang="en-US" sz="2400" dirty="0"/>
              <a:t>Candidate TRGs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C5CA83-FA86-A2AA-4AF9-9542E3348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5513"/>
            <a:ext cx="8977138" cy="22709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A7689C-3AB8-52FD-2814-71C471A148E1}"/>
              </a:ext>
            </a:extLst>
          </p:cNvPr>
          <p:cNvSpPr txBox="1"/>
          <p:nvPr/>
        </p:nvSpPr>
        <p:spPr>
          <a:xfrm>
            <a:off x="10299353" y="128854"/>
            <a:ext cx="186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(Johnson &amp; Tsutsui, 2011)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C805899-5E06-4B4C-035D-FBCA37DE545F}"/>
              </a:ext>
            </a:extLst>
          </p:cNvPr>
          <p:cNvSpPr txBox="1">
            <a:spLocks/>
          </p:cNvSpPr>
          <p:nvPr/>
        </p:nvSpPr>
        <p:spPr>
          <a:xfrm>
            <a:off x="5675243" y="3064040"/>
            <a:ext cx="4837043" cy="31129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2011 paper that utilized a 2006 genome</a:t>
            </a:r>
          </a:p>
          <a:p>
            <a:r>
              <a:rPr lang="en-US" sz="2400" dirty="0"/>
              <a:t>Not many insect 2006-2011 genomes</a:t>
            </a:r>
          </a:p>
        </p:txBody>
      </p:sp>
    </p:spTree>
    <p:extLst>
      <p:ext uri="{BB962C8B-B14F-4D97-AF65-F5344CB8AC3E}">
        <p14:creationId xmlns:p14="http://schemas.microsoft.com/office/powerpoint/2010/main" val="2198965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8F7DB-8A48-75BE-6781-1687A62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283" y="172030"/>
            <a:ext cx="7729728" cy="1188720"/>
          </a:xfrm>
        </p:spPr>
        <p:txBody>
          <a:bodyPr/>
          <a:lstStyle/>
          <a:p>
            <a:r>
              <a:rPr lang="en-US" dirty="0"/>
              <a:t>Identify </a:t>
            </a:r>
            <a:r>
              <a:rPr lang="en-US" dirty="0" err="1"/>
              <a:t>Orthogroups</a:t>
            </a:r>
            <a:r>
              <a:rPr lang="en-US" dirty="0"/>
              <a:t> involved in sociality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923901-5187-9E29-BEB6-7F8495F4A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91" y="1521591"/>
            <a:ext cx="9263477" cy="48976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646EC5-04CF-3D39-DA0B-2F8C239281F8}"/>
              </a:ext>
            </a:extLst>
          </p:cNvPr>
          <p:cNvSpPr/>
          <p:nvPr/>
        </p:nvSpPr>
        <p:spPr>
          <a:xfrm>
            <a:off x="1331494" y="3878176"/>
            <a:ext cx="200526" cy="18448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78E9A7-7F0D-3985-C585-76AF18E0D54B}"/>
              </a:ext>
            </a:extLst>
          </p:cNvPr>
          <p:cNvSpPr/>
          <p:nvPr/>
        </p:nvSpPr>
        <p:spPr>
          <a:xfrm>
            <a:off x="1331494" y="4412570"/>
            <a:ext cx="200526" cy="184485"/>
          </a:xfrm>
          <a:prstGeom prst="rect">
            <a:avLst/>
          </a:prstGeom>
          <a:solidFill>
            <a:srgbClr val="77E9B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2733F5-3752-A88D-66C8-1DA5BB3BC952}"/>
              </a:ext>
            </a:extLst>
          </p:cNvPr>
          <p:cNvSpPr/>
          <p:nvPr/>
        </p:nvSpPr>
        <p:spPr>
          <a:xfrm>
            <a:off x="1331494" y="4144479"/>
            <a:ext cx="200526" cy="18448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10A53E-DC14-A600-3838-CC263ADE0D98}"/>
              </a:ext>
            </a:extLst>
          </p:cNvPr>
          <p:cNvSpPr/>
          <p:nvPr/>
        </p:nvSpPr>
        <p:spPr>
          <a:xfrm>
            <a:off x="1331494" y="4680661"/>
            <a:ext cx="200526" cy="184485"/>
          </a:xfrm>
          <a:prstGeom prst="rect">
            <a:avLst/>
          </a:prstGeom>
          <a:solidFill>
            <a:srgbClr val="84B1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609254-4D6C-D5FD-FBED-88B9F4835D97}"/>
              </a:ext>
            </a:extLst>
          </p:cNvPr>
          <p:cNvSpPr txBox="1"/>
          <p:nvPr/>
        </p:nvSpPr>
        <p:spPr>
          <a:xfrm>
            <a:off x="1588167" y="3773904"/>
            <a:ext cx="2398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Outgroup</a:t>
            </a:r>
          </a:p>
          <a:p>
            <a:r>
              <a:rPr lang="en-US" dirty="0"/>
              <a:t>Insect</a:t>
            </a:r>
          </a:p>
          <a:p>
            <a:r>
              <a:rPr lang="en-US" dirty="0"/>
              <a:t>Solitary Hymenoptera</a:t>
            </a:r>
          </a:p>
          <a:p>
            <a:r>
              <a:rPr lang="en-US" dirty="0"/>
              <a:t>Social Hymenoptera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D9333E3-234D-91F3-A440-39B1A65FA888}"/>
              </a:ext>
            </a:extLst>
          </p:cNvPr>
          <p:cNvSpPr/>
          <p:nvPr/>
        </p:nvSpPr>
        <p:spPr>
          <a:xfrm>
            <a:off x="6152146" y="4841083"/>
            <a:ext cx="240632" cy="19651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5387F66-6BE4-348C-06B2-05B218902D35}"/>
              </a:ext>
            </a:extLst>
          </p:cNvPr>
          <p:cNvSpPr/>
          <p:nvPr/>
        </p:nvSpPr>
        <p:spPr>
          <a:xfrm>
            <a:off x="5847346" y="5225713"/>
            <a:ext cx="240632" cy="19651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9171ABB-90E9-91AC-271C-B8701F9A9574}"/>
              </a:ext>
            </a:extLst>
          </p:cNvPr>
          <p:cNvSpPr/>
          <p:nvPr/>
        </p:nvSpPr>
        <p:spPr>
          <a:xfrm>
            <a:off x="10068122" y="2609326"/>
            <a:ext cx="1491917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OrthoFinder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BB6CB2-F102-A71A-50D4-21538C2EB08F}"/>
              </a:ext>
            </a:extLst>
          </p:cNvPr>
          <p:cNvSpPr/>
          <p:nvPr/>
        </p:nvSpPr>
        <p:spPr>
          <a:xfrm>
            <a:off x="10068122" y="3682905"/>
            <a:ext cx="1491917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Interproscan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DC842B-1168-39D6-245F-5A7663E2BCFA}"/>
              </a:ext>
            </a:extLst>
          </p:cNvPr>
          <p:cNvSpPr/>
          <p:nvPr/>
        </p:nvSpPr>
        <p:spPr>
          <a:xfrm>
            <a:off x="9540829" y="4865146"/>
            <a:ext cx="1155032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Go-enrich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616931C-71D6-2BEE-9177-B6CD89CA9F90}"/>
              </a:ext>
            </a:extLst>
          </p:cNvPr>
          <p:cNvSpPr/>
          <p:nvPr/>
        </p:nvSpPr>
        <p:spPr>
          <a:xfrm>
            <a:off x="10919321" y="4865146"/>
            <a:ext cx="1001989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KinFin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1D3D9FB-FD83-2FF6-99D8-249E5EE779C0}"/>
              </a:ext>
            </a:extLst>
          </p:cNvPr>
          <p:cNvSpPr txBox="1">
            <a:spLocks/>
          </p:cNvSpPr>
          <p:nvPr/>
        </p:nvSpPr>
        <p:spPr bwMode="black">
          <a:xfrm>
            <a:off x="9533709" y="1615551"/>
            <a:ext cx="2567065" cy="818239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Candidate gene pipeline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EE4F7A-6501-BBCC-6181-8249D74C7155}"/>
              </a:ext>
            </a:extLst>
          </p:cNvPr>
          <p:cNvCxnSpPr/>
          <p:nvPr/>
        </p:nvCxnSpPr>
        <p:spPr>
          <a:xfrm>
            <a:off x="10791723" y="3284621"/>
            <a:ext cx="0" cy="28875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3EBC060-DA9D-F1AA-5530-246BE1151F8E}"/>
              </a:ext>
            </a:extLst>
          </p:cNvPr>
          <p:cNvCxnSpPr>
            <a:cxnSpLocks/>
          </p:cNvCxnSpPr>
          <p:nvPr/>
        </p:nvCxnSpPr>
        <p:spPr>
          <a:xfrm flipH="1">
            <a:off x="10358080" y="4391903"/>
            <a:ext cx="169729" cy="28875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C6D17E-98E0-7273-0A9F-3DBAC3BD2D2C}"/>
              </a:ext>
            </a:extLst>
          </p:cNvPr>
          <p:cNvCxnSpPr>
            <a:cxnSpLocks/>
          </p:cNvCxnSpPr>
          <p:nvPr/>
        </p:nvCxnSpPr>
        <p:spPr>
          <a:xfrm>
            <a:off x="11006589" y="4418964"/>
            <a:ext cx="169729" cy="28875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5FCB90A-8758-2255-FE2C-5C696470DDE8}"/>
              </a:ext>
            </a:extLst>
          </p:cNvPr>
          <p:cNvSpPr txBox="1"/>
          <p:nvPr/>
        </p:nvSpPr>
        <p:spPr>
          <a:xfrm>
            <a:off x="9686611" y="5641263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Laetsch</a:t>
            </a:r>
            <a:r>
              <a:rPr lang="en-US" sz="1200" dirty="0"/>
              <a:t> &amp; </a:t>
            </a:r>
            <a:r>
              <a:rPr lang="en-US" sz="1200" dirty="0" err="1"/>
              <a:t>Blaxter</a:t>
            </a:r>
            <a:r>
              <a:rPr lang="en-US" sz="1200" dirty="0"/>
              <a:t>, 2017)</a:t>
            </a:r>
          </a:p>
          <a:p>
            <a:r>
              <a:rPr lang="en-US" sz="1200" dirty="0"/>
              <a:t>(</a:t>
            </a:r>
            <a:r>
              <a:rPr lang="en-US" sz="1200" dirty="0" err="1"/>
              <a:t>Quevillon</a:t>
            </a:r>
            <a:r>
              <a:rPr lang="en-US" sz="1200" dirty="0"/>
              <a:t> et al., 2005)</a:t>
            </a:r>
          </a:p>
          <a:p>
            <a:r>
              <a:rPr lang="en-US" sz="1200" dirty="0"/>
              <a:t>(</a:t>
            </a:r>
            <a:r>
              <a:rPr lang="en-US" sz="1200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Csűös</a:t>
            </a:r>
            <a:r>
              <a:rPr lang="en-US" sz="12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2010)</a:t>
            </a:r>
          </a:p>
          <a:p>
            <a:r>
              <a:rPr lang="en-US" sz="1200" kern="0" dirty="0">
                <a:latin typeface="Aptos" panose="020B0004020202020204" pitchFamily="34" charset="0"/>
                <a:cs typeface="Times New Roman" panose="02020603050405020304" pitchFamily="18" charset="0"/>
              </a:rPr>
              <a:t>(Emms D.M., &amp; Kelly, S., 2019)</a:t>
            </a:r>
          </a:p>
          <a:p>
            <a:r>
              <a:rPr lang="en-US" sz="1200" kern="0" dirty="0">
                <a:latin typeface="Aptos" panose="020B0004020202020204" pitchFamily="34" charset="0"/>
                <a:cs typeface="Times New Roman" panose="02020603050405020304" pitchFamily="18" charset="0"/>
              </a:rPr>
              <a:t>(Rambaut, 2010)</a:t>
            </a:r>
            <a:endParaRPr lang="en-US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ADD71FA-B9CF-CE0C-B14C-378B0E42DAD5}"/>
              </a:ext>
            </a:extLst>
          </p:cNvPr>
          <p:cNvSpPr/>
          <p:nvPr/>
        </p:nvSpPr>
        <p:spPr>
          <a:xfrm>
            <a:off x="5673370" y="4575777"/>
            <a:ext cx="478776" cy="26388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N14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5E6A54C-26CE-3F65-7B65-CF13A6663777}"/>
              </a:ext>
            </a:extLst>
          </p:cNvPr>
          <p:cNvSpPr/>
          <p:nvPr/>
        </p:nvSpPr>
        <p:spPr>
          <a:xfrm>
            <a:off x="5385854" y="5451126"/>
            <a:ext cx="478776" cy="26388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N13</a:t>
            </a:r>
          </a:p>
        </p:txBody>
      </p:sp>
    </p:spTree>
    <p:extLst>
      <p:ext uri="{BB962C8B-B14F-4D97-AF65-F5344CB8AC3E}">
        <p14:creationId xmlns:p14="http://schemas.microsoft.com/office/powerpoint/2010/main" val="104486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3E12-C1BD-D561-EBA1-D5A322CA9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14987"/>
            <a:ext cx="7729728" cy="1188720"/>
          </a:xfrm>
        </p:spPr>
        <p:txBody>
          <a:bodyPr/>
          <a:lstStyle/>
          <a:p>
            <a:r>
              <a:rPr lang="en-US" dirty="0"/>
              <a:t>What pathways are candidate bee ‘eusocial genes’ in?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9F1FE3D-4078-15EF-E9B1-681A7D8A4C5E}"/>
              </a:ext>
            </a:extLst>
          </p:cNvPr>
          <p:cNvSpPr txBox="1">
            <a:spLocks/>
          </p:cNvSpPr>
          <p:nvPr/>
        </p:nvSpPr>
        <p:spPr bwMode="black">
          <a:xfrm>
            <a:off x="66738" y="1626446"/>
            <a:ext cx="2283431" cy="109256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Candidate gene pipeline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AAFDA7-FCAC-5285-8FC4-92190E6578D7}"/>
              </a:ext>
            </a:extLst>
          </p:cNvPr>
          <p:cNvSpPr/>
          <p:nvPr/>
        </p:nvSpPr>
        <p:spPr>
          <a:xfrm>
            <a:off x="7823732" y="1601404"/>
            <a:ext cx="1491917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Go-enrich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D1C58C-5ED7-D4C4-47DD-3378FC481CC2}"/>
              </a:ext>
            </a:extLst>
          </p:cNvPr>
          <p:cNvSpPr/>
          <p:nvPr/>
        </p:nvSpPr>
        <p:spPr>
          <a:xfrm>
            <a:off x="9490343" y="1618849"/>
            <a:ext cx="2530645" cy="147659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Identify enriched genes in: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i="1" dirty="0"/>
              <a:t>Apis mellifera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i="1" dirty="0"/>
              <a:t>Apis </a:t>
            </a:r>
            <a:r>
              <a:rPr lang="en-US" i="1" dirty="0" err="1"/>
              <a:t>cerana</a:t>
            </a:r>
            <a:endParaRPr lang="en-US" i="1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i="1" dirty="0"/>
              <a:t>Bombus impatiens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1AB4E1A-40DC-0193-478B-72AE42ED6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631" y="4219074"/>
            <a:ext cx="10650674" cy="2317617"/>
          </a:xfrm>
        </p:spPr>
        <p:txBody>
          <a:bodyPr>
            <a:normAutofit/>
          </a:bodyPr>
          <a:lstStyle/>
          <a:p>
            <a:r>
              <a:rPr lang="en-US" sz="2000" i="1" dirty="0"/>
              <a:t>Apis mellifera </a:t>
            </a:r>
            <a:r>
              <a:rPr lang="en-US" sz="2000" dirty="0"/>
              <a:t>: 33 GO terms with 258 genes</a:t>
            </a:r>
          </a:p>
          <a:p>
            <a:r>
              <a:rPr lang="en-US" sz="2000" i="1" dirty="0"/>
              <a:t>Apis </a:t>
            </a:r>
            <a:r>
              <a:rPr lang="en-US" sz="2000" i="1" dirty="0" err="1"/>
              <a:t>cerana</a:t>
            </a:r>
            <a:r>
              <a:rPr lang="en-US" sz="2000" i="1" dirty="0"/>
              <a:t>: </a:t>
            </a:r>
            <a:r>
              <a:rPr lang="en-US" sz="2000" dirty="0"/>
              <a:t>40 GO terms with 437 genes</a:t>
            </a:r>
          </a:p>
          <a:p>
            <a:r>
              <a:rPr lang="en-US" sz="2000" i="1" dirty="0"/>
              <a:t>Bombus impatiens: </a:t>
            </a:r>
            <a:r>
              <a:rPr lang="en-US" sz="2000" dirty="0"/>
              <a:t>42 GO terms with 435 genes </a:t>
            </a:r>
          </a:p>
          <a:p>
            <a:r>
              <a:rPr lang="en-US" sz="2000" b="1" dirty="0"/>
              <a:t>Overlapping GO terms across all bees: 21 </a:t>
            </a:r>
            <a:endParaRPr lang="en-US" sz="2000" b="1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C320C7-BED5-6808-02A6-280907B67163}"/>
              </a:ext>
            </a:extLst>
          </p:cNvPr>
          <p:cNvSpPr/>
          <p:nvPr/>
        </p:nvSpPr>
        <p:spPr>
          <a:xfrm>
            <a:off x="2580934" y="1618849"/>
            <a:ext cx="1491917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Interproscan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5DBDF4-E479-0386-182B-0570805BA21F}"/>
              </a:ext>
            </a:extLst>
          </p:cNvPr>
          <p:cNvSpPr/>
          <p:nvPr/>
        </p:nvSpPr>
        <p:spPr>
          <a:xfrm>
            <a:off x="4303616" y="1601404"/>
            <a:ext cx="2992176" cy="5929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Keep genes present in node 14</a:t>
            </a:r>
            <a:endParaRPr lang="en-US" i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43FBF4-948E-EEA2-0539-E49B6B4F0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519" t="63955" r="1783" b="3651"/>
          <a:stretch/>
        </p:blipFill>
        <p:spPr>
          <a:xfrm>
            <a:off x="4072851" y="2326954"/>
            <a:ext cx="3584767" cy="158653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9CF7EEC-66E5-55AA-A5E3-0BADC343A33E}"/>
              </a:ext>
            </a:extLst>
          </p:cNvPr>
          <p:cNvSpPr/>
          <p:nvPr/>
        </p:nvSpPr>
        <p:spPr>
          <a:xfrm>
            <a:off x="4544720" y="2519052"/>
            <a:ext cx="240631" cy="2165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D27D80B-0AFB-907B-447B-9DFF0D19A80C}"/>
              </a:ext>
            </a:extLst>
          </p:cNvPr>
          <p:cNvSpPr/>
          <p:nvPr/>
        </p:nvSpPr>
        <p:spPr>
          <a:xfrm>
            <a:off x="4183300" y="2909330"/>
            <a:ext cx="240631" cy="21656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028EF5-D9E9-5550-DA9E-C4EA7F95D6C8}"/>
              </a:ext>
            </a:extLst>
          </p:cNvPr>
          <p:cNvCxnSpPr>
            <a:cxnSpLocks/>
          </p:cNvCxnSpPr>
          <p:nvPr/>
        </p:nvCxnSpPr>
        <p:spPr>
          <a:xfrm flipH="1">
            <a:off x="4828521" y="1983898"/>
            <a:ext cx="263047" cy="5535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BE51240-8742-86A8-D038-E0F1065AA2A5}"/>
              </a:ext>
            </a:extLst>
          </p:cNvPr>
          <p:cNvSpPr txBox="1"/>
          <p:nvPr/>
        </p:nvSpPr>
        <p:spPr>
          <a:xfrm>
            <a:off x="9686611" y="564126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Laetsch</a:t>
            </a:r>
            <a:r>
              <a:rPr lang="en-US" sz="1200" dirty="0"/>
              <a:t> &amp; </a:t>
            </a:r>
            <a:r>
              <a:rPr lang="en-US" sz="1200" dirty="0" err="1"/>
              <a:t>Blaxter</a:t>
            </a:r>
            <a:r>
              <a:rPr lang="en-US" sz="1200" dirty="0"/>
              <a:t>, 2017)</a:t>
            </a:r>
          </a:p>
          <a:p>
            <a:r>
              <a:rPr lang="en-US" sz="1200" dirty="0"/>
              <a:t>(</a:t>
            </a:r>
            <a:r>
              <a:rPr lang="en-US" sz="1200" dirty="0" err="1"/>
              <a:t>Quevillon</a:t>
            </a:r>
            <a:r>
              <a:rPr lang="en-US" sz="1200" dirty="0"/>
              <a:t> et al., 2005)</a:t>
            </a:r>
          </a:p>
          <a:p>
            <a:r>
              <a:rPr lang="en-US" sz="1200" dirty="0"/>
              <a:t>(</a:t>
            </a:r>
            <a:r>
              <a:rPr lang="en-US" sz="1200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Csűös</a:t>
            </a:r>
            <a:r>
              <a:rPr lang="en-US" sz="12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2010)</a:t>
            </a:r>
          </a:p>
          <a:p>
            <a:r>
              <a:rPr lang="en-US" sz="1200" kern="0" dirty="0">
                <a:latin typeface="Aptos" panose="020B0004020202020204" pitchFamily="34" charset="0"/>
                <a:cs typeface="Times New Roman" panose="02020603050405020304" pitchFamily="18" charset="0"/>
              </a:rPr>
              <a:t>(Emms D.M., &amp; Kelly, S., 2019)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5342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CE132-3F8C-8541-9EEA-FE0D9CC1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80" y="432460"/>
            <a:ext cx="10785104" cy="1188720"/>
          </a:xfrm>
        </p:spPr>
        <p:txBody>
          <a:bodyPr>
            <a:normAutofit fontScale="90000"/>
          </a:bodyPr>
          <a:lstStyle/>
          <a:p>
            <a:r>
              <a:rPr lang="en-US" dirty="0"/>
              <a:t>Identify </a:t>
            </a:r>
            <a:r>
              <a:rPr lang="en-US" dirty="0" err="1"/>
              <a:t>Orthogroups</a:t>
            </a:r>
            <a:r>
              <a:rPr lang="en-US" dirty="0"/>
              <a:t> specific to eusocial hymenopterans and candidate genes for sociality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6366CF6-F888-21AD-998A-693EF3FA66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8" t="3988"/>
          <a:stretch/>
        </p:blipFill>
        <p:spPr>
          <a:xfrm>
            <a:off x="2354461" y="2129808"/>
            <a:ext cx="7483078" cy="36736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F793051-3C28-BBE8-2D94-A171DE8AA70C}"/>
              </a:ext>
            </a:extLst>
          </p:cNvPr>
          <p:cNvSpPr txBox="1"/>
          <p:nvPr/>
        </p:nvSpPr>
        <p:spPr>
          <a:xfrm>
            <a:off x="9988062" y="2129808"/>
            <a:ext cx="17584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Laetsch</a:t>
            </a:r>
            <a:r>
              <a:rPr lang="en-US" sz="1200" dirty="0"/>
              <a:t> &amp; </a:t>
            </a:r>
            <a:r>
              <a:rPr lang="en-US" sz="1200" dirty="0" err="1"/>
              <a:t>Blaxter</a:t>
            </a:r>
            <a:r>
              <a:rPr lang="en-US" sz="1200" dirty="0"/>
              <a:t>, 2017)</a:t>
            </a:r>
          </a:p>
        </p:txBody>
      </p:sp>
    </p:spTree>
    <p:extLst>
      <p:ext uri="{BB962C8B-B14F-4D97-AF65-F5344CB8AC3E}">
        <p14:creationId xmlns:p14="http://schemas.microsoft.com/office/powerpoint/2010/main" val="1021010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4E5AA-4D2F-638B-6544-E6567240C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79155"/>
            <a:ext cx="7729728" cy="1188720"/>
          </a:xfrm>
        </p:spPr>
        <p:txBody>
          <a:bodyPr/>
          <a:lstStyle/>
          <a:p>
            <a:r>
              <a:rPr lang="en-US" dirty="0"/>
              <a:t>Protein families across eusocial bees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8189E-2A85-9A44-37ED-29E0F8C30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420" y="1929692"/>
            <a:ext cx="7729728" cy="1188721"/>
          </a:xfrm>
        </p:spPr>
        <p:txBody>
          <a:bodyPr/>
          <a:lstStyle/>
          <a:p>
            <a:r>
              <a:rPr lang="en-US" dirty="0"/>
              <a:t>Cluster: OG0008980</a:t>
            </a:r>
          </a:p>
          <a:p>
            <a:r>
              <a:rPr lang="en-US" dirty="0"/>
              <a:t>Family: Lipoprotein amino terminal region 1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E46E314-6F29-CC04-FAB8-F01951F19065}"/>
              </a:ext>
            </a:extLst>
          </p:cNvPr>
          <p:cNvSpPr txBox="1">
            <a:spLocks/>
          </p:cNvSpPr>
          <p:nvPr/>
        </p:nvSpPr>
        <p:spPr bwMode="black">
          <a:xfrm>
            <a:off x="8590224" y="2114934"/>
            <a:ext cx="2741273" cy="818239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Candidate gene pipeline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81E9ED-B4D0-ED7F-2512-2473E4FB4C5A}"/>
              </a:ext>
            </a:extLst>
          </p:cNvPr>
          <p:cNvSpPr/>
          <p:nvPr/>
        </p:nvSpPr>
        <p:spPr>
          <a:xfrm>
            <a:off x="9271693" y="3227569"/>
            <a:ext cx="1491917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KinFin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2B3C8B-2980-C178-8434-247D67CD72A2}"/>
              </a:ext>
            </a:extLst>
          </p:cNvPr>
          <p:cNvSpPr/>
          <p:nvPr/>
        </p:nvSpPr>
        <p:spPr>
          <a:xfrm>
            <a:off x="8590224" y="4027291"/>
            <a:ext cx="2992176" cy="23180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Identify clustered protein sequences only found in eusocial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Shared across eusocial hymenopterans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E88565-588F-7645-085D-F7954180E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238" y="2831959"/>
            <a:ext cx="6228091" cy="35887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538FCD-EE3F-167E-5246-327A4315107C}"/>
              </a:ext>
            </a:extLst>
          </p:cNvPr>
          <p:cNvSpPr txBox="1"/>
          <p:nvPr/>
        </p:nvSpPr>
        <p:spPr>
          <a:xfrm>
            <a:off x="10118691" y="200967"/>
            <a:ext cx="1758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Laetsch</a:t>
            </a:r>
            <a:r>
              <a:rPr lang="en-US" sz="1200" dirty="0"/>
              <a:t> &amp; </a:t>
            </a:r>
            <a:r>
              <a:rPr lang="en-US" sz="1200" dirty="0" err="1"/>
              <a:t>Blaxter</a:t>
            </a:r>
            <a:r>
              <a:rPr lang="en-US" sz="1200" dirty="0"/>
              <a:t>, 2017)</a:t>
            </a:r>
          </a:p>
          <a:p>
            <a:r>
              <a:rPr lang="en-US" sz="1200" dirty="0"/>
              <a:t>(</a:t>
            </a:r>
            <a:r>
              <a:rPr lang="en-US" sz="1200" dirty="0" err="1"/>
              <a:t>Quevillon</a:t>
            </a:r>
            <a:r>
              <a:rPr lang="en-US" sz="1200" dirty="0"/>
              <a:t> et al., 2005)</a:t>
            </a:r>
          </a:p>
        </p:txBody>
      </p:sp>
    </p:spTree>
    <p:extLst>
      <p:ext uri="{BB962C8B-B14F-4D97-AF65-F5344CB8AC3E}">
        <p14:creationId xmlns:p14="http://schemas.microsoft.com/office/powerpoint/2010/main" val="1627942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2FF2C-72BB-ED30-7BC8-CA2BDD274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vitellogenin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969A9-CFA9-5249-559E-CDC93CAE5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5"/>
            <a:ext cx="7729728" cy="790956"/>
          </a:xfrm>
        </p:spPr>
        <p:txBody>
          <a:bodyPr>
            <a:normAutofit/>
          </a:bodyPr>
          <a:lstStyle/>
          <a:p>
            <a:r>
              <a:rPr lang="en-US" sz="2000" dirty="0"/>
              <a:t>In the honey bee vitellogenin and juvenile hormone highly important for caste differentiation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FE9E1-EC00-D518-C0AE-07F175D58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4" y="3366147"/>
            <a:ext cx="4695538" cy="17833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67FC83-60D1-D6DC-9C18-61BCBB71D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704" y="4802157"/>
            <a:ext cx="4695538" cy="14853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15F75A-11B3-3266-90ED-63A1B6EA8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3144" y="3217191"/>
            <a:ext cx="5120629" cy="17833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2E8FF5-E9F6-918A-3722-0FBCB906A0C2}"/>
              </a:ext>
            </a:extLst>
          </p:cNvPr>
          <p:cNvSpPr txBox="1"/>
          <p:nvPr/>
        </p:nvSpPr>
        <p:spPr>
          <a:xfrm>
            <a:off x="10135166" y="130628"/>
            <a:ext cx="1939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err="1"/>
              <a:t>Guidugli</a:t>
            </a:r>
            <a:r>
              <a:rPr lang="en-US" sz="1200" dirty="0"/>
              <a:t> et al., 2005)</a:t>
            </a:r>
          </a:p>
          <a:p>
            <a:r>
              <a:rPr lang="en-US" sz="1200" dirty="0"/>
              <a:t>(</a:t>
            </a:r>
            <a:r>
              <a:rPr lang="en-US" sz="1200" dirty="0" err="1"/>
              <a:t>Amdam</a:t>
            </a:r>
            <a:r>
              <a:rPr lang="en-US" sz="1200" dirty="0"/>
              <a:t> et al., 2012)</a:t>
            </a:r>
          </a:p>
          <a:p>
            <a:r>
              <a:rPr lang="en-US" sz="1200" dirty="0"/>
              <a:t>(Amsalem et al., 2014)</a:t>
            </a:r>
          </a:p>
        </p:txBody>
      </p:sp>
    </p:spTree>
    <p:extLst>
      <p:ext uri="{BB962C8B-B14F-4D97-AF65-F5344CB8AC3E}">
        <p14:creationId xmlns:p14="http://schemas.microsoft.com/office/powerpoint/2010/main" val="121875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4805B-22FD-C836-1704-31F3B701E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F7606A-7089-E3BC-A4D9-2C53EF99C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422" y="2542234"/>
            <a:ext cx="10631156" cy="3878663"/>
          </a:xfrm>
        </p:spPr>
        <p:txBody>
          <a:bodyPr>
            <a:normAutofit fontScale="47500" lnSpcReduction="2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Amdam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G. V., Fennern, E., &amp;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Havukainen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H. (2012). Vitellogenin in Honey Bee Behavior and Lifespan. In C. G.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Galizia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 Eisenhardt, &amp; M.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Giurfa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(Eds.),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Honeybee Neurobiology and Behavior: A Tribute to </a:t>
            </a:r>
            <a:r>
              <a:rPr lang="en-US" sz="18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Randolf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Menzel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(pp. 17–29). Springer Netherlands. https://doi.org/10.1007/978-94-007-2099-2_2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Amsalem, E., Malka, O.,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Grozinger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&amp;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Hefetz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A. (2014). Exploring the role of juvenile hormone and vitellogenin in reproduction and social behavior in bumble bees.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BMC Evolutionary Biology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(1), 45. https://doi.org/10.1186/1471-2148-14-45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Csűös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 (2010). Count: Evolutionary analysis of phylogenetic profiles with parsimony and likelihood.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Bioinformatics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26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(15), 1910–1912. https://doi.org/10.1093/bioinformatics/btq315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Emms, D. M., &amp; Kelly, S. (2019).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OrthoFinder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Phylogenetic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orthology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inference for comparative genomics.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Genome Biology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(1), 238. https://doi.org/10.1186/s13059-019-1832-y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Guidugli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K. R., Nascimento, A. M.,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Amdam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G. V.,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Barchuk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A. R., Omholt, S.,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Simões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Z. L. P., &amp;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Hartfelder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K. (2005). Vitellogenin regulates hormonal dynamics in the worker caste of a eusocial insect.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FEBS Letters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579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(22), 4961–4965. https://doi.org/10.1016/j.febslet.2005.07.085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Johnson, B. R., &amp; Tsutsui, N. D. (2011). Taxonomically restricted genes are associated with the evolution of sociality in the honey bee.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BMC Genomics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(1), 164. https://doi.org/10.1186/1471-2164-12-164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Jones, B. M., &amp; Robinson, G. E. (2018). Genetic accommodation and the role of ancestral plasticity in the evolution of insect eusociality.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Journal of Experimental Biology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221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(23), jeb153163. https://doi.org/10.1242/jeb.153163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Laetsch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 R., &amp;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Blaxter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 L. (2017).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KinFin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Software for Taxon-Aware Analysis of Clustered Protein Sequences.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G3 </a:t>
            </a:r>
            <a:r>
              <a:rPr lang="en-US" sz="18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Genes|Genomes|Genetics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(10), 3349–3357. https://doi.org/10.1534/g3.117.300233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Peters, R. S.,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Krogmann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L., Mayer, C., Donath, A., Gunkel, S.,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Meusemann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K., Kozlov, A.,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Podsiadlowski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L., Petersen, M.,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Lanfear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R., Diez, P. A.,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Heraty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Kjer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K. M.,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Klopfstein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Meier, R., Polidori, C., Schmitt, T., Liu, S., Zhou, X., …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Niehuis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O. (2017). Evolutionary History of the Hymenoptera.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Current Biology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27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(7), 1013–1018. https://doi.org/10.1016/j.cub.2017.01.027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s-E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Quevillon</a:t>
            </a:r>
            <a:r>
              <a:rPr lang="es-E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E., </a:t>
            </a:r>
            <a:r>
              <a:rPr lang="es-E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Silventoinen</a:t>
            </a:r>
            <a:r>
              <a:rPr lang="es-E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V., Pillai, S., Harte, N., Mulder, N., </a:t>
            </a:r>
            <a:r>
              <a:rPr lang="es-E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Apweiler</a:t>
            </a:r>
            <a:r>
              <a:rPr lang="es-E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R., &amp; </a:t>
            </a:r>
            <a:r>
              <a:rPr lang="es-E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Lopez</a:t>
            </a:r>
            <a:r>
              <a:rPr lang="es-E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R. (2005).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InterProScan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Protein domains identifier.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Nucleic Acids Research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33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(Web Server issue), W116–W120. https://doi.org/10.1093/nar/gki442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Rambaut, A. (2010). </a:t>
            </a:r>
            <a:r>
              <a:rPr lang="en-US" sz="18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FigTree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(1.3.1) [Computer software]. Institute of Evolutionary Biology,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IUniversity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Edinburgh. http://tree.bio.ed.ac.uk/software/figtree/</a:t>
            </a:r>
          </a:p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Toth, A. L., &amp; Robinson, G. E. (2007). Evo-devo and the evolution of social behavior. </a:t>
            </a:r>
            <a:r>
              <a:rPr lang="en-US" sz="1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Trends in Genetics: TIG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23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(7), 334–341. https://doi.org/10.1016/j.tig.2007.05.001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061707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1761</TotalTime>
  <Words>1048</Words>
  <Application>Microsoft Office PowerPoint</Application>
  <PresentationFormat>Widescreen</PresentationFormat>
  <Paragraphs>95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Gill Sans MT</vt:lpstr>
      <vt:lpstr>Parcel</vt:lpstr>
      <vt:lpstr>Hive minds: understanding the evolution of eusociality in Hymenoptera and bees</vt:lpstr>
      <vt:lpstr>How do we define a superorganism?</vt:lpstr>
      <vt:lpstr>PowerPoint Presentation</vt:lpstr>
      <vt:lpstr>Identify Orthogroups involved in sociality </vt:lpstr>
      <vt:lpstr>What pathways are candidate bee ‘eusocial genes’ in?</vt:lpstr>
      <vt:lpstr>Identify Orthogroups specific to eusocial hymenopterans and candidate genes for sociality</vt:lpstr>
      <vt:lpstr>Protein families across eusocial bees</vt:lpstr>
      <vt:lpstr>vitellogenin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Taxonomically restricted genes and the evolution of sociality in Hymenoptera</dc:title>
  <dc:creator>Shultz, Riley Rain</dc:creator>
  <cp:lastModifiedBy>Shultz, Riley Rain</cp:lastModifiedBy>
  <cp:revision>2</cp:revision>
  <dcterms:created xsi:type="dcterms:W3CDTF">2024-04-16T15:11:27Z</dcterms:created>
  <dcterms:modified xsi:type="dcterms:W3CDTF">2024-04-22T18:00:06Z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2024-04-18T15:39:43Z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b231bd3a-8a6b-4e09-8541-0acc34727a11</vt:lpwstr>
  </property>
  <property fmtid="{D5CDD505-2E9C-101B-9397-08002B2CF9AE}" pid="8" name="MSIP_Label_4044bd30-2ed7-4c9d-9d12-46200872a97b_ContentBits">
    <vt:lpwstr>0</vt:lpwstr>
  </property>
</Properties>
</file>