
<file path=[Content_Types].xml><?xml version="1.0" encoding="utf-8"?>
<Types xmlns="http://schemas.openxmlformats.org/package/2006/content-types">
  <Default Extension="1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60" r:id="rId5"/>
    <p:sldId id="265" r:id="rId6"/>
    <p:sldId id="262" r:id="rId7"/>
    <p:sldId id="263" r:id="rId8"/>
    <p:sldId id="264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528" y="240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7BBAC4-0452-431E-BFCD-F9CD41DD148D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DB507F9-E6BB-492B-924F-AFFDF7C2F197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1241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BAC4-0452-431E-BFCD-F9CD41DD148D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507F9-E6BB-492B-924F-AFFDF7C2F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366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BAC4-0452-431E-BFCD-F9CD41DD148D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507F9-E6BB-492B-924F-AFFDF7C2F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723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BAC4-0452-431E-BFCD-F9CD41DD148D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507F9-E6BB-492B-924F-AFFDF7C2F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3292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BAC4-0452-431E-BFCD-F9CD41DD148D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507F9-E6BB-492B-924F-AFFDF7C2F197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7759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>
              <a:defRPr sz="18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>
              <a:defRPr sz="1600"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>
              <a:defRPr sz="1600"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>
              <a:defRPr sz="18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>
              <a:defRPr sz="1600"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>
              <a:defRPr sz="1600"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BAC4-0452-431E-BFCD-F9CD41DD148D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507F9-E6BB-492B-924F-AFFDF7C2F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825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BAC4-0452-431E-BFCD-F9CD41DD148D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507F9-E6BB-492B-924F-AFFDF7C2F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59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BAC4-0452-431E-BFCD-F9CD41DD148D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507F9-E6BB-492B-924F-AFFDF7C2F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052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BAC4-0452-431E-BFCD-F9CD41DD148D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507F9-E6BB-492B-924F-AFFDF7C2F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006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BAC4-0452-431E-BFCD-F9CD41DD148D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507F9-E6BB-492B-924F-AFFDF7C2F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64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BAC4-0452-431E-BFCD-F9CD41DD148D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507F9-E6BB-492B-924F-AFFDF7C2F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943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97BBAC4-0452-431E-BFCD-F9CD41DD148D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DDB507F9-E6BB-492B-924F-AFFDF7C2F1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547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awpixel.com/search/soybean?sort=curated&amp;page=1" TargetMode="External"/><Relationship Id="rId2" Type="http://schemas.openxmlformats.org/officeDocument/2006/relationships/image" Target="../media/image1.1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86/s13059-019-1832-y" TargetMode="External"/><Relationship Id="rId7" Type="http://schemas.openxmlformats.org/officeDocument/2006/relationships/hyperlink" Target="https://doi.org/10.1038/nature10625" TargetMode="External"/><Relationship Id="rId2" Type="http://schemas.openxmlformats.org/officeDocument/2006/relationships/hyperlink" Target="https://doi.org/10.1038/s41588-019-0405-z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38/s41467-019-09142-9" TargetMode="External"/><Relationship Id="rId5" Type="http://schemas.openxmlformats.org/officeDocument/2006/relationships/hyperlink" Target="https://doi.org/10.1016/j.cell.2020.05.023" TargetMode="External"/><Relationship Id="rId4" Type="http://schemas.openxmlformats.org/officeDocument/2006/relationships/hyperlink" Target="https://doi.org/10.3390/genes1105048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4000"/>
            <a:lum/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41BA2-D7B3-CAB1-AC16-06C0AE4659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/>
              <a:t>Analysis of Sulfate Transporters involved in Symbiotic Nitrogen Fixation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EB268E-6C3B-19A9-ECA1-1BEE1F99D1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ptos" panose="020B0004020202020204" pitchFamily="34" charset="0"/>
              </a:rPr>
              <a:t>BCHM 521</a:t>
            </a:r>
          </a:p>
          <a:p>
            <a:r>
              <a:rPr lang="en-US" dirty="0">
                <a:latin typeface="Aptos" panose="020B0004020202020204" pitchFamily="34" charset="0"/>
              </a:rPr>
              <a:t>Leonie Trabert</a:t>
            </a:r>
          </a:p>
        </p:txBody>
      </p:sp>
    </p:spTree>
    <p:extLst>
      <p:ext uri="{BB962C8B-B14F-4D97-AF65-F5344CB8AC3E}">
        <p14:creationId xmlns:p14="http://schemas.microsoft.com/office/powerpoint/2010/main" val="202897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55786-03BC-3D52-9DF6-07B09C7AC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8D09E7-BA1A-AFDC-F6CE-1A2422619C2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Sulfur deficiency in crops expected to increase over time</a:t>
            </a:r>
          </a:p>
          <a:p>
            <a:pPr lvl="1"/>
            <a:r>
              <a:rPr lang="en-US" dirty="0"/>
              <a:t>atmospheric S deposition</a:t>
            </a:r>
          </a:p>
          <a:p>
            <a:pPr lvl="2"/>
            <a:r>
              <a:rPr lang="en-US" dirty="0"/>
              <a:t>1989: 6.6 kg S ha–1 </a:t>
            </a:r>
            <a:r>
              <a:rPr lang="en-US" dirty="0" err="1"/>
              <a:t>yr</a:t>
            </a:r>
            <a:r>
              <a:rPr lang="en-US" dirty="0"/>
              <a:t>–1</a:t>
            </a:r>
          </a:p>
          <a:p>
            <a:pPr lvl="2"/>
            <a:r>
              <a:rPr lang="en-US" dirty="0"/>
              <a:t>2017: 1.6 kg S ha–1 </a:t>
            </a:r>
            <a:r>
              <a:rPr lang="en-US" dirty="0" err="1"/>
              <a:t>yr</a:t>
            </a:r>
            <a:r>
              <a:rPr lang="en-US" dirty="0"/>
              <a:t>–1</a:t>
            </a:r>
          </a:p>
          <a:p>
            <a:r>
              <a:rPr lang="en-US" dirty="0"/>
              <a:t>Legumes have a high sulfur demand because of symbiotic nitrogen fixation</a:t>
            </a:r>
          </a:p>
          <a:p>
            <a:r>
              <a:rPr lang="en-US" dirty="0"/>
              <a:t>Sulfate deficiency negatively impacts nodule development and metabolism, reducing symbiotic nitrogen fixation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440C827-57F4-CD6F-6E8D-0204AB59A50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Sulfate transporters responsible for transport into nodules across the </a:t>
            </a:r>
            <a:r>
              <a:rPr lang="en-US" dirty="0" err="1"/>
              <a:t>symbiosome</a:t>
            </a:r>
            <a:r>
              <a:rPr lang="en-US" dirty="0"/>
              <a:t> membrane</a:t>
            </a:r>
          </a:p>
          <a:p>
            <a:pPr lvl="1"/>
            <a:r>
              <a:rPr lang="en-US" i="1" dirty="0"/>
              <a:t>Lotus japonicus </a:t>
            </a:r>
            <a:r>
              <a:rPr lang="en-US" dirty="0"/>
              <a:t>(SST1) </a:t>
            </a:r>
          </a:p>
          <a:p>
            <a:pPr lvl="1"/>
            <a:r>
              <a:rPr lang="en-US" i="1" dirty="0"/>
              <a:t>Medicago </a:t>
            </a:r>
            <a:r>
              <a:rPr lang="en-US" i="1" dirty="0" err="1"/>
              <a:t>truncatula</a:t>
            </a:r>
            <a:r>
              <a:rPr lang="en-US" i="1" dirty="0"/>
              <a:t> </a:t>
            </a:r>
            <a:r>
              <a:rPr lang="en-US" dirty="0"/>
              <a:t>(MtESN2)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83F416A-216A-EF25-45DF-FA736D5FF287}"/>
              </a:ext>
            </a:extLst>
          </p:cNvPr>
          <p:cNvGrpSpPr/>
          <p:nvPr/>
        </p:nvGrpSpPr>
        <p:grpSpPr>
          <a:xfrm>
            <a:off x="7176452" y="3777481"/>
            <a:ext cx="4712350" cy="2840579"/>
            <a:chOff x="0" y="0"/>
            <a:chExt cx="3924509" cy="2365559"/>
          </a:xfrm>
        </p:grpSpPr>
        <p:pic>
          <p:nvPicPr>
            <p:cNvPr id="7" name="Picture 6" descr="A close-up of a cell&#10;&#10;Description automatically generated">
              <a:extLst>
                <a:ext uri="{FF2B5EF4-FFF2-40B4-BE49-F238E27FC236}">
                  <a16:creationId xmlns:a16="http://schemas.microsoft.com/office/drawing/2014/main" id="{3F4A3312-E29E-62E0-06FE-5F570D6F73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2459355" cy="2263140"/>
            </a:xfrm>
            <a:prstGeom prst="rect">
              <a:avLst/>
            </a:prstGeom>
          </p:spPr>
        </p:pic>
        <p:sp>
          <p:nvSpPr>
            <p:cNvPr id="8" name="Text Box 1">
              <a:extLst>
                <a:ext uri="{FF2B5EF4-FFF2-40B4-BE49-F238E27FC236}">
                  <a16:creationId xmlns:a16="http://schemas.microsoft.com/office/drawing/2014/main" id="{660E832F-A053-61EF-362B-D16655A6773C}"/>
                </a:ext>
              </a:extLst>
            </p:cNvPr>
            <p:cNvSpPr txBox="1"/>
            <p:nvPr/>
          </p:nvSpPr>
          <p:spPr>
            <a:xfrm>
              <a:off x="2245854" y="2160723"/>
              <a:ext cx="1678655" cy="204836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1000"/>
                </a:spcAft>
              </a:pPr>
              <a:r>
                <a:rPr lang="en-US" sz="900" i="0" kern="100" dirty="0" err="1">
                  <a:solidFill>
                    <a:srgbClr val="44546A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Krusell</a:t>
              </a:r>
              <a:r>
                <a:rPr lang="en-US" sz="900" i="0" kern="100" dirty="0">
                  <a:solidFill>
                    <a:srgbClr val="44546A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et al. (2005).</a:t>
              </a:r>
              <a:endParaRPr lang="en-US" sz="900" i="1" kern="100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4458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6EF9C-BAF9-4962-AC8A-67B77598E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Hypothesis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59F902-C37B-5238-9FCC-B912F4280D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SST1 and MtESN2 are derived from a common ancestral sulfate transporter responsible for sulfate transport across the </a:t>
            </a:r>
            <a:r>
              <a:rPr lang="en-US" dirty="0" err="1"/>
              <a:t>symbiosome</a:t>
            </a:r>
            <a:r>
              <a:rPr lang="en-US" dirty="0"/>
              <a:t> membrane for symbiotic nitrogen fixation in all legume species</a:t>
            </a:r>
          </a:p>
          <a:p>
            <a:r>
              <a:rPr lang="en-US" dirty="0"/>
              <a:t>Research goal: Identify potential sulfate transporters in soybean involved in sulfate transport across the </a:t>
            </a:r>
            <a:r>
              <a:rPr lang="en-US" dirty="0" err="1"/>
              <a:t>symbiosome</a:t>
            </a:r>
            <a:r>
              <a:rPr lang="en-US" dirty="0"/>
              <a:t> membrane</a:t>
            </a:r>
          </a:p>
        </p:txBody>
      </p:sp>
    </p:spTree>
    <p:extLst>
      <p:ext uri="{BB962C8B-B14F-4D97-AF65-F5344CB8AC3E}">
        <p14:creationId xmlns:p14="http://schemas.microsoft.com/office/powerpoint/2010/main" val="2647719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4EE5A-F020-50BC-4982-8D77CC9AC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7E9F6B-BE74-215D-C927-2D2E14F0194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/>
              <a:t>OrthoFinder</a:t>
            </a:r>
            <a:r>
              <a:rPr lang="en-US" dirty="0"/>
              <a:t> version 2.5.5</a:t>
            </a:r>
          </a:p>
          <a:p>
            <a:pPr lvl="1"/>
            <a:r>
              <a:rPr lang="en-US" dirty="0"/>
              <a:t>multiple sequence alignments method </a:t>
            </a:r>
          </a:p>
          <a:p>
            <a:pPr lvl="1"/>
            <a:r>
              <a:rPr lang="en-US" dirty="0"/>
              <a:t>Orthogroup OG0005094</a:t>
            </a:r>
          </a:p>
          <a:p>
            <a:pPr lvl="2"/>
            <a:r>
              <a:rPr lang="en-US" dirty="0"/>
              <a:t>SST1: Lj2g0021139</a:t>
            </a:r>
          </a:p>
          <a:p>
            <a:pPr lvl="2"/>
            <a:r>
              <a:rPr lang="en-US" dirty="0"/>
              <a:t>MtESN2: Medtr6g086170</a:t>
            </a:r>
          </a:p>
          <a:p>
            <a:r>
              <a:rPr lang="en-US" dirty="0"/>
              <a:t>muscle 5.1.linux64</a:t>
            </a:r>
          </a:p>
          <a:p>
            <a:r>
              <a:rPr lang="en-US" dirty="0" err="1"/>
              <a:t>trimal</a:t>
            </a:r>
            <a:r>
              <a:rPr lang="en-US" dirty="0"/>
              <a:t> v1.4.rev15 </a:t>
            </a:r>
          </a:p>
          <a:p>
            <a:pPr lvl="1"/>
            <a:r>
              <a:rPr lang="en-US" dirty="0" err="1"/>
              <a:t>Gappyout</a:t>
            </a:r>
            <a:endParaRPr lang="en-US" dirty="0"/>
          </a:p>
          <a:p>
            <a:r>
              <a:rPr lang="en-US" dirty="0"/>
              <a:t>IQ-TREE multicore version 2.1.2</a:t>
            </a:r>
          </a:p>
          <a:p>
            <a:pPr lvl="1"/>
            <a:r>
              <a:rPr lang="en-US" dirty="0"/>
              <a:t>TEST model, 10000 ultrafast bootstrap permutations</a:t>
            </a:r>
          </a:p>
          <a:p>
            <a:r>
              <a:rPr lang="en-US" dirty="0" err="1"/>
              <a:t>Notung</a:t>
            </a:r>
            <a:r>
              <a:rPr lang="en-US" dirty="0"/>
              <a:t> 2.9</a:t>
            </a:r>
          </a:p>
          <a:p>
            <a:pPr lvl="1"/>
            <a:r>
              <a:rPr lang="en-US" dirty="0"/>
              <a:t>Edge weight threshold: 90.0, Duplication weight: 1.5, Loss weight: 1.0</a:t>
            </a:r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21B446-E2F4-D4E1-093A-722CC5FC0A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7612" y="937549"/>
            <a:ext cx="4754880" cy="514321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Legume proteomes analyzed:</a:t>
            </a:r>
          </a:p>
          <a:p>
            <a:pPr lvl="1"/>
            <a:r>
              <a:rPr lang="pt-BR" dirty="0"/>
              <a:t>Medicago truncatula</a:t>
            </a:r>
          </a:p>
          <a:p>
            <a:pPr lvl="1"/>
            <a:r>
              <a:rPr lang="pt-BR" dirty="0"/>
              <a:t>Trifolium pratense</a:t>
            </a:r>
          </a:p>
          <a:p>
            <a:pPr lvl="1"/>
            <a:r>
              <a:rPr lang="pt-BR" dirty="0"/>
              <a:t>Pisum sativum</a:t>
            </a:r>
          </a:p>
          <a:p>
            <a:pPr lvl="1"/>
            <a:r>
              <a:rPr lang="pt-BR" dirty="0"/>
              <a:t>Cicer arietinum L.</a:t>
            </a:r>
          </a:p>
          <a:p>
            <a:pPr lvl="1"/>
            <a:r>
              <a:rPr lang="pt-BR" dirty="0"/>
              <a:t>Lotus japonicus</a:t>
            </a:r>
          </a:p>
          <a:p>
            <a:pPr lvl="1"/>
            <a:r>
              <a:rPr lang="pt-BR" dirty="0"/>
              <a:t>Vigna mungo</a:t>
            </a:r>
          </a:p>
          <a:p>
            <a:pPr lvl="1"/>
            <a:r>
              <a:rPr lang="pt-BR" dirty="0"/>
              <a:t>Lupinus albus</a:t>
            </a:r>
          </a:p>
          <a:p>
            <a:pPr lvl="1"/>
            <a:r>
              <a:rPr lang="pt-BR" dirty="0"/>
              <a:t>Arachis hypogaea</a:t>
            </a:r>
          </a:p>
          <a:p>
            <a:pPr lvl="1"/>
            <a:r>
              <a:rPr lang="pt-BR" dirty="0"/>
              <a:t>Phaseolus vulgaris</a:t>
            </a:r>
          </a:p>
          <a:p>
            <a:pPr lvl="1"/>
            <a:r>
              <a:rPr lang="pt-BR" dirty="0"/>
              <a:t>Glycine cyrtoloba</a:t>
            </a:r>
          </a:p>
          <a:p>
            <a:pPr lvl="1"/>
            <a:r>
              <a:rPr lang="pt-BR" dirty="0"/>
              <a:t>Glycine syndetika</a:t>
            </a:r>
          </a:p>
          <a:p>
            <a:pPr lvl="1"/>
            <a:r>
              <a:rPr lang="it-IT" dirty="0"/>
              <a:t>Glycine soja accession W05</a:t>
            </a:r>
          </a:p>
          <a:p>
            <a:pPr lvl="1"/>
            <a:r>
              <a:rPr lang="it-IT" dirty="0"/>
              <a:t>Glycine soja accession W02</a:t>
            </a:r>
          </a:p>
          <a:p>
            <a:pPr lvl="1"/>
            <a:r>
              <a:rPr lang="it-IT" dirty="0"/>
              <a:t>Glycine max Williams 82</a:t>
            </a:r>
          </a:p>
          <a:p>
            <a:pPr lvl="1"/>
            <a:r>
              <a:rPr lang="it-IT" dirty="0"/>
              <a:t>Glycine max accession L01 </a:t>
            </a:r>
          </a:p>
          <a:p>
            <a:r>
              <a:rPr lang="it-IT" dirty="0"/>
              <a:t>Outgroups</a:t>
            </a:r>
          </a:p>
          <a:p>
            <a:pPr lvl="1"/>
            <a:r>
              <a:rPr lang="it-IT" dirty="0"/>
              <a:t>Cucumis sativus L. </a:t>
            </a:r>
          </a:p>
          <a:p>
            <a:pPr lvl="1"/>
            <a:r>
              <a:rPr lang="it-IT" dirty="0"/>
              <a:t>Arabidopsis thaliana</a:t>
            </a:r>
          </a:p>
          <a:p>
            <a:pPr lvl="1"/>
            <a:endParaRPr lang="it-IT" dirty="0"/>
          </a:p>
          <a:p>
            <a:pPr lvl="1"/>
            <a:endParaRPr lang="pt-BR" dirty="0"/>
          </a:p>
          <a:p>
            <a:pPr lvl="1"/>
            <a:endParaRPr lang="pt-BR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749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DD900-93CD-F651-9D2D-F6C18E12E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254000"/>
            <a:ext cx="9875520" cy="1356360"/>
          </a:xfrm>
        </p:spPr>
        <p:txBody>
          <a:bodyPr/>
          <a:lstStyle/>
          <a:p>
            <a:r>
              <a:rPr lang="en-US" dirty="0"/>
              <a:t>Species Tree</a:t>
            </a:r>
          </a:p>
        </p:txBody>
      </p:sp>
      <p:pic>
        <p:nvPicPr>
          <p:cNvPr id="7" name="Content Placeholder 6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AA5328F7-73E9-604D-4D41-8D706EB7A5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93"/>
          <a:stretch/>
        </p:blipFill>
        <p:spPr>
          <a:xfrm>
            <a:off x="1046544" y="1410669"/>
            <a:ext cx="9718633" cy="5082206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2E8488-7750-8F1F-9B52-A9E75FC2EA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9563"/>
          <a:stretch/>
        </p:blipFill>
        <p:spPr>
          <a:xfrm>
            <a:off x="2135542" y="1410669"/>
            <a:ext cx="9715969" cy="58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065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A5AC7-0E93-2B9C-A5A2-2CF653935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100058"/>
            <a:ext cx="9875520" cy="1356360"/>
          </a:xfrm>
        </p:spPr>
        <p:txBody>
          <a:bodyPr/>
          <a:lstStyle/>
          <a:p>
            <a:r>
              <a:rPr lang="en-US" dirty="0"/>
              <a:t>Gene tree</a:t>
            </a:r>
          </a:p>
        </p:txBody>
      </p:sp>
      <p:pic>
        <p:nvPicPr>
          <p:cNvPr id="10" name="Content Placeholder 9" descr="A computer screen with a black background&#10;&#10;Description automatically generated">
            <a:extLst>
              <a:ext uri="{FF2B5EF4-FFF2-40B4-BE49-F238E27FC236}">
                <a16:creationId xmlns:a16="http://schemas.microsoft.com/office/drawing/2014/main" id="{5E6708EE-85C3-0334-32C5-512444436CB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1456418"/>
            <a:ext cx="9677400" cy="4685517"/>
          </a:xfrm>
        </p:spPr>
      </p:pic>
    </p:spTree>
    <p:extLst>
      <p:ext uri="{BB962C8B-B14F-4D97-AF65-F5344CB8AC3E}">
        <p14:creationId xmlns:p14="http://schemas.microsoft.com/office/powerpoint/2010/main" val="3592959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60479-2057-3649-8E41-6B78FD6B1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Notung</a:t>
            </a:r>
            <a:endParaRPr lang="en-US" dirty="0"/>
          </a:p>
        </p:txBody>
      </p:sp>
      <p:pic>
        <p:nvPicPr>
          <p:cNvPr id="6" name="Content Placeholder 5" descr="A computer screen shot of a computer program&#10;&#10;Description automatically generated">
            <a:extLst>
              <a:ext uri="{FF2B5EF4-FFF2-40B4-BE49-F238E27FC236}">
                <a16:creationId xmlns:a16="http://schemas.microsoft.com/office/drawing/2014/main" id="{B775931A-1766-B03E-5207-298AC01997A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54"/>
          <a:stretch/>
        </p:blipFill>
        <p:spPr>
          <a:xfrm>
            <a:off x="5546709" y="330325"/>
            <a:ext cx="6340491" cy="6197349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F8DD87-02FC-B428-DDB7-DEF6184DA4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6694" y="2017011"/>
            <a:ext cx="5181600" cy="4351338"/>
          </a:xfrm>
        </p:spPr>
        <p:txBody>
          <a:bodyPr/>
          <a:lstStyle/>
          <a:p>
            <a:r>
              <a:rPr lang="en-US" dirty="0"/>
              <a:t>A: proposed duplication event where symbiotic sulfate transporters diverged in function from the larger group of sulfate transporters</a:t>
            </a:r>
          </a:p>
          <a:p>
            <a:r>
              <a:rPr lang="en-US" dirty="0"/>
              <a:t>B: Possible soybean whole genome duplication event</a:t>
            </a:r>
          </a:p>
          <a:p>
            <a:pPr lvl="1"/>
            <a:r>
              <a:rPr lang="en-US" dirty="0"/>
              <a:t>Paleopolyploid soybean</a:t>
            </a:r>
          </a:p>
          <a:p>
            <a:pPr lvl="2"/>
            <a:r>
              <a:rPr lang="en-US" dirty="0"/>
              <a:t>Two whole genome duplication events at ~59 and ~13 million years ago followed by diploidization events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AE4BE8B-0192-324A-D824-DBD4E9B75E80}"/>
              </a:ext>
            </a:extLst>
          </p:cNvPr>
          <p:cNvGrpSpPr/>
          <p:nvPr/>
        </p:nvGrpSpPr>
        <p:grpSpPr>
          <a:xfrm>
            <a:off x="6442524" y="2888909"/>
            <a:ext cx="473091" cy="735671"/>
            <a:chOff x="6442524" y="2888909"/>
            <a:chExt cx="473091" cy="735671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0A048AF-3F67-3BB4-CC9E-2468A9272A94}"/>
                </a:ext>
              </a:extLst>
            </p:cNvPr>
            <p:cNvSpPr/>
            <p:nvPr/>
          </p:nvSpPr>
          <p:spPr>
            <a:xfrm>
              <a:off x="6488895" y="3197860"/>
              <a:ext cx="426720" cy="42672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21196E0-4378-26A1-CF22-68CCC2B81701}"/>
                </a:ext>
              </a:extLst>
            </p:cNvPr>
            <p:cNvSpPr txBox="1"/>
            <p:nvPr/>
          </p:nvSpPr>
          <p:spPr>
            <a:xfrm>
              <a:off x="6442524" y="2888909"/>
              <a:ext cx="467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4124E0C-EE4A-53BB-12BB-E022D9D44B95}"/>
              </a:ext>
            </a:extLst>
          </p:cNvPr>
          <p:cNvGrpSpPr/>
          <p:nvPr/>
        </p:nvGrpSpPr>
        <p:grpSpPr>
          <a:xfrm>
            <a:off x="7071360" y="2511028"/>
            <a:ext cx="467360" cy="686832"/>
            <a:chOff x="7071360" y="2511028"/>
            <a:chExt cx="467360" cy="686832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E1659B4-03E1-81A3-D557-E3579B8776D8}"/>
                </a:ext>
              </a:extLst>
            </p:cNvPr>
            <p:cNvSpPr/>
            <p:nvPr/>
          </p:nvSpPr>
          <p:spPr>
            <a:xfrm>
              <a:off x="7112000" y="2771140"/>
              <a:ext cx="426720" cy="42672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7186228-E721-F16F-6429-02F50BB46DB4}"/>
                </a:ext>
              </a:extLst>
            </p:cNvPr>
            <p:cNvSpPr txBox="1"/>
            <p:nvPr/>
          </p:nvSpPr>
          <p:spPr>
            <a:xfrm>
              <a:off x="7071360" y="2511028"/>
              <a:ext cx="467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06412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87ABD2C-ECC3-B8F8-3C0B-CD9316C90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539474-A75D-CF88-2CB6-806BF19DE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gene tree and duplication events generated during the analysis support the hypothesis that legume species share a common ancestral symbiotic sulfate transporter </a:t>
            </a:r>
          </a:p>
          <a:p>
            <a:pPr lvl="1"/>
            <a:r>
              <a:rPr lang="en-US" dirty="0"/>
              <a:t>Future work would include investigating the genes identified for each species further by functional characterization</a:t>
            </a:r>
          </a:p>
          <a:p>
            <a:r>
              <a:rPr lang="en-US" dirty="0"/>
              <a:t>Identified two potential candidate genes for symbiotic sulfate transport in cultivated soybean</a:t>
            </a:r>
          </a:p>
        </p:txBody>
      </p:sp>
    </p:spTree>
    <p:extLst>
      <p:ext uri="{BB962C8B-B14F-4D97-AF65-F5344CB8AC3E}">
        <p14:creationId xmlns:p14="http://schemas.microsoft.com/office/powerpoint/2010/main" val="3973798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91CE3-DB67-FDD0-DAFE-DBA26BA7D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068" y="167833"/>
            <a:ext cx="9875520" cy="825661"/>
          </a:xfrm>
        </p:spPr>
        <p:txBody>
          <a:bodyPr>
            <a:normAutofit/>
          </a:bodyPr>
          <a:lstStyle/>
          <a:p>
            <a:r>
              <a:rPr lang="en-US" sz="2800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EF431D-70A3-24C8-7259-0F8CA5B04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068" y="821803"/>
            <a:ext cx="11702005" cy="5868364"/>
          </a:xfrm>
        </p:spPr>
        <p:txBody>
          <a:bodyPr>
            <a:normAutofit fontScale="92500" lnSpcReduction="20000"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Becana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Wienkoop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S, Matamoros MA. Sulfur Transport and Metabolism in Legume Root Nodules. 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Front Plant Sci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2018 Oct 10;9:1434.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doi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10.3389/fpls.2018.01434.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Bertioli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D. J., Jenkins, J., Clevenger, J.,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Dudchenko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O., Gao, D.,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Seijo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G., Leal-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Bertioli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S. C. M., Ren, L., Farmer, A. D., Pandey, M. K.,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Samoluk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S. S., Abernathy, B., Agarwal, G.,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Ballén-Taborda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C., Cameron, C., Campbell, J.,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Chavarro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Chitikineni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A., Chu, Y., Dash, S., … Schmutz, J. (2019). The genome sequence of segmental allotetraploid peanut Arachis hypogaea. 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Nature genetics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 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51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(5), 877–884. </a:t>
            </a:r>
            <a:r>
              <a:rPr lang="en-US" sz="8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https://doi.org/10.1038/s41588-019-0405-z</a:t>
            </a:r>
            <a:endParaRPr lang="en-US" sz="800" u="sng" kern="100" dirty="0">
              <a:solidFill>
                <a:srgbClr val="467886"/>
              </a:solidFill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Capella-Gutiérrez, S., Silla-Martínez, J. M., &amp;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Gabaldón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T. (2009).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Trimal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A tool for automated alignment trimming in large-scale phylogenetic analyses. 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Bioinformatics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25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(15), 1972–1973. https://doi.org/10.1093/bioinformatics/btp348 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Chen K, Durand D, </a:t>
            </a:r>
            <a:r>
              <a:rPr lang="en-US" sz="800" kern="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Farach</a:t>
            </a:r>
            <a:r>
              <a:rPr lang="en-US" sz="800" kern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-Colton M. 2000. NOTUNG: a program for dating gene duplications and optimizing gene family trees. </a:t>
            </a:r>
            <a:r>
              <a:rPr lang="en-US" sz="800" i="1" kern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J </a:t>
            </a:r>
            <a:r>
              <a:rPr lang="en-US" sz="800" i="1" kern="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Comput</a:t>
            </a:r>
            <a:r>
              <a:rPr lang="en-US" sz="800" i="1" kern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Biol</a:t>
            </a:r>
            <a:r>
              <a:rPr lang="en-US" sz="800" kern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7:429–447.</a:t>
            </a:r>
            <a:endParaRPr lang="en-US" sz="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Cheng, C. Y., Krishnakumar, V., Chan, A. P.,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Thibaud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-Nissen, F.,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Schobel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S., &amp; Town, C. D. (2017). Araport11: a complete reannotation of the Arabidopsis thaliana reference genome. 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Plant journal : for cell and molecular biology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 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89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(4), 789–804. https://doi.org/10.1111/tpj.13415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 Vega, J. J.,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Ayling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S., Hegarty, M.,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Kudrna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Goicoechea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J. L., Ergon, Å.,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Rognli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O. A., Jones, C., Swain, M.,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Geurts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R., Lang, C., Mayer, K. F.,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Rössner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S., Yates, S., Webb, K. J.,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Donnison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I. S.,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Oldroyd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G. E., Wing, R. A.,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Caccamo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M., Powell, W., …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Skøt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L. (2015). Red clover (Trifolium pratense L.) draft genome provides a platform for trait improvement. 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Scientific reports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 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17394. https://doi.org/10.1038/srep17394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Emms, D.M., Kelly, S.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OrthoFinder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phylogenetic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orthology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inference for comparative genomics. Genome Biol 20, 238 (2019). </a:t>
            </a:r>
            <a:r>
              <a:rPr lang="en-US" sz="8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https://doi.org/10.1186/s13059-019-1832-y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Edgar, RC (2021), MUSCLE v5 enables improved estimates of phylogenetic tree confidence by ensemble bootstrapping,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bioRxiv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2021.06.20.449169. https://doi.org/10.1101/2021.06.20.449169.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Hinckley, E. S., Crawford, C. G.,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Fakhraei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H., &amp; Driscoll, C. T. (2020). A shift in sulfur-cycle manipulation from atmospheric emissions to agricultural additions. Nature Geoscience, 13(9), 597–604. https://doi.org/10.1038/s41561-020-0620-3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Hufnagel, B., Marques, A., Soriano, A.,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Marquès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Divol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Doumas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P., Sallet, E.,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Mancinotti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D., Carrere, S.,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Marande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W.,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Arribat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S., Keller, J.,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Huneau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Blein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T.,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Aimé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D., Laguerre, M., Taylor, J., Schubert, V., Nelson, M.,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Geu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-Flores, F., …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Péret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B. (2020). High-quality genome sequence of white lupin provides insight into soil exploration and seed quality. 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Nature communications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 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11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(1), 492. https://doi.org/10.1038/s41467-019-14197-9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Kreplak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J.,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Madoui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M. A.,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Cápal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Novák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P., Labadie, K., Aubert, G., Bayer, P. E., Gali, K. K., Syme, R. A., Main, D., Klein, A.,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Bérard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Vrbová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I., Fournier, C.,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d'Agata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Belser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Berrabah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W.,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Toegelová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H.,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Milec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Z.,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Vrána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J., …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Burstin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J. (2019). A reference genome for pea provides insight into legume genome evolution. 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Nature genetics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 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51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(9), 1411–1422. https://doi.org/10.1038/s41588-019-0480-1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Krusell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L., Krause, K., Ott, T., Desbrosses, G.,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Krämer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U., Sato, S., Nakamura, Y., Tabata, S., James, E. K., Sandal, N.,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Stougaard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J., Kawaguchi, M., Miyamoto, A.,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Suganuma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N., &amp;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Udvardi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M. K. (2005). The Sulfate Transporter SST1 Is Crucial for Symbiotic Nitrogen Fixation in Lotus japonicus Root Nodules. 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Plant Cell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17(5), 1625–1636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Li, H., Jiang, F., Wu, P., Wang, K., &amp; Cao, Y. (2020). A High-Quality Genome Sequence of Model Legume Lotus japonicus (MG-20) Provides Insights into the Evolution of Root Nodule Symbiosis. 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Genes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11(5), 483. </a:t>
            </a:r>
            <a:r>
              <a:rPr lang="en-US" sz="8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/>
              </a:rPr>
              <a:t>https://doi.org/10.3390/genes11050483</a:t>
            </a:r>
            <a:endParaRPr lang="en-US" sz="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Li, Q., Li, H., Huang, W., Xu, Y., Zhou, Q., Wang, S.,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Ruan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J., Huang, S., &amp; Zhang, Z. (2019). A chromosome-scale genome assembly of cucumber (Cucumis sativus L.). </a:t>
            </a:r>
            <a:r>
              <a:rPr lang="en-US" sz="800" i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GigaScience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 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8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(6), giz072. https://doi.org/10.1093/gigascience/giz072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Liu, Y., Du, H., Li, P., Shen, Y., Peng, H., Liu, S., Zhou, G.-A., Zhang, H., Liu, Z., Shi, M., Huang, X., Li, Y., Zhang, M., Wang, Z., Zhu, B., Han, B., Liang, C., &amp; Tian, Z. (2020). Pan-genome of wild and cultivated soybeans. 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Cell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182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(1). </a:t>
            </a:r>
            <a:r>
              <a:rPr lang="en-US" sz="8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/>
              </a:rPr>
              <a:t>https://doi.org/10.1016/j.cell.2020.05.023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Ma, Y., Zhu, W., Zhao, W., Zhang, B., He, J., Zhang, C., P, L., Hu, Y., Zhou, Z., Yan, Z., Li, J., Cai, W., Ren, G., &amp; Chen, R. (2023). MtESN2 is a subgroup II sulphate transporter required for symbiotic nitrogen fixation and prevention of nodule early senescence in Medicago </a:t>
            </a:r>
            <a:r>
              <a:rPr lang="en-US" sz="800" kern="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truncatula</a:t>
            </a:r>
            <a:r>
              <a:rPr lang="en-US" sz="800" kern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Plant, Cell &amp; Environment, 46(11), 3558–3574. https://doi.org/10.1111/pce.14678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Nguyen LT, Schmidt HA, Von </a:t>
            </a:r>
            <a:r>
              <a:rPr lang="en-US" sz="800" kern="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Haeseler</a:t>
            </a:r>
            <a:r>
              <a:rPr lang="en-US" sz="800" kern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A, Minh BQ. 2015. IQ-TREE: A fast and effective stochastic algorithm for estimating maximum-likelihood phylogenies. </a:t>
            </a:r>
            <a:r>
              <a:rPr lang="en-US" sz="800" i="1" kern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Molecular Biology and Evolution</a:t>
            </a:r>
            <a:r>
              <a:rPr lang="en-US" sz="800" kern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32:268–274.</a:t>
            </a:r>
            <a:endParaRPr lang="en-US" sz="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Parween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S., Nawaz, K., Roy, R., Pole, A. K., Venkata Suresh, B., Misra, G., Jain, M., Yadav, G.,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Parida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S. K., Tyagi, A. K., Bhatia, S., &amp; Chattopadhyay, D. (2015). An advanced draft genome assembly of a desi type chickpea (Cicer arietinum L.). 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Scientific reports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 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12806. https://doi.org/10.1038/srep12806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Pootakham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W.,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Nawae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W.,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Naktang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Sonthirod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Yoocha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T.,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Kongkachana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W.,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Sangsrakru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Jomchai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N., U-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Thoomporn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Somta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Laosatit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K., &amp;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Tangphatsornruang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S. (2021). A chromosome-scale assembly of the black gram (Vigna mungo) genome. 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Molecular ecology resources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 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21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(1), 238–250. https://doi.org/10.1111/1755-0998.13243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Schmutz, J., Cannon, S. B., Schlueter, J., Ma, J.,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Mitros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T., Nelson, W.,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Hyten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D. L., Song, Q.,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Thelen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J. J., Cheng, J., Xu, D.,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Hellsten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U., May, G. D., Yu, Y., Sakurai, T.,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Umezawa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T., Bhattacharyya, M. K., Sandhu, D.,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Valliyodan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B., … Jackson, S. A. (2010). Genome sequence of the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palaeopolyploid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soybean. 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Nature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463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(7278), 178–183. https://doi.org/10.1038/nature08670 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Schmutz, J., McClean, P.,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Mamidi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S. 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et al.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A reference genome for common bean and genome-wide analysis of dual domestications. 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Nat Genet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r>
              <a:rPr lang="en-US" sz="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46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707–713 (2014). https://doi.org/10.1038/ng.3008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Xie, M., Chung, C. Y.-L., Li, M.-W., Wong, F.-L., Wang, X., Liu, A., Wang, Z., Leung, A. K.-Y., Wong, T.-H., Tong, S.-W., Xiao, Z., Fan, K., Ng, M.-S., Qi, X., Yang, L., Deng, T., He, L., Chen, L., Fu, A., … Lam, H.-M. (2019). A reference-grade wild soybean genome. 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Nature Communications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10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(1). </a:t>
            </a:r>
            <a:r>
              <a:rPr lang="en-US" sz="8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/>
              </a:rPr>
              <a:t>https://doi.org/10.1038/s41467-019-09142-9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Young, N. D.,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Debellé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Oldroyd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G. E.,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Geurts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R., Cannon, S. B.,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Udvardi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M. K., Benedito, V. A., Mayer, K. F.,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Gouzy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J.,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Schoof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H., Van de Peer, Y.,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Proost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S., Cook, D. R., Meyers, B. C.,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Spannagl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M., Cheung, F., De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Mita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S., Krishnakumar, V., Gundlach, H., Zhou, S., … Roe, B. A. (2011). The Medicago genome provides insight into the evolution of </a:t>
            </a:r>
            <a:r>
              <a:rPr lang="en-US" sz="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rhizobial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symbioses. 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Nature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 </a:t>
            </a:r>
            <a:r>
              <a:rPr lang="en-US" sz="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480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(7378), 520–524. </a:t>
            </a:r>
            <a:r>
              <a:rPr lang="en-US" sz="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/>
              </a:rPr>
              <a:t>https://doi.org/10.1038/nature10625</a:t>
            </a:r>
            <a:endParaRPr lang="en-US" sz="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Zhuang, Y., Wang, X., Li, X., Hu, J., Fan, L., Landis, J. B., Cannon, S. B., </a:t>
            </a:r>
            <a:r>
              <a:rPr lang="en-US" sz="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Grimwood</a:t>
            </a:r>
            <a:r>
              <a:rPr lang="en-US" sz="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J., Schmutz, J., Jackson, S. A., Doyle, J. J., Zhang, X. S., Zhang, D., &amp; Ma, J. (2022). </a:t>
            </a:r>
            <a:r>
              <a:rPr lang="en-US" sz="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Phylogenomics</a:t>
            </a:r>
            <a:r>
              <a:rPr lang="en-US" sz="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 the genus glycine sheds light on polyploid evolution and life-strategy transition. </a:t>
            </a:r>
            <a:r>
              <a:rPr lang="en-US" sz="800" i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Nature Plants</a:t>
            </a:r>
            <a:r>
              <a:rPr lang="en-US" sz="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800" i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8</a:t>
            </a:r>
            <a:r>
              <a:rPr lang="en-US" sz="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(3), 233–244. https://doi.org/10.1038/s41477-022-01102-4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68081087"/>
      </p:ext>
    </p:extLst>
  </p:cSld>
  <p:clrMapOvr>
    <a:masterClrMapping/>
  </p:clrMapOvr>
</p:sld>
</file>

<file path=ppt/theme/theme1.xml><?xml version="1.0" encoding="utf-8"?>
<a:theme xmlns:a="http://schemas.openxmlformats.org/drawingml/2006/main" name="Themegreen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green" id="{804C067B-14CC-447B-B15F-79B202B70934}" vid="{71998A97-EC8C-49B8-B165-83789B94F66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Themegreen</Template>
  <TotalTime>530</TotalTime>
  <Words>2318</Words>
  <Application>Microsoft Office PowerPoint</Application>
  <PresentationFormat>Widescreen</PresentationFormat>
  <Paragraphs>89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Calibri</vt:lpstr>
      <vt:lpstr>Corbel</vt:lpstr>
      <vt:lpstr>Themegreen</vt:lpstr>
      <vt:lpstr>Analysis of Sulfate Transporters involved in Symbiotic Nitrogen Fixation</vt:lpstr>
      <vt:lpstr>Background</vt:lpstr>
      <vt:lpstr>Hypothesis</vt:lpstr>
      <vt:lpstr>Outline</vt:lpstr>
      <vt:lpstr>Species Tree</vt:lpstr>
      <vt:lpstr>Gene tree</vt:lpstr>
      <vt:lpstr>Notung</vt:lpstr>
      <vt:lpstr>Conclusions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Sulfate Transporters involved in Symbiotic Nitrogen Fixation</dc:title>
  <dc:creator>Trabert, Leonie Marie</dc:creator>
  <cp:lastModifiedBy>Trabert, Leonie Marie</cp:lastModifiedBy>
  <cp:revision>35</cp:revision>
  <dcterms:created xsi:type="dcterms:W3CDTF">2024-04-21T21:24:37Z</dcterms:created>
  <dcterms:modified xsi:type="dcterms:W3CDTF">2024-04-23T04:07:56Z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044bd30-2ed7-4c9d-9d12-46200872a97b_Enabled">
    <vt:lpwstr>true</vt:lpwstr>
  </property>
  <property fmtid="{D5CDD505-2E9C-101B-9397-08002B2CF9AE}" pid="3" name="MSIP_Label_4044bd30-2ed7-4c9d-9d12-46200872a97b_SetDate">
    <vt:lpwstr>2024-04-21T21:26:36Z</vt:lpwstr>
  </property>
  <property fmtid="{D5CDD505-2E9C-101B-9397-08002B2CF9AE}" pid="4" name="MSIP_Label_4044bd30-2ed7-4c9d-9d12-46200872a97b_Method">
    <vt:lpwstr>Standard</vt:lpwstr>
  </property>
  <property fmtid="{D5CDD505-2E9C-101B-9397-08002B2CF9AE}" pid="5" name="MSIP_Label_4044bd30-2ed7-4c9d-9d12-46200872a97b_Name">
    <vt:lpwstr>defa4170-0d19-0005-0004-bc88714345d2</vt:lpwstr>
  </property>
  <property fmtid="{D5CDD505-2E9C-101B-9397-08002B2CF9AE}" pid="6" name="MSIP_Label_4044bd30-2ed7-4c9d-9d12-46200872a97b_SiteId">
    <vt:lpwstr>4130bd39-7c53-419c-b1e5-8758d6d63f21</vt:lpwstr>
  </property>
  <property fmtid="{D5CDD505-2E9C-101B-9397-08002B2CF9AE}" pid="7" name="MSIP_Label_4044bd30-2ed7-4c9d-9d12-46200872a97b_ActionId">
    <vt:lpwstr>b12e670f-60e0-45f2-acca-541af2d990b0</vt:lpwstr>
  </property>
  <property fmtid="{D5CDD505-2E9C-101B-9397-08002B2CF9AE}" pid="8" name="MSIP_Label_4044bd30-2ed7-4c9d-9d12-46200872a97b_ContentBits">
    <vt:lpwstr>0</vt:lpwstr>
  </property>
</Properties>
</file>