
<file path=[Content_Types].xml><?xml version="1.0" encoding="utf-8"?>
<Types xmlns="http://schemas.openxmlformats.org/package/2006/content-types">
  <Default Extension="avi" ContentType="video/x-msvideo"/>
  <Default Extension="jpeg" ContentType="image/jpeg"/>
  <Default Extension="mov" ContentType="video/quicktime"/>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8" r:id="rId3"/>
    <p:sldId id="260" r:id="rId4"/>
    <p:sldId id="262" r:id="rId5"/>
    <p:sldId id="263" r:id="rId6"/>
    <p:sldId id="264" r:id="rId7"/>
    <p:sldId id="265" r:id="rId8"/>
    <p:sldId id="266" r:id="rId9"/>
    <p:sldId id="267" r:id="rId10"/>
    <p:sldId id="268" r:id="rId11"/>
    <p:sldId id="269" r:id="rId12"/>
    <p:sldId id="270" r:id="rId13"/>
    <p:sldId id="272" r:id="rId14"/>
    <p:sldId id="273" r:id="rId15"/>
    <p:sldId id="275" r:id="rId16"/>
    <p:sldId id="276" r:id="rId17"/>
    <p:sldId id="278" r:id="rId18"/>
    <p:sldId id="280" r:id="rId19"/>
    <p:sldId id="282" r:id="rId20"/>
    <p:sldId id="283" r:id="rId21"/>
    <p:sldId id="284" r:id="rId22"/>
    <p:sldId id="285" r:id="rId23"/>
    <p:sldId id="286" r:id="rId24"/>
    <p:sldId id="287" r:id="rId25"/>
    <p:sldId id="289" r:id="rId26"/>
    <p:sldId id="291" r:id="rId27"/>
    <p:sldId id="293" r:id="rId28"/>
    <p:sldId id="296" r:id="rId29"/>
    <p:sldId id="297"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0" d="100"/>
          <a:sy n="60" d="100"/>
        </p:scale>
        <p:origin x="8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xfrm>
            <a:off x="1143000" y="685800"/>
            <a:ext cx="4572000" cy="3429000"/>
          </a:xfrm>
          <a:prstGeom prst="rect">
            <a:avLst/>
          </a:prstGeom>
        </p:spPr>
        <p:txBody>
          <a:bodyPr/>
          <a:lstStyle/>
          <a:p>
            <a:endParaRPr/>
          </a:p>
        </p:txBody>
      </p:sp>
      <p:sp>
        <p:nvSpPr>
          <p:cNvPr id="134" name="Shape 13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r>
              <a:t>I would also like to acknowledge all of my collaborators as well as our NSF Dimensions of Biodiversity funding, both of which have been instrumental in making this project possible. This video that's been playing in the background shows Prymnesium parvum feeding by phagocytosis on what used to be a green alga here in the center of the screen. It was variation in this phagocytic behavior that first really piqued my interest in prymnesium.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381000" y="685800"/>
            <a:ext cx="6096000" cy="3429000"/>
          </a:xfrm>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Recent evolutionary analyses suggest that these different prymnesin types are phylogenetically distinct. This ITS based phylogeny is modified from Binzer at al. and you see that A-, B-, and C- type producing P parvum strains each form a monophyletic clade. I've collapsed the B- and C- type clades to focus on the A-type producers, because the majority of characterized strains in the US produce A-type prymnesins, including the only characterized strain from Texas UTEX 2797.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r>
              <a:t>While screening additional Texas strains, we came across 12B1, which was first isolated from a bloom in 2010. The attractive thing about 12B1 from a genome sequencing point of view is that its total DNA content is half that of UTEX 2797 and correspondingly it has no observable heterozygosity, which suggested that 12B1 could be a haploid isolate. </a:t>
            </a:r>
          </a:p>
          <a:p>
            <a:endParaRPr/>
          </a:p>
          <a:p>
            <a:r>
              <a:t>However, not wanting to abandon UTEX2797 since it is such a commonly used strain, we decided to sequence the genomes of both UTEX 2797 and 12B1 using a combination of Illumina, oxford nanopore, and Hi-C sequencing technology.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381000" y="685800"/>
            <a:ext cx="6096000" cy="3429000"/>
          </a:xfrm>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r>
              <a:t>While screening additional Texas strains, we came across 12B1, which was first isolated from a bloom in 2010. The attractive thing about 12B1 from a genome sequencing point of view is that its total DNA content is half that of UTEX 2797 and correspondingly it has no observable heterozygosity, which suggested that 12B1 could be a haploid isolate. </a:t>
            </a:r>
          </a:p>
          <a:p>
            <a:endParaRPr/>
          </a:p>
          <a:p>
            <a:r>
              <a:t>However, not wanting to abandon UTEX2797 since it is such a commonly used strain, we decided to sequence the genomes of both UTEX 2797 and 12B1 using a combination of Illumina, oxford nanopore, and Hi-C sequencing technology.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t>While screening additional Texas strains, we came across 12B1, which was first isolated from a bloom in 2010. The attractive thing about 12B1 from a genome sequencing point of view is that its total DNA content is half that of UTEX 2797 and correspondingly it has no observable heterozygosity, which suggested that 12B1 could be a haploid isolate. </a:t>
            </a:r>
          </a:p>
          <a:p>
            <a:endParaRPr/>
          </a:p>
          <a:p>
            <a:r>
              <a:t>However, not wanting to abandon UTEX2797 since it is such a commonly used strain, we decided to sequence the genomes of both UTEX 2797 and 12B1 using a combination of Illumina, oxford nanopore, and Hi-C sequencing technology.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While screening additional Texas strains, we came across 12B1, which was first isolated from a bloom in 2010. The attractive thing about 12B1 from a genome sequencing point of view is that its total DNA content is half that of UTEX 2797 and correspondingly it has no observable heterozygosity, which suggested that 12B1 could be a haploid isolate. </a:t>
            </a:r>
          </a:p>
          <a:p>
            <a:endParaRPr/>
          </a:p>
          <a:p>
            <a:r>
              <a:t>However, not wanting to abandon UTEX2797 since it is such a commonly used strain, we decided to sequence the genomes of both UTEX 2797 and 12B1 using a combination of Illumina, oxford nanopore, and Hi-C sequencing technology.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xfrm>
            <a:off x="381000" y="685800"/>
            <a:ext cx="6096000" cy="3429000"/>
          </a:xfrm>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t>UTEX 2797's assembly was over twice as long at 198 million basepairs on 66 scaffolds. It also had nearly twice as many protein coding genes compared to 12B1. UTEX 2797's assembly being twice was really exciting to us, because it again illustrated the strain's high level of heterozygosity and just how different the homologous chromosome pairs of UTEX2797 were to each other, that they could be assembles into distinct scaffolds and not collapsed into one. It suggested something interesting may be going on in the evolutionary history of UTEX2797. But we needed genome level data from additional strains to investigate further.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xfrm>
            <a:off x="381000" y="685800"/>
            <a:ext cx="6096000" cy="3429000"/>
          </a:xfrm>
          <a:prstGeom prst="rect">
            <a:avLst/>
          </a:prstGeom>
        </p:spPr>
        <p:txBody>
          <a:bodyPr/>
          <a:lstStyle/>
          <a:p>
            <a:endParaRPr/>
          </a:p>
        </p:txBody>
      </p:sp>
      <p:sp>
        <p:nvSpPr>
          <p:cNvPr id="332" name="Shape 332"/>
          <p:cNvSpPr>
            <a:spLocks noGrp="1"/>
          </p:cNvSpPr>
          <p:nvPr>
            <p:ph type="body" sz="quarter" idx="1"/>
          </p:nvPr>
        </p:nvSpPr>
        <p:spPr>
          <a:prstGeom prst="rect">
            <a:avLst/>
          </a:prstGeom>
        </p:spPr>
        <p:txBody>
          <a:bodyPr/>
          <a:lstStyle/>
          <a:p>
            <a:r>
              <a:t>So we decided to survey an additional 13 strains of Prymnesium parvum that we selected based on the type of prymnesin they produced. We selected 4 additional A-type producers, 4 that made B-type prymnesin, 5 that made C-type prymnesin, We assembled the genomes of all 13 strains using illumina reads only, so their assemblies are far more fragmented than our first two, but they are sufficient for recovering the coding regions for phylogenetic analyses. </a:t>
            </a:r>
          </a:p>
          <a:p>
            <a:endParaRPr/>
          </a:p>
          <a:p>
            <a:r>
              <a:t>We created a concatenated, maximum likelihood species tree using 2,699 single copy genes. And like the earlier ITS based phylogeny of </a:t>
            </a:r>
            <a:r>
              <a:rPr i="1"/>
              <a:t>Prymnesium parvum</a:t>
            </a:r>
            <a:r>
              <a:t>, our tree supports the monophyletic origin of A-, B-, and C-type prymnesins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xfrm>
            <a:off x="381000" y="685800"/>
            <a:ext cx="6096000" cy="3429000"/>
          </a:xfrm>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r>
              <a:t>The coding regions themselves were also significantly divergent between subclades of prymnesium parvum. Average nucleotide sequence identity between C-type strains and A- and B- type strains is less than 96%, and this is in conserved single copy protein coding regions.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xfrm>
            <a:off x="381000" y="685800"/>
            <a:ext cx="6096000" cy="3429000"/>
          </a:xfrm>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t>However in this second tree, you see the placement of UTEX2797 is completely different. It is grouping instead with RCC3707 and CCMP2941 from England and Russia.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xfrm>
            <a:off x="381000" y="685800"/>
            <a:ext cx="6096000" cy="3429000"/>
          </a:xfrm>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r>
              <a:t>However in this second tree, you see the placement of UTEX2797 is completely different. It is grouping instead with RCC3707 and CCMP2941 from England and Russia.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t>I would also like to acknowledge all of my collaborators as well as our NSF Dimensions of Biodiversity funding, both of which have been instrumental in making this project possible. This video that's been playing in the background shows Prymnesium parvum feeding by phagocytosis on what used to be a green alga here in the center of the screen. It was variation in this phagocytic behavior that first really piqued my interest in prymnesium.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r>
              <a:t>We identified multiple strains that appear to be haploids, like 12B1, based on their single peak in kmer frequency plots. Here are three strains as an example, one for each chemotype. But you'll notice that the peak location changes for each strain, with the peak for the C-type strain RCC1433 being slightly to the left of 12B1s, and the B-type strain K-0374 being significantly to the left.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xfrm>
            <a:off x="381000" y="685800"/>
            <a:ext cx="6096000" cy="3429000"/>
          </a:xfrm>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p>
            <a:r>
              <a:t>So just to recap all the genome variation present in just these 15 strains of Prymnesium parvum. We identified significant variation in haploid genome size between the different prymnesin chemotypes. We also found a lot of variation in ploidy or genome copy number between the different strains. In this talk I mostly focused on the haploids and UTEX 2797, but other strains in this analysis look to be diploid like or even triploid. And lastly, UTEX 2797 is a hybrid.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xfrm>
            <a:off x="381000" y="685800"/>
            <a:ext cx="6096000" cy="3429000"/>
          </a:xfrm>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r>
              <a:t>So just to recap all the genome variation present in just these 15 strains of Prymnesium parvum. We identified significant variation in haploid genome size between the different prymnesin chemotypes. We also found a lot of variation in ploidy or genome copy number between the different strains. In this talk I mostly focused on the haploids and UTEX 2797, but other strains in this analysis look to be diploid like or even triploid. And lastly, UTEX 2797 is a hybrid.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381000" y="685800"/>
            <a:ext cx="6096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t>So just to recap all the genome variation present in just these 15 strains of Prymnesium parvum. We identified significant variation in haploid genome size between the different prymnesin chemotypes. We also found a lot of variation in ploidy or genome copy number between the different strains. In this talk I mostly focused on the haploids and UTEX 2797, but other strains in this analysis look to be diploid like or even triploid. And lastly, UTEX 2797 is a hybrid.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xfrm>
            <a:off x="381000" y="685800"/>
            <a:ext cx="6096000" cy="3429000"/>
          </a:xfrm>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r>
              <a:t>We identified multiple strains that appear to be haploids, like 12B1, based on their single peak in kmer frequency plots. Here are three strains as an example, one for each chemotype. But you'll notice that the peak location changes for each strain, with the peak for the C-type strain RCC1433 being slightly to the left of 12B1s, and the B-type strain K-0374 being significantly to the left.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381000" y="685800"/>
            <a:ext cx="6096000" cy="3429000"/>
          </a:xfrm>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r>
              <a:t>and when you look to see what sort of gene families are enriched in the accessory genome, you see that the KEGG pathway category polyketides and terpenoids is the single most enriched category. And the specific KEGG pathways that are driving these differences are these three pathways for the production of polyketides, macrolides, and nonribosomal peptides. These pathways are involved in biosynthesis of prymnesins and other toxic metabolites, and variation in these pathways likely translate to variation in the specialized metabolic repertoire of different Prymnesin strains. So we need to be thinking about these differences when we are designing experiments to study prymnesin ecology and biochemistry.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xfrm>
            <a:off x="381000" y="685800"/>
            <a:ext cx="6096000" cy="3429000"/>
          </a:xfrm>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r>
              <a:t>So just to recap all the genome variation present in just these 15 strains of Prymnesium parvum. We identified significant variation in haploid genome size between the different prymnesin chemotypes. We also found a lot of variation in ploidy or genome copy number between the different strains. In this talk I mostly focused on the haploids and UTEX 2797, but other strains in this analysis look to be diploid like or even triploid. And lastly, UTEX 2797 is a hybrid.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xfrm>
            <a:off x="381000" y="685800"/>
            <a:ext cx="6096000" cy="3429000"/>
          </a:xfrm>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So just to recap all the genome variation present in just these 15 strains of Prymnesium parvum. We identified significant variation in haploid genome size between the different prymnesin chemotypes. We also found a lot of variation in ploidy or genome copy number between the different strains. In this talk I mostly focused on the haploids and UTEX 2797, but other strains in this analysis look to be diploid like or even triploid. And lastly, UTEX 2797 is a hybrid.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a:spLocks noGrp="1" noRot="1" noChangeAspect="1"/>
          </p:cNvSpPr>
          <p:nvPr>
            <p:ph type="sldImg"/>
          </p:nvPr>
        </p:nvSpPr>
        <p:spPr>
          <a:xfrm>
            <a:off x="381000" y="685800"/>
            <a:ext cx="6096000" cy="3429000"/>
          </a:xfrm>
          <a:prstGeom prst="rect">
            <a:avLst/>
          </a:prstGeom>
        </p:spPr>
        <p:txBody>
          <a:bodyPr/>
          <a:lstStyle/>
          <a:p>
            <a:endParaRPr/>
          </a:p>
        </p:txBody>
      </p:sp>
      <p:sp>
        <p:nvSpPr>
          <p:cNvPr id="525" name="Shape 525"/>
          <p:cNvSpPr>
            <a:spLocks noGrp="1"/>
          </p:cNvSpPr>
          <p:nvPr>
            <p:ph type="body" sz="quarter" idx="1"/>
          </p:nvPr>
        </p:nvSpPr>
        <p:spPr>
          <a:prstGeom prst="rect">
            <a:avLst/>
          </a:prstGeom>
        </p:spPr>
        <p:txBody>
          <a:bodyPr/>
          <a:lstStyle/>
          <a:p>
            <a:r>
              <a:t>So just to recap all the genome variation present in just these 15 strains of Prymnesium parvum. We identified significant variation in haploid genome size between the different prymnesin chemotypes. We also found a lot of variation in ploidy or genome copy number between the different strains. In this talk I mostly focused on the haploids and UTEX 2797, but other strains in this analysis look to be diploid like or even triploid. And lastly, UTEX 2797 is a hybrid.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xfrm>
            <a:off x="381000" y="685800"/>
            <a:ext cx="6096000" cy="3429000"/>
          </a:xfrm>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r>
              <a:t>Thank you!</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My lab is working to understand the genetic differences that underly this phenotypic variation and how these differences impact other aspects of prymnesium biology including it's ability to form toxic blooms.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xfrm>
            <a:off x="381000" y="685800"/>
            <a:ext cx="6096000" cy="3429000"/>
          </a:xfrm>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And there is still a lot about Prymnesium parvum that we do not know. For one thing the lifecycle of the species is still uncharacterized, we don't know how frequently is undergoes sexual reproduction or under what conditions. How much genetic diversity is present in the species worldwide, in the US, and in Texas specifically where Prymnesium blooms most common?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381000" y="685800"/>
            <a:ext cx="6096000" cy="3429000"/>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t>Prymnesium parvum can be found all over the world, but the first confirmed case of a prymnesium parvum bloom in the US was in Texas in 1985.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Fast forward 31 years to 2016 and prymnesium parvum has been detected in 23 states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Several abiotic factors appear to be associated with increased Prymnesium blooms in the southern US including increased salinity, decreased wetland cover, increased use of glyphosate herbicides, and increased concentrations of air CO2. These factors suggest that Prymnesium blooms in the US are here to stay and will likely increase in severity and continue to spread into neighboring states.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xfrm>
            <a:off x="381000" y="685800"/>
            <a:ext cx="6096000" cy="3429000"/>
          </a:xfrm>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And there is still a lot about Prymnesium parvum that we do not know. For one thing the lifecycle of the species is still uncharacterized, we don't know how frequently is undergoes sexual reproduction or under what conditions. How much genetic diversity is present in the species worldwide, in the US, and in Texas specifically where Prymnesium blooms most common?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t>Prymnesium parvum likely produces a suite of toxic compounds, the most well known of which prymnesin. Prymnesins are extremely large and complex metabolites that are hemolytic and toxic to fish and other aquatic organisms. Several different types of prymnesins have been identified and are differentiated by length of their carbon backbone. A-type prymnesins have 91 carbons, B-type have 85, and C-types have 83. Both A- and B-type prymnesins have been structurally characterized, while the exact structure of C-type prymnesins is unknown.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532241774_2880x1920.jpg"/>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532204087_1355x1355.jpg"/>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532241774_2880x1920.jpg"/>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ti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9.tif"/><Relationship Id="rId5" Type="http://schemas.openxmlformats.org/officeDocument/2006/relationships/image" Target="../media/image27.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0.tif"/></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hagocytosis 1 15 FPS.avi" descr="phagocytosis 1 15 FPS.avi"/>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6549204" y="-691935"/>
            <a:ext cx="22655823" cy="16110807"/>
          </a:xfrm>
          <a:prstGeom prst="rect">
            <a:avLst/>
          </a:prstGeom>
          <a:ln w="12700">
            <a:miter lim="400000"/>
          </a:ln>
        </p:spPr>
      </p:pic>
      <p:sp>
        <p:nvSpPr>
          <p:cNvPr id="137" name="Rectangle"/>
          <p:cNvSpPr/>
          <p:nvPr/>
        </p:nvSpPr>
        <p:spPr>
          <a:xfrm>
            <a:off x="6549204" y="-691935"/>
            <a:ext cx="7884034" cy="16268484"/>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8" name="Rectangle"/>
          <p:cNvSpPr/>
          <p:nvPr/>
        </p:nvSpPr>
        <p:spPr>
          <a:xfrm>
            <a:off x="6549204" y="-691935"/>
            <a:ext cx="22655823" cy="6095532"/>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9" name="Rectangle"/>
          <p:cNvSpPr/>
          <p:nvPr/>
        </p:nvSpPr>
        <p:spPr>
          <a:xfrm>
            <a:off x="20522519" y="-691935"/>
            <a:ext cx="8682507" cy="16110807"/>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0" name="Rectangle"/>
          <p:cNvSpPr/>
          <p:nvPr/>
        </p:nvSpPr>
        <p:spPr>
          <a:xfrm>
            <a:off x="6964496" y="12791854"/>
            <a:ext cx="24317067" cy="2627017"/>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1" name="Extreme diversity and cryptic species in the toxic bloom-forming alga Prymnesium parvum"/>
          <p:cNvSpPr txBox="1">
            <a:spLocks noGrp="1"/>
          </p:cNvSpPr>
          <p:nvPr>
            <p:ph type="ctrTitle"/>
          </p:nvPr>
        </p:nvSpPr>
        <p:spPr>
          <a:xfrm>
            <a:off x="1778000" y="1017361"/>
            <a:ext cx="20828000" cy="3271883"/>
          </a:xfrm>
          <a:prstGeom prst="rect">
            <a:avLst/>
          </a:prstGeom>
        </p:spPr>
        <p:txBody>
          <a:bodyPr anchor="ctr"/>
          <a:lstStyle/>
          <a:p>
            <a:pPr defTabSz="561340">
              <a:defRPr sz="7616"/>
            </a:pPr>
            <a:r>
              <a:t>Extreme diversity and cryptic species in the toxic bloom-forming alga </a:t>
            </a:r>
            <a:r>
              <a:rPr i="1">
                <a:latin typeface="Helvetica Neue"/>
                <a:ea typeface="Helvetica Neue"/>
                <a:cs typeface="Helvetica Neue"/>
                <a:sym typeface="Helvetica Neue"/>
              </a:rPr>
              <a:t>Prymnesium parvum</a:t>
            </a:r>
          </a:p>
        </p:txBody>
      </p:sp>
      <p:sp>
        <p:nvSpPr>
          <p:cNvPr id="142" name="Jen Wisecaver - jwisecav@purdue.edu"/>
          <p:cNvSpPr txBox="1">
            <a:spLocks noGrp="1"/>
          </p:cNvSpPr>
          <p:nvPr>
            <p:ph type="subTitle" sz="quarter" idx="1"/>
          </p:nvPr>
        </p:nvSpPr>
        <p:spPr>
          <a:xfrm>
            <a:off x="5735834" y="4132786"/>
            <a:ext cx="12912332" cy="980028"/>
          </a:xfrm>
          <a:prstGeom prst="rect">
            <a:avLst/>
          </a:prstGeom>
        </p:spPr>
        <p:txBody>
          <a:bodyPr/>
          <a:lstStyle>
            <a:lvl1pPr>
              <a:defRPr sz="4000"/>
            </a:lvl1pPr>
          </a:lstStyle>
          <a:p>
            <a:r>
              <a:t>Jen Wisecaver - jwisecav@purdue.edu</a:t>
            </a:r>
          </a:p>
        </p:txBody>
      </p:sp>
      <p:pic>
        <p:nvPicPr>
          <p:cNvPr id="143" name="Image" descr="Image"/>
          <p:cNvPicPr>
            <a:picLocks noChangeAspect="1"/>
          </p:cNvPicPr>
          <p:nvPr/>
        </p:nvPicPr>
        <p:blipFill>
          <a:blip r:embed="rId6"/>
          <a:stretch>
            <a:fillRect/>
          </a:stretch>
        </p:blipFill>
        <p:spPr>
          <a:xfrm>
            <a:off x="2424023" y="5529140"/>
            <a:ext cx="9542411" cy="6511848"/>
          </a:xfrm>
          <a:prstGeom prst="rect">
            <a:avLst/>
          </a:prstGeom>
          <a:ln w="12700">
            <a:miter lim="400000"/>
          </a:ln>
        </p:spPr>
      </p:pic>
      <p:sp>
        <p:nvSpPr>
          <p:cNvPr id="144" name="(Sobieraj and Metelski 2023 Toxins)"/>
          <p:cNvSpPr txBox="1"/>
          <p:nvPr/>
        </p:nvSpPr>
        <p:spPr>
          <a:xfrm>
            <a:off x="5846811" y="12040987"/>
            <a:ext cx="6119623"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vl1pPr>
          </a:lstStyle>
          <a:p>
            <a:r>
              <a:t>(Sobieraj and Metelski 2023 Toxins)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6" fill="hold"/>
                                        <p:tgtEl>
                                          <p:spTgt spid="1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6"/>
                </p:tgtEl>
              </p:cMediaNode>
            </p:video>
            <p:seq concurrent="1" prevAc="none" nextAc="seek">
              <p:cTn id="8" restart="whenNotActive" fill="hold" evtFilter="cancelBubble" nodeType="interactiveSeq">
                <p:stCondLst>
                  <p:cond evt="onClick" delay="0">
                    <p:tgtEl>
                      <p:spTgt spid="1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6"/>
                                        </p:tgtEl>
                                      </p:cBhvr>
                                    </p:cmd>
                                  </p:childTnLst>
                                </p:cTn>
                              </p:par>
                            </p:childTnLst>
                          </p:cTn>
                        </p:par>
                      </p:childTnLst>
                    </p:cTn>
                  </p:par>
                </p:childTnLst>
              </p:cTn>
              <p:nextCondLst>
                <p:cond evt="onClick" delay="0">
                  <p:tgtEl>
                    <p:spTgt spid="13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 name="Group"/>
          <p:cNvGrpSpPr/>
          <p:nvPr/>
        </p:nvGrpSpPr>
        <p:grpSpPr>
          <a:xfrm>
            <a:off x="12611430" y="3169633"/>
            <a:ext cx="5051837" cy="6004024"/>
            <a:chOff x="0" y="0"/>
            <a:chExt cx="5051835" cy="6004023"/>
          </a:xfrm>
        </p:grpSpPr>
        <p:sp>
          <p:nvSpPr>
            <p:cNvPr id="255" name="Rounded Rectangle"/>
            <p:cNvSpPr/>
            <p:nvPr/>
          </p:nvSpPr>
          <p:spPr>
            <a:xfrm>
              <a:off x="193704" y="247903"/>
              <a:ext cx="4858132" cy="5508217"/>
            </a:xfrm>
            <a:prstGeom prst="roundRect">
              <a:avLst>
                <a:gd name="adj" fmla="val 3469"/>
              </a:avLst>
            </a:prstGeom>
            <a:noFill/>
            <a:ln w="76200" cap="flat">
              <a:solidFill>
                <a:srgbClr val="D95F0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56" name="Rectangle"/>
            <p:cNvSpPr/>
            <p:nvPr/>
          </p:nvSpPr>
          <p:spPr>
            <a:xfrm>
              <a:off x="0" y="0"/>
              <a:ext cx="1465239" cy="6004024"/>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258" name="Image" descr="Image"/>
          <p:cNvPicPr>
            <a:picLocks noChangeAspect="1"/>
          </p:cNvPicPr>
          <p:nvPr/>
        </p:nvPicPr>
        <p:blipFill>
          <a:blip r:embed="rId3"/>
          <a:stretch>
            <a:fillRect/>
          </a:stretch>
        </p:blipFill>
        <p:spPr>
          <a:xfrm>
            <a:off x="6663457" y="3635153"/>
            <a:ext cx="10807727" cy="7003307"/>
          </a:xfrm>
          <a:prstGeom prst="rect">
            <a:avLst/>
          </a:prstGeom>
          <a:ln w="12700">
            <a:miter lim="400000"/>
          </a:ln>
        </p:spPr>
      </p:pic>
      <p:sp>
        <p:nvSpPr>
          <p:cNvPr id="259" name="Binzer et al. 2019…"/>
          <p:cNvSpPr txBox="1"/>
          <p:nvPr/>
        </p:nvSpPr>
        <p:spPr>
          <a:xfrm>
            <a:off x="8725754" y="11407934"/>
            <a:ext cx="4552951" cy="10180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Binzer et al. 2019</a:t>
            </a:r>
          </a:p>
          <a:p>
            <a:pPr>
              <a:defRPr b="0"/>
            </a:pPr>
            <a:r>
              <a:t>ribosomal DNA phylogeny</a:t>
            </a:r>
          </a:p>
        </p:txBody>
      </p:sp>
      <p:sp>
        <p:nvSpPr>
          <p:cNvPr id="260" name="A-type prymnesin…"/>
          <p:cNvSpPr txBox="1"/>
          <p:nvPr/>
        </p:nvSpPr>
        <p:spPr>
          <a:xfrm>
            <a:off x="18078657" y="5331016"/>
            <a:ext cx="3316987" cy="1030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D95F02"/>
                </a:solidFill>
              </a:defRPr>
            </a:pPr>
            <a:r>
              <a:t>A-type prymnesin</a:t>
            </a:r>
          </a:p>
          <a:p>
            <a:pPr>
              <a:defRPr>
                <a:solidFill>
                  <a:srgbClr val="D95F02"/>
                </a:solidFill>
              </a:defRPr>
            </a:pPr>
            <a:r>
              <a:t>producers</a:t>
            </a:r>
          </a:p>
        </p:txBody>
      </p:sp>
      <p:sp>
        <p:nvSpPr>
          <p:cNvPr id="261" name="P. parvum chemotypes and evolution"/>
          <p:cNvSpPr txBox="1">
            <a:spLocks noGrp="1"/>
          </p:cNvSpPr>
          <p:nvPr>
            <p:ph type="title"/>
          </p:nvPr>
        </p:nvSpPr>
        <p:spPr>
          <a:prstGeom prst="rect">
            <a:avLst/>
          </a:prstGeom>
        </p:spPr>
        <p:txBody>
          <a:bodyPr/>
          <a:lstStyle/>
          <a:p>
            <a:pPr defTabSz="709930">
              <a:defRPr sz="9632"/>
            </a:pPr>
            <a:r>
              <a:rPr i="1">
                <a:latin typeface="Helvetica Neue"/>
                <a:ea typeface="Helvetica Neue"/>
                <a:cs typeface="Helvetica Neue"/>
                <a:sym typeface="Helvetica Neue"/>
              </a:rPr>
              <a:t>P. parvum</a:t>
            </a:r>
            <a:r>
              <a:t> chemotypes and evolution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electing a Prymnesium parvum reference strain…"/>
          <p:cNvSpPr txBox="1">
            <a:spLocks noGrp="1"/>
          </p:cNvSpPr>
          <p:nvPr>
            <p:ph type="title"/>
          </p:nvPr>
        </p:nvSpPr>
        <p:spPr>
          <a:xfrm>
            <a:off x="1689100" y="548435"/>
            <a:ext cx="21005800" cy="2286001"/>
          </a:xfrm>
          <a:prstGeom prst="rect">
            <a:avLst/>
          </a:prstGeom>
        </p:spPr>
        <p:txBody>
          <a:bodyPr/>
          <a:lstStyle/>
          <a:p>
            <a:pPr defTabSz="520065">
              <a:defRPr sz="7056"/>
            </a:pPr>
            <a:r>
              <a:t>Selecting a </a:t>
            </a:r>
            <a:r>
              <a:rPr i="1">
                <a:latin typeface="Helvetica Neue"/>
                <a:ea typeface="Helvetica Neue"/>
                <a:cs typeface="Helvetica Neue"/>
                <a:sym typeface="Helvetica Neue"/>
              </a:rPr>
              <a:t>Prymnesium parvum </a:t>
            </a:r>
            <a:r>
              <a:t>reference strain</a:t>
            </a:r>
          </a:p>
          <a:p>
            <a:pPr defTabSz="520065">
              <a:defRPr sz="7056"/>
            </a:pPr>
            <a:r>
              <a:t>for whole genome sequencing</a:t>
            </a:r>
          </a:p>
        </p:txBody>
      </p:sp>
      <p:sp>
        <p:nvSpPr>
          <p:cNvPr id="266" name="UTEX 2797…"/>
          <p:cNvSpPr txBox="1"/>
          <p:nvPr/>
        </p:nvSpPr>
        <p:spPr>
          <a:xfrm>
            <a:off x="3460848" y="3769307"/>
            <a:ext cx="6386628" cy="3999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defRPr sz="3600"/>
            </a:pPr>
            <a:r>
              <a:t>UTEX 2797</a:t>
            </a:r>
          </a:p>
          <a:p>
            <a:pPr>
              <a:defRPr sz="3600"/>
            </a:pPr>
            <a:r>
              <a:t>Commonly used Texas strain</a:t>
            </a:r>
          </a:p>
          <a:p>
            <a:pPr>
              <a:defRPr sz="3600"/>
            </a:pPr>
            <a:r>
              <a:t>isolated in 2001</a:t>
            </a:r>
          </a:p>
          <a:p>
            <a:pPr>
              <a:defRPr sz="3600"/>
            </a:pPr>
            <a:r>
              <a:t>Produces A-type prymnesin</a:t>
            </a:r>
          </a:p>
          <a:p>
            <a:pPr>
              <a:defRPr sz="3600"/>
            </a:pPr>
            <a:endParaRPr/>
          </a:p>
          <a:p>
            <a:pPr>
              <a:defRPr sz="3600"/>
            </a:pPr>
            <a:r>
              <a:t>DNA content 274 Mbp</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electing a Prymnesium parvum reference strain…"/>
          <p:cNvSpPr txBox="1">
            <a:spLocks noGrp="1"/>
          </p:cNvSpPr>
          <p:nvPr>
            <p:ph type="title"/>
          </p:nvPr>
        </p:nvSpPr>
        <p:spPr>
          <a:xfrm>
            <a:off x="1689100" y="548435"/>
            <a:ext cx="21005800" cy="2286001"/>
          </a:xfrm>
          <a:prstGeom prst="rect">
            <a:avLst/>
          </a:prstGeom>
        </p:spPr>
        <p:txBody>
          <a:bodyPr/>
          <a:lstStyle/>
          <a:p>
            <a:pPr defTabSz="520065">
              <a:defRPr sz="7056"/>
            </a:pPr>
            <a:r>
              <a:t>Selecting a </a:t>
            </a:r>
            <a:r>
              <a:rPr i="1">
                <a:latin typeface="Helvetica Neue"/>
                <a:ea typeface="Helvetica Neue"/>
                <a:cs typeface="Helvetica Neue"/>
                <a:sym typeface="Helvetica Neue"/>
              </a:rPr>
              <a:t>Prymnesium parvum </a:t>
            </a:r>
            <a:r>
              <a:t>reference strain</a:t>
            </a:r>
          </a:p>
          <a:p>
            <a:pPr defTabSz="520065">
              <a:defRPr sz="7056"/>
            </a:pPr>
            <a:r>
              <a:t>for whole genome sequencing</a:t>
            </a:r>
          </a:p>
        </p:txBody>
      </p:sp>
      <p:sp>
        <p:nvSpPr>
          <p:cNvPr id="271" name="UTEX 2797…"/>
          <p:cNvSpPr txBox="1"/>
          <p:nvPr/>
        </p:nvSpPr>
        <p:spPr>
          <a:xfrm>
            <a:off x="3460848" y="3769307"/>
            <a:ext cx="6386628" cy="3999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defRPr sz="3600"/>
            </a:pPr>
            <a:r>
              <a:t>UTEX 2797</a:t>
            </a:r>
          </a:p>
          <a:p>
            <a:pPr>
              <a:defRPr sz="3600"/>
            </a:pPr>
            <a:r>
              <a:t>Commonly used Texas strain</a:t>
            </a:r>
          </a:p>
          <a:p>
            <a:pPr>
              <a:defRPr sz="3600"/>
            </a:pPr>
            <a:r>
              <a:t>isolated in 2001</a:t>
            </a:r>
          </a:p>
          <a:p>
            <a:pPr>
              <a:defRPr sz="3600"/>
            </a:pPr>
            <a:r>
              <a:t>Produces A-type prymnesin</a:t>
            </a:r>
          </a:p>
          <a:p>
            <a:pPr>
              <a:defRPr sz="3600"/>
            </a:pPr>
            <a:endParaRPr/>
          </a:p>
          <a:p>
            <a:pPr>
              <a:defRPr sz="3600"/>
            </a:pPr>
            <a:r>
              <a:t>DNA content 274 Mbp</a:t>
            </a:r>
          </a:p>
        </p:txBody>
      </p:sp>
      <p:pic>
        <p:nvPicPr>
          <p:cNvPr id="272" name="Screenshot 2024-02-07 at 9.29.48 AM.png" descr="Screenshot 2024-02-07 at 9.29.48 AM.png"/>
          <p:cNvPicPr>
            <a:picLocks noChangeAspect="1"/>
          </p:cNvPicPr>
          <p:nvPr/>
        </p:nvPicPr>
        <p:blipFill>
          <a:blip r:embed="rId3"/>
          <a:stretch>
            <a:fillRect/>
          </a:stretch>
        </p:blipFill>
        <p:spPr>
          <a:xfrm>
            <a:off x="3857394" y="7797800"/>
            <a:ext cx="16669212" cy="522102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Image" descr="Image"/>
          <p:cNvPicPr>
            <a:picLocks noChangeAspect="1"/>
          </p:cNvPicPr>
          <p:nvPr/>
        </p:nvPicPr>
        <p:blipFill>
          <a:blip r:embed="rId3"/>
          <a:stretch>
            <a:fillRect/>
          </a:stretch>
        </p:blipFill>
        <p:spPr>
          <a:xfrm>
            <a:off x="16727721" y="8517872"/>
            <a:ext cx="4292601" cy="3300199"/>
          </a:xfrm>
          <a:prstGeom prst="rect">
            <a:avLst/>
          </a:prstGeom>
          <a:ln w="12700">
            <a:miter lim="400000"/>
          </a:ln>
        </p:spPr>
      </p:pic>
      <p:pic>
        <p:nvPicPr>
          <p:cNvPr id="285" name="Image" descr="Image"/>
          <p:cNvPicPr>
            <a:picLocks noChangeAspect="1"/>
          </p:cNvPicPr>
          <p:nvPr/>
        </p:nvPicPr>
        <p:blipFill>
          <a:blip r:embed="rId4"/>
          <a:stretch>
            <a:fillRect/>
          </a:stretch>
        </p:blipFill>
        <p:spPr>
          <a:xfrm>
            <a:off x="5041922" y="8356674"/>
            <a:ext cx="4289818" cy="3298060"/>
          </a:xfrm>
          <a:prstGeom prst="rect">
            <a:avLst/>
          </a:prstGeom>
          <a:ln w="12700">
            <a:miter lim="400000"/>
          </a:ln>
        </p:spPr>
      </p:pic>
      <p:sp>
        <p:nvSpPr>
          <p:cNvPr id="286" name="Kmer Coverage"/>
          <p:cNvSpPr txBox="1"/>
          <p:nvPr/>
        </p:nvSpPr>
        <p:spPr>
          <a:xfrm>
            <a:off x="5537941" y="11818070"/>
            <a:ext cx="3526385"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Kmer Coverage</a:t>
            </a:r>
          </a:p>
        </p:txBody>
      </p:sp>
      <p:sp>
        <p:nvSpPr>
          <p:cNvPr id="287" name="Unique Kmers…"/>
          <p:cNvSpPr txBox="1"/>
          <p:nvPr/>
        </p:nvSpPr>
        <p:spPr>
          <a:xfrm rot="16200000">
            <a:off x="2394123" y="9382070"/>
            <a:ext cx="3339389" cy="1205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pPr>
            <a:r>
              <a:t>Unique Kmers </a:t>
            </a:r>
          </a:p>
          <a:p>
            <a:pPr>
              <a:defRPr sz="3600"/>
            </a:pPr>
            <a:r>
              <a:t>(1 x 10</a:t>
            </a:r>
            <a:r>
              <a:rPr baseline="31999"/>
              <a:t>6</a:t>
            </a:r>
            <a:r>
              <a:t>)</a:t>
            </a:r>
          </a:p>
        </p:txBody>
      </p:sp>
      <p:sp>
        <p:nvSpPr>
          <p:cNvPr id="288" name="12B1…"/>
          <p:cNvSpPr txBox="1"/>
          <p:nvPr/>
        </p:nvSpPr>
        <p:spPr>
          <a:xfrm>
            <a:off x="14972183" y="3769307"/>
            <a:ext cx="6778199" cy="3987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3600"/>
            </a:pPr>
            <a:r>
              <a:t>12B1</a:t>
            </a:r>
          </a:p>
          <a:p>
            <a:pPr>
              <a:defRPr sz="3600"/>
            </a:pPr>
            <a:r>
              <a:t>Strain isolated from Texas bloom in 2010</a:t>
            </a:r>
          </a:p>
          <a:p>
            <a:pPr>
              <a:defRPr sz="3600" b="0"/>
            </a:pPr>
            <a:r>
              <a:t>(Driscoll et al. 2013)</a:t>
            </a:r>
          </a:p>
          <a:p>
            <a:pPr>
              <a:defRPr sz="3600"/>
            </a:pPr>
            <a:endParaRPr/>
          </a:p>
          <a:p>
            <a:pPr>
              <a:defRPr sz="3600"/>
            </a:pPr>
            <a:r>
              <a:t>DNA content 116 Mbp</a:t>
            </a:r>
          </a:p>
          <a:p>
            <a:pPr>
              <a:defRPr sz="3600">
                <a:solidFill>
                  <a:srgbClr val="008F00"/>
                </a:solidFill>
              </a:defRPr>
            </a:pPr>
            <a:r>
              <a:t>No observable heterozygosity</a:t>
            </a:r>
          </a:p>
        </p:txBody>
      </p:sp>
      <p:sp>
        <p:nvSpPr>
          <p:cNvPr id="289" name="Kmer Coverage"/>
          <p:cNvSpPr txBox="1"/>
          <p:nvPr/>
        </p:nvSpPr>
        <p:spPr>
          <a:xfrm>
            <a:off x="17212429" y="11818070"/>
            <a:ext cx="3526385"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Kmer Coverage</a:t>
            </a:r>
          </a:p>
        </p:txBody>
      </p:sp>
      <p:sp>
        <p:nvSpPr>
          <p:cNvPr id="290" name="Unique Kmers…"/>
          <p:cNvSpPr txBox="1"/>
          <p:nvPr/>
        </p:nvSpPr>
        <p:spPr>
          <a:xfrm rot="16200000">
            <a:off x="14229293" y="9382042"/>
            <a:ext cx="3339390" cy="1205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pPr>
            <a:r>
              <a:t>Unique Kmers </a:t>
            </a:r>
          </a:p>
          <a:p>
            <a:pPr>
              <a:defRPr sz="3600"/>
            </a:pPr>
            <a:r>
              <a:t>(1 x 10</a:t>
            </a:r>
            <a:r>
              <a:rPr baseline="31999"/>
              <a:t>6</a:t>
            </a:r>
            <a:r>
              <a:t>)</a:t>
            </a:r>
          </a:p>
        </p:txBody>
      </p:sp>
      <p:sp>
        <p:nvSpPr>
          <p:cNvPr id="291" name="UTEX 2797…"/>
          <p:cNvSpPr txBox="1"/>
          <p:nvPr/>
        </p:nvSpPr>
        <p:spPr>
          <a:xfrm>
            <a:off x="3460848" y="3769307"/>
            <a:ext cx="6386628" cy="3999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defRPr sz="3600"/>
            </a:pPr>
            <a:r>
              <a:t>UTEX 2797</a:t>
            </a:r>
          </a:p>
          <a:p>
            <a:pPr>
              <a:defRPr sz="3600"/>
            </a:pPr>
            <a:r>
              <a:t>Commonly used Texas strain</a:t>
            </a:r>
          </a:p>
          <a:p>
            <a:pPr>
              <a:defRPr sz="3600"/>
            </a:pPr>
            <a:r>
              <a:t>isolated in 2001</a:t>
            </a:r>
          </a:p>
          <a:p>
            <a:pPr>
              <a:defRPr sz="3600"/>
            </a:pPr>
            <a:r>
              <a:t>Produces A-type prymnesin</a:t>
            </a:r>
          </a:p>
          <a:p>
            <a:pPr>
              <a:defRPr sz="3600"/>
            </a:pPr>
            <a:endParaRPr/>
          </a:p>
          <a:p>
            <a:pPr>
              <a:defRPr sz="3600"/>
            </a:pPr>
            <a:r>
              <a:t>DNA content 274 Mbp</a:t>
            </a:r>
          </a:p>
          <a:p>
            <a:pPr>
              <a:defRPr sz="3600">
                <a:solidFill>
                  <a:srgbClr val="FF2600"/>
                </a:solidFill>
              </a:defRPr>
            </a:pPr>
            <a:r>
              <a:t>BUT high heterozygosity</a:t>
            </a:r>
          </a:p>
        </p:txBody>
      </p:sp>
      <p:sp>
        <p:nvSpPr>
          <p:cNvPr id="292" name="Selecting a Prymnesium parvum reference strain…"/>
          <p:cNvSpPr txBox="1">
            <a:spLocks noGrp="1"/>
          </p:cNvSpPr>
          <p:nvPr>
            <p:ph type="title"/>
          </p:nvPr>
        </p:nvSpPr>
        <p:spPr>
          <a:xfrm>
            <a:off x="1689100" y="548435"/>
            <a:ext cx="21005800" cy="2286001"/>
          </a:xfrm>
          <a:prstGeom prst="rect">
            <a:avLst/>
          </a:prstGeom>
        </p:spPr>
        <p:txBody>
          <a:bodyPr/>
          <a:lstStyle/>
          <a:p>
            <a:pPr defTabSz="520065">
              <a:defRPr sz="7056"/>
            </a:pPr>
            <a:r>
              <a:t>Selecting a </a:t>
            </a:r>
            <a:r>
              <a:rPr i="1">
                <a:latin typeface="Helvetica Neue"/>
                <a:ea typeface="Helvetica Neue"/>
                <a:cs typeface="Helvetica Neue"/>
                <a:sym typeface="Helvetica Neue"/>
              </a:rPr>
              <a:t>Prymnesium parvum </a:t>
            </a:r>
            <a:r>
              <a:t>reference strain</a:t>
            </a:r>
          </a:p>
          <a:p>
            <a:pPr defTabSz="520065">
              <a:defRPr sz="7056"/>
            </a:pPr>
            <a:r>
              <a:t>for whole genome sequencing</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Image" descr="Image"/>
          <p:cNvPicPr>
            <a:picLocks noChangeAspect="1"/>
          </p:cNvPicPr>
          <p:nvPr/>
        </p:nvPicPr>
        <p:blipFill>
          <a:blip r:embed="rId3"/>
          <a:stretch>
            <a:fillRect/>
          </a:stretch>
        </p:blipFill>
        <p:spPr>
          <a:xfrm>
            <a:off x="16727721" y="8517872"/>
            <a:ext cx="4292601" cy="3300199"/>
          </a:xfrm>
          <a:prstGeom prst="rect">
            <a:avLst/>
          </a:prstGeom>
          <a:ln w="12700">
            <a:miter lim="400000"/>
          </a:ln>
        </p:spPr>
      </p:pic>
      <p:pic>
        <p:nvPicPr>
          <p:cNvPr id="297" name="Image" descr="Image"/>
          <p:cNvPicPr>
            <a:picLocks noChangeAspect="1"/>
          </p:cNvPicPr>
          <p:nvPr/>
        </p:nvPicPr>
        <p:blipFill>
          <a:blip r:embed="rId4"/>
          <a:stretch>
            <a:fillRect/>
          </a:stretch>
        </p:blipFill>
        <p:spPr>
          <a:xfrm>
            <a:off x="5041922" y="8356674"/>
            <a:ext cx="4289818" cy="3298060"/>
          </a:xfrm>
          <a:prstGeom prst="rect">
            <a:avLst/>
          </a:prstGeom>
          <a:ln w="12700">
            <a:miter lim="400000"/>
          </a:ln>
        </p:spPr>
      </p:pic>
      <p:sp>
        <p:nvSpPr>
          <p:cNvPr id="298" name="Kmer Coverage"/>
          <p:cNvSpPr txBox="1"/>
          <p:nvPr/>
        </p:nvSpPr>
        <p:spPr>
          <a:xfrm>
            <a:off x="5537941" y="11818070"/>
            <a:ext cx="3526385"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Kmer Coverage</a:t>
            </a:r>
          </a:p>
        </p:txBody>
      </p:sp>
      <p:sp>
        <p:nvSpPr>
          <p:cNvPr id="299" name="Unique Kmers…"/>
          <p:cNvSpPr txBox="1"/>
          <p:nvPr/>
        </p:nvSpPr>
        <p:spPr>
          <a:xfrm rot="16200000">
            <a:off x="2394123" y="9382070"/>
            <a:ext cx="3339389" cy="1205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pPr>
            <a:r>
              <a:t>Unique Kmers </a:t>
            </a:r>
          </a:p>
          <a:p>
            <a:pPr>
              <a:defRPr sz="3600"/>
            </a:pPr>
            <a:r>
              <a:t>(1 x 10</a:t>
            </a:r>
            <a:r>
              <a:rPr baseline="31999"/>
              <a:t>6</a:t>
            </a:r>
            <a:r>
              <a:t>)</a:t>
            </a:r>
          </a:p>
        </p:txBody>
      </p:sp>
      <p:sp>
        <p:nvSpPr>
          <p:cNvPr id="300" name="12B1…"/>
          <p:cNvSpPr txBox="1"/>
          <p:nvPr/>
        </p:nvSpPr>
        <p:spPr>
          <a:xfrm>
            <a:off x="14972183" y="3769307"/>
            <a:ext cx="6778199" cy="3987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3600"/>
            </a:pPr>
            <a:r>
              <a:t>12B1</a:t>
            </a:r>
          </a:p>
          <a:p>
            <a:pPr>
              <a:defRPr sz="3600"/>
            </a:pPr>
            <a:r>
              <a:t>Strain isolated from Texas bloom in 2010</a:t>
            </a:r>
          </a:p>
          <a:p>
            <a:pPr>
              <a:defRPr sz="3600" b="0"/>
            </a:pPr>
            <a:r>
              <a:t>(Driscoll et al. 2013)</a:t>
            </a:r>
          </a:p>
          <a:p>
            <a:pPr>
              <a:defRPr sz="3600"/>
            </a:pPr>
            <a:endParaRPr/>
          </a:p>
          <a:p>
            <a:pPr>
              <a:defRPr sz="3600"/>
            </a:pPr>
            <a:r>
              <a:t>DNA content 116 Mbp</a:t>
            </a:r>
          </a:p>
          <a:p>
            <a:pPr>
              <a:defRPr sz="3600">
                <a:solidFill>
                  <a:srgbClr val="008F00"/>
                </a:solidFill>
              </a:defRPr>
            </a:pPr>
            <a:r>
              <a:t>No observable heterozygosity</a:t>
            </a:r>
          </a:p>
        </p:txBody>
      </p:sp>
      <p:sp>
        <p:nvSpPr>
          <p:cNvPr id="301" name="Kmer Coverage"/>
          <p:cNvSpPr txBox="1"/>
          <p:nvPr/>
        </p:nvSpPr>
        <p:spPr>
          <a:xfrm>
            <a:off x="17212429" y="11818070"/>
            <a:ext cx="3526385"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Kmer Coverage</a:t>
            </a:r>
          </a:p>
        </p:txBody>
      </p:sp>
      <p:sp>
        <p:nvSpPr>
          <p:cNvPr id="302" name="Unique Kmers…"/>
          <p:cNvSpPr txBox="1"/>
          <p:nvPr/>
        </p:nvSpPr>
        <p:spPr>
          <a:xfrm rot="16200000">
            <a:off x="14229293" y="9382042"/>
            <a:ext cx="3339390" cy="1205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pPr>
            <a:r>
              <a:t>Unique Kmers </a:t>
            </a:r>
          </a:p>
          <a:p>
            <a:pPr>
              <a:defRPr sz="3600"/>
            </a:pPr>
            <a:r>
              <a:t>(1 x 10</a:t>
            </a:r>
            <a:r>
              <a:rPr baseline="31999"/>
              <a:t>6</a:t>
            </a:r>
            <a:r>
              <a:t>)</a:t>
            </a:r>
          </a:p>
        </p:txBody>
      </p:sp>
      <p:sp>
        <p:nvSpPr>
          <p:cNvPr id="303" name="UTEX 2797…"/>
          <p:cNvSpPr txBox="1"/>
          <p:nvPr/>
        </p:nvSpPr>
        <p:spPr>
          <a:xfrm>
            <a:off x="3460848" y="3769307"/>
            <a:ext cx="6386628" cy="3999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defRPr sz="3600"/>
            </a:pPr>
            <a:r>
              <a:t>UTEX 2797</a:t>
            </a:r>
          </a:p>
          <a:p>
            <a:pPr>
              <a:defRPr sz="3600"/>
            </a:pPr>
            <a:r>
              <a:t>Commonly used Texas strain</a:t>
            </a:r>
          </a:p>
          <a:p>
            <a:pPr>
              <a:defRPr sz="3600"/>
            </a:pPr>
            <a:r>
              <a:t>isolated in 2001</a:t>
            </a:r>
          </a:p>
          <a:p>
            <a:pPr>
              <a:defRPr sz="3600"/>
            </a:pPr>
            <a:r>
              <a:t>Produces A-type prymnesin</a:t>
            </a:r>
          </a:p>
          <a:p>
            <a:pPr>
              <a:defRPr sz="3600"/>
            </a:pPr>
            <a:endParaRPr/>
          </a:p>
          <a:p>
            <a:pPr>
              <a:defRPr sz="3600"/>
            </a:pPr>
            <a:r>
              <a:t>DNA content 274 Mbp</a:t>
            </a:r>
          </a:p>
          <a:p>
            <a:pPr>
              <a:defRPr sz="3600">
                <a:solidFill>
                  <a:srgbClr val="FF2600"/>
                </a:solidFill>
              </a:defRPr>
            </a:pPr>
            <a:r>
              <a:t>BUT high heterozygosity</a:t>
            </a:r>
          </a:p>
        </p:txBody>
      </p:sp>
      <p:sp>
        <p:nvSpPr>
          <p:cNvPr id="304" name="Selecting a Prymnesium parvum reference strain…"/>
          <p:cNvSpPr txBox="1">
            <a:spLocks noGrp="1"/>
          </p:cNvSpPr>
          <p:nvPr>
            <p:ph type="title"/>
          </p:nvPr>
        </p:nvSpPr>
        <p:spPr>
          <a:xfrm>
            <a:off x="1689100" y="548435"/>
            <a:ext cx="21005800" cy="2286001"/>
          </a:xfrm>
          <a:prstGeom prst="rect">
            <a:avLst/>
          </a:prstGeom>
        </p:spPr>
        <p:txBody>
          <a:bodyPr/>
          <a:lstStyle/>
          <a:p>
            <a:pPr defTabSz="520065">
              <a:defRPr sz="7056"/>
            </a:pPr>
            <a:r>
              <a:t>Selecting a </a:t>
            </a:r>
            <a:r>
              <a:rPr i="1">
                <a:latin typeface="Helvetica Neue"/>
                <a:ea typeface="Helvetica Neue"/>
                <a:cs typeface="Helvetica Neue"/>
                <a:sym typeface="Helvetica Neue"/>
              </a:rPr>
              <a:t>Prymnesium parvum </a:t>
            </a:r>
            <a:r>
              <a:t>reference strain</a:t>
            </a:r>
          </a:p>
          <a:p>
            <a:pPr defTabSz="520065">
              <a:defRPr sz="7056"/>
            </a:pPr>
            <a:r>
              <a:t>for whole genome sequencing</a:t>
            </a:r>
          </a:p>
        </p:txBody>
      </p:sp>
      <p:sp>
        <p:nvSpPr>
          <p:cNvPr id="305" name="Rounded Rectangle"/>
          <p:cNvSpPr/>
          <p:nvPr/>
        </p:nvSpPr>
        <p:spPr>
          <a:xfrm>
            <a:off x="2913250" y="8315345"/>
            <a:ext cx="19342849" cy="4271122"/>
          </a:xfrm>
          <a:prstGeom prst="roundRect">
            <a:avLst>
              <a:gd name="adj" fmla="val 18426"/>
            </a:avLst>
          </a:prstGeom>
          <a:solidFill>
            <a:srgbClr val="FFFFFF">
              <a:alpha val="95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6" name="...we decided to sequence both UTEX 2797 and 12B1 using a combination of Illumina, Oxford Nanopore, and Hi-C sequencing technology"/>
          <p:cNvSpPr txBox="1"/>
          <p:nvPr/>
        </p:nvSpPr>
        <p:spPr>
          <a:xfrm>
            <a:off x="3571819" y="9385774"/>
            <a:ext cx="17240362" cy="22689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4800" b="0"/>
            </a:pPr>
            <a:r>
              <a:t>...we decided to sequence </a:t>
            </a:r>
            <a:r>
              <a:rPr b="1"/>
              <a:t>both</a:t>
            </a:r>
            <a:r>
              <a:t> UTEX 2797 and 12B1 using a combination of Illumina, Oxford Nanopore, and Hi-C sequencing technology</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 parvum genome assemblies are highly contiguous"/>
          <p:cNvSpPr txBox="1">
            <a:spLocks noGrp="1"/>
          </p:cNvSpPr>
          <p:nvPr>
            <p:ph type="title"/>
          </p:nvPr>
        </p:nvSpPr>
        <p:spPr>
          <a:xfrm>
            <a:off x="1689100" y="355600"/>
            <a:ext cx="21005800" cy="2049329"/>
          </a:xfrm>
          <a:prstGeom prst="rect">
            <a:avLst/>
          </a:prstGeom>
        </p:spPr>
        <p:txBody>
          <a:bodyPr/>
          <a:lstStyle/>
          <a:p>
            <a:pPr defTabSz="495300">
              <a:defRPr sz="6720" i="1">
                <a:latin typeface="Helvetica Neue"/>
                <a:ea typeface="Helvetica Neue"/>
                <a:cs typeface="Helvetica Neue"/>
                <a:sym typeface="Helvetica Neue"/>
              </a:defRPr>
            </a:pPr>
            <a:r>
              <a:t>P. parvum</a:t>
            </a:r>
            <a:r>
              <a:rPr i="0">
                <a:latin typeface="+mn-lt"/>
                <a:ea typeface="+mn-ea"/>
                <a:cs typeface="+mn-cs"/>
                <a:sym typeface="Helvetica Neue Medium"/>
              </a:rPr>
              <a:t> genome assemblies are highly contiguous</a:t>
            </a:r>
          </a:p>
        </p:txBody>
      </p:sp>
      <p:pic>
        <p:nvPicPr>
          <p:cNvPr id="318" name="Image" descr="Image"/>
          <p:cNvPicPr>
            <a:picLocks noChangeAspect="1"/>
          </p:cNvPicPr>
          <p:nvPr/>
        </p:nvPicPr>
        <p:blipFill>
          <a:blip r:embed="rId3"/>
          <a:stretch>
            <a:fillRect/>
          </a:stretch>
        </p:blipFill>
        <p:spPr>
          <a:xfrm>
            <a:off x="744259" y="537013"/>
            <a:ext cx="12830268" cy="12177863"/>
          </a:xfrm>
          <a:prstGeom prst="rect">
            <a:avLst/>
          </a:prstGeom>
          <a:ln w="12700">
            <a:miter lim="400000"/>
          </a:ln>
        </p:spPr>
      </p:pic>
      <p:sp>
        <p:nvSpPr>
          <p:cNvPr id="319" name="12B1…"/>
          <p:cNvSpPr txBox="1">
            <a:spLocks noGrp="1"/>
          </p:cNvSpPr>
          <p:nvPr>
            <p:ph type="body" sz="half" idx="4294967295"/>
          </p:nvPr>
        </p:nvSpPr>
        <p:spPr>
          <a:xfrm>
            <a:off x="15074238" y="3149600"/>
            <a:ext cx="7601872" cy="9296400"/>
          </a:xfrm>
          <a:prstGeom prst="rect">
            <a:avLst/>
          </a:prstGeom>
        </p:spPr>
        <p:txBody>
          <a:bodyPr/>
          <a:lstStyle/>
          <a:p>
            <a:pPr marL="0" indent="0">
              <a:spcBef>
                <a:spcPts val="1200"/>
              </a:spcBef>
              <a:buSzTx/>
              <a:buNone/>
              <a:defRPr sz="3800" b="1"/>
            </a:pPr>
            <a:r>
              <a:t>12B1 </a:t>
            </a:r>
          </a:p>
          <a:p>
            <a:pPr marL="502708" indent="-502708">
              <a:spcBef>
                <a:spcPts val="1200"/>
              </a:spcBef>
              <a:defRPr sz="3800"/>
            </a:pPr>
            <a:r>
              <a:t>94 Mbp on 34 scaffolds</a:t>
            </a:r>
          </a:p>
          <a:p>
            <a:pPr marL="502708" indent="-502708">
              <a:spcBef>
                <a:spcPts val="1200"/>
              </a:spcBef>
              <a:defRPr sz="3800"/>
            </a:pPr>
            <a:r>
              <a:t>Telomeric repeats on one or both ends of may scaffolds</a:t>
            </a:r>
          </a:p>
          <a:p>
            <a:pPr marL="502708" indent="-502708">
              <a:spcBef>
                <a:spcPts val="1200"/>
              </a:spcBef>
              <a:defRPr sz="3800"/>
            </a:pPr>
            <a:r>
              <a:t>23,820 protein coding genes</a:t>
            </a:r>
          </a:p>
          <a:p>
            <a:pPr marL="0" lvl="1" indent="457200">
              <a:spcBef>
                <a:spcPts val="1200"/>
              </a:spcBef>
              <a:buSzTx/>
              <a:buNone/>
              <a:defRPr sz="3800" b="1"/>
            </a:pPr>
            <a:endParaRPr/>
          </a:p>
          <a:p>
            <a:pPr marL="0" indent="0">
              <a:spcBef>
                <a:spcPts val="1200"/>
              </a:spcBef>
              <a:buSzTx/>
              <a:buNone/>
              <a:defRPr sz="3800" b="1"/>
            </a:pPr>
            <a:r>
              <a:t>UTEX 2797</a:t>
            </a:r>
          </a:p>
          <a:p>
            <a:pPr marL="502708" indent="-502708">
              <a:spcBef>
                <a:spcPts val="1200"/>
              </a:spcBef>
              <a:defRPr sz="3800"/>
            </a:pPr>
            <a:r>
              <a:t>198 Mbp on 66 scaffolds</a:t>
            </a:r>
          </a:p>
          <a:p>
            <a:pPr marL="502708" indent="-502708">
              <a:spcBef>
                <a:spcPts val="1200"/>
              </a:spcBef>
              <a:defRPr sz="3800"/>
            </a:pPr>
            <a:r>
              <a:t>45,535  protein coding genes</a:t>
            </a:r>
          </a:p>
        </p:txBody>
      </p:sp>
      <p:sp>
        <p:nvSpPr>
          <p:cNvPr id="320" name="12B1 Assembly Scaffolds"/>
          <p:cNvSpPr txBox="1"/>
          <p:nvPr/>
        </p:nvSpPr>
        <p:spPr>
          <a:xfrm>
            <a:off x="3908672" y="12976388"/>
            <a:ext cx="4688206"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12B1 Assembly Scaffolds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 parvum strain diversity"/>
          <p:cNvSpPr txBox="1">
            <a:spLocks noGrp="1"/>
          </p:cNvSpPr>
          <p:nvPr>
            <p:ph type="title"/>
          </p:nvPr>
        </p:nvSpPr>
        <p:spPr>
          <a:prstGeom prst="rect">
            <a:avLst/>
          </a:prstGeom>
        </p:spPr>
        <p:txBody>
          <a:bodyPr/>
          <a:lstStyle/>
          <a:p>
            <a:pPr>
              <a:defRPr i="1">
                <a:latin typeface="Helvetica Neue"/>
                <a:ea typeface="Helvetica Neue"/>
                <a:cs typeface="Helvetica Neue"/>
                <a:sym typeface="Helvetica Neue"/>
              </a:defRPr>
            </a:pPr>
            <a:r>
              <a:t>P. parvum </a:t>
            </a:r>
            <a:r>
              <a:rPr i="0">
                <a:latin typeface="+mn-lt"/>
                <a:ea typeface="+mn-ea"/>
                <a:cs typeface="+mn-cs"/>
                <a:sym typeface="Helvetica Neue Medium"/>
              </a:rPr>
              <a:t>strain diversity</a:t>
            </a:r>
          </a:p>
        </p:txBody>
      </p:sp>
      <p:sp>
        <p:nvSpPr>
          <p:cNvPr id="325" name="Maximum likelihood phylogeny of 2699 single-copy genes…"/>
          <p:cNvSpPr txBox="1">
            <a:spLocks noGrp="1"/>
          </p:cNvSpPr>
          <p:nvPr>
            <p:ph type="body" sz="half" idx="4294967295"/>
          </p:nvPr>
        </p:nvSpPr>
        <p:spPr>
          <a:xfrm>
            <a:off x="14502738" y="3565013"/>
            <a:ext cx="8235242" cy="8465574"/>
          </a:xfrm>
          <a:prstGeom prst="rect">
            <a:avLst/>
          </a:prstGeom>
        </p:spPr>
        <p:txBody>
          <a:bodyPr anchor="t"/>
          <a:lstStyle/>
          <a:p>
            <a:pPr marL="0" indent="0">
              <a:spcBef>
                <a:spcPts val="2400"/>
              </a:spcBef>
              <a:buSzTx/>
              <a:buNone/>
              <a:defRPr sz="3800" b="1"/>
            </a:pPr>
            <a:r>
              <a:t>Maximum likelihood phylogeny of 2699 single-copy genes </a:t>
            </a:r>
          </a:p>
          <a:p>
            <a:pPr marL="502708" indent="-502708">
              <a:spcBef>
                <a:spcPts val="2400"/>
              </a:spcBef>
              <a:defRPr sz="3800"/>
            </a:pPr>
            <a:r>
              <a:t>A-, B-, and C-type </a:t>
            </a:r>
            <a:r>
              <a:rPr i="1"/>
              <a:t>P. parvum </a:t>
            </a:r>
            <a:r>
              <a:t>form three separate groups</a:t>
            </a:r>
          </a:p>
        </p:txBody>
      </p:sp>
      <p:sp>
        <p:nvSpPr>
          <p:cNvPr id="326" name="Square"/>
          <p:cNvSpPr/>
          <p:nvPr/>
        </p:nvSpPr>
        <p:spPr>
          <a:xfrm>
            <a:off x="8978332" y="2749302"/>
            <a:ext cx="1270001" cy="1270001"/>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27" name="Image" descr="Image"/>
          <p:cNvPicPr>
            <a:picLocks noChangeAspect="1"/>
          </p:cNvPicPr>
          <p:nvPr/>
        </p:nvPicPr>
        <p:blipFill>
          <a:blip r:embed="rId3"/>
          <a:stretch>
            <a:fillRect/>
          </a:stretch>
        </p:blipFill>
        <p:spPr>
          <a:xfrm>
            <a:off x="792588" y="12437339"/>
            <a:ext cx="4536094" cy="670009"/>
          </a:xfrm>
          <a:prstGeom prst="rect">
            <a:avLst/>
          </a:prstGeom>
          <a:ln w="12700">
            <a:miter lim="400000"/>
          </a:ln>
        </p:spPr>
      </p:pic>
      <p:pic>
        <p:nvPicPr>
          <p:cNvPr id="328" name="Image" descr="Image"/>
          <p:cNvPicPr>
            <a:picLocks noChangeAspect="1"/>
          </p:cNvPicPr>
          <p:nvPr/>
        </p:nvPicPr>
        <p:blipFill>
          <a:blip r:embed="rId4"/>
          <a:stretch>
            <a:fillRect/>
          </a:stretch>
        </p:blipFill>
        <p:spPr>
          <a:xfrm>
            <a:off x="792588" y="2848484"/>
            <a:ext cx="2509493" cy="2937270"/>
          </a:xfrm>
          <a:prstGeom prst="rect">
            <a:avLst/>
          </a:prstGeom>
          <a:ln w="12700">
            <a:miter lim="400000"/>
          </a:ln>
        </p:spPr>
      </p:pic>
      <p:pic>
        <p:nvPicPr>
          <p:cNvPr id="329" name="Image" descr="Image"/>
          <p:cNvPicPr>
            <a:picLocks noChangeAspect="1"/>
          </p:cNvPicPr>
          <p:nvPr/>
        </p:nvPicPr>
        <p:blipFill>
          <a:blip r:embed="rId5"/>
          <a:srcRect r="61661"/>
          <a:stretch>
            <a:fillRect/>
          </a:stretch>
        </p:blipFill>
        <p:spPr>
          <a:xfrm>
            <a:off x="3302080" y="2848484"/>
            <a:ext cx="5088223" cy="10347621"/>
          </a:xfrm>
          <a:prstGeom prst="rect">
            <a:avLst/>
          </a:prstGeom>
          <a:ln w="12700">
            <a:miter lim="400000"/>
          </a:ln>
        </p:spPr>
      </p:pic>
      <p:sp>
        <p:nvSpPr>
          <p:cNvPr id="330" name="Rectangle"/>
          <p:cNvSpPr/>
          <p:nvPr/>
        </p:nvSpPr>
        <p:spPr>
          <a:xfrm>
            <a:off x="8070475" y="4164716"/>
            <a:ext cx="583625" cy="489587"/>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Increased substitution rate between A-, B-, and C-type clades.…"/>
          <p:cNvSpPr txBox="1">
            <a:spLocks noGrp="1"/>
          </p:cNvSpPr>
          <p:nvPr>
            <p:ph type="body" sz="quarter" idx="4294967295"/>
          </p:nvPr>
        </p:nvSpPr>
        <p:spPr>
          <a:xfrm>
            <a:off x="16894854" y="3565013"/>
            <a:ext cx="5897981" cy="8465574"/>
          </a:xfrm>
          <a:prstGeom prst="rect">
            <a:avLst/>
          </a:prstGeom>
        </p:spPr>
        <p:txBody>
          <a:bodyPr anchor="t"/>
          <a:lstStyle/>
          <a:p>
            <a:pPr marL="0" indent="0" algn="ctr">
              <a:spcBef>
                <a:spcPts val="2400"/>
              </a:spcBef>
              <a:buSzTx/>
              <a:buNone/>
              <a:defRPr sz="3800"/>
            </a:pPr>
            <a:r>
              <a:t>Increased substitution rate </a:t>
            </a:r>
            <a:r>
              <a:rPr b="1"/>
              <a:t>between</a:t>
            </a:r>
            <a:r>
              <a:t> A-, B-, and C-type clades. </a:t>
            </a:r>
          </a:p>
          <a:p>
            <a:pPr marL="0" indent="0" algn="ctr">
              <a:spcBef>
                <a:spcPts val="2400"/>
              </a:spcBef>
              <a:buSzTx/>
              <a:buNone/>
              <a:defRPr sz="3800"/>
            </a:pPr>
            <a:r>
              <a:t>Increased substitution rate </a:t>
            </a:r>
            <a:r>
              <a:rPr b="1"/>
              <a:t>within</a:t>
            </a:r>
            <a:r>
              <a:t> C-types. </a:t>
            </a:r>
          </a:p>
          <a:p>
            <a:pPr marL="0" indent="0" algn="ctr">
              <a:spcBef>
                <a:spcPts val="2400"/>
              </a:spcBef>
              <a:buSzTx/>
              <a:buNone/>
              <a:defRPr sz="3800"/>
            </a:pPr>
            <a:endParaRPr/>
          </a:p>
          <a:p>
            <a:pPr marL="0" indent="0" algn="ctr">
              <a:spcBef>
                <a:spcPts val="2400"/>
              </a:spcBef>
              <a:buSzTx/>
              <a:buNone/>
              <a:defRPr sz="3800"/>
            </a:pPr>
            <a:r>
              <a:t>Long branch of </a:t>
            </a:r>
            <a:br/>
            <a:r>
              <a:t>UTEX 2797 due to inconsistent location between gene trees</a:t>
            </a:r>
          </a:p>
        </p:txBody>
      </p:sp>
      <p:pic>
        <p:nvPicPr>
          <p:cNvPr id="343" name="Image" descr="Image"/>
          <p:cNvPicPr>
            <a:picLocks noChangeAspect="1"/>
          </p:cNvPicPr>
          <p:nvPr/>
        </p:nvPicPr>
        <p:blipFill>
          <a:blip r:embed="rId3"/>
          <a:stretch>
            <a:fillRect/>
          </a:stretch>
        </p:blipFill>
        <p:spPr>
          <a:xfrm>
            <a:off x="792588" y="2848484"/>
            <a:ext cx="2509493" cy="2937270"/>
          </a:xfrm>
          <a:prstGeom prst="rect">
            <a:avLst/>
          </a:prstGeom>
          <a:ln w="12700">
            <a:miter lim="400000"/>
          </a:ln>
        </p:spPr>
      </p:pic>
      <p:pic>
        <p:nvPicPr>
          <p:cNvPr id="344" name="Image" descr="Image"/>
          <p:cNvPicPr>
            <a:picLocks noChangeAspect="1"/>
          </p:cNvPicPr>
          <p:nvPr/>
        </p:nvPicPr>
        <p:blipFill>
          <a:blip r:embed="rId4"/>
          <a:stretch>
            <a:fillRect/>
          </a:stretch>
        </p:blipFill>
        <p:spPr>
          <a:xfrm>
            <a:off x="3302080" y="2848484"/>
            <a:ext cx="13271733" cy="10347621"/>
          </a:xfrm>
          <a:prstGeom prst="rect">
            <a:avLst/>
          </a:prstGeom>
          <a:ln w="12700">
            <a:miter lim="400000"/>
          </a:ln>
        </p:spPr>
      </p:pic>
      <p:pic>
        <p:nvPicPr>
          <p:cNvPr id="345" name="Image" descr="Image"/>
          <p:cNvPicPr>
            <a:picLocks noChangeAspect="1"/>
          </p:cNvPicPr>
          <p:nvPr/>
        </p:nvPicPr>
        <p:blipFill>
          <a:blip r:embed="rId5"/>
          <a:stretch>
            <a:fillRect/>
          </a:stretch>
        </p:blipFill>
        <p:spPr>
          <a:xfrm>
            <a:off x="792588" y="12437339"/>
            <a:ext cx="4536094" cy="670009"/>
          </a:xfrm>
          <a:prstGeom prst="rect">
            <a:avLst/>
          </a:prstGeom>
          <a:ln w="12700">
            <a:miter lim="400000"/>
          </a:ln>
        </p:spPr>
      </p:pic>
      <p:sp>
        <p:nvSpPr>
          <p:cNvPr id="346" name="P. parvum strain diversity"/>
          <p:cNvSpPr txBox="1">
            <a:spLocks noGrp="1"/>
          </p:cNvSpPr>
          <p:nvPr>
            <p:ph type="title"/>
          </p:nvPr>
        </p:nvSpPr>
        <p:spPr>
          <a:prstGeom prst="rect">
            <a:avLst/>
          </a:prstGeom>
        </p:spPr>
        <p:txBody>
          <a:bodyPr/>
          <a:lstStyle/>
          <a:p>
            <a:pPr>
              <a:defRPr i="1">
                <a:latin typeface="Helvetica Neue"/>
                <a:ea typeface="Helvetica Neue"/>
                <a:cs typeface="Helvetica Neue"/>
                <a:sym typeface="Helvetica Neue"/>
              </a:defRPr>
            </a:pPr>
            <a:r>
              <a:t>P. parvum </a:t>
            </a:r>
            <a:r>
              <a:rPr i="0">
                <a:latin typeface="+mn-lt"/>
                <a:ea typeface="+mn-ea"/>
                <a:cs typeface="+mn-cs"/>
                <a:sym typeface="Helvetica Neue Medium"/>
              </a:rPr>
              <a:t>strain diversity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UTEX 2797 groups with…"/>
          <p:cNvSpPr txBox="1"/>
          <p:nvPr/>
        </p:nvSpPr>
        <p:spPr>
          <a:xfrm>
            <a:off x="18043604" y="11467862"/>
            <a:ext cx="4503421" cy="1500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UTEX 2797 groups with</a:t>
            </a:r>
          </a:p>
          <a:p>
            <a:r>
              <a:t>RCC3707 (England) and </a:t>
            </a:r>
          </a:p>
          <a:p>
            <a:r>
              <a:t>CCMP2941 (Russia)</a:t>
            </a:r>
          </a:p>
        </p:txBody>
      </p:sp>
      <p:sp>
        <p:nvSpPr>
          <p:cNvPr id="361" name="Gene Tree 2"/>
          <p:cNvSpPr txBox="1"/>
          <p:nvPr/>
        </p:nvSpPr>
        <p:spPr>
          <a:xfrm>
            <a:off x="19161839" y="3261374"/>
            <a:ext cx="2266951"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Gene Tree 2</a:t>
            </a:r>
          </a:p>
        </p:txBody>
      </p:sp>
      <p:sp>
        <p:nvSpPr>
          <p:cNvPr id="362" name="Square"/>
          <p:cNvSpPr/>
          <p:nvPr/>
        </p:nvSpPr>
        <p:spPr>
          <a:xfrm>
            <a:off x="6687505" y="4026465"/>
            <a:ext cx="1270001" cy="1270001"/>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63" name="UTEX 2797 groups with…"/>
          <p:cNvSpPr txBox="1"/>
          <p:nvPr/>
        </p:nvSpPr>
        <p:spPr>
          <a:xfrm>
            <a:off x="11194536" y="11407661"/>
            <a:ext cx="4334257" cy="1500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UTEX 2797 groups with</a:t>
            </a:r>
          </a:p>
          <a:p>
            <a:r>
              <a:t>12B1 (Texas) and </a:t>
            </a:r>
          </a:p>
          <a:p>
            <a:r>
              <a:t>CCMP3037 (Wyoming)</a:t>
            </a:r>
          </a:p>
        </p:txBody>
      </p:sp>
      <p:pic>
        <p:nvPicPr>
          <p:cNvPr id="364" name="Image" descr="Image"/>
          <p:cNvPicPr>
            <a:picLocks noChangeAspect="1"/>
          </p:cNvPicPr>
          <p:nvPr/>
        </p:nvPicPr>
        <p:blipFill>
          <a:blip r:embed="rId3"/>
          <a:stretch>
            <a:fillRect/>
          </a:stretch>
        </p:blipFill>
        <p:spPr>
          <a:xfrm>
            <a:off x="9888215" y="4026465"/>
            <a:ext cx="6946901" cy="7176554"/>
          </a:xfrm>
          <a:prstGeom prst="rect">
            <a:avLst/>
          </a:prstGeom>
          <a:ln w="12700">
            <a:miter lim="400000"/>
          </a:ln>
        </p:spPr>
      </p:pic>
      <p:pic>
        <p:nvPicPr>
          <p:cNvPr id="365" name="Image" descr="Image"/>
          <p:cNvPicPr>
            <a:picLocks noChangeAspect="1"/>
          </p:cNvPicPr>
          <p:nvPr/>
        </p:nvPicPr>
        <p:blipFill>
          <a:blip r:embed="rId4"/>
          <a:stretch>
            <a:fillRect/>
          </a:stretch>
        </p:blipFill>
        <p:spPr>
          <a:xfrm>
            <a:off x="17144920" y="4026465"/>
            <a:ext cx="6300789" cy="7236755"/>
          </a:xfrm>
          <a:prstGeom prst="rect">
            <a:avLst/>
          </a:prstGeom>
          <a:ln w="12700">
            <a:miter lim="400000"/>
          </a:ln>
        </p:spPr>
      </p:pic>
      <p:pic>
        <p:nvPicPr>
          <p:cNvPr id="366" name="Image" descr="Image"/>
          <p:cNvPicPr>
            <a:picLocks noChangeAspect="1"/>
          </p:cNvPicPr>
          <p:nvPr/>
        </p:nvPicPr>
        <p:blipFill>
          <a:blip r:embed="rId5"/>
          <a:stretch>
            <a:fillRect/>
          </a:stretch>
        </p:blipFill>
        <p:spPr>
          <a:xfrm>
            <a:off x="792588" y="12437339"/>
            <a:ext cx="4536094" cy="670009"/>
          </a:xfrm>
          <a:prstGeom prst="rect">
            <a:avLst/>
          </a:prstGeom>
          <a:ln w="12700">
            <a:miter lim="400000"/>
          </a:ln>
        </p:spPr>
      </p:pic>
      <p:pic>
        <p:nvPicPr>
          <p:cNvPr id="367" name="Image" descr="Image"/>
          <p:cNvPicPr>
            <a:picLocks noChangeAspect="1"/>
          </p:cNvPicPr>
          <p:nvPr/>
        </p:nvPicPr>
        <p:blipFill>
          <a:blip r:embed="rId6"/>
          <a:stretch>
            <a:fillRect/>
          </a:stretch>
        </p:blipFill>
        <p:spPr>
          <a:xfrm>
            <a:off x="792588" y="2848484"/>
            <a:ext cx="2509493" cy="2937270"/>
          </a:xfrm>
          <a:prstGeom prst="rect">
            <a:avLst/>
          </a:prstGeom>
          <a:ln w="12700">
            <a:miter lim="400000"/>
          </a:ln>
        </p:spPr>
      </p:pic>
      <p:pic>
        <p:nvPicPr>
          <p:cNvPr id="368" name="Image" descr="Image"/>
          <p:cNvPicPr>
            <a:picLocks noChangeAspect="1"/>
          </p:cNvPicPr>
          <p:nvPr/>
        </p:nvPicPr>
        <p:blipFill>
          <a:blip r:embed="rId7"/>
          <a:stretch>
            <a:fillRect/>
          </a:stretch>
        </p:blipFill>
        <p:spPr>
          <a:xfrm>
            <a:off x="2552854" y="4021323"/>
            <a:ext cx="6731001" cy="8230699"/>
          </a:xfrm>
          <a:prstGeom prst="rect">
            <a:avLst/>
          </a:prstGeom>
          <a:ln w="12700">
            <a:miter lim="400000"/>
          </a:ln>
        </p:spPr>
      </p:pic>
      <p:sp>
        <p:nvSpPr>
          <p:cNvPr id="369" name="Gene Tree 1"/>
          <p:cNvSpPr txBox="1"/>
          <p:nvPr/>
        </p:nvSpPr>
        <p:spPr>
          <a:xfrm>
            <a:off x="12228190" y="3261374"/>
            <a:ext cx="2266951"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Gene Tree 1</a:t>
            </a:r>
          </a:p>
        </p:txBody>
      </p:sp>
      <p:sp>
        <p:nvSpPr>
          <p:cNvPr id="370" name="P. parvum strain diversity"/>
          <p:cNvSpPr txBox="1">
            <a:spLocks noGrp="1"/>
          </p:cNvSpPr>
          <p:nvPr>
            <p:ph type="title"/>
          </p:nvPr>
        </p:nvSpPr>
        <p:spPr>
          <a:prstGeom prst="rect">
            <a:avLst/>
          </a:prstGeom>
        </p:spPr>
        <p:txBody>
          <a:bodyPr/>
          <a:lstStyle/>
          <a:p>
            <a:pPr>
              <a:defRPr i="1">
                <a:latin typeface="Helvetica Neue"/>
                <a:ea typeface="Helvetica Neue"/>
                <a:cs typeface="Helvetica Neue"/>
                <a:sym typeface="Helvetica Neue"/>
              </a:defRPr>
            </a:pPr>
            <a:r>
              <a:t>P. parvum </a:t>
            </a:r>
            <a:r>
              <a:rPr i="0">
                <a:latin typeface="+mn-lt"/>
                <a:ea typeface="+mn-ea"/>
                <a:cs typeface="+mn-cs"/>
                <a:sym typeface="Helvetica Neue Medium"/>
              </a:rPr>
              <a:t>strain diversity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quare"/>
          <p:cNvSpPr/>
          <p:nvPr/>
        </p:nvSpPr>
        <p:spPr>
          <a:xfrm>
            <a:off x="6687505" y="4026465"/>
            <a:ext cx="1270001" cy="1270001"/>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85" name="Image" descr="Image"/>
          <p:cNvPicPr>
            <a:picLocks noChangeAspect="1"/>
          </p:cNvPicPr>
          <p:nvPr/>
        </p:nvPicPr>
        <p:blipFill>
          <a:blip r:embed="rId3"/>
          <a:stretch>
            <a:fillRect/>
          </a:stretch>
        </p:blipFill>
        <p:spPr>
          <a:xfrm>
            <a:off x="792588" y="12437339"/>
            <a:ext cx="4536094" cy="670009"/>
          </a:xfrm>
          <a:prstGeom prst="rect">
            <a:avLst/>
          </a:prstGeom>
          <a:ln w="12700">
            <a:miter lim="400000"/>
          </a:ln>
        </p:spPr>
      </p:pic>
      <p:pic>
        <p:nvPicPr>
          <p:cNvPr id="386" name="Image" descr="Image"/>
          <p:cNvPicPr>
            <a:picLocks noChangeAspect="1"/>
          </p:cNvPicPr>
          <p:nvPr/>
        </p:nvPicPr>
        <p:blipFill>
          <a:blip r:embed="rId4"/>
          <a:stretch>
            <a:fillRect/>
          </a:stretch>
        </p:blipFill>
        <p:spPr>
          <a:xfrm>
            <a:off x="792588" y="2848484"/>
            <a:ext cx="2509493" cy="2937270"/>
          </a:xfrm>
          <a:prstGeom prst="rect">
            <a:avLst/>
          </a:prstGeom>
          <a:ln w="12700">
            <a:miter lim="400000"/>
          </a:ln>
        </p:spPr>
      </p:pic>
      <p:pic>
        <p:nvPicPr>
          <p:cNvPr id="387" name="Image" descr="Image"/>
          <p:cNvPicPr>
            <a:picLocks noChangeAspect="1"/>
          </p:cNvPicPr>
          <p:nvPr/>
        </p:nvPicPr>
        <p:blipFill>
          <a:blip r:embed="rId5"/>
          <a:stretch>
            <a:fillRect/>
          </a:stretch>
        </p:blipFill>
        <p:spPr>
          <a:xfrm>
            <a:off x="2552854" y="4021323"/>
            <a:ext cx="6731001" cy="8230699"/>
          </a:xfrm>
          <a:prstGeom prst="rect">
            <a:avLst/>
          </a:prstGeom>
          <a:ln w="12700">
            <a:miter lim="400000"/>
          </a:ln>
        </p:spPr>
      </p:pic>
      <p:sp>
        <p:nvSpPr>
          <p:cNvPr id="388" name="P. parvum strain diversity"/>
          <p:cNvSpPr txBox="1">
            <a:spLocks noGrp="1"/>
          </p:cNvSpPr>
          <p:nvPr>
            <p:ph type="title"/>
          </p:nvPr>
        </p:nvSpPr>
        <p:spPr>
          <a:prstGeom prst="rect">
            <a:avLst/>
          </a:prstGeom>
        </p:spPr>
        <p:txBody>
          <a:bodyPr/>
          <a:lstStyle/>
          <a:p>
            <a:pPr>
              <a:defRPr i="1">
                <a:latin typeface="Helvetica Neue"/>
                <a:ea typeface="Helvetica Neue"/>
                <a:cs typeface="Helvetica Neue"/>
                <a:sym typeface="Helvetica Neue"/>
              </a:defRPr>
            </a:pPr>
            <a:r>
              <a:t>P. parvum </a:t>
            </a:r>
            <a:r>
              <a:rPr i="0">
                <a:latin typeface="+mn-lt"/>
                <a:ea typeface="+mn-ea"/>
                <a:cs typeface="+mn-cs"/>
                <a:sym typeface="Helvetica Neue Medium"/>
              </a:rPr>
              <a:t>strain diversity</a:t>
            </a:r>
          </a:p>
        </p:txBody>
      </p:sp>
      <p:sp>
        <p:nvSpPr>
          <p:cNvPr id="389" name="Across UTEX 2797 genome:…"/>
          <p:cNvSpPr txBox="1">
            <a:spLocks noGrp="1"/>
          </p:cNvSpPr>
          <p:nvPr>
            <p:ph type="body" sz="quarter" idx="4294967295"/>
          </p:nvPr>
        </p:nvSpPr>
        <p:spPr>
          <a:xfrm>
            <a:off x="10789249" y="7982050"/>
            <a:ext cx="9943545" cy="4790294"/>
          </a:xfrm>
          <a:prstGeom prst="rect">
            <a:avLst/>
          </a:prstGeom>
        </p:spPr>
        <p:txBody>
          <a:bodyPr/>
          <a:lstStyle/>
          <a:p>
            <a:pPr marL="0" indent="0">
              <a:spcBef>
                <a:spcPts val="2400"/>
              </a:spcBef>
              <a:buSzTx/>
              <a:buNone/>
              <a:defRPr sz="3800" b="1"/>
            </a:pPr>
            <a:r>
              <a:t>Across UTEX 2797 genome:</a:t>
            </a:r>
          </a:p>
          <a:p>
            <a:pPr marL="502708" indent="-502708">
              <a:spcBef>
                <a:spcPts val="2400"/>
              </a:spcBef>
              <a:defRPr sz="3800"/>
            </a:pPr>
            <a:r>
              <a:t>31 scaffolds grouped with A1 clade </a:t>
            </a:r>
          </a:p>
          <a:p>
            <a:pPr marL="502708" indent="-502708">
              <a:spcBef>
                <a:spcPts val="2400"/>
              </a:spcBef>
              <a:defRPr sz="3800"/>
            </a:pPr>
            <a:r>
              <a:t>31 scaffolds grouped with A2 clade</a:t>
            </a:r>
          </a:p>
          <a:p>
            <a:pPr marL="502708" indent="-502708">
              <a:spcBef>
                <a:spcPts val="2400"/>
              </a:spcBef>
              <a:defRPr sz="3800"/>
            </a:pPr>
            <a:r>
              <a:t>4 scaffolds unclear</a:t>
            </a:r>
          </a:p>
        </p:txBody>
      </p:sp>
      <p:pic>
        <p:nvPicPr>
          <p:cNvPr id="390" name="Image" descr="Image"/>
          <p:cNvPicPr>
            <a:picLocks noChangeAspect="1"/>
          </p:cNvPicPr>
          <p:nvPr/>
        </p:nvPicPr>
        <p:blipFill>
          <a:blip r:embed="rId6"/>
          <a:stretch>
            <a:fillRect/>
          </a:stretch>
        </p:blipFill>
        <p:spPr>
          <a:xfrm>
            <a:off x="11374430" y="3400153"/>
            <a:ext cx="4953001" cy="4268546"/>
          </a:xfrm>
          <a:prstGeom prst="rect">
            <a:avLst/>
          </a:prstGeom>
          <a:ln w="12700">
            <a:miter lim="400000"/>
          </a:ln>
        </p:spPr>
      </p:pic>
      <p:sp>
        <p:nvSpPr>
          <p:cNvPr id="391" name="UTEX 2797 is a hybrid with two phylogenetically distinct A-type subgenomes"/>
          <p:cNvSpPr txBox="1"/>
          <p:nvPr/>
        </p:nvSpPr>
        <p:spPr>
          <a:xfrm>
            <a:off x="17107789" y="3400153"/>
            <a:ext cx="6430606" cy="26997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701675">
              <a:defRPr sz="4250" b="0">
                <a:latin typeface="+mn-lt"/>
                <a:ea typeface="+mn-ea"/>
                <a:cs typeface="+mn-cs"/>
                <a:sym typeface="Helvetica Neue Medium"/>
              </a:defRPr>
            </a:lvl1pPr>
          </a:lstStyle>
          <a:p>
            <a:r>
              <a:t>UTEX 2797 is a hybrid with two phylogenetically distinct A-type subgenomes</a:t>
            </a:r>
          </a:p>
        </p:txBody>
      </p:sp>
      <p:pic>
        <p:nvPicPr>
          <p:cNvPr id="392" name="Image" descr="Image"/>
          <p:cNvPicPr>
            <a:picLocks/>
          </p:cNvPicPr>
          <p:nvPr/>
        </p:nvPicPr>
        <p:blipFill>
          <a:blip r:embed="rId7"/>
          <a:stretch>
            <a:fillRect/>
          </a:stretch>
        </p:blipFill>
        <p:spPr>
          <a:xfrm>
            <a:off x="19326699" y="6433530"/>
            <a:ext cx="3368201" cy="2470337"/>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Golden Algae Attacking video  EurekAlert Science News.mov" descr="Golden Algae Attacking video  EurekAlert Science News.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625291" y="2915526"/>
            <a:ext cx="17133418" cy="9637548"/>
          </a:xfrm>
          <a:prstGeom prst="rect">
            <a:avLst/>
          </a:prstGeom>
        </p:spPr>
      </p:pic>
      <p:sp>
        <p:nvSpPr>
          <p:cNvPr id="154" name="P. parvum is a photosynthetic predator"/>
          <p:cNvSpPr txBox="1">
            <a:spLocks noGrp="1"/>
          </p:cNvSpPr>
          <p:nvPr>
            <p:ph type="ctrTitle"/>
          </p:nvPr>
        </p:nvSpPr>
        <p:spPr>
          <a:xfrm>
            <a:off x="1689100" y="355600"/>
            <a:ext cx="21005800" cy="2286000"/>
          </a:xfrm>
          <a:prstGeom prst="rect">
            <a:avLst/>
          </a:prstGeom>
        </p:spPr>
        <p:txBody>
          <a:bodyPr anchor="ctr"/>
          <a:lstStyle/>
          <a:p>
            <a:pPr defTabSz="676909">
              <a:defRPr sz="9184" i="1">
                <a:latin typeface="Helvetica Neue"/>
                <a:ea typeface="Helvetica Neue"/>
                <a:cs typeface="Helvetica Neue"/>
                <a:sym typeface="Helvetica Neue"/>
              </a:defRPr>
            </a:pPr>
            <a:r>
              <a:t>P. parvum </a:t>
            </a:r>
            <a:r>
              <a:rPr i="0">
                <a:latin typeface="+mn-lt"/>
                <a:ea typeface="+mn-ea"/>
                <a:cs typeface="+mn-cs"/>
                <a:sym typeface="Helvetica Neue Medium"/>
              </a:rPr>
              <a:t>is a photosynthetic predator</a:t>
            </a:r>
          </a:p>
        </p:txBody>
      </p:sp>
      <p:sp>
        <p:nvSpPr>
          <p:cNvPr id="155" name="Rounded Rectangle"/>
          <p:cNvSpPr/>
          <p:nvPr/>
        </p:nvSpPr>
        <p:spPr>
          <a:xfrm>
            <a:off x="12402885" y="7293625"/>
            <a:ext cx="10185813" cy="5769193"/>
          </a:xfrm>
          <a:prstGeom prst="roundRect">
            <a:avLst>
              <a:gd name="adj" fmla="val 15000"/>
            </a:avLst>
          </a:prstGeom>
          <a:solidFill>
            <a:srgbClr val="FFFFFF">
              <a:alpha val="95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6" name="“People had postulated that a haptonema might be involved in feeding, but many of us discounted this idea because haptophytes are generally photosynthetic. Little did we suspect what dark deeds could be done by such little plants.”…"/>
          <p:cNvSpPr txBox="1"/>
          <p:nvPr/>
        </p:nvSpPr>
        <p:spPr>
          <a:xfrm>
            <a:off x="13011774" y="7941844"/>
            <a:ext cx="8429632" cy="3950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3400" b="0" i="1"/>
            </a:pPr>
            <a:r>
              <a:t>“People had postulated that a haptonema might be involved in feeding, but many of us discounted this idea because haptophytes are generally photosynthetic. Little did we suspect what dark deeds could be done by such little plants.”</a:t>
            </a:r>
          </a:p>
          <a:p>
            <a:pPr algn="r" defTabSz="584200">
              <a:spcBef>
                <a:spcPts val="1800"/>
              </a:spcBef>
              <a:defRPr sz="3400" b="0"/>
            </a:pPr>
            <a:r>
              <a:t>- Ralph A. Lewin 1992 Nature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75" fill="hold"/>
                                        <p:tgtEl>
                                          <p:spTgt spid="1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3"/>
                </p:tgtEl>
              </p:cMediaNode>
            </p:video>
            <p:seq concurrent="1" prevAc="none" nextAc="seek">
              <p:cTn id="8" restart="whenNotActive" fill="hold" evtFilter="cancelBubble" nodeType="interactiveSeq">
                <p:stCondLst>
                  <p:cond evt="onClick" delay="0">
                    <p:tgtEl>
                      <p:spTgt spid="15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3"/>
                                        </p:tgtEl>
                                      </p:cBhvr>
                                    </p:cmd>
                                  </p:childTnLst>
                                </p:cTn>
                              </p:par>
                            </p:childTnLst>
                          </p:cTn>
                        </p:par>
                      </p:childTnLst>
                    </p:cTn>
                  </p:par>
                </p:childTnLst>
              </p:cTn>
              <p:nextCondLst>
                <p:cond evt="onClick" delay="0">
                  <p:tgtEl>
                    <p:spTgt spid="15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Genome diversity in P. parvum"/>
          <p:cNvSpPr txBox="1">
            <a:spLocks noGrp="1"/>
          </p:cNvSpPr>
          <p:nvPr>
            <p:ph type="title"/>
          </p:nvPr>
        </p:nvSpPr>
        <p:spPr>
          <a:prstGeom prst="rect">
            <a:avLst/>
          </a:prstGeom>
        </p:spPr>
        <p:txBody>
          <a:bodyPr/>
          <a:lstStyle/>
          <a:p>
            <a:pPr>
              <a:defRPr i="1">
                <a:latin typeface="Helvetica Neue"/>
                <a:ea typeface="Helvetica Neue"/>
                <a:cs typeface="Helvetica Neue"/>
                <a:sym typeface="Helvetica Neue"/>
              </a:defRPr>
            </a:pPr>
            <a:r>
              <a:rPr i="0">
                <a:latin typeface="+mn-lt"/>
                <a:ea typeface="+mn-ea"/>
                <a:cs typeface="+mn-cs"/>
                <a:sym typeface="Helvetica Neue Medium"/>
              </a:rPr>
              <a:t>Genome diversity in </a:t>
            </a:r>
            <a:r>
              <a:t>P. parvum</a:t>
            </a:r>
          </a:p>
        </p:txBody>
      </p:sp>
      <p:sp>
        <p:nvSpPr>
          <p:cNvPr id="397" name="Square"/>
          <p:cNvSpPr/>
          <p:nvPr/>
        </p:nvSpPr>
        <p:spPr>
          <a:xfrm>
            <a:off x="8220435" y="2566005"/>
            <a:ext cx="1270001" cy="1270001"/>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98" name="Image" descr="Image"/>
          <p:cNvPicPr>
            <a:picLocks noChangeAspect="1"/>
          </p:cNvPicPr>
          <p:nvPr/>
        </p:nvPicPr>
        <p:blipFill>
          <a:blip r:embed="rId3"/>
          <a:stretch>
            <a:fillRect/>
          </a:stretch>
        </p:blipFill>
        <p:spPr>
          <a:xfrm>
            <a:off x="9207500" y="4317118"/>
            <a:ext cx="2984500" cy="2475305"/>
          </a:xfrm>
          <a:prstGeom prst="rect">
            <a:avLst/>
          </a:prstGeom>
          <a:ln w="12700">
            <a:miter lim="400000"/>
          </a:ln>
        </p:spPr>
      </p:pic>
      <p:pic>
        <p:nvPicPr>
          <p:cNvPr id="399" name="Image" descr="Image"/>
          <p:cNvPicPr>
            <a:picLocks noChangeAspect="1"/>
          </p:cNvPicPr>
          <p:nvPr/>
        </p:nvPicPr>
        <p:blipFill>
          <a:blip r:embed="rId4"/>
          <a:stretch>
            <a:fillRect/>
          </a:stretch>
        </p:blipFill>
        <p:spPr>
          <a:xfrm>
            <a:off x="13179063" y="4316694"/>
            <a:ext cx="2984501" cy="2475729"/>
          </a:xfrm>
          <a:prstGeom prst="rect">
            <a:avLst/>
          </a:prstGeom>
          <a:ln w="12700">
            <a:miter lim="400000"/>
          </a:ln>
        </p:spPr>
      </p:pic>
      <p:pic>
        <p:nvPicPr>
          <p:cNvPr id="400" name="Image" descr="Image"/>
          <p:cNvPicPr>
            <a:picLocks noChangeAspect="1"/>
          </p:cNvPicPr>
          <p:nvPr/>
        </p:nvPicPr>
        <p:blipFill>
          <a:blip r:embed="rId5"/>
          <a:stretch>
            <a:fillRect/>
          </a:stretch>
        </p:blipFill>
        <p:spPr>
          <a:xfrm>
            <a:off x="1237088" y="2848484"/>
            <a:ext cx="2509493" cy="2937270"/>
          </a:xfrm>
          <a:prstGeom prst="rect">
            <a:avLst/>
          </a:prstGeom>
          <a:ln w="12700">
            <a:miter lim="400000"/>
          </a:ln>
        </p:spPr>
      </p:pic>
      <p:pic>
        <p:nvPicPr>
          <p:cNvPr id="401" name="Image" descr="Image"/>
          <p:cNvPicPr>
            <a:picLocks noChangeAspect="1"/>
          </p:cNvPicPr>
          <p:nvPr/>
        </p:nvPicPr>
        <p:blipFill>
          <a:blip r:embed="rId6"/>
          <a:stretch>
            <a:fillRect/>
          </a:stretch>
        </p:blipFill>
        <p:spPr>
          <a:xfrm>
            <a:off x="2837424" y="3797300"/>
            <a:ext cx="5827512" cy="8572500"/>
          </a:xfrm>
          <a:prstGeom prst="rect">
            <a:avLst/>
          </a:prstGeom>
          <a:ln w="12700">
            <a:miter lim="400000"/>
          </a:ln>
        </p:spPr>
      </p:pic>
      <p:sp>
        <p:nvSpPr>
          <p:cNvPr id="402" name="Multiple hybrid strains"/>
          <p:cNvSpPr txBox="1"/>
          <p:nvPr/>
        </p:nvSpPr>
        <p:spPr>
          <a:xfrm>
            <a:off x="17667879" y="4950724"/>
            <a:ext cx="5767125" cy="63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b="0"/>
            </a:lvl1pPr>
          </a:lstStyle>
          <a:p>
            <a:r>
              <a:t>Multiple hybrid strains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Rectangle"/>
          <p:cNvSpPr/>
          <p:nvPr/>
        </p:nvSpPr>
        <p:spPr>
          <a:xfrm>
            <a:off x="11081680" y="3134842"/>
            <a:ext cx="1368710" cy="536143"/>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aphicFrame>
        <p:nvGraphicFramePr>
          <p:cNvPr id="407" name="Table 1"/>
          <p:cNvGraphicFramePr/>
          <p:nvPr/>
        </p:nvGraphicFramePr>
        <p:xfrm>
          <a:off x="8825348" y="3342863"/>
          <a:ext cx="8217861" cy="8909872"/>
        </p:xfrm>
        <a:graphic>
          <a:graphicData uri="http://schemas.openxmlformats.org/drawingml/2006/table">
            <a:tbl>
              <a:tblPr>
                <a:tableStyleId>{2708684C-4D16-4618-839F-0558EEFCDFE6}</a:tableStyleId>
              </a:tblPr>
              <a:tblGrid>
                <a:gridCol w="5166641">
                  <a:extLst>
                    <a:ext uri="{9D8B030D-6E8A-4147-A177-3AD203B41FA5}">
                      <a16:colId xmlns:a16="http://schemas.microsoft.com/office/drawing/2014/main" val="20000"/>
                    </a:ext>
                  </a:extLst>
                </a:gridCol>
                <a:gridCol w="3051220">
                  <a:extLst>
                    <a:ext uri="{9D8B030D-6E8A-4147-A177-3AD203B41FA5}">
                      <a16:colId xmlns:a16="http://schemas.microsoft.com/office/drawing/2014/main" val="20001"/>
                    </a:ext>
                  </a:extLst>
                </a:gridCol>
              </a:tblGrid>
              <a:tr h="556867">
                <a:tc>
                  <a:txBody>
                    <a:bodyPr/>
                    <a:lstStyle/>
                    <a:p>
                      <a:pPr algn="l" defTabSz="457200">
                        <a:defRPr sz="1800"/>
                      </a:pPr>
                      <a:r>
                        <a:rPr sz="3000" b="1">
                          <a:latin typeface="Helvetica"/>
                          <a:ea typeface="Helvetica"/>
                          <a:cs typeface="Helvetica"/>
                          <a:sym typeface="Helvetica"/>
                        </a:rPr>
                        <a:t>Genome size (Mbp)</a:t>
                      </a:r>
                    </a:p>
                  </a:txBody>
                  <a:tcPr marL="63500" marR="63500" marT="0" marB="0" anchor="ctr" horzOverflow="overflow">
                    <a:lnL w="12700">
                      <a:miter lim="400000"/>
                    </a:lnL>
                    <a:lnT w="12700">
                      <a:miter lim="400000"/>
                    </a:lnT>
                  </a:tcPr>
                </a:tc>
                <a:tc>
                  <a:txBody>
                    <a:bodyPr/>
                    <a:lstStyle/>
                    <a:p>
                      <a:pPr defTabSz="457200">
                        <a:defRPr sz="1800"/>
                      </a:pPr>
                      <a:r>
                        <a:rPr sz="3000" b="1">
                          <a:latin typeface="Helvetica"/>
                          <a:ea typeface="Helvetica"/>
                          <a:cs typeface="Helvetica"/>
                          <a:sym typeface="Helvetica"/>
                        </a:rPr>
                        <a:t>Genome count</a:t>
                      </a:r>
                    </a:p>
                  </a:txBody>
                  <a:tcPr marL="63500" marR="63500" marT="0" marB="0" anchor="ctr" horzOverflow="overflow">
                    <a:lnR w="12700">
                      <a:miter lim="400000"/>
                    </a:lnR>
                    <a:lnT w="12700">
                      <a:miter lim="400000"/>
                    </a:lnT>
                  </a:tcPr>
                </a:tc>
                <a:extLst>
                  <a:ext uri="{0D108BD9-81ED-4DB2-BD59-A6C34878D82A}">
                    <a16:rowId xmlns:a16="http://schemas.microsoft.com/office/drawing/2014/main" val="10000"/>
                  </a:ext>
                </a:extLst>
              </a:tr>
              <a:tr h="556867">
                <a:tc>
                  <a:txBody>
                    <a:bodyPr/>
                    <a:lstStyle/>
                    <a:p>
                      <a:pPr algn="l" defTabSz="457200">
                        <a:defRPr sz="1800"/>
                      </a:pPr>
                      <a:r>
                        <a:rPr sz="3000">
                          <a:solidFill>
                            <a:srgbClr val="E27400"/>
                          </a:solidFill>
                          <a:latin typeface="Helvetica"/>
                          <a:ea typeface="Helvetica"/>
                          <a:cs typeface="Helvetica"/>
                          <a:sym typeface="Helvetica"/>
                        </a:rPr>
                        <a:t>116</a:t>
                      </a: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01"/>
                  </a:ext>
                </a:extLst>
              </a:tr>
              <a:tr h="556867">
                <a:tc>
                  <a:txBody>
                    <a:bodyPr/>
                    <a:lstStyle/>
                    <a:p>
                      <a:pPr algn="l" defTabSz="914400">
                        <a:defRPr sz="1800"/>
                      </a:pPr>
                      <a:r>
                        <a:rPr sz="3000">
                          <a:solidFill>
                            <a:srgbClr val="E27400"/>
                          </a:solidFill>
                          <a:latin typeface="Helvetica"/>
                          <a:ea typeface="Helvetica"/>
                          <a:cs typeface="Helvetica"/>
                          <a:sym typeface="Helvetica"/>
                        </a:rPr>
                        <a:t>118</a:t>
                      </a: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02"/>
                  </a:ext>
                </a:extLst>
              </a:tr>
              <a:tr h="556867">
                <a:tc>
                  <a:txBody>
                    <a:bodyPr/>
                    <a:lstStyle/>
                    <a:p>
                      <a:pPr algn="l" defTabSz="914400">
                        <a:defRPr sz="3000">
                          <a:solidFill>
                            <a:srgbClr val="E27400"/>
                          </a:solidFill>
                          <a:latin typeface="Helvetica"/>
                          <a:ea typeface="Helvetica"/>
                          <a:cs typeface="Helvetica"/>
                          <a:sym typeface="Helvetica"/>
                        </a:defRPr>
                      </a:pPr>
                      <a:endParaRP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03"/>
                  </a:ext>
                </a:extLst>
              </a:tr>
              <a:tr h="556867">
                <a:tc>
                  <a:txBody>
                    <a:bodyPr/>
                    <a:lstStyle/>
                    <a:p>
                      <a:pPr algn="l" defTabSz="914400">
                        <a:defRPr sz="3000">
                          <a:solidFill>
                            <a:srgbClr val="E27400"/>
                          </a:solidFill>
                          <a:latin typeface="Helvetica"/>
                          <a:ea typeface="Helvetica"/>
                          <a:cs typeface="Helvetica"/>
                          <a:sym typeface="Helvetica"/>
                        </a:defRPr>
                      </a:pPr>
                      <a:endParaRP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04"/>
                  </a:ext>
                </a:extLst>
              </a:tr>
              <a:tr h="556867">
                <a:tc>
                  <a:txBody>
                    <a:bodyPr/>
                    <a:lstStyle/>
                    <a:p>
                      <a:pPr algn="l" defTabSz="914400">
                        <a:defRPr sz="1800"/>
                      </a:pPr>
                      <a:r>
                        <a:rPr sz="3000">
                          <a:solidFill>
                            <a:srgbClr val="E27400"/>
                          </a:solidFill>
                          <a:latin typeface="Helvetica"/>
                          <a:ea typeface="Helvetica"/>
                          <a:cs typeface="Helvetica"/>
                          <a:sym typeface="Helvetica"/>
                        </a:rPr>
                        <a:t>140</a:t>
                      </a: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05"/>
                  </a:ext>
                </a:extLst>
              </a:tr>
              <a:tr h="556867">
                <a:tc>
                  <a:txBody>
                    <a:bodyPr/>
                    <a:lstStyle/>
                    <a:p>
                      <a:pPr algn="l" defTabSz="914400">
                        <a:defRPr sz="1800"/>
                      </a:pPr>
                      <a:r>
                        <a:rPr sz="3000">
                          <a:solidFill>
                            <a:srgbClr val="E27400"/>
                          </a:solidFill>
                          <a:latin typeface="Helvetica"/>
                          <a:ea typeface="Helvetica"/>
                          <a:cs typeface="Helvetica"/>
                          <a:sym typeface="Helvetica"/>
                        </a:rPr>
                        <a:t>121</a:t>
                      </a:r>
                    </a:p>
                  </a:txBody>
                  <a:tcPr marL="63500" marR="63500" marT="0" marB="0" anchor="ctr" horzOverflow="overflow">
                    <a:lnL w="12700">
                      <a:miter lim="400000"/>
                    </a:lnL>
                  </a:tcPr>
                </a:tc>
                <a:tc>
                  <a:txBody>
                    <a:bodyPr/>
                    <a:lstStyle/>
                    <a:p>
                      <a:pPr defTabSz="457200">
                        <a:defRPr sz="1800"/>
                      </a:pPr>
                      <a:r>
                        <a:rPr sz="3000" b="1">
                          <a:solidFill>
                            <a:srgbClr val="E27400"/>
                          </a:solidFill>
                          <a:latin typeface="Helvetica"/>
                          <a:ea typeface="Helvetica"/>
                          <a:cs typeface="Helvetica"/>
                          <a:sym typeface="Helvetica"/>
                        </a:rPr>
                        <a:t>4</a:t>
                      </a:r>
                    </a:p>
                  </a:txBody>
                  <a:tcPr marL="63500" marR="63500" marT="0" marB="0" anchor="ctr" horzOverflow="overflow">
                    <a:lnR w="12700">
                      <a:miter lim="400000"/>
                    </a:lnR>
                    <a:solidFill>
                      <a:srgbClr val="FFFC79">
                        <a:alpha val="50000"/>
                      </a:srgbClr>
                    </a:solidFill>
                  </a:tcPr>
                </a:tc>
                <a:extLst>
                  <a:ext uri="{0D108BD9-81ED-4DB2-BD59-A6C34878D82A}">
                    <a16:rowId xmlns:a16="http://schemas.microsoft.com/office/drawing/2014/main" val="10006"/>
                  </a:ext>
                </a:extLst>
              </a:tr>
              <a:tr h="556867">
                <a:tc>
                  <a:txBody>
                    <a:bodyPr/>
                    <a:lstStyle/>
                    <a:p>
                      <a:pPr algn="l" defTabSz="914400">
                        <a:defRPr sz="1800"/>
                      </a:pPr>
                      <a:r>
                        <a:rPr sz="3000">
                          <a:solidFill>
                            <a:srgbClr val="7570B3"/>
                          </a:solidFill>
                          <a:latin typeface="Helvetica"/>
                          <a:ea typeface="Helvetica"/>
                          <a:cs typeface="Helvetica"/>
                          <a:sym typeface="Helvetica"/>
                        </a:rPr>
                        <a:t>359</a:t>
                      </a:r>
                    </a:p>
                  </a:txBody>
                  <a:tcPr marL="63500" marR="63500" marT="0" marB="0" anchor="ctr" horzOverflow="overflow">
                    <a:lnL w="12700">
                      <a:miter lim="400000"/>
                    </a:lnL>
                  </a:tcPr>
                </a:tc>
                <a:tc>
                  <a:txBody>
                    <a:bodyPr/>
                    <a:lstStyle/>
                    <a:p>
                      <a:pPr defTabSz="457200">
                        <a:defRPr sz="1800"/>
                      </a:pPr>
                      <a:r>
                        <a:rPr sz="3000">
                          <a:solidFill>
                            <a:srgbClr val="7570B3"/>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07"/>
                  </a:ext>
                </a:extLst>
              </a:tr>
              <a:tr h="556867">
                <a:tc>
                  <a:txBody>
                    <a:bodyPr/>
                    <a:lstStyle/>
                    <a:p>
                      <a:pPr algn="l" defTabSz="457200">
                        <a:defRPr sz="1800"/>
                      </a:pPr>
                      <a:r>
                        <a:rPr sz="3000">
                          <a:solidFill>
                            <a:srgbClr val="7570B3"/>
                          </a:solidFill>
                          <a:latin typeface="Helvetica"/>
                          <a:ea typeface="Helvetica"/>
                          <a:cs typeface="Helvetica"/>
                          <a:sym typeface="Helvetica"/>
                        </a:rPr>
                        <a:t>268</a:t>
                      </a:r>
                    </a:p>
                  </a:txBody>
                  <a:tcPr marL="63500" marR="63500" marT="0" marB="0" anchor="ctr" horzOverflow="overflow">
                    <a:lnL w="12700">
                      <a:miter lim="400000"/>
                    </a:lnL>
                  </a:tcPr>
                </a:tc>
                <a:tc>
                  <a:txBody>
                    <a:bodyPr/>
                    <a:lstStyle/>
                    <a:p>
                      <a:pPr defTabSz="457200">
                        <a:defRPr sz="1800"/>
                      </a:pPr>
                      <a:r>
                        <a:rPr sz="3000">
                          <a:solidFill>
                            <a:srgbClr val="7570B3"/>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08"/>
                  </a:ext>
                </a:extLst>
              </a:tr>
              <a:tr h="556867">
                <a:tc>
                  <a:txBody>
                    <a:bodyPr/>
                    <a:lstStyle/>
                    <a:p>
                      <a:pPr algn="l" defTabSz="457200">
                        <a:defRPr sz="1800"/>
                      </a:pPr>
                      <a:r>
                        <a:rPr sz="3000">
                          <a:solidFill>
                            <a:srgbClr val="7570B3"/>
                          </a:solidFill>
                          <a:latin typeface="Helvetica"/>
                          <a:ea typeface="Helvetica"/>
                          <a:cs typeface="Helvetica"/>
                          <a:sym typeface="Helvetica"/>
                        </a:rPr>
                        <a:t>285</a:t>
                      </a:r>
                    </a:p>
                  </a:txBody>
                  <a:tcPr marL="63500" marR="63500" marT="0" marB="0" anchor="ctr" horzOverflow="overflow">
                    <a:lnL w="12700">
                      <a:miter lim="400000"/>
                    </a:lnL>
                  </a:tcPr>
                </a:tc>
                <a:tc>
                  <a:txBody>
                    <a:bodyPr/>
                    <a:lstStyle/>
                    <a:p>
                      <a:pPr defTabSz="457200">
                        <a:defRPr sz="1800"/>
                      </a:pPr>
                      <a:r>
                        <a:rPr sz="3000">
                          <a:solidFill>
                            <a:srgbClr val="7570B3"/>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09"/>
                  </a:ext>
                </a:extLst>
              </a:tr>
              <a:tr h="556867">
                <a:tc>
                  <a:txBody>
                    <a:bodyPr/>
                    <a:lstStyle/>
                    <a:p>
                      <a:pPr algn="l" defTabSz="457200">
                        <a:defRPr sz="1800"/>
                      </a:pPr>
                      <a:r>
                        <a:rPr sz="3000">
                          <a:solidFill>
                            <a:srgbClr val="7570B3"/>
                          </a:solidFill>
                          <a:latin typeface="Helvetica"/>
                          <a:ea typeface="Helvetica"/>
                          <a:cs typeface="Helvetica"/>
                          <a:sym typeface="Helvetica"/>
                        </a:rPr>
                        <a:t>211</a:t>
                      </a:r>
                    </a:p>
                  </a:txBody>
                  <a:tcPr marL="63500" marR="63500" marT="0" marB="0" anchor="ctr" horzOverflow="overflow">
                    <a:lnL w="12700">
                      <a:miter lim="400000"/>
                    </a:lnL>
                  </a:tcPr>
                </a:tc>
                <a:tc>
                  <a:txBody>
                    <a:bodyPr/>
                    <a:lstStyle/>
                    <a:p>
                      <a:pPr defTabSz="457200">
                        <a:defRPr sz="1800"/>
                      </a:pPr>
                      <a:r>
                        <a:rPr sz="3000" b="1">
                          <a:solidFill>
                            <a:srgbClr val="7570B3"/>
                          </a:solidFill>
                          <a:latin typeface="Helvetica"/>
                          <a:ea typeface="Helvetica"/>
                          <a:cs typeface="Helvetica"/>
                          <a:sym typeface="Helvetica"/>
                        </a:rPr>
                        <a:t>4</a:t>
                      </a:r>
                    </a:p>
                  </a:txBody>
                  <a:tcPr marL="63500" marR="63500" marT="0" marB="0" anchor="ctr" horzOverflow="overflow">
                    <a:lnR w="12700">
                      <a:miter lim="400000"/>
                    </a:lnR>
                    <a:solidFill>
                      <a:srgbClr val="FFFC79">
                        <a:alpha val="50000"/>
                      </a:srgbClr>
                    </a:solidFill>
                  </a:tcPr>
                </a:tc>
                <a:extLst>
                  <a:ext uri="{0D108BD9-81ED-4DB2-BD59-A6C34878D82A}">
                    <a16:rowId xmlns:a16="http://schemas.microsoft.com/office/drawing/2014/main" val="10010"/>
                  </a:ext>
                </a:extLst>
              </a:tr>
              <a:tr h="556867">
                <a:tc>
                  <a:txBody>
                    <a:bodyPr/>
                    <a:lstStyle/>
                    <a:p>
                      <a:pPr algn="l" defTabSz="914400">
                        <a:defRPr sz="1800"/>
                      </a:pPr>
                      <a:r>
                        <a:rPr sz="3000">
                          <a:solidFill>
                            <a:srgbClr val="1B9E77"/>
                          </a:solidFill>
                          <a:latin typeface="Helvetica"/>
                          <a:ea typeface="Helvetica"/>
                          <a:cs typeface="Helvetica"/>
                          <a:sym typeface="Helvetica"/>
                        </a:rPr>
                        <a:t>204</a:t>
                      </a:r>
                    </a:p>
                  </a:txBody>
                  <a:tcPr marL="63500" marR="63500" marT="0" marB="0" anchor="ctr" horzOverflow="overflow">
                    <a:lnL w="12700">
                      <a:miter lim="400000"/>
                    </a:lnL>
                  </a:tcPr>
                </a:tc>
                <a:tc>
                  <a:txBody>
                    <a:bodyPr/>
                    <a:lstStyle/>
                    <a:p>
                      <a:pPr defTabSz="457200">
                        <a:defRPr sz="1800"/>
                      </a:pPr>
                      <a:r>
                        <a:rPr sz="3000">
                          <a:solidFill>
                            <a:srgbClr val="1B9E77"/>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11"/>
                  </a:ext>
                </a:extLst>
              </a:tr>
              <a:tr h="556867">
                <a:tc>
                  <a:txBody>
                    <a:bodyPr/>
                    <a:lstStyle/>
                    <a:p>
                      <a:pPr algn="l" defTabSz="457200">
                        <a:defRPr sz="1800"/>
                      </a:pPr>
                      <a:r>
                        <a:rPr sz="3000">
                          <a:solidFill>
                            <a:srgbClr val="1B9E77"/>
                          </a:solidFill>
                          <a:latin typeface="Helvetica"/>
                          <a:ea typeface="Helvetica"/>
                          <a:cs typeface="Helvetica"/>
                          <a:sym typeface="Helvetica"/>
                        </a:rPr>
                        <a:t>215</a:t>
                      </a:r>
                    </a:p>
                  </a:txBody>
                  <a:tcPr marL="63500" marR="63500" marT="0" marB="0" anchor="ctr" horzOverflow="overflow">
                    <a:lnL w="12700">
                      <a:miter lim="400000"/>
                    </a:lnL>
                  </a:tcPr>
                </a:tc>
                <a:tc>
                  <a:txBody>
                    <a:bodyPr/>
                    <a:lstStyle/>
                    <a:p>
                      <a:pPr defTabSz="457200">
                        <a:defRPr sz="1800"/>
                      </a:pPr>
                      <a:r>
                        <a:rPr sz="3000">
                          <a:solidFill>
                            <a:srgbClr val="1B9E77"/>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12"/>
                  </a:ext>
                </a:extLst>
              </a:tr>
              <a:tr h="556867">
                <a:tc>
                  <a:txBody>
                    <a:bodyPr/>
                    <a:lstStyle/>
                    <a:p>
                      <a:pPr algn="l" defTabSz="457200">
                        <a:defRPr sz="1800"/>
                      </a:pPr>
                      <a:r>
                        <a:rPr sz="3000">
                          <a:solidFill>
                            <a:srgbClr val="1B9E77"/>
                          </a:solidFill>
                          <a:latin typeface="Helvetica"/>
                          <a:ea typeface="Helvetica"/>
                          <a:cs typeface="Helvetica"/>
                          <a:sym typeface="Helvetica"/>
                        </a:rPr>
                        <a:t>235</a:t>
                      </a:r>
                    </a:p>
                  </a:txBody>
                  <a:tcPr marL="63500" marR="63500" marT="0" marB="0" anchor="ctr" horzOverflow="overflow">
                    <a:lnL w="12700">
                      <a:miter lim="400000"/>
                    </a:lnL>
                  </a:tcPr>
                </a:tc>
                <a:tc>
                  <a:txBody>
                    <a:bodyPr/>
                    <a:lstStyle/>
                    <a:p>
                      <a:pPr defTabSz="457200">
                        <a:defRPr sz="1800"/>
                      </a:pPr>
                      <a:r>
                        <a:rPr sz="3000">
                          <a:solidFill>
                            <a:srgbClr val="1B9E77"/>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13"/>
                  </a:ext>
                </a:extLst>
              </a:tr>
              <a:tr h="556867">
                <a:tc>
                  <a:txBody>
                    <a:bodyPr/>
                    <a:lstStyle/>
                    <a:p>
                      <a:pPr algn="l" defTabSz="914400">
                        <a:defRPr sz="1800"/>
                      </a:pPr>
                      <a:r>
                        <a:rPr sz="3000">
                          <a:solidFill>
                            <a:srgbClr val="1B9E77"/>
                          </a:solidFill>
                          <a:latin typeface="Helvetica"/>
                          <a:ea typeface="Helvetica"/>
                          <a:cs typeface="Helvetica"/>
                          <a:sym typeface="Helvetica"/>
                        </a:rPr>
                        <a:t>151</a:t>
                      </a:r>
                    </a:p>
                  </a:txBody>
                  <a:tcPr marL="63500" marR="63500" marT="0" marB="0" anchor="ctr" horzOverflow="overflow">
                    <a:lnL w="12700">
                      <a:miter lim="400000"/>
                    </a:lnL>
                  </a:tcPr>
                </a:tc>
                <a:tc>
                  <a:txBody>
                    <a:bodyPr/>
                    <a:lstStyle/>
                    <a:p>
                      <a:pPr defTabSz="457200">
                        <a:defRPr sz="1800"/>
                      </a:pPr>
                      <a:r>
                        <a:rPr sz="3000">
                          <a:solidFill>
                            <a:srgbClr val="1B9E77"/>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14"/>
                  </a:ext>
                </a:extLst>
              </a:tr>
              <a:tr h="556867">
                <a:tc>
                  <a:txBody>
                    <a:bodyPr/>
                    <a:lstStyle/>
                    <a:p>
                      <a:pPr algn="l" defTabSz="457200">
                        <a:defRPr sz="1800"/>
                      </a:pPr>
                      <a:r>
                        <a:rPr sz="3000">
                          <a:solidFill>
                            <a:srgbClr val="1B9E77"/>
                          </a:solidFill>
                          <a:latin typeface="Helvetica"/>
                          <a:ea typeface="Helvetica"/>
                          <a:cs typeface="Helvetica"/>
                          <a:sym typeface="Helvetica"/>
                        </a:rPr>
                        <a:t>154</a:t>
                      </a:r>
                    </a:p>
                  </a:txBody>
                  <a:tcPr marL="63500" marR="63500" marT="0" marB="0" anchor="ctr" horzOverflow="overflow">
                    <a:lnL w="12700">
                      <a:miter lim="400000"/>
                    </a:lnL>
                    <a:lnB w="12700">
                      <a:miter lim="400000"/>
                    </a:lnB>
                  </a:tcPr>
                </a:tc>
                <a:tc>
                  <a:txBody>
                    <a:bodyPr/>
                    <a:lstStyle/>
                    <a:p>
                      <a:pPr defTabSz="457200">
                        <a:defRPr sz="1800"/>
                      </a:pPr>
                      <a:r>
                        <a:rPr sz="3000">
                          <a:solidFill>
                            <a:srgbClr val="1B9E77"/>
                          </a:solidFill>
                          <a:latin typeface="Helvetica"/>
                          <a:ea typeface="Helvetica"/>
                          <a:cs typeface="Helvetica"/>
                          <a:sym typeface="Helvetica"/>
                        </a:rPr>
                        <a:t>1</a:t>
                      </a:r>
                    </a:p>
                  </a:txBody>
                  <a:tcPr marL="63500" marR="63500" marT="0" marB="0" anchor="ctr" horzOverflow="overflow">
                    <a:lnR w="12700">
                      <a:miter lim="400000"/>
                    </a:lnR>
                    <a:lnB w="12700">
                      <a:miter lim="400000"/>
                    </a:lnB>
                  </a:tcPr>
                </a:tc>
                <a:extLst>
                  <a:ext uri="{0D108BD9-81ED-4DB2-BD59-A6C34878D82A}">
                    <a16:rowId xmlns:a16="http://schemas.microsoft.com/office/drawing/2014/main" val="10015"/>
                  </a:ext>
                </a:extLst>
              </a:tr>
            </a:tbl>
          </a:graphicData>
        </a:graphic>
      </p:graphicFrame>
      <p:sp>
        <p:nvSpPr>
          <p:cNvPr id="408" name="Genome diversity in P. parvum"/>
          <p:cNvSpPr txBox="1">
            <a:spLocks noGrp="1"/>
          </p:cNvSpPr>
          <p:nvPr>
            <p:ph type="title"/>
          </p:nvPr>
        </p:nvSpPr>
        <p:spPr>
          <a:prstGeom prst="rect">
            <a:avLst/>
          </a:prstGeom>
        </p:spPr>
        <p:txBody>
          <a:bodyPr/>
          <a:lstStyle/>
          <a:p>
            <a:r>
              <a:t>Genome diversity in </a:t>
            </a:r>
            <a:r>
              <a:rPr i="1">
                <a:latin typeface="Helvetica Neue"/>
                <a:ea typeface="Helvetica Neue"/>
                <a:cs typeface="Helvetica Neue"/>
                <a:sym typeface="Helvetica Neue"/>
              </a:rPr>
              <a:t>P. parvum</a:t>
            </a:r>
          </a:p>
        </p:txBody>
      </p:sp>
      <p:pic>
        <p:nvPicPr>
          <p:cNvPr id="409" name="Image" descr="Image"/>
          <p:cNvPicPr>
            <a:picLocks/>
          </p:cNvPicPr>
          <p:nvPr/>
        </p:nvPicPr>
        <p:blipFill>
          <a:blip r:embed="rId3">
            <a:alphaModFix amt="40000"/>
          </a:blip>
          <a:stretch>
            <a:fillRect/>
          </a:stretch>
        </p:blipFill>
        <p:spPr>
          <a:xfrm>
            <a:off x="9629441" y="3912430"/>
            <a:ext cx="4195221" cy="8305801"/>
          </a:xfrm>
          <a:prstGeom prst="rect">
            <a:avLst/>
          </a:prstGeom>
          <a:ln w="12700">
            <a:miter lim="400000"/>
          </a:ln>
        </p:spPr>
      </p:pic>
      <p:pic>
        <p:nvPicPr>
          <p:cNvPr id="410" name="Image" descr="Image"/>
          <p:cNvPicPr>
            <a:picLocks noChangeAspect="1"/>
          </p:cNvPicPr>
          <p:nvPr/>
        </p:nvPicPr>
        <p:blipFill>
          <a:blip r:embed="rId4"/>
          <a:stretch>
            <a:fillRect/>
          </a:stretch>
        </p:blipFill>
        <p:spPr>
          <a:xfrm>
            <a:off x="1237088" y="2848484"/>
            <a:ext cx="2509493" cy="2937270"/>
          </a:xfrm>
          <a:prstGeom prst="rect">
            <a:avLst/>
          </a:prstGeom>
          <a:ln w="12700">
            <a:miter lim="400000"/>
          </a:ln>
        </p:spPr>
      </p:pic>
      <p:pic>
        <p:nvPicPr>
          <p:cNvPr id="411" name="Image" descr="Image"/>
          <p:cNvPicPr>
            <a:picLocks noChangeAspect="1"/>
          </p:cNvPicPr>
          <p:nvPr/>
        </p:nvPicPr>
        <p:blipFill>
          <a:blip r:embed="rId5"/>
          <a:stretch>
            <a:fillRect/>
          </a:stretch>
        </p:blipFill>
        <p:spPr>
          <a:xfrm>
            <a:off x="2837424" y="3797300"/>
            <a:ext cx="5827512" cy="8572500"/>
          </a:xfrm>
          <a:prstGeom prst="rect">
            <a:avLst/>
          </a:prstGeom>
          <a:ln w="12700">
            <a:miter lim="400000"/>
          </a:ln>
        </p:spPr>
      </p:pic>
      <p:sp>
        <p:nvSpPr>
          <p:cNvPr id="412" name="Rectangle"/>
          <p:cNvSpPr/>
          <p:nvPr/>
        </p:nvSpPr>
        <p:spPr>
          <a:xfrm>
            <a:off x="13941189" y="3162300"/>
            <a:ext cx="4045457" cy="9069366"/>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13" name="Rectangle"/>
          <p:cNvSpPr/>
          <p:nvPr/>
        </p:nvSpPr>
        <p:spPr>
          <a:xfrm>
            <a:off x="8825348" y="5026164"/>
            <a:ext cx="5115842" cy="1088335"/>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14" name="Multiple hybrid strains"/>
          <p:cNvSpPr txBox="1"/>
          <p:nvPr/>
        </p:nvSpPr>
        <p:spPr>
          <a:xfrm>
            <a:off x="17667879" y="4950724"/>
            <a:ext cx="5767125" cy="63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b="0"/>
            </a:lvl1pPr>
          </a:lstStyle>
          <a:p>
            <a:r>
              <a:t>Multiple hybrid strains</a:t>
            </a:r>
          </a:p>
        </p:txBody>
      </p:sp>
      <p:sp>
        <p:nvSpPr>
          <p:cNvPr id="415" name="B-type genomes are &gt; 2x larger than A-type genomes"/>
          <p:cNvSpPr txBox="1"/>
          <p:nvPr/>
        </p:nvSpPr>
        <p:spPr>
          <a:xfrm>
            <a:off x="17381442" y="6238880"/>
            <a:ext cx="6170881" cy="1205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600"/>
            </a:lvl1pPr>
          </a:lstStyle>
          <a:p>
            <a:r>
              <a:t>B-type genomes are &gt; 2x larger than A-type genomes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Rectangle"/>
          <p:cNvSpPr/>
          <p:nvPr/>
        </p:nvSpPr>
        <p:spPr>
          <a:xfrm>
            <a:off x="11081680" y="3134842"/>
            <a:ext cx="1368710" cy="536143"/>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aphicFrame>
        <p:nvGraphicFramePr>
          <p:cNvPr id="420" name="Table 1"/>
          <p:cNvGraphicFramePr/>
          <p:nvPr/>
        </p:nvGraphicFramePr>
        <p:xfrm>
          <a:off x="8825348" y="3342863"/>
          <a:ext cx="8217861" cy="8909872"/>
        </p:xfrm>
        <a:graphic>
          <a:graphicData uri="http://schemas.openxmlformats.org/drawingml/2006/table">
            <a:tbl>
              <a:tblPr>
                <a:tableStyleId>{2708684C-4D16-4618-839F-0558EEFCDFE6}</a:tableStyleId>
              </a:tblPr>
              <a:tblGrid>
                <a:gridCol w="5166641">
                  <a:extLst>
                    <a:ext uri="{9D8B030D-6E8A-4147-A177-3AD203B41FA5}">
                      <a16:colId xmlns:a16="http://schemas.microsoft.com/office/drawing/2014/main" val="20000"/>
                    </a:ext>
                  </a:extLst>
                </a:gridCol>
                <a:gridCol w="3051220">
                  <a:extLst>
                    <a:ext uri="{9D8B030D-6E8A-4147-A177-3AD203B41FA5}">
                      <a16:colId xmlns:a16="http://schemas.microsoft.com/office/drawing/2014/main" val="20001"/>
                    </a:ext>
                  </a:extLst>
                </a:gridCol>
              </a:tblGrid>
              <a:tr h="556867">
                <a:tc>
                  <a:txBody>
                    <a:bodyPr/>
                    <a:lstStyle/>
                    <a:p>
                      <a:pPr algn="l" defTabSz="457200">
                        <a:defRPr sz="1800"/>
                      </a:pPr>
                      <a:r>
                        <a:rPr sz="3000" b="1">
                          <a:latin typeface="Helvetica"/>
                          <a:ea typeface="Helvetica"/>
                          <a:cs typeface="Helvetica"/>
                          <a:sym typeface="Helvetica"/>
                        </a:rPr>
                        <a:t>Genome size (Mbp)</a:t>
                      </a:r>
                    </a:p>
                  </a:txBody>
                  <a:tcPr marL="63500" marR="63500" marT="0" marB="0" anchor="ctr" horzOverflow="overflow">
                    <a:lnL w="12700">
                      <a:miter lim="400000"/>
                    </a:lnL>
                    <a:lnT w="12700">
                      <a:miter lim="400000"/>
                    </a:lnT>
                  </a:tcPr>
                </a:tc>
                <a:tc>
                  <a:txBody>
                    <a:bodyPr/>
                    <a:lstStyle/>
                    <a:p>
                      <a:pPr defTabSz="457200">
                        <a:defRPr sz="1800"/>
                      </a:pPr>
                      <a:r>
                        <a:rPr sz="3000" b="1">
                          <a:latin typeface="Helvetica"/>
                          <a:ea typeface="Helvetica"/>
                          <a:cs typeface="Helvetica"/>
                          <a:sym typeface="Helvetica"/>
                        </a:rPr>
                        <a:t>Genome count</a:t>
                      </a:r>
                    </a:p>
                  </a:txBody>
                  <a:tcPr marL="63500" marR="63500" marT="0" marB="0" anchor="ctr" horzOverflow="overflow">
                    <a:lnR w="12700">
                      <a:miter lim="400000"/>
                    </a:lnR>
                    <a:lnT w="12700">
                      <a:miter lim="400000"/>
                    </a:lnT>
                  </a:tcPr>
                </a:tc>
                <a:extLst>
                  <a:ext uri="{0D108BD9-81ED-4DB2-BD59-A6C34878D82A}">
                    <a16:rowId xmlns:a16="http://schemas.microsoft.com/office/drawing/2014/main" val="10000"/>
                  </a:ext>
                </a:extLst>
              </a:tr>
              <a:tr h="556867">
                <a:tc>
                  <a:txBody>
                    <a:bodyPr/>
                    <a:lstStyle/>
                    <a:p>
                      <a:pPr algn="l" defTabSz="457200">
                        <a:defRPr sz="1800"/>
                      </a:pPr>
                      <a:r>
                        <a:rPr sz="3000">
                          <a:solidFill>
                            <a:srgbClr val="E27400"/>
                          </a:solidFill>
                          <a:latin typeface="Helvetica"/>
                          <a:ea typeface="Helvetica"/>
                          <a:cs typeface="Helvetica"/>
                          <a:sym typeface="Helvetica"/>
                        </a:rPr>
                        <a:t>116</a:t>
                      </a: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01"/>
                  </a:ext>
                </a:extLst>
              </a:tr>
              <a:tr h="556867">
                <a:tc>
                  <a:txBody>
                    <a:bodyPr/>
                    <a:lstStyle/>
                    <a:p>
                      <a:pPr algn="l" defTabSz="914400">
                        <a:defRPr sz="1800"/>
                      </a:pPr>
                      <a:r>
                        <a:rPr sz="3000">
                          <a:solidFill>
                            <a:srgbClr val="E27400"/>
                          </a:solidFill>
                          <a:latin typeface="Helvetica"/>
                          <a:ea typeface="Helvetica"/>
                          <a:cs typeface="Helvetica"/>
                          <a:sym typeface="Helvetica"/>
                        </a:rPr>
                        <a:t>118</a:t>
                      </a: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02"/>
                  </a:ext>
                </a:extLst>
              </a:tr>
              <a:tr h="556867">
                <a:tc>
                  <a:txBody>
                    <a:bodyPr/>
                    <a:lstStyle/>
                    <a:p>
                      <a:pPr algn="l" defTabSz="914400">
                        <a:defRPr sz="1800"/>
                      </a:pPr>
                      <a:r>
                        <a:rPr sz="3000">
                          <a:solidFill>
                            <a:srgbClr val="E27400"/>
                          </a:solidFill>
                          <a:latin typeface="Helvetica"/>
                          <a:ea typeface="Helvetica"/>
                          <a:cs typeface="Helvetica"/>
                          <a:sym typeface="Helvetica"/>
                        </a:rPr>
                        <a:t>137</a:t>
                      </a: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03"/>
                  </a:ext>
                </a:extLst>
              </a:tr>
              <a:tr h="556867">
                <a:tc>
                  <a:txBody>
                    <a:bodyPr/>
                    <a:lstStyle/>
                    <a:p>
                      <a:pPr algn="l" defTabSz="914400">
                        <a:defRPr sz="1800"/>
                      </a:pPr>
                      <a:r>
                        <a:rPr sz="3000">
                          <a:solidFill>
                            <a:srgbClr val="E27400"/>
                          </a:solidFill>
                          <a:latin typeface="Helvetica"/>
                          <a:ea typeface="Helvetica"/>
                          <a:cs typeface="Helvetica"/>
                          <a:sym typeface="Helvetica"/>
                        </a:rPr>
                        <a:t>145</a:t>
                      </a: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04"/>
                  </a:ext>
                </a:extLst>
              </a:tr>
              <a:tr h="556867">
                <a:tc>
                  <a:txBody>
                    <a:bodyPr/>
                    <a:lstStyle/>
                    <a:p>
                      <a:pPr algn="l" defTabSz="914400">
                        <a:defRPr sz="1800"/>
                      </a:pPr>
                      <a:r>
                        <a:rPr sz="3000">
                          <a:solidFill>
                            <a:srgbClr val="E27400"/>
                          </a:solidFill>
                          <a:latin typeface="Helvetica"/>
                          <a:ea typeface="Helvetica"/>
                          <a:cs typeface="Helvetica"/>
                          <a:sym typeface="Helvetica"/>
                        </a:rPr>
                        <a:t>140</a:t>
                      </a: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05"/>
                  </a:ext>
                </a:extLst>
              </a:tr>
              <a:tr h="556867">
                <a:tc>
                  <a:txBody>
                    <a:bodyPr/>
                    <a:lstStyle/>
                    <a:p>
                      <a:pPr algn="l" defTabSz="914400">
                        <a:defRPr sz="1800"/>
                      </a:pPr>
                      <a:r>
                        <a:rPr sz="3000">
                          <a:solidFill>
                            <a:srgbClr val="E27400"/>
                          </a:solidFill>
                          <a:latin typeface="Helvetica"/>
                          <a:ea typeface="Helvetica"/>
                          <a:cs typeface="Helvetica"/>
                          <a:sym typeface="Helvetica"/>
                        </a:rPr>
                        <a:t>121</a:t>
                      </a:r>
                    </a:p>
                  </a:txBody>
                  <a:tcPr marL="63500" marR="63500" marT="0" marB="0" anchor="ctr" horzOverflow="overflow">
                    <a:lnL w="12700">
                      <a:miter lim="400000"/>
                    </a:lnL>
                  </a:tcPr>
                </a:tc>
                <a:tc>
                  <a:txBody>
                    <a:bodyPr/>
                    <a:lstStyle/>
                    <a:p>
                      <a:pPr defTabSz="457200">
                        <a:defRPr sz="1800"/>
                      </a:pPr>
                      <a:r>
                        <a:rPr sz="3000" b="1">
                          <a:solidFill>
                            <a:srgbClr val="E27400"/>
                          </a:solidFill>
                          <a:latin typeface="Helvetica"/>
                          <a:ea typeface="Helvetica"/>
                          <a:cs typeface="Helvetica"/>
                          <a:sym typeface="Helvetica"/>
                        </a:rPr>
                        <a:t>4</a:t>
                      </a:r>
                    </a:p>
                  </a:txBody>
                  <a:tcPr marL="63500" marR="63500" marT="0" marB="0" anchor="ctr" horzOverflow="overflow">
                    <a:lnR w="12700">
                      <a:miter lim="400000"/>
                    </a:lnR>
                    <a:solidFill>
                      <a:srgbClr val="FFFC79">
                        <a:alpha val="50000"/>
                      </a:srgbClr>
                    </a:solidFill>
                  </a:tcPr>
                </a:tc>
                <a:extLst>
                  <a:ext uri="{0D108BD9-81ED-4DB2-BD59-A6C34878D82A}">
                    <a16:rowId xmlns:a16="http://schemas.microsoft.com/office/drawing/2014/main" val="10006"/>
                  </a:ext>
                </a:extLst>
              </a:tr>
              <a:tr h="556867">
                <a:tc>
                  <a:txBody>
                    <a:bodyPr/>
                    <a:lstStyle/>
                    <a:p>
                      <a:pPr algn="l" defTabSz="914400">
                        <a:defRPr sz="1800"/>
                      </a:pPr>
                      <a:r>
                        <a:rPr sz="3000">
                          <a:solidFill>
                            <a:srgbClr val="7570B3"/>
                          </a:solidFill>
                          <a:latin typeface="Helvetica"/>
                          <a:ea typeface="Helvetica"/>
                          <a:cs typeface="Helvetica"/>
                          <a:sym typeface="Helvetica"/>
                        </a:rPr>
                        <a:t>359</a:t>
                      </a:r>
                    </a:p>
                  </a:txBody>
                  <a:tcPr marL="63500" marR="63500" marT="0" marB="0" anchor="ctr" horzOverflow="overflow">
                    <a:lnL w="12700">
                      <a:miter lim="400000"/>
                    </a:lnL>
                  </a:tcPr>
                </a:tc>
                <a:tc>
                  <a:txBody>
                    <a:bodyPr/>
                    <a:lstStyle/>
                    <a:p>
                      <a:pPr defTabSz="457200">
                        <a:defRPr sz="1800"/>
                      </a:pPr>
                      <a:r>
                        <a:rPr sz="3000">
                          <a:solidFill>
                            <a:srgbClr val="7570B3"/>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07"/>
                  </a:ext>
                </a:extLst>
              </a:tr>
              <a:tr h="556867">
                <a:tc>
                  <a:txBody>
                    <a:bodyPr/>
                    <a:lstStyle/>
                    <a:p>
                      <a:pPr algn="l" defTabSz="457200">
                        <a:defRPr sz="1800"/>
                      </a:pPr>
                      <a:r>
                        <a:rPr sz="3000">
                          <a:solidFill>
                            <a:srgbClr val="7570B3"/>
                          </a:solidFill>
                          <a:latin typeface="Helvetica"/>
                          <a:ea typeface="Helvetica"/>
                          <a:cs typeface="Helvetica"/>
                          <a:sym typeface="Helvetica"/>
                        </a:rPr>
                        <a:t>268</a:t>
                      </a:r>
                    </a:p>
                  </a:txBody>
                  <a:tcPr marL="63500" marR="63500" marT="0" marB="0" anchor="ctr" horzOverflow="overflow">
                    <a:lnL w="12700">
                      <a:miter lim="400000"/>
                    </a:lnL>
                  </a:tcPr>
                </a:tc>
                <a:tc>
                  <a:txBody>
                    <a:bodyPr/>
                    <a:lstStyle/>
                    <a:p>
                      <a:pPr defTabSz="457200">
                        <a:defRPr sz="1800"/>
                      </a:pPr>
                      <a:r>
                        <a:rPr sz="3000">
                          <a:solidFill>
                            <a:srgbClr val="7570B3"/>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08"/>
                  </a:ext>
                </a:extLst>
              </a:tr>
              <a:tr h="556867">
                <a:tc>
                  <a:txBody>
                    <a:bodyPr/>
                    <a:lstStyle/>
                    <a:p>
                      <a:pPr algn="l" defTabSz="457200">
                        <a:defRPr sz="1800"/>
                      </a:pPr>
                      <a:r>
                        <a:rPr sz="3000">
                          <a:solidFill>
                            <a:srgbClr val="7570B3"/>
                          </a:solidFill>
                          <a:latin typeface="Helvetica"/>
                          <a:ea typeface="Helvetica"/>
                          <a:cs typeface="Helvetica"/>
                          <a:sym typeface="Helvetica"/>
                        </a:rPr>
                        <a:t>285</a:t>
                      </a:r>
                    </a:p>
                  </a:txBody>
                  <a:tcPr marL="63500" marR="63500" marT="0" marB="0" anchor="ctr" horzOverflow="overflow">
                    <a:lnL w="12700">
                      <a:miter lim="400000"/>
                    </a:lnL>
                  </a:tcPr>
                </a:tc>
                <a:tc>
                  <a:txBody>
                    <a:bodyPr/>
                    <a:lstStyle/>
                    <a:p>
                      <a:pPr defTabSz="457200">
                        <a:defRPr sz="1800"/>
                      </a:pPr>
                      <a:r>
                        <a:rPr sz="3000">
                          <a:solidFill>
                            <a:srgbClr val="7570B3"/>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09"/>
                  </a:ext>
                </a:extLst>
              </a:tr>
              <a:tr h="556867">
                <a:tc>
                  <a:txBody>
                    <a:bodyPr/>
                    <a:lstStyle/>
                    <a:p>
                      <a:pPr algn="l" defTabSz="457200">
                        <a:defRPr sz="1800"/>
                      </a:pPr>
                      <a:r>
                        <a:rPr sz="3000">
                          <a:solidFill>
                            <a:srgbClr val="7570B3"/>
                          </a:solidFill>
                          <a:latin typeface="Helvetica"/>
                          <a:ea typeface="Helvetica"/>
                          <a:cs typeface="Helvetica"/>
                          <a:sym typeface="Helvetica"/>
                        </a:rPr>
                        <a:t>211</a:t>
                      </a:r>
                    </a:p>
                  </a:txBody>
                  <a:tcPr marL="63500" marR="63500" marT="0" marB="0" anchor="ctr" horzOverflow="overflow">
                    <a:lnL w="12700">
                      <a:miter lim="400000"/>
                    </a:lnL>
                  </a:tcPr>
                </a:tc>
                <a:tc>
                  <a:txBody>
                    <a:bodyPr/>
                    <a:lstStyle/>
                    <a:p>
                      <a:pPr defTabSz="457200">
                        <a:defRPr sz="1800"/>
                      </a:pPr>
                      <a:r>
                        <a:rPr sz="3000" b="1">
                          <a:solidFill>
                            <a:srgbClr val="7570B3"/>
                          </a:solidFill>
                          <a:latin typeface="Helvetica"/>
                          <a:ea typeface="Helvetica"/>
                          <a:cs typeface="Helvetica"/>
                          <a:sym typeface="Helvetica"/>
                        </a:rPr>
                        <a:t>4</a:t>
                      </a:r>
                    </a:p>
                  </a:txBody>
                  <a:tcPr marL="63500" marR="63500" marT="0" marB="0" anchor="ctr" horzOverflow="overflow">
                    <a:lnR w="12700">
                      <a:miter lim="400000"/>
                    </a:lnR>
                    <a:solidFill>
                      <a:srgbClr val="FFFC79">
                        <a:alpha val="50000"/>
                      </a:srgbClr>
                    </a:solidFill>
                  </a:tcPr>
                </a:tc>
                <a:extLst>
                  <a:ext uri="{0D108BD9-81ED-4DB2-BD59-A6C34878D82A}">
                    <a16:rowId xmlns:a16="http://schemas.microsoft.com/office/drawing/2014/main" val="10010"/>
                  </a:ext>
                </a:extLst>
              </a:tr>
              <a:tr h="556867">
                <a:tc>
                  <a:txBody>
                    <a:bodyPr/>
                    <a:lstStyle/>
                    <a:p>
                      <a:pPr algn="l" defTabSz="914400">
                        <a:defRPr sz="1800"/>
                      </a:pPr>
                      <a:r>
                        <a:rPr sz="3000">
                          <a:solidFill>
                            <a:srgbClr val="1B9E77"/>
                          </a:solidFill>
                          <a:latin typeface="Helvetica"/>
                          <a:ea typeface="Helvetica"/>
                          <a:cs typeface="Helvetica"/>
                          <a:sym typeface="Helvetica"/>
                        </a:rPr>
                        <a:t>204</a:t>
                      </a:r>
                    </a:p>
                  </a:txBody>
                  <a:tcPr marL="63500" marR="63500" marT="0" marB="0" anchor="ctr" horzOverflow="overflow">
                    <a:lnL w="12700">
                      <a:miter lim="400000"/>
                    </a:lnL>
                  </a:tcPr>
                </a:tc>
                <a:tc>
                  <a:txBody>
                    <a:bodyPr/>
                    <a:lstStyle/>
                    <a:p>
                      <a:pPr defTabSz="457200">
                        <a:defRPr sz="1800"/>
                      </a:pPr>
                      <a:r>
                        <a:rPr sz="3000">
                          <a:solidFill>
                            <a:srgbClr val="1B9E77"/>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11"/>
                  </a:ext>
                </a:extLst>
              </a:tr>
              <a:tr h="556867">
                <a:tc>
                  <a:txBody>
                    <a:bodyPr/>
                    <a:lstStyle/>
                    <a:p>
                      <a:pPr algn="l" defTabSz="457200">
                        <a:defRPr sz="1800"/>
                      </a:pPr>
                      <a:r>
                        <a:rPr sz="3000">
                          <a:solidFill>
                            <a:srgbClr val="1B9E77"/>
                          </a:solidFill>
                          <a:latin typeface="Helvetica"/>
                          <a:ea typeface="Helvetica"/>
                          <a:cs typeface="Helvetica"/>
                          <a:sym typeface="Helvetica"/>
                        </a:rPr>
                        <a:t>215</a:t>
                      </a:r>
                    </a:p>
                  </a:txBody>
                  <a:tcPr marL="63500" marR="63500" marT="0" marB="0" anchor="ctr" horzOverflow="overflow">
                    <a:lnL w="12700">
                      <a:miter lim="400000"/>
                    </a:lnL>
                  </a:tcPr>
                </a:tc>
                <a:tc>
                  <a:txBody>
                    <a:bodyPr/>
                    <a:lstStyle/>
                    <a:p>
                      <a:pPr defTabSz="457200">
                        <a:defRPr sz="1800"/>
                      </a:pPr>
                      <a:r>
                        <a:rPr sz="3000">
                          <a:solidFill>
                            <a:srgbClr val="1B9E77"/>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12"/>
                  </a:ext>
                </a:extLst>
              </a:tr>
              <a:tr h="556867">
                <a:tc>
                  <a:txBody>
                    <a:bodyPr/>
                    <a:lstStyle/>
                    <a:p>
                      <a:pPr algn="l" defTabSz="457200">
                        <a:defRPr sz="1800"/>
                      </a:pPr>
                      <a:r>
                        <a:rPr sz="3000">
                          <a:solidFill>
                            <a:srgbClr val="1B9E77"/>
                          </a:solidFill>
                          <a:latin typeface="Helvetica"/>
                          <a:ea typeface="Helvetica"/>
                          <a:cs typeface="Helvetica"/>
                          <a:sym typeface="Helvetica"/>
                        </a:rPr>
                        <a:t>235</a:t>
                      </a:r>
                    </a:p>
                  </a:txBody>
                  <a:tcPr marL="63500" marR="63500" marT="0" marB="0" anchor="ctr" horzOverflow="overflow">
                    <a:lnL w="12700">
                      <a:miter lim="400000"/>
                    </a:lnL>
                  </a:tcPr>
                </a:tc>
                <a:tc>
                  <a:txBody>
                    <a:bodyPr/>
                    <a:lstStyle/>
                    <a:p>
                      <a:pPr defTabSz="457200">
                        <a:defRPr sz="1800"/>
                      </a:pPr>
                      <a:r>
                        <a:rPr sz="3000">
                          <a:solidFill>
                            <a:srgbClr val="1B9E77"/>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13"/>
                  </a:ext>
                </a:extLst>
              </a:tr>
              <a:tr h="556867">
                <a:tc>
                  <a:txBody>
                    <a:bodyPr/>
                    <a:lstStyle/>
                    <a:p>
                      <a:pPr algn="l" defTabSz="914400">
                        <a:defRPr sz="1800"/>
                      </a:pPr>
                      <a:r>
                        <a:rPr sz="3000">
                          <a:solidFill>
                            <a:srgbClr val="1B9E77"/>
                          </a:solidFill>
                          <a:latin typeface="Helvetica"/>
                          <a:ea typeface="Helvetica"/>
                          <a:cs typeface="Helvetica"/>
                          <a:sym typeface="Helvetica"/>
                        </a:rPr>
                        <a:t>151</a:t>
                      </a:r>
                    </a:p>
                  </a:txBody>
                  <a:tcPr marL="63500" marR="63500" marT="0" marB="0" anchor="ctr" horzOverflow="overflow">
                    <a:lnL w="12700">
                      <a:miter lim="400000"/>
                    </a:lnL>
                  </a:tcPr>
                </a:tc>
                <a:tc>
                  <a:txBody>
                    <a:bodyPr/>
                    <a:lstStyle/>
                    <a:p>
                      <a:pPr defTabSz="457200">
                        <a:defRPr sz="1800"/>
                      </a:pPr>
                      <a:r>
                        <a:rPr sz="3000">
                          <a:solidFill>
                            <a:srgbClr val="1B9E77"/>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14"/>
                  </a:ext>
                </a:extLst>
              </a:tr>
              <a:tr h="556867">
                <a:tc>
                  <a:txBody>
                    <a:bodyPr/>
                    <a:lstStyle/>
                    <a:p>
                      <a:pPr algn="l" defTabSz="457200">
                        <a:defRPr sz="1800"/>
                      </a:pPr>
                      <a:r>
                        <a:rPr sz="3000">
                          <a:solidFill>
                            <a:srgbClr val="1B9E77"/>
                          </a:solidFill>
                          <a:latin typeface="Helvetica"/>
                          <a:ea typeface="Helvetica"/>
                          <a:cs typeface="Helvetica"/>
                          <a:sym typeface="Helvetica"/>
                        </a:rPr>
                        <a:t>154</a:t>
                      </a:r>
                    </a:p>
                  </a:txBody>
                  <a:tcPr marL="63500" marR="63500" marT="0" marB="0" anchor="ctr" horzOverflow="overflow">
                    <a:lnL w="12700">
                      <a:miter lim="400000"/>
                    </a:lnL>
                    <a:lnB w="12700">
                      <a:miter lim="400000"/>
                    </a:lnB>
                  </a:tcPr>
                </a:tc>
                <a:tc>
                  <a:txBody>
                    <a:bodyPr/>
                    <a:lstStyle/>
                    <a:p>
                      <a:pPr defTabSz="457200">
                        <a:defRPr sz="1800"/>
                      </a:pPr>
                      <a:r>
                        <a:rPr sz="3000">
                          <a:solidFill>
                            <a:srgbClr val="1B9E77"/>
                          </a:solidFill>
                          <a:latin typeface="Helvetica"/>
                          <a:ea typeface="Helvetica"/>
                          <a:cs typeface="Helvetica"/>
                          <a:sym typeface="Helvetica"/>
                        </a:rPr>
                        <a:t>1</a:t>
                      </a:r>
                    </a:p>
                  </a:txBody>
                  <a:tcPr marL="63500" marR="63500" marT="0" marB="0" anchor="ctr" horzOverflow="overflow">
                    <a:lnR w="12700">
                      <a:miter lim="400000"/>
                    </a:lnR>
                    <a:lnB w="12700">
                      <a:miter lim="400000"/>
                    </a:lnB>
                  </a:tcPr>
                </a:tc>
                <a:extLst>
                  <a:ext uri="{0D108BD9-81ED-4DB2-BD59-A6C34878D82A}">
                    <a16:rowId xmlns:a16="http://schemas.microsoft.com/office/drawing/2014/main" val="10015"/>
                  </a:ext>
                </a:extLst>
              </a:tr>
            </a:tbl>
          </a:graphicData>
        </a:graphic>
      </p:graphicFrame>
      <p:sp>
        <p:nvSpPr>
          <p:cNvPr id="421" name="Genome diversity in P. parvum"/>
          <p:cNvSpPr txBox="1">
            <a:spLocks noGrp="1"/>
          </p:cNvSpPr>
          <p:nvPr>
            <p:ph type="title"/>
          </p:nvPr>
        </p:nvSpPr>
        <p:spPr>
          <a:prstGeom prst="rect">
            <a:avLst/>
          </a:prstGeom>
        </p:spPr>
        <p:txBody>
          <a:bodyPr/>
          <a:lstStyle/>
          <a:p>
            <a:r>
              <a:t>Genome diversity in </a:t>
            </a:r>
            <a:r>
              <a:rPr i="1">
                <a:latin typeface="Helvetica Neue"/>
                <a:ea typeface="Helvetica Neue"/>
                <a:cs typeface="Helvetica Neue"/>
                <a:sym typeface="Helvetica Neue"/>
              </a:rPr>
              <a:t>P. parvum</a:t>
            </a:r>
          </a:p>
        </p:txBody>
      </p:sp>
      <p:pic>
        <p:nvPicPr>
          <p:cNvPr id="422" name="Image" descr="Image"/>
          <p:cNvPicPr>
            <a:picLocks/>
          </p:cNvPicPr>
          <p:nvPr/>
        </p:nvPicPr>
        <p:blipFill>
          <a:blip r:embed="rId3">
            <a:alphaModFix amt="40000"/>
          </a:blip>
          <a:stretch>
            <a:fillRect/>
          </a:stretch>
        </p:blipFill>
        <p:spPr>
          <a:xfrm>
            <a:off x="9629441" y="3912430"/>
            <a:ext cx="4195221" cy="8305801"/>
          </a:xfrm>
          <a:prstGeom prst="rect">
            <a:avLst/>
          </a:prstGeom>
          <a:ln w="12700">
            <a:miter lim="400000"/>
          </a:ln>
        </p:spPr>
      </p:pic>
      <p:pic>
        <p:nvPicPr>
          <p:cNvPr id="423" name="Image" descr="Image"/>
          <p:cNvPicPr>
            <a:picLocks noChangeAspect="1"/>
          </p:cNvPicPr>
          <p:nvPr/>
        </p:nvPicPr>
        <p:blipFill>
          <a:blip r:embed="rId4"/>
          <a:stretch>
            <a:fillRect/>
          </a:stretch>
        </p:blipFill>
        <p:spPr>
          <a:xfrm>
            <a:off x="1237088" y="2848484"/>
            <a:ext cx="2509493" cy="2937270"/>
          </a:xfrm>
          <a:prstGeom prst="rect">
            <a:avLst/>
          </a:prstGeom>
          <a:ln w="12700">
            <a:miter lim="400000"/>
          </a:ln>
        </p:spPr>
      </p:pic>
      <p:pic>
        <p:nvPicPr>
          <p:cNvPr id="424" name="Image" descr="Image"/>
          <p:cNvPicPr>
            <a:picLocks noChangeAspect="1"/>
          </p:cNvPicPr>
          <p:nvPr/>
        </p:nvPicPr>
        <p:blipFill>
          <a:blip r:embed="rId5"/>
          <a:stretch>
            <a:fillRect/>
          </a:stretch>
        </p:blipFill>
        <p:spPr>
          <a:xfrm>
            <a:off x="2837424" y="3797300"/>
            <a:ext cx="5827512" cy="8572500"/>
          </a:xfrm>
          <a:prstGeom prst="rect">
            <a:avLst/>
          </a:prstGeom>
          <a:ln w="12700">
            <a:miter lim="400000"/>
          </a:ln>
        </p:spPr>
      </p:pic>
      <p:sp>
        <p:nvSpPr>
          <p:cNvPr id="425" name="Rectangle"/>
          <p:cNvSpPr/>
          <p:nvPr/>
        </p:nvSpPr>
        <p:spPr>
          <a:xfrm>
            <a:off x="8825348" y="5026164"/>
            <a:ext cx="8556095" cy="1088335"/>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26" name="Multiple hybrid strains"/>
          <p:cNvSpPr txBox="1"/>
          <p:nvPr/>
        </p:nvSpPr>
        <p:spPr>
          <a:xfrm>
            <a:off x="17667879" y="4950724"/>
            <a:ext cx="5767125" cy="63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b="0"/>
            </a:lvl1pPr>
          </a:lstStyle>
          <a:p>
            <a:r>
              <a:t>Multiple hybrid strains</a:t>
            </a:r>
          </a:p>
        </p:txBody>
      </p:sp>
      <p:sp>
        <p:nvSpPr>
          <p:cNvPr id="427" name="B-type genomes are &gt; 2x larger than A-type genomes"/>
          <p:cNvSpPr txBox="1"/>
          <p:nvPr/>
        </p:nvSpPr>
        <p:spPr>
          <a:xfrm>
            <a:off x="17381442" y="6238880"/>
            <a:ext cx="6170881" cy="11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600" b="0"/>
            </a:lvl1pPr>
          </a:lstStyle>
          <a:p>
            <a:r>
              <a:t>B-type genomes are &gt; 2x larger than A-type genomes</a:t>
            </a:r>
          </a:p>
        </p:txBody>
      </p:sp>
      <p:sp>
        <p:nvSpPr>
          <p:cNvPr id="428" name="strains can be haploid, diploid, even tetraploid"/>
          <p:cNvSpPr txBox="1"/>
          <p:nvPr/>
        </p:nvSpPr>
        <p:spPr>
          <a:xfrm>
            <a:off x="18331812" y="8073136"/>
            <a:ext cx="4439257" cy="176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600"/>
            </a:lvl1pPr>
          </a:lstStyle>
          <a:p>
            <a:r>
              <a:t>strains can be haploid, diploid, even tetraploid</a:t>
            </a:r>
          </a:p>
        </p:txBody>
      </p:sp>
      <p:pic>
        <p:nvPicPr>
          <p:cNvPr id="429" name="Image" descr="Image"/>
          <p:cNvPicPr>
            <a:picLocks noChangeAspect="1"/>
          </p:cNvPicPr>
          <p:nvPr/>
        </p:nvPicPr>
        <p:blipFill>
          <a:blip r:embed="rId6"/>
          <a:stretch>
            <a:fillRect/>
          </a:stretch>
        </p:blipFill>
        <p:spPr>
          <a:xfrm>
            <a:off x="21403003" y="10186230"/>
            <a:ext cx="2032001" cy="2032001"/>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Rectangle"/>
          <p:cNvSpPr/>
          <p:nvPr/>
        </p:nvSpPr>
        <p:spPr>
          <a:xfrm>
            <a:off x="11081680" y="3134842"/>
            <a:ext cx="1368710" cy="536143"/>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aphicFrame>
        <p:nvGraphicFramePr>
          <p:cNvPr id="434" name="Table 1"/>
          <p:cNvGraphicFramePr/>
          <p:nvPr/>
        </p:nvGraphicFramePr>
        <p:xfrm>
          <a:off x="8825348" y="3342863"/>
          <a:ext cx="8217861" cy="8909872"/>
        </p:xfrm>
        <a:graphic>
          <a:graphicData uri="http://schemas.openxmlformats.org/drawingml/2006/table">
            <a:tbl>
              <a:tblPr>
                <a:tableStyleId>{2708684C-4D16-4618-839F-0558EEFCDFE6}</a:tableStyleId>
              </a:tblPr>
              <a:tblGrid>
                <a:gridCol w="5166641">
                  <a:extLst>
                    <a:ext uri="{9D8B030D-6E8A-4147-A177-3AD203B41FA5}">
                      <a16:colId xmlns:a16="http://schemas.microsoft.com/office/drawing/2014/main" val="20000"/>
                    </a:ext>
                  </a:extLst>
                </a:gridCol>
                <a:gridCol w="3051220">
                  <a:extLst>
                    <a:ext uri="{9D8B030D-6E8A-4147-A177-3AD203B41FA5}">
                      <a16:colId xmlns:a16="http://schemas.microsoft.com/office/drawing/2014/main" val="20001"/>
                    </a:ext>
                  </a:extLst>
                </a:gridCol>
              </a:tblGrid>
              <a:tr h="556867">
                <a:tc>
                  <a:txBody>
                    <a:bodyPr/>
                    <a:lstStyle/>
                    <a:p>
                      <a:pPr algn="l" defTabSz="457200">
                        <a:defRPr sz="1800"/>
                      </a:pPr>
                      <a:r>
                        <a:rPr sz="3000" b="1">
                          <a:latin typeface="Helvetica"/>
                          <a:ea typeface="Helvetica"/>
                          <a:cs typeface="Helvetica"/>
                          <a:sym typeface="Helvetica"/>
                        </a:rPr>
                        <a:t>Genome size (Mbp)</a:t>
                      </a:r>
                    </a:p>
                  </a:txBody>
                  <a:tcPr marL="63500" marR="63500" marT="0" marB="0" anchor="ctr" horzOverflow="overflow">
                    <a:lnL w="12700">
                      <a:miter lim="400000"/>
                    </a:lnL>
                    <a:lnT w="12700">
                      <a:miter lim="400000"/>
                    </a:lnT>
                  </a:tcPr>
                </a:tc>
                <a:tc>
                  <a:txBody>
                    <a:bodyPr/>
                    <a:lstStyle/>
                    <a:p>
                      <a:pPr defTabSz="457200">
                        <a:defRPr sz="1800"/>
                      </a:pPr>
                      <a:r>
                        <a:rPr sz="3000" b="1">
                          <a:latin typeface="Helvetica"/>
                          <a:ea typeface="Helvetica"/>
                          <a:cs typeface="Helvetica"/>
                          <a:sym typeface="Helvetica"/>
                        </a:rPr>
                        <a:t>Genome count</a:t>
                      </a:r>
                    </a:p>
                  </a:txBody>
                  <a:tcPr marL="63500" marR="63500" marT="0" marB="0" anchor="ctr" horzOverflow="overflow">
                    <a:lnR w="12700">
                      <a:miter lim="400000"/>
                    </a:lnR>
                    <a:lnT w="12700">
                      <a:miter lim="400000"/>
                    </a:lnT>
                  </a:tcPr>
                </a:tc>
                <a:extLst>
                  <a:ext uri="{0D108BD9-81ED-4DB2-BD59-A6C34878D82A}">
                    <a16:rowId xmlns:a16="http://schemas.microsoft.com/office/drawing/2014/main" val="10000"/>
                  </a:ext>
                </a:extLst>
              </a:tr>
              <a:tr h="556867">
                <a:tc>
                  <a:txBody>
                    <a:bodyPr/>
                    <a:lstStyle/>
                    <a:p>
                      <a:pPr algn="l" defTabSz="457200">
                        <a:defRPr sz="1800"/>
                      </a:pPr>
                      <a:r>
                        <a:rPr sz="3000">
                          <a:solidFill>
                            <a:srgbClr val="E27400"/>
                          </a:solidFill>
                          <a:latin typeface="Helvetica"/>
                          <a:ea typeface="Helvetica"/>
                          <a:cs typeface="Helvetica"/>
                          <a:sym typeface="Helvetica"/>
                        </a:rPr>
                        <a:t>116</a:t>
                      </a: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01"/>
                  </a:ext>
                </a:extLst>
              </a:tr>
              <a:tr h="556867">
                <a:tc>
                  <a:txBody>
                    <a:bodyPr/>
                    <a:lstStyle/>
                    <a:p>
                      <a:pPr algn="l" defTabSz="914400">
                        <a:defRPr sz="1800"/>
                      </a:pPr>
                      <a:r>
                        <a:rPr sz="3000">
                          <a:solidFill>
                            <a:srgbClr val="E27400"/>
                          </a:solidFill>
                          <a:latin typeface="Helvetica"/>
                          <a:ea typeface="Helvetica"/>
                          <a:cs typeface="Helvetica"/>
                          <a:sym typeface="Helvetica"/>
                        </a:rPr>
                        <a:t>118</a:t>
                      </a: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02"/>
                  </a:ext>
                </a:extLst>
              </a:tr>
              <a:tr h="556867">
                <a:tc>
                  <a:txBody>
                    <a:bodyPr/>
                    <a:lstStyle/>
                    <a:p>
                      <a:pPr algn="l" defTabSz="914400">
                        <a:defRPr sz="1800"/>
                      </a:pPr>
                      <a:r>
                        <a:rPr sz="3000">
                          <a:solidFill>
                            <a:srgbClr val="E27400"/>
                          </a:solidFill>
                          <a:latin typeface="Helvetica"/>
                          <a:ea typeface="Helvetica"/>
                          <a:cs typeface="Helvetica"/>
                          <a:sym typeface="Helvetica"/>
                        </a:rPr>
                        <a:t>137</a:t>
                      </a: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03"/>
                  </a:ext>
                </a:extLst>
              </a:tr>
              <a:tr h="556867">
                <a:tc>
                  <a:txBody>
                    <a:bodyPr/>
                    <a:lstStyle/>
                    <a:p>
                      <a:pPr algn="l" defTabSz="914400">
                        <a:defRPr sz="1800"/>
                      </a:pPr>
                      <a:r>
                        <a:rPr sz="3000">
                          <a:solidFill>
                            <a:srgbClr val="E27400"/>
                          </a:solidFill>
                          <a:latin typeface="Helvetica"/>
                          <a:ea typeface="Helvetica"/>
                          <a:cs typeface="Helvetica"/>
                          <a:sym typeface="Helvetica"/>
                        </a:rPr>
                        <a:t>145</a:t>
                      </a: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04"/>
                  </a:ext>
                </a:extLst>
              </a:tr>
              <a:tr h="556867">
                <a:tc>
                  <a:txBody>
                    <a:bodyPr/>
                    <a:lstStyle/>
                    <a:p>
                      <a:pPr algn="l" defTabSz="914400">
                        <a:defRPr sz="1800"/>
                      </a:pPr>
                      <a:r>
                        <a:rPr sz="3000">
                          <a:solidFill>
                            <a:srgbClr val="E27400"/>
                          </a:solidFill>
                          <a:latin typeface="Helvetica"/>
                          <a:ea typeface="Helvetica"/>
                          <a:cs typeface="Helvetica"/>
                          <a:sym typeface="Helvetica"/>
                        </a:rPr>
                        <a:t>140</a:t>
                      </a:r>
                    </a:p>
                  </a:txBody>
                  <a:tcPr marL="63500" marR="63500" marT="0" marB="0" anchor="ctr" horzOverflow="overflow">
                    <a:lnL w="12700">
                      <a:miter lim="400000"/>
                    </a:lnL>
                  </a:tcPr>
                </a:tc>
                <a:tc>
                  <a:txBody>
                    <a:bodyPr/>
                    <a:lstStyle/>
                    <a:p>
                      <a:pPr defTabSz="457200">
                        <a:defRPr sz="1800"/>
                      </a:pPr>
                      <a:r>
                        <a:rPr sz="3000">
                          <a:solidFill>
                            <a:srgbClr val="E27400"/>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05"/>
                  </a:ext>
                </a:extLst>
              </a:tr>
              <a:tr h="556867">
                <a:tc>
                  <a:txBody>
                    <a:bodyPr/>
                    <a:lstStyle/>
                    <a:p>
                      <a:pPr algn="l" defTabSz="914400">
                        <a:defRPr sz="1800"/>
                      </a:pPr>
                      <a:r>
                        <a:rPr sz="3000">
                          <a:solidFill>
                            <a:srgbClr val="E27400"/>
                          </a:solidFill>
                          <a:latin typeface="Helvetica"/>
                          <a:ea typeface="Helvetica"/>
                          <a:cs typeface="Helvetica"/>
                          <a:sym typeface="Helvetica"/>
                        </a:rPr>
                        <a:t>121</a:t>
                      </a:r>
                    </a:p>
                  </a:txBody>
                  <a:tcPr marL="63500" marR="63500" marT="0" marB="0" anchor="ctr" horzOverflow="overflow">
                    <a:lnL w="12700">
                      <a:miter lim="400000"/>
                    </a:lnL>
                  </a:tcPr>
                </a:tc>
                <a:tc>
                  <a:txBody>
                    <a:bodyPr/>
                    <a:lstStyle/>
                    <a:p>
                      <a:pPr defTabSz="457200">
                        <a:defRPr sz="1800"/>
                      </a:pPr>
                      <a:r>
                        <a:rPr sz="3000" b="1">
                          <a:solidFill>
                            <a:srgbClr val="E27400"/>
                          </a:solidFill>
                          <a:latin typeface="Helvetica"/>
                          <a:ea typeface="Helvetica"/>
                          <a:cs typeface="Helvetica"/>
                          <a:sym typeface="Helvetica"/>
                        </a:rPr>
                        <a:t>4</a:t>
                      </a:r>
                    </a:p>
                  </a:txBody>
                  <a:tcPr marL="63500" marR="63500" marT="0" marB="0" anchor="ctr" horzOverflow="overflow">
                    <a:lnR w="12700">
                      <a:miter lim="400000"/>
                    </a:lnR>
                    <a:solidFill>
                      <a:srgbClr val="FFFC79">
                        <a:alpha val="50000"/>
                      </a:srgbClr>
                    </a:solidFill>
                  </a:tcPr>
                </a:tc>
                <a:extLst>
                  <a:ext uri="{0D108BD9-81ED-4DB2-BD59-A6C34878D82A}">
                    <a16:rowId xmlns:a16="http://schemas.microsoft.com/office/drawing/2014/main" val="10006"/>
                  </a:ext>
                </a:extLst>
              </a:tr>
              <a:tr h="556867">
                <a:tc>
                  <a:txBody>
                    <a:bodyPr/>
                    <a:lstStyle/>
                    <a:p>
                      <a:pPr algn="l" defTabSz="914400">
                        <a:defRPr sz="1800"/>
                      </a:pPr>
                      <a:r>
                        <a:rPr sz="3000">
                          <a:solidFill>
                            <a:srgbClr val="7570B3"/>
                          </a:solidFill>
                          <a:latin typeface="Helvetica"/>
                          <a:ea typeface="Helvetica"/>
                          <a:cs typeface="Helvetica"/>
                          <a:sym typeface="Helvetica"/>
                        </a:rPr>
                        <a:t>359</a:t>
                      </a:r>
                    </a:p>
                  </a:txBody>
                  <a:tcPr marL="63500" marR="63500" marT="0" marB="0" anchor="ctr" horzOverflow="overflow">
                    <a:lnL w="12700">
                      <a:miter lim="400000"/>
                    </a:lnL>
                  </a:tcPr>
                </a:tc>
                <a:tc>
                  <a:txBody>
                    <a:bodyPr/>
                    <a:lstStyle/>
                    <a:p>
                      <a:pPr defTabSz="457200">
                        <a:defRPr sz="1800"/>
                      </a:pPr>
                      <a:r>
                        <a:rPr sz="3000">
                          <a:solidFill>
                            <a:srgbClr val="7570B3"/>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07"/>
                  </a:ext>
                </a:extLst>
              </a:tr>
              <a:tr h="556867">
                <a:tc>
                  <a:txBody>
                    <a:bodyPr/>
                    <a:lstStyle/>
                    <a:p>
                      <a:pPr algn="l" defTabSz="457200">
                        <a:defRPr sz="1800"/>
                      </a:pPr>
                      <a:r>
                        <a:rPr sz="3000">
                          <a:solidFill>
                            <a:srgbClr val="7570B3"/>
                          </a:solidFill>
                          <a:latin typeface="Helvetica"/>
                          <a:ea typeface="Helvetica"/>
                          <a:cs typeface="Helvetica"/>
                          <a:sym typeface="Helvetica"/>
                        </a:rPr>
                        <a:t>268</a:t>
                      </a:r>
                    </a:p>
                  </a:txBody>
                  <a:tcPr marL="63500" marR="63500" marT="0" marB="0" anchor="ctr" horzOverflow="overflow">
                    <a:lnL w="12700">
                      <a:miter lim="400000"/>
                    </a:lnL>
                  </a:tcPr>
                </a:tc>
                <a:tc>
                  <a:txBody>
                    <a:bodyPr/>
                    <a:lstStyle/>
                    <a:p>
                      <a:pPr defTabSz="457200">
                        <a:defRPr sz="1800"/>
                      </a:pPr>
                      <a:r>
                        <a:rPr sz="3000">
                          <a:solidFill>
                            <a:srgbClr val="7570B3"/>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08"/>
                  </a:ext>
                </a:extLst>
              </a:tr>
              <a:tr h="556867">
                <a:tc>
                  <a:txBody>
                    <a:bodyPr/>
                    <a:lstStyle/>
                    <a:p>
                      <a:pPr algn="l" defTabSz="457200">
                        <a:defRPr sz="1800"/>
                      </a:pPr>
                      <a:r>
                        <a:rPr sz="3000">
                          <a:solidFill>
                            <a:srgbClr val="7570B3"/>
                          </a:solidFill>
                          <a:latin typeface="Helvetica"/>
                          <a:ea typeface="Helvetica"/>
                          <a:cs typeface="Helvetica"/>
                          <a:sym typeface="Helvetica"/>
                        </a:rPr>
                        <a:t>285</a:t>
                      </a:r>
                    </a:p>
                  </a:txBody>
                  <a:tcPr marL="63500" marR="63500" marT="0" marB="0" anchor="ctr" horzOverflow="overflow">
                    <a:lnL w="12700">
                      <a:miter lim="400000"/>
                    </a:lnL>
                  </a:tcPr>
                </a:tc>
                <a:tc>
                  <a:txBody>
                    <a:bodyPr/>
                    <a:lstStyle/>
                    <a:p>
                      <a:pPr defTabSz="457200">
                        <a:defRPr sz="1800"/>
                      </a:pPr>
                      <a:r>
                        <a:rPr sz="3000">
                          <a:solidFill>
                            <a:srgbClr val="7570B3"/>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09"/>
                  </a:ext>
                </a:extLst>
              </a:tr>
              <a:tr h="556867">
                <a:tc>
                  <a:txBody>
                    <a:bodyPr/>
                    <a:lstStyle/>
                    <a:p>
                      <a:pPr algn="l" defTabSz="457200">
                        <a:defRPr sz="1800"/>
                      </a:pPr>
                      <a:r>
                        <a:rPr sz="3000">
                          <a:solidFill>
                            <a:srgbClr val="7570B3"/>
                          </a:solidFill>
                          <a:latin typeface="Helvetica"/>
                          <a:ea typeface="Helvetica"/>
                          <a:cs typeface="Helvetica"/>
                          <a:sym typeface="Helvetica"/>
                        </a:rPr>
                        <a:t>211</a:t>
                      </a:r>
                    </a:p>
                  </a:txBody>
                  <a:tcPr marL="63500" marR="63500" marT="0" marB="0" anchor="ctr" horzOverflow="overflow">
                    <a:lnL w="12700">
                      <a:miter lim="400000"/>
                    </a:lnL>
                  </a:tcPr>
                </a:tc>
                <a:tc>
                  <a:txBody>
                    <a:bodyPr/>
                    <a:lstStyle/>
                    <a:p>
                      <a:pPr defTabSz="457200">
                        <a:defRPr sz="1800"/>
                      </a:pPr>
                      <a:r>
                        <a:rPr sz="3000" b="1">
                          <a:solidFill>
                            <a:srgbClr val="7570B3"/>
                          </a:solidFill>
                          <a:latin typeface="Helvetica"/>
                          <a:ea typeface="Helvetica"/>
                          <a:cs typeface="Helvetica"/>
                          <a:sym typeface="Helvetica"/>
                        </a:rPr>
                        <a:t>4</a:t>
                      </a:r>
                    </a:p>
                  </a:txBody>
                  <a:tcPr marL="63500" marR="63500" marT="0" marB="0" anchor="ctr" horzOverflow="overflow">
                    <a:lnR w="12700">
                      <a:miter lim="400000"/>
                    </a:lnR>
                    <a:solidFill>
                      <a:srgbClr val="FFFC79">
                        <a:alpha val="50000"/>
                      </a:srgbClr>
                    </a:solidFill>
                  </a:tcPr>
                </a:tc>
                <a:extLst>
                  <a:ext uri="{0D108BD9-81ED-4DB2-BD59-A6C34878D82A}">
                    <a16:rowId xmlns:a16="http://schemas.microsoft.com/office/drawing/2014/main" val="10010"/>
                  </a:ext>
                </a:extLst>
              </a:tr>
              <a:tr h="556867">
                <a:tc>
                  <a:txBody>
                    <a:bodyPr/>
                    <a:lstStyle/>
                    <a:p>
                      <a:pPr algn="l" defTabSz="914400">
                        <a:defRPr sz="1800"/>
                      </a:pPr>
                      <a:r>
                        <a:rPr sz="3000">
                          <a:solidFill>
                            <a:srgbClr val="1B9E77"/>
                          </a:solidFill>
                          <a:latin typeface="Helvetica"/>
                          <a:ea typeface="Helvetica"/>
                          <a:cs typeface="Helvetica"/>
                          <a:sym typeface="Helvetica"/>
                        </a:rPr>
                        <a:t>204</a:t>
                      </a:r>
                    </a:p>
                  </a:txBody>
                  <a:tcPr marL="63500" marR="63500" marT="0" marB="0" anchor="ctr" horzOverflow="overflow">
                    <a:lnL w="12700">
                      <a:miter lim="400000"/>
                    </a:lnL>
                  </a:tcPr>
                </a:tc>
                <a:tc>
                  <a:txBody>
                    <a:bodyPr/>
                    <a:lstStyle/>
                    <a:p>
                      <a:pPr defTabSz="457200">
                        <a:defRPr sz="1800"/>
                      </a:pPr>
                      <a:r>
                        <a:rPr sz="3000">
                          <a:solidFill>
                            <a:srgbClr val="1B9E77"/>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11"/>
                  </a:ext>
                </a:extLst>
              </a:tr>
              <a:tr h="556867">
                <a:tc>
                  <a:txBody>
                    <a:bodyPr/>
                    <a:lstStyle/>
                    <a:p>
                      <a:pPr algn="l" defTabSz="457200">
                        <a:defRPr sz="1800"/>
                      </a:pPr>
                      <a:r>
                        <a:rPr sz="3000">
                          <a:solidFill>
                            <a:srgbClr val="1B9E77"/>
                          </a:solidFill>
                          <a:latin typeface="Helvetica"/>
                          <a:ea typeface="Helvetica"/>
                          <a:cs typeface="Helvetica"/>
                          <a:sym typeface="Helvetica"/>
                        </a:rPr>
                        <a:t>215</a:t>
                      </a:r>
                    </a:p>
                  </a:txBody>
                  <a:tcPr marL="63500" marR="63500" marT="0" marB="0" anchor="ctr" horzOverflow="overflow">
                    <a:lnL w="12700">
                      <a:miter lim="400000"/>
                    </a:lnL>
                  </a:tcPr>
                </a:tc>
                <a:tc>
                  <a:txBody>
                    <a:bodyPr/>
                    <a:lstStyle/>
                    <a:p>
                      <a:pPr defTabSz="457200">
                        <a:defRPr sz="1800"/>
                      </a:pPr>
                      <a:r>
                        <a:rPr sz="3000">
                          <a:solidFill>
                            <a:srgbClr val="1B9E77"/>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12"/>
                  </a:ext>
                </a:extLst>
              </a:tr>
              <a:tr h="556867">
                <a:tc>
                  <a:txBody>
                    <a:bodyPr/>
                    <a:lstStyle/>
                    <a:p>
                      <a:pPr algn="l" defTabSz="457200">
                        <a:defRPr sz="1800"/>
                      </a:pPr>
                      <a:r>
                        <a:rPr sz="3000">
                          <a:solidFill>
                            <a:srgbClr val="1B9E77"/>
                          </a:solidFill>
                          <a:latin typeface="Helvetica"/>
                          <a:ea typeface="Helvetica"/>
                          <a:cs typeface="Helvetica"/>
                          <a:sym typeface="Helvetica"/>
                        </a:rPr>
                        <a:t>235</a:t>
                      </a:r>
                    </a:p>
                  </a:txBody>
                  <a:tcPr marL="63500" marR="63500" marT="0" marB="0" anchor="ctr" horzOverflow="overflow">
                    <a:lnL w="12700">
                      <a:miter lim="400000"/>
                    </a:lnL>
                  </a:tcPr>
                </a:tc>
                <a:tc>
                  <a:txBody>
                    <a:bodyPr/>
                    <a:lstStyle/>
                    <a:p>
                      <a:pPr defTabSz="457200">
                        <a:defRPr sz="1800"/>
                      </a:pPr>
                      <a:r>
                        <a:rPr sz="3000">
                          <a:solidFill>
                            <a:srgbClr val="1B9E77"/>
                          </a:solidFill>
                          <a:latin typeface="Helvetica"/>
                          <a:ea typeface="Helvetica"/>
                          <a:cs typeface="Helvetica"/>
                          <a:sym typeface="Helvetica"/>
                        </a:rPr>
                        <a:t>2</a:t>
                      </a:r>
                    </a:p>
                  </a:txBody>
                  <a:tcPr marL="63500" marR="63500" marT="0" marB="0" anchor="ctr" horzOverflow="overflow">
                    <a:lnR w="12700">
                      <a:miter lim="400000"/>
                    </a:lnR>
                  </a:tcPr>
                </a:tc>
                <a:extLst>
                  <a:ext uri="{0D108BD9-81ED-4DB2-BD59-A6C34878D82A}">
                    <a16:rowId xmlns:a16="http://schemas.microsoft.com/office/drawing/2014/main" val="10013"/>
                  </a:ext>
                </a:extLst>
              </a:tr>
              <a:tr h="556867">
                <a:tc>
                  <a:txBody>
                    <a:bodyPr/>
                    <a:lstStyle/>
                    <a:p>
                      <a:pPr algn="l" defTabSz="914400">
                        <a:defRPr sz="1800"/>
                      </a:pPr>
                      <a:r>
                        <a:rPr sz="3000">
                          <a:solidFill>
                            <a:srgbClr val="1B9E77"/>
                          </a:solidFill>
                          <a:latin typeface="Helvetica"/>
                          <a:ea typeface="Helvetica"/>
                          <a:cs typeface="Helvetica"/>
                          <a:sym typeface="Helvetica"/>
                        </a:rPr>
                        <a:t>151</a:t>
                      </a:r>
                    </a:p>
                  </a:txBody>
                  <a:tcPr marL="63500" marR="63500" marT="0" marB="0" anchor="ctr" horzOverflow="overflow">
                    <a:lnL w="12700">
                      <a:miter lim="400000"/>
                    </a:lnL>
                  </a:tcPr>
                </a:tc>
                <a:tc>
                  <a:txBody>
                    <a:bodyPr/>
                    <a:lstStyle/>
                    <a:p>
                      <a:pPr defTabSz="457200">
                        <a:defRPr sz="1800"/>
                      </a:pPr>
                      <a:r>
                        <a:rPr sz="3000">
                          <a:solidFill>
                            <a:srgbClr val="1B9E77"/>
                          </a:solidFill>
                          <a:latin typeface="Helvetica"/>
                          <a:ea typeface="Helvetica"/>
                          <a:cs typeface="Helvetica"/>
                          <a:sym typeface="Helvetica"/>
                        </a:rPr>
                        <a:t>1</a:t>
                      </a:r>
                    </a:p>
                  </a:txBody>
                  <a:tcPr marL="63500" marR="63500" marT="0" marB="0" anchor="ctr" horzOverflow="overflow">
                    <a:lnR w="12700">
                      <a:miter lim="400000"/>
                    </a:lnR>
                  </a:tcPr>
                </a:tc>
                <a:extLst>
                  <a:ext uri="{0D108BD9-81ED-4DB2-BD59-A6C34878D82A}">
                    <a16:rowId xmlns:a16="http://schemas.microsoft.com/office/drawing/2014/main" val="10014"/>
                  </a:ext>
                </a:extLst>
              </a:tr>
              <a:tr h="556867">
                <a:tc>
                  <a:txBody>
                    <a:bodyPr/>
                    <a:lstStyle/>
                    <a:p>
                      <a:pPr algn="l" defTabSz="457200">
                        <a:defRPr sz="1800"/>
                      </a:pPr>
                      <a:r>
                        <a:rPr sz="3000">
                          <a:solidFill>
                            <a:srgbClr val="1B9E77"/>
                          </a:solidFill>
                          <a:latin typeface="Helvetica"/>
                          <a:ea typeface="Helvetica"/>
                          <a:cs typeface="Helvetica"/>
                          <a:sym typeface="Helvetica"/>
                        </a:rPr>
                        <a:t>154</a:t>
                      </a:r>
                    </a:p>
                  </a:txBody>
                  <a:tcPr marL="63500" marR="63500" marT="0" marB="0" anchor="ctr" horzOverflow="overflow">
                    <a:lnL w="12700">
                      <a:miter lim="400000"/>
                    </a:lnL>
                    <a:lnB w="12700">
                      <a:miter lim="400000"/>
                    </a:lnB>
                  </a:tcPr>
                </a:tc>
                <a:tc>
                  <a:txBody>
                    <a:bodyPr/>
                    <a:lstStyle/>
                    <a:p>
                      <a:pPr defTabSz="457200">
                        <a:defRPr sz="1800"/>
                      </a:pPr>
                      <a:r>
                        <a:rPr sz="3000">
                          <a:solidFill>
                            <a:srgbClr val="1B9E77"/>
                          </a:solidFill>
                          <a:latin typeface="Helvetica"/>
                          <a:ea typeface="Helvetica"/>
                          <a:cs typeface="Helvetica"/>
                          <a:sym typeface="Helvetica"/>
                        </a:rPr>
                        <a:t>1</a:t>
                      </a:r>
                    </a:p>
                  </a:txBody>
                  <a:tcPr marL="63500" marR="63500" marT="0" marB="0" anchor="ctr" horzOverflow="overflow">
                    <a:lnR w="12700">
                      <a:miter lim="400000"/>
                    </a:lnR>
                    <a:lnB w="12700">
                      <a:miter lim="400000"/>
                    </a:lnB>
                  </a:tcPr>
                </a:tc>
                <a:extLst>
                  <a:ext uri="{0D108BD9-81ED-4DB2-BD59-A6C34878D82A}">
                    <a16:rowId xmlns:a16="http://schemas.microsoft.com/office/drawing/2014/main" val="10015"/>
                  </a:ext>
                </a:extLst>
              </a:tr>
            </a:tbl>
          </a:graphicData>
        </a:graphic>
      </p:graphicFrame>
      <p:sp>
        <p:nvSpPr>
          <p:cNvPr id="435" name="Genome diversity in P. parvum"/>
          <p:cNvSpPr txBox="1">
            <a:spLocks noGrp="1"/>
          </p:cNvSpPr>
          <p:nvPr>
            <p:ph type="title"/>
          </p:nvPr>
        </p:nvSpPr>
        <p:spPr>
          <a:prstGeom prst="rect">
            <a:avLst/>
          </a:prstGeom>
        </p:spPr>
        <p:txBody>
          <a:bodyPr/>
          <a:lstStyle/>
          <a:p>
            <a:r>
              <a:t>Genome diversity in </a:t>
            </a:r>
            <a:r>
              <a:rPr i="1">
                <a:latin typeface="Helvetica Neue"/>
                <a:ea typeface="Helvetica Neue"/>
                <a:cs typeface="Helvetica Neue"/>
                <a:sym typeface="Helvetica Neue"/>
              </a:rPr>
              <a:t>P. parvum</a:t>
            </a:r>
          </a:p>
        </p:txBody>
      </p:sp>
      <p:pic>
        <p:nvPicPr>
          <p:cNvPr id="436" name="Image" descr="Image"/>
          <p:cNvPicPr>
            <a:picLocks/>
          </p:cNvPicPr>
          <p:nvPr/>
        </p:nvPicPr>
        <p:blipFill>
          <a:blip r:embed="rId3">
            <a:alphaModFix amt="40000"/>
          </a:blip>
          <a:stretch>
            <a:fillRect/>
          </a:stretch>
        </p:blipFill>
        <p:spPr>
          <a:xfrm>
            <a:off x="9629441" y="3912430"/>
            <a:ext cx="4195221" cy="8305801"/>
          </a:xfrm>
          <a:prstGeom prst="rect">
            <a:avLst/>
          </a:prstGeom>
          <a:ln w="12700">
            <a:miter lim="400000"/>
          </a:ln>
        </p:spPr>
      </p:pic>
      <p:pic>
        <p:nvPicPr>
          <p:cNvPr id="437" name="Image" descr="Image"/>
          <p:cNvPicPr>
            <a:picLocks noChangeAspect="1"/>
          </p:cNvPicPr>
          <p:nvPr/>
        </p:nvPicPr>
        <p:blipFill>
          <a:blip r:embed="rId4"/>
          <a:stretch>
            <a:fillRect/>
          </a:stretch>
        </p:blipFill>
        <p:spPr>
          <a:xfrm>
            <a:off x="1237088" y="2848484"/>
            <a:ext cx="2509493" cy="2937270"/>
          </a:xfrm>
          <a:prstGeom prst="rect">
            <a:avLst/>
          </a:prstGeom>
          <a:ln w="12700">
            <a:miter lim="400000"/>
          </a:ln>
        </p:spPr>
      </p:pic>
      <p:pic>
        <p:nvPicPr>
          <p:cNvPr id="438" name="Image" descr="Image"/>
          <p:cNvPicPr>
            <a:picLocks noChangeAspect="1"/>
          </p:cNvPicPr>
          <p:nvPr/>
        </p:nvPicPr>
        <p:blipFill>
          <a:blip r:embed="rId5"/>
          <a:stretch>
            <a:fillRect/>
          </a:stretch>
        </p:blipFill>
        <p:spPr>
          <a:xfrm>
            <a:off x="2837424" y="3797300"/>
            <a:ext cx="5827512" cy="8572500"/>
          </a:xfrm>
          <a:prstGeom prst="rect">
            <a:avLst/>
          </a:prstGeom>
          <a:ln w="12700">
            <a:miter lim="400000"/>
          </a:ln>
        </p:spPr>
      </p:pic>
      <p:sp>
        <p:nvSpPr>
          <p:cNvPr id="439" name="Considerable genetic variation suggestive of 3-7 different cryptic species"/>
          <p:cNvSpPr txBox="1"/>
          <p:nvPr/>
        </p:nvSpPr>
        <p:spPr>
          <a:xfrm>
            <a:off x="17381442" y="10453492"/>
            <a:ext cx="6339998" cy="176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600"/>
            </a:lvl1pPr>
          </a:lstStyle>
          <a:p>
            <a:r>
              <a:t>Considerable genetic variation suggestive of 3-7 different cryptic species</a:t>
            </a:r>
          </a:p>
        </p:txBody>
      </p:sp>
      <p:sp>
        <p:nvSpPr>
          <p:cNvPr id="440" name="Rectangle"/>
          <p:cNvSpPr/>
          <p:nvPr/>
        </p:nvSpPr>
        <p:spPr>
          <a:xfrm>
            <a:off x="8825348" y="5026164"/>
            <a:ext cx="8556095" cy="1088335"/>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41" name="Multiple hybrid strains"/>
          <p:cNvSpPr txBox="1"/>
          <p:nvPr/>
        </p:nvSpPr>
        <p:spPr>
          <a:xfrm>
            <a:off x="17667879" y="4950724"/>
            <a:ext cx="5767125" cy="63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b="0"/>
            </a:lvl1pPr>
          </a:lstStyle>
          <a:p>
            <a:r>
              <a:t>Multiple hybrid strains</a:t>
            </a:r>
          </a:p>
        </p:txBody>
      </p:sp>
      <p:sp>
        <p:nvSpPr>
          <p:cNvPr id="442" name="B-type genomes are &gt; 2x larger than A-type genomes"/>
          <p:cNvSpPr txBox="1"/>
          <p:nvPr/>
        </p:nvSpPr>
        <p:spPr>
          <a:xfrm>
            <a:off x="17381442" y="6238880"/>
            <a:ext cx="6170881" cy="11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600" b="0"/>
            </a:lvl1pPr>
          </a:lstStyle>
          <a:p>
            <a:r>
              <a:t>B-type genomes are &gt; 2x larger than A-type genomes</a:t>
            </a:r>
          </a:p>
        </p:txBody>
      </p:sp>
      <p:sp>
        <p:nvSpPr>
          <p:cNvPr id="443" name="strains can be haploid, diploid, even tetraploid"/>
          <p:cNvSpPr txBox="1"/>
          <p:nvPr/>
        </p:nvSpPr>
        <p:spPr>
          <a:xfrm>
            <a:off x="18331812" y="8073136"/>
            <a:ext cx="4439257" cy="1727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600" b="0"/>
            </a:lvl1pPr>
          </a:lstStyle>
          <a:p>
            <a:r>
              <a:t>strains can be haploid, diploid, even tetraploid</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Genome diversity in P. parvum"/>
          <p:cNvSpPr txBox="1">
            <a:spLocks noGrp="1"/>
          </p:cNvSpPr>
          <p:nvPr>
            <p:ph type="title"/>
          </p:nvPr>
        </p:nvSpPr>
        <p:spPr>
          <a:prstGeom prst="rect">
            <a:avLst/>
          </a:prstGeom>
        </p:spPr>
        <p:txBody>
          <a:bodyPr/>
          <a:lstStyle/>
          <a:p>
            <a:pPr>
              <a:defRPr i="1">
                <a:latin typeface="Helvetica Neue"/>
                <a:ea typeface="Helvetica Neue"/>
                <a:cs typeface="Helvetica Neue"/>
                <a:sym typeface="Helvetica Neue"/>
              </a:defRPr>
            </a:pPr>
            <a:r>
              <a:rPr i="0">
                <a:latin typeface="+mn-lt"/>
                <a:ea typeface="+mn-ea"/>
                <a:cs typeface="+mn-cs"/>
                <a:sym typeface="Helvetica Neue Medium"/>
              </a:rPr>
              <a:t>Genome diversity in </a:t>
            </a:r>
            <a:r>
              <a:t>P. parvum</a:t>
            </a:r>
          </a:p>
        </p:txBody>
      </p:sp>
      <p:sp>
        <p:nvSpPr>
          <p:cNvPr id="448" name="Square"/>
          <p:cNvSpPr/>
          <p:nvPr/>
        </p:nvSpPr>
        <p:spPr>
          <a:xfrm>
            <a:off x="8220435" y="2566005"/>
            <a:ext cx="1270001" cy="1270001"/>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49" name="Image" descr="Image"/>
          <p:cNvPicPr>
            <a:picLocks noChangeAspect="1"/>
          </p:cNvPicPr>
          <p:nvPr/>
        </p:nvPicPr>
        <p:blipFill>
          <a:blip r:embed="rId3"/>
          <a:stretch>
            <a:fillRect/>
          </a:stretch>
        </p:blipFill>
        <p:spPr>
          <a:xfrm>
            <a:off x="1237088" y="2848484"/>
            <a:ext cx="2509493" cy="2937270"/>
          </a:xfrm>
          <a:prstGeom prst="rect">
            <a:avLst/>
          </a:prstGeom>
          <a:ln w="12700">
            <a:miter lim="400000"/>
          </a:ln>
        </p:spPr>
      </p:pic>
      <p:pic>
        <p:nvPicPr>
          <p:cNvPr id="450" name="Image" descr="Image"/>
          <p:cNvPicPr>
            <a:picLocks noChangeAspect="1"/>
          </p:cNvPicPr>
          <p:nvPr/>
        </p:nvPicPr>
        <p:blipFill>
          <a:blip r:embed="rId4"/>
          <a:stretch>
            <a:fillRect/>
          </a:stretch>
        </p:blipFill>
        <p:spPr>
          <a:xfrm>
            <a:off x="2837424" y="3797300"/>
            <a:ext cx="5827512" cy="8572500"/>
          </a:xfrm>
          <a:prstGeom prst="rect">
            <a:avLst/>
          </a:prstGeom>
          <a:ln w="12700">
            <a:miter lim="400000"/>
          </a:ln>
        </p:spPr>
      </p:pic>
      <p:pic>
        <p:nvPicPr>
          <p:cNvPr id="451" name="Screenshot 2024-02-06 at 11.02.01 PM.png" descr="Screenshot 2024-02-06 at 11.02.01 PM.png"/>
          <p:cNvPicPr>
            <a:picLocks noChangeAspect="1"/>
          </p:cNvPicPr>
          <p:nvPr/>
        </p:nvPicPr>
        <p:blipFill>
          <a:blip r:embed="rId5"/>
          <a:stretch>
            <a:fillRect/>
          </a:stretch>
        </p:blipFill>
        <p:spPr>
          <a:xfrm>
            <a:off x="9785350" y="4664912"/>
            <a:ext cx="12300555" cy="6265776"/>
          </a:xfrm>
          <a:prstGeom prst="rect">
            <a:avLst/>
          </a:prstGeom>
          <a:ln w="12700">
            <a:miter lim="400000"/>
          </a:ln>
        </p:spPr>
      </p:pic>
      <p:sp>
        <p:nvSpPr>
          <p:cNvPr id="452" name="8020 (A-type hybrid)"/>
          <p:cNvSpPr txBox="1"/>
          <p:nvPr/>
        </p:nvSpPr>
        <p:spPr>
          <a:xfrm>
            <a:off x="20795650" y="6556839"/>
            <a:ext cx="3111526" cy="49875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600" b="0"/>
            </a:lvl1pPr>
          </a:lstStyle>
          <a:p>
            <a:r>
              <a:t>8020 (A-type hybrid)</a:t>
            </a:r>
          </a:p>
        </p:txBody>
      </p:sp>
      <p:sp>
        <p:nvSpPr>
          <p:cNvPr id="453" name="13A5 (A-type hybrid)"/>
          <p:cNvSpPr txBox="1"/>
          <p:nvPr/>
        </p:nvSpPr>
        <p:spPr>
          <a:xfrm>
            <a:off x="20795650" y="7029883"/>
            <a:ext cx="3141904" cy="49875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600" b="0"/>
            </a:lvl1pPr>
          </a:lstStyle>
          <a:p>
            <a:r>
              <a:t>13A5 (A-type hybrid)</a:t>
            </a:r>
          </a:p>
        </p:txBody>
      </p:sp>
      <p:sp>
        <p:nvSpPr>
          <p:cNvPr id="454" name="12A1 (A-type hybrid)"/>
          <p:cNvSpPr txBox="1"/>
          <p:nvPr/>
        </p:nvSpPr>
        <p:spPr>
          <a:xfrm>
            <a:off x="20795650" y="7502928"/>
            <a:ext cx="3141904" cy="49875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600" b="0"/>
            </a:lvl1pPr>
          </a:lstStyle>
          <a:p>
            <a:r>
              <a:t>12A1 (A-type hybrid)</a:t>
            </a:r>
          </a:p>
        </p:txBody>
      </p:sp>
      <p:sp>
        <p:nvSpPr>
          <p:cNvPr id="455" name="12B1 (A1-type)"/>
          <p:cNvSpPr txBox="1"/>
          <p:nvPr/>
        </p:nvSpPr>
        <p:spPr>
          <a:xfrm>
            <a:off x="20795650" y="7975972"/>
            <a:ext cx="2322348" cy="49875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600" b="0"/>
            </a:lvl1pPr>
          </a:lstStyle>
          <a:p>
            <a:r>
              <a:t>12B1 (A1-type)</a:t>
            </a:r>
          </a:p>
        </p:txBody>
      </p:sp>
      <p:sp>
        <p:nvSpPr>
          <p:cNvPr id="456" name="What are the ecological consequences of this genetic variation?"/>
          <p:cNvSpPr txBox="1"/>
          <p:nvPr/>
        </p:nvSpPr>
        <p:spPr>
          <a:xfrm>
            <a:off x="16993829" y="3716851"/>
            <a:ext cx="6339997" cy="176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600"/>
            </a:lvl1pPr>
          </a:lstStyle>
          <a:p>
            <a:r>
              <a:t>What are the ecological consequences of this genetic variation?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Gene families enriched in accessory genome are involved in secondary metabolism and toxin biosynthesis"/>
          <p:cNvSpPr/>
          <p:nvPr/>
        </p:nvSpPr>
        <p:spPr>
          <a:xfrm>
            <a:off x="10312877" y="4856853"/>
            <a:ext cx="12382023" cy="758914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800" tIns="304800" rIns="304800" bIns="304800"/>
          <a:lstStyle>
            <a:lvl1pPr>
              <a:defRPr sz="3600" b="0"/>
            </a:lvl1pPr>
          </a:lstStyle>
          <a:p>
            <a:r>
              <a:t>Gene families enriched in accessory genome are involved in secondary metabolism and toxin biosynthesis</a:t>
            </a:r>
          </a:p>
        </p:txBody>
      </p:sp>
      <p:sp>
        <p:nvSpPr>
          <p:cNvPr id="466" name="Existence of cryptic diversity has implications for ecological and biochemical studies of 'Prymnesium parvum'"/>
          <p:cNvSpPr txBox="1">
            <a:spLocks noGrp="1"/>
          </p:cNvSpPr>
          <p:nvPr>
            <p:ph type="title"/>
          </p:nvPr>
        </p:nvSpPr>
        <p:spPr>
          <a:xfrm>
            <a:off x="1689100" y="355600"/>
            <a:ext cx="21005800" cy="3561234"/>
          </a:xfrm>
          <a:prstGeom prst="rect">
            <a:avLst/>
          </a:prstGeom>
        </p:spPr>
        <p:txBody>
          <a:bodyPr/>
          <a:lstStyle/>
          <a:p>
            <a:pPr defTabSz="553084">
              <a:defRPr sz="7504"/>
            </a:pPr>
            <a:r>
              <a:t>Existence of cryptic diversity has implications for ecological and biochemical studies of '</a:t>
            </a:r>
            <a:r>
              <a:rPr i="1">
                <a:latin typeface="Helvetica Neue"/>
                <a:ea typeface="Helvetica Neue"/>
                <a:cs typeface="Helvetica Neue"/>
                <a:sym typeface="Helvetica Neue"/>
              </a:rPr>
              <a:t>Prymnesium parvum'</a:t>
            </a:r>
          </a:p>
        </p:txBody>
      </p:sp>
      <p:pic>
        <p:nvPicPr>
          <p:cNvPr id="467" name="Image" descr="Image"/>
          <p:cNvPicPr>
            <a:picLocks noChangeAspect="1"/>
          </p:cNvPicPr>
          <p:nvPr/>
        </p:nvPicPr>
        <p:blipFill>
          <a:blip r:embed="rId3"/>
          <a:stretch>
            <a:fillRect/>
          </a:stretch>
        </p:blipFill>
        <p:spPr>
          <a:xfrm>
            <a:off x="10368388" y="6965313"/>
            <a:ext cx="11247206" cy="4122573"/>
          </a:xfrm>
          <a:prstGeom prst="rect">
            <a:avLst/>
          </a:prstGeom>
          <a:ln w="12700">
            <a:miter lim="400000"/>
          </a:ln>
        </p:spPr>
      </p:pic>
      <p:pic>
        <p:nvPicPr>
          <p:cNvPr id="468" name="Image" descr="Image"/>
          <p:cNvPicPr>
            <a:picLocks noChangeAspect="1"/>
          </p:cNvPicPr>
          <p:nvPr/>
        </p:nvPicPr>
        <p:blipFill>
          <a:blip r:embed="rId4"/>
          <a:stretch>
            <a:fillRect/>
          </a:stretch>
        </p:blipFill>
        <p:spPr>
          <a:xfrm>
            <a:off x="7198716" y="10630685"/>
            <a:ext cx="9986568" cy="2035458"/>
          </a:xfrm>
          <a:prstGeom prst="rect">
            <a:avLst/>
          </a:prstGeom>
          <a:ln w="12700">
            <a:miter lim="400000"/>
          </a:ln>
        </p:spPr>
      </p:pic>
      <p:sp>
        <p:nvSpPr>
          <p:cNvPr id="469" name="Accessory Genome…"/>
          <p:cNvSpPr txBox="1">
            <a:spLocks noGrp="1"/>
          </p:cNvSpPr>
          <p:nvPr>
            <p:ph type="body" sz="quarter" idx="4294967295"/>
          </p:nvPr>
        </p:nvSpPr>
        <p:spPr>
          <a:xfrm>
            <a:off x="1499960" y="3149600"/>
            <a:ext cx="6580458" cy="9296400"/>
          </a:xfrm>
          <a:prstGeom prst="rect">
            <a:avLst/>
          </a:prstGeom>
        </p:spPr>
        <p:txBody>
          <a:bodyPr/>
          <a:lstStyle/>
          <a:p>
            <a:pPr marL="0" indent="0" algn="ctr">
              <a:spcBef>
                <a:spcPts val="2400"/>
              </a:spcBef>
              <a:buSzTx/>
              <a:buNone/>
              <a:defRPr sz="4500" b="1" u="sng"/>
            </a:pPr>
            <a:r>
              <a:t>Accessory Genome</a:t>
            </a:r>
          </a:p>
          <a:p>
            <a:pPr marL="0" indent="0" algn="ctr">
              <a:spcBef>
                <a:spcPts val="2400"/>
              </a:spcBef>
              <a:buSzTx/>
              <a:buNone/>
              <a:defRPr sz="4500"/>
            </a:pPr>
            <a:r>
              <a:t>variably present across strains </a:t>
            </a:r>
          </a:p>
          <a:p>
            <a:pPr marL="0" indent="0" algn="ctr">
              <a:spcBef>
                <a:spcPts val="2400"/>
              </a:spcBef>
              <a:buSzTx/>
              <a:buNone/>
              <a:defRPr sz="4500"/>
            </a:pPr>
            <a:r>
              <a:t>20,738 gene families</a:t>
            </a:r>
          </a:p>
          <a:p>
            <a:pPr marL="0" indent="0" algn="ctr">
              <a:spcBef>
                <a:spcPts val="2400"/>
              </a:spcBef>
              <a:buSzTx/>
              <a:buNone/>
              <a:defRPr sz="4500"/>
            </a:pPr>
            <a:r>
              <a:t>(44% of total)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urvey of Texas blooms 2018-2020"/>
          <p:cNvSpPr txBox="1">
            <a:spLocks noGrp="1"/>
          </p:cNvSpPr>
          <p:nvPr>
            <p:ph type="title"/>
          </p:nvPr>
        </p:nvSpPr>
        <p:spPr>
          <a:xfrm>
            <a:off x="8730456" y="536486"/>
            <a:ext cx="15071062" cy="2286001"/>
          </a:xfrm>
          <a:prstGeom prst="rect">
            <a:avLst/>
          </a:prstGeom>
        </p:spPr>
        <p:txBody>
          <a:bodyPr/>
          <a:lstStyle>
            <a:lvl1pPr defTabSz="536575">
              <a:defRPr sz="7279"/>
            </a:lvl1pPr>
          </a:lstStyle>
          <a:p>
            <a:r>
              <a:t>Survey of Texas blooms 2018-2020</a:t>
            </a:r>
          </a:p>
        </p:txBody>
      </p:sp>
      <p:pic>
        <p:nvPicPr>
          <p:cNvPr id="480" name="Image" descr="Image"/>
          <p:cNvPicPr>
            <a:picLocks noChangeAspect="1"/>
          </p:cNvPicPr>
          <p:nvPr/>
        </p:nvPicPr>
        <p:blipFill>
          <a:blip r:embed="rId3"/>
          <a:stretch>
            <a:fillRect/>
          </a:stretch>
        </p:blipFill>
        <p:spPr>
          <a:xfrm>
            <a:off x="1066791" y="1172964"/>
            <a:ext cx="2509492" cy="2937269"/>
          </a:xfrm>
          <a:prstGeom prst="rect">
            <a:avLst/>
          </a:prstGeom>
          <a:ln w="12700">
            <a:miter lim="400000"/>
          </a:ln>
        </p:spPr>
      </p:pic>
      <p:pic>
        <p:nvPicPr>
          <p:cNvPr id="481" name="Image" descr="Image"/>
          <p:cNvPicPr>
            <a:picLocks noChangeAspect="1"/>
          </p:cNvPicPr>
          <p:nvPr/>
        </p:nvPicPr>
        <p:blipFill>
          <a:blip r:embed="rId4"/>
          <a:stretch>
            <a:fillRect/>
          </a:stretch>
        </p:blipFill>
        <p:spPr>
          <a:xfrm>
            <a:off x="1066791" y="536486"/>
            <a:ext cx="6997701" cy="12483304"/>
          </a:xfrm>
          <a:prstGeom prst="rect">
            <a:avLst/>
          </a:prstGeom>
          <a:ln w="12700">
            <a:miter lim="400000"/>
          </a:ln>
        </p:spPr>
      </p:pic>
      <p:sp>
        <p:nvSpPr>
          <p:cNvPr id="482" name="8 of 9 blooms surveyed contained B-type P. parvum         (first documentation of B-types in inland US)."/>
          <p:cNvSpPr txBox="1">
            <a:spLocks noGrp="1"/>
          </p:cNvSpPr>
          <p:nvPr>
            <p:ph type="body" sz="half" idx="4294967295"/>
          </p:nvPr>
        </p:nvSpPr>
        <p:spPr>
          <a:xfrm>
            <a:off x="9424234" y="3622378"/>
            <a:ext cx="13400747" cy="8112712"/>
          </a:xfrm>
          <a:prstGeom prst="rect">
            <a:avLst/>
          </a:prstGeom>
        </p:spPr>
        <p:txBody>
          <a:bodyPr anchor="t"/>
          <a:lstStyle/>
          <a:p>
            <a:pPr marL="502708" indent="-502708">
              <a:spcBef>
                <a:spcPts val="4800"/>
              </a:spcBef>
              <a:defRPr sz="3800"/>
            </a:pPr>
            <a:r>
              <a:t>8 of 9 blooms surveyed contained B-type </a:t>
            </a:r>
            <a:r>
              <a:rPr i="1"/>
              <a:t>P. parvum         </a:t>
            </a:r>
            <a:r>
              <a:t>(first documentation of B-types in inland US).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Image" descr="Image"/>
          <p:cNvPicPr>
            <a:picLocks noChangeAspect="1"/>
          </p:cNvPicPr>
          <p:nvPr/>
        </p:nvPicPr>
        <p:blipFill>
          <a:blip r:embed="rId3"/>
          <a:stretch>
            <a:fillRect/>
          </a:stretch>
        </p:blipFill>
        <p:spPr>
          <a:xfrm>
            <a:off x="1066791" y="536487"/>
            <a:ext cx="6997701" cy="12483304"/>
          </a:xfrm>
          <a:prstGeom prst="rect">
            <a:avLst/>
          </a:prstGeom>
          <a:ln w="12700">
            <a:miter lim="400000"/>
          </a:ln>
        </p:spPr>
      </p:pic>
      <p:sp>
        <p:nvSpPr>
          <p:cNvPr id="494" name="Survey of Texas blooms 2018-2020"/>
          <p:cNvSpPr txBox="1">
            <a:spLocks noGrp="1"/>
          </p:cNvSpPr>
          <p:nvPr>
            <p:ph type="title"/>
          </p:nvPr>
        </p:nvSpPr>
        <p:spPr>
          <a:xfrm>
            <a:off x="8730456" y="536486"/>
            <a:ext cx="15071062" cy="2286001"/>
          </a:xfrm>
          <a:prstGeom prst="rect">
            <a:avLst/>
          </a:prstGeom>
        </p:spPr>
        <p:txBody>
          <a:bodyPr/>
          <a:lstStyle>
            <a:lvl1pPr defTabSz="536575">
              <a:defRPr sz="7279"/>
            </a:lvl1pPr>
          </a:lstStyle>
          <a:p>
            <a:r>
              <a:t>Survey of Texas blooms 2018-2020</a:t>
            </a:r>
          </a:p>
        </p:txBody>
      </p:sp>
      <p:pic>
        <p:nvPicPr>
          <p:cNvPr id="495" name="Image" descr="Image"/>
          <p:cNvPicPr>
            <a:picLocks noChangeAspect="1"/>
          </p:cNvPicPr>
          <p:nvPr/>
        </p:nvPicPr>
        <p:blipFill>
          <a:blip r:embed="rId4"/>
          <a:stretch>
            <a:fillRect/>
          </a:stretch>
        </p:blipFill>
        <p:spPr>
          <a:xfrm>
            <a:off x="1066791" y="1172964"/>
            <a:ext cx="2509492" cy="2937269"/>
          </a:xfrm>
          <a:prstGeom prst="rect">
            <a:avLst/>
          </a:prstGeom>
          <a:ln w="12700">
            <a:miter lim="400000"/>
          </a:ln>
        </p:spPr>
      </p:pic>
      <p:sp>
        <p:nvSpPr>
          <p:cNvPr id="496" name="8 of 9 blooms surveyed contained B-type P. parvum         (first documentation of B-types in inland US).…"/>
          <p:cNvSpPr txBox="1">
            <a:spLocks noGrp="1"/>
          </p:cNvSpPr>
          <p:nvPr>
            <p:ph type="body" sz="half" idx="4294967295"/>
          </p:nvPr>
        </p:nvSpPr>
        <p:spPr>
          <a:xfrm>
            <a:off x="9424234" y="3622378"/>
            <a:ext cx="13400747" cy="8112712"/>
          </a:xfrm>
          <a:prstGeom prst="rect">
            <a:avLst/>
          </a:prstGeom>
        </p:spPr>
        <p:txBody>
          <a:bodyPr anchor="t"/>
          <a:lstStyle/>
          <a:p>
            <a:pPr marL="502708" indent="-502708">
              <a:spcBef>
                <a:spcPts val="4800"/>
              </a:spcBef>
              <a:defRPr sz="3800"/>
            </a:pPr>
            <a:r>
              <a:t>8 of 9 blooms surveyed contained B-type </a:t>
            </a:r>
            <a:r>
              <a:rPr i="1"/>
              <a:t>P. parvum         </a:t>
            </a:r>
            <a:r>
              <a:t>(first documentation of B-types in inland US).</a:t>
            </a:r>
          </a:p>
          <a:p>
            <a:pPr marL="502708" indent="-502708">
              <a:spcBef>
                <a:spcPts val="4800"/>
              </a:spcBef>
              <a:defRPr sz="3800"/>
            </a:pPr>
            <a:r>
              <a:t>2020 Possum Kingdom bloom contained A1-types, A-type hybrids, and B-types (</a:t>
            </a:r>
            <a:r>
              <a:rPr b="1">
                <a:solidFill>
                  <a:srgbClr val="D1352B"/>
                </a:solidFill>
              </a:rPr>
              <a:t>RED</a:t>
            </a:r>
            <a:r>
              <a:t>). </a:t>
            </a:r>
          </a:p>
          <a:p>
            <a:pPr marL="502708" indent="-502708">
              <a:spcBef>
                <a:spcPts val="4800"/>
              </a:spcBef>
              <a:defRPr sz="3800"/>
            </a:pPr>
            <a:r>
              <a:t>Cryptic species of </a:t>
            </a:r>
            <a:r>
              <a:rPr i="1"/>
              <a:t>P. parvum </a:t>
            </a:r>
            <a:r>
              <a:t>inhabit the same bodies of water and co-occur in blooms.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P. parvum blooms are diverse assemblages"/>
          <p:cNvSpPr txBox="1">
            <a:spLocks noGrp="1"/>
          </p:cNvSpPr>
          <p:nvPr>
            <p:ph type="title"/>
          </p:nvPr>
        </p:nvSpPr>
        <p:spPr>
          <a:prstGeom prst="rect">
            <a:avLst/>
          </a:prstGeom>
        </p:spPr>
        <p:txBody>
          <a:bodyPr/>
          <a:lstStyle/>
          <a:p>
            <a:pPr defTabSz="602615">
              <a:defRPr sz="8176"/>
            </a:pPr>
            <a:r>
              <a:rPr i="1">
                <a:latin typeface="Helvetica Neue"/>
                <a:ea typeface="Helvetica Neue"/>
                <a:cs typeface="Helvetica Neue"/>
                <a:sym typeface="Helvetica Neue"/>
              </a:rPr>
              <a:t>P. parvum</a:t>
            </a:r>
            <a:r>
              <a:t> blooms are diverse assemblages</a:t>
            </a:r>
          </a:p>
        </p:txBody>
      </p:sp>
      <p:sp>
        <p:nvSpPr>
          <p:cNvPr id="517" name="Genetically diverse strains of P. parvum show a continuum of growth strategy preferences"/>
          <p:cNvSpPr txBox="1"/>
          <p:nvPr/>
        </p:nvSpPr>
        <p:spPr>
          <a:xfrm>
            <a:off x="2255677" y="8374260"/>
            <a:ext cx="9559269" cy="11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3600" b="0"/>
            </a:pPr>
            <a:r>
              <a:t>Genetically diverse strains of </a:t>
            </a:r>
            <a:r>
              <a:rPr i="1"/>
              <a:t>P. parvum </a:t>
            </a:r>
            <a:r>
              <a:t>show a continuum of growth strategy preferences</a:t>
            </a:r>
          </a:p>
        </p:txBody>
      </p:sp>
      <p:pic>
        <p:nvPicPr>
          <p:cNvPr id="518" name="Screenshot 2024-02-07 at 10.36.28 AM.png" descr="Screenshot 2024-02-07 at 10.36.28 AM.png"/>
          <p:cNvPicPr>
            <a:picLocks noChangeAspect="1"/>
          </p:cNvPicPr>
          <p:nvPr/>
        </p:nvPicPr>
        <p:blipFill>
          <a:blip r:embed="rId3"/>
          <a:stretch>
            <a:fillRect/>
          </a:stretch>
        </p:blipFill>
        <p:spPr>
          <a:xfrm>
            <a:off x="1165907" y="2641600"/>
            <a:ext cx="11738809" cy="5156200"/>
          </a:xfrm>
          <a:prstGeom prst="rect">
            <a:avLst/>
          </a:prstGeom>
          <a:ln w="12700">
            <a:miter lim="400000"/>
          </a:ln>
        </p:spPr>
      </p:pic>
      <p:grpSp>
        <p:nvGrpSpPr>
          <p:cNvPr id="521" name="Group"/>
          <p:cNvGrpSpPr/>
          <p:nvPr/>
        </p:nvGrpSpPr>
        <p:grpSpPr>
          <a:xfrm>
            <a:off x="14300733" y="4365773"/>
            <a:ext cx="8917359" cy="6417474"/>
            <a:chOff x="0" y="0"/>
            <a:chExt cx="8917358" cy="6417473"/>
          </a:xfrm>
        </p:grpSpPr>
        <p:pic>
          <p:nvPicPr>
            <p:cNvPr id="519" name="Screen Shot 2018-02-27 at 1.07.20 PM.png" descr="Screen Shot 2018-02-27 at 1.07.20 PM.png"/>
            <p:cNvPicPr>
              <a:picLocks noChangeAspect="1"/>
            </p:cNvPicPr>
            <p:nvPr/>
          </p:nvPicPr>
          <p:blipFill>
            <a:blip r:embed="rId4"/>
            <a:srcRect l="26520" t="43111" r="19386" b="416"/>
            <a:stretch>
              <a:fillRect/>
            </a:stretch>
          </p:blipFill>
          <p:spPr>
            <a:xfrm>
              <a:off x="0" y="0"/>
              <a:ext cx="8917359" cy="6417474"/>
            </a:xfrm>
            <a:prstGeom prst="rect">
              <a:avLst/>
            </a:prstGeom>
            <a:ln w="12700" cap="flat">
              <a:noFill/>
              <a:miter lim="400000"/>
            </a:ln>
            <a:effectLst/>
          </p:spPr>
        </p:pic>
        <p:sp>
          <p:nvSpPr>
            <p:cNvPr id="520" name="Rectangle"/>
            <p:cNvSpPr/>
            <p:nvPr/>
          </p:nvSpPr>
          <p:spPr>
            <a:xfrm>
              <a:off x="0" y="0"/>
              <a:ext cx="985662" cy="1270000"/>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522" name="Other species show variation in susceptibility to P. parvum attack"/>
          <p:cNvSpPr txBox="1"/>
          <p:nvPr/>
        </p:nvSpPr>
        <p:spPr>
          <a:xfrm>
            <a:off x="15674192" y="2641600"/>
            <a:ext cx="6842995" cy="1180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3600" b="0"/>
            </a:pPr>
            <a:r>
              <a:t>Other species show variation in susceptibility to </a:t>
            </a:r>
            <a:r>
              <a:rPr i="1"/>
              <a:t>P. parvum </a:t>
            </a:r>
            <a:r>
              <a:t>attack</a:t>
            </a:r>
          </a:p>
        </p:txBody>
      </p:sp>
      <p:sp>
        <p:nvSpPr>
          <p:cNvPr id="523" name="Critical need for studies investigating the relative abundances of P. parvum cryptic species and other aquatic community members before, during, and after toxic blooms. Stay tuned!"/>
          <p:cNvSpPr txBox="1"/>
          <p:nvPr/>
        </p:nvSpPr>
        <p:spPr>
          <a:xfrm>
            <a:off x="1746655" y="11514299"/>
            <a:ext cx="20890690" cy="1256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4800"/>
              </a:spcBef>
              <a:defRPr sz="3800"/>
            </a:pPr>
            <a:r>
              <a:t>Critical need for studies investigating the relative abundances of </a:t>
            </a:r>
            <a:r>
              <a:rPr i="1"/>
              <a:t>P. parvum</a:t>
            </a:r>
            <a:r>
              <a:t> cryptic species and other aquatic community members before, during, and after toxic blooms. Stay tuned!</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Thank you!"/>
          <p:cNvSpPr txBox="1">
            <a:spLocks noGrp="1"/>
          </p:cNvSpPr>
          <p:nvPr>
            <p:ph type="ctrTitle"/>
          </p:nvPr>
        </p:nvSpPr>
        <p:spPr>
          <a:xfrm>
            <a:off x="12611100" y="463497"/>
            <a:ext cx="10012760" cy="3493540"/>
          </a:xfrm>
          <a:prstGeom prst="rect">
            <a:avLst/>
          </a:prstGeom>
        </p:spPr>
        <p:txBody>
          <a:bodyPr anchor="ctr"/>
          <a:lstStyle>
            <a:lvl1pPr>
              <a:defRPr b="1">
                <a:latin typeface="Helvetica Neue"/>
                <a:ea typeface="Helvetica Neue"/>
                <a:cs typeface="Helvetica Neue"/>
                <a:sym typeface="Helvetica Neue"/>
              </a:defRPr>
            </a:lvl1pPr>
          </a:lstStyle>
          <a:p>
            <a:r>
              <a:t>Thank you!</a:t>
            </a:r>
          </a:p>
        </p:txBody>
      </p:sp>
      <p:sp>
        <p:nvSpPr>
          <p:cNvPr id="528" name="Collaborators…"/>
          <p:cNvSpPr txBox="1"/>
          <p:nvPr/>
        </p:nvSpPr>
        <p:spPr>
          <a:xfrm>
            <a:off x="15305867" y="3525720"/>
            <a:ext cx="6566738" cy="86965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4000"/>
            </a:pPr>
            <a:r>
              <a:t>Collaborators</a:t>
            </a:r>
          </a:p>
          <a:p>
            <a:pPr>
              <a:defRPr sz="4000" b="0"/>
            </a:pPr>
            <a:r>
              <a:t>William Driscoll, Penn State</a:t>
            </a:r>
          </a:p>
          <a:p>
            <a:pPr>
              <a:defRPr sz="4000" b="0"/>
            </a:pPr>
            <a:r>
              <a:t>Regis Ferriere, UA</a:t>
            </a:r>
          </a:p>
          <a:p>
            <a:pPr>
              <a:defRPr sz="4000" b="0"/>
            </a:pPr>
            <a:r>
              <a:t>Greg Southard, TPWD</a:t>
            </a:r>
          </a:p>
          <a:p>
            <a:pPr>
              <a:defRPr sz="4000" b="0"/>
            </a:pPr>
            <a:r>
              <a:t>Tim Fallon, UCSD</a:t>
            </a:r>
          </a:p>
          <a:p>
            <a:pPr>
              <a:defRPr sz="4000" b="0"/>
            </a:pPr>
            <a:r>
              <a:t>Bradley Moore, UCSD</a:t>
            </a:r>
          </a:p>
          <a:p>
            <a:pPr>
              <a:defRPr sz="4000" b="0"/>
            </a:pPr>
            <a:r>
              <a:t>Schonna Manning, FIU</a:t>
            </a:r>
          </a:p>
          <a:p>
            <a:pPr>
              <a:defRPr sz="4000" b="0"/>
            </a:pPr>
            <a:endParaRPr/>
          </a:p>
          <a:p>
            <a:pPr>
              <a:defRPr sz="4000" b="0"/>
            </a:pPr>
            <a:endParaRPr/>
          </a:p>
          <a:p>
            <a:pPr algn="l">
              <a:defRPr sz="4000" b="0"/>
            </a:pPr>
            <a:endParaRPr/>
          </a:p>
          <a:p>
            <a:pPr algn="l">
              <a:defRPr sz="4000" b="0"/>
            </a:pPr>
            <a:endParaRPr/>
          </a:p>
        </p:txBody>
      </p:sp>
      <p:sp>
        <p:nvSpPr>
          <p:cNvPr id="529" name="Robert Auber…"/>
          <p:cNvSpPr txBox="1">
            <a:spLocks noGrp="1"/>
          </p:cNvSpPr>
          <p:nvPr>
            <p:ph type="subTitle" sz="quarter" idx="1"/>
          </p:nvPr>
        </p:nvSpPr>
        <p:spPr>
          <a:xfrm>
            <a:off x="1548610" y="10160029"/>
            <a:ext cx="4740934" cy="2563877"/>
          </a:xfrm>
          <a:prstGeom prst="rect">
            <a:avLst/>
          </a:prstGeom>
        </p:spPr>
        <p:txBody>
          <a:bodyPr/>
          <a:lstStyle/>
          <a:p>
            <a:pPr>
              <a:defRPr sz="4000" b="1"/>
            </a:pPr>
            <a:r>
              <a:t>Robert Auber</a:t>
            </a:r>
          </a:p>
          <a:p>
            <a:pPr>
              <a:defRPr sz="4000" b="1"/>
            </a:pPr>
            <a:r>
              <a:t>Amanda Pendleton</a:t>
            </a:r>
          </a:p>
          <a:p>
            <a:pPr>
              <a:defRPr sz="4000" b="1"/>
            </a:pPr>
            <a:r>
              <a:t>Nathan Watervoort</a:t>
            </a:r>
          </a:p>
        </p:txBody>
      </p:sp>
      <p:pic>
        <p:nvPicPr>
          <p:cNvPr id="530" name="Image" descr="Image"/>
          <p:cNvPicPr>
            <a:picLocks noChangeAspect="1"/>
          </p:cNvPicPr>
          <p:nvPr/>
        </p:nvPicPr>
        <p:blipFill>
          <a:blip r:embed="rId3"/>
          <a:stretch>
            <a:fillRect/>
          </a:stretch>
        </p:blipFill>
        <p:spPr>
          <a:xfrm>
            <a:off x="15676250" y="9391822"/>
            <a:ext cx="1540324" cy="1548374"/>
          </a:xfrm>
          <a:prstGeom prst="rect">
            <a:avLst/>
          </a:prstGeom>
          <a:ln w="12700">
            <a:miter lim="400000"/>
          </a:ln>
        </p:spPr>
      </p:pic>
      <p:sp>
        <p:nvSpPr>
          <p:cNvPr id="531" name="Dimensions of Biodiversity"/>
          <p:cNvSpPr txBox="1"/>
          <p:nvPr/>
        </p:nvSpPr>
        <p:spPr>
          <a:xfrm>
            <a:off x="17383783" y="9500276"/>
            <a:ext cx="5447170" cy="1331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lvl1pPr>
          </a:lstStyle>
          <a:p>
            <a:r>
              <a:t>Dimensions of Biodiversity</a:t>
            </a:r>
          </a:p>
        </p:txBody>
      </p:sp>
      <p:pic>
        <p:nvPicPr>
          <p:cNvPr id="532" name="Image.jpeg" descr="Image.jpeg"/>
          <p:cNvPicPr>
            <a:picLocks noChangeAspect="1"/>
          </p:cNvPicPr>
          <p:nvPr/>
        </p:nvPicPr>
        <p:blipFill>
          <a:blip r:embed="rId4"/>
          <a:stretch>
            <a:fillRect/>
          </a:stretch>
        </p:blipFill>
        <p:spPr>
          <a:xfrm>
            <a:off x="1548610" y="1854200"/>
            <a:ext cx="10871990" cy="8153992"/>
          </a:xfrm>
          <a:prstGeom prst="rect">
            <a:avLst/>
          </a:prstGeom>
          <a:ln w="12700">
            <a:miter lim="400000"/>
          </a:ln>
        </p:spPr>
      </p:pic>
      <p:sp>
        <p:nvSpPr>
          <p:cNvPr id="533" name="Olivia Riedling…"/>
          <p:cNvSpPr txBox="1"/>
          <p:nvPr/>
        </p:nvSpPr>
        <p:spPr>
          <a:xfrm>
            <a:off x="7452867" y="10160029"/>
            <a:ext cx="4967733" cy="2563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Olivia Riedling</a:t>
            </a:r>
          </a:p>
          <a:p>
            <a:pPr>
              <a:defRPr sz="4000"/>
            </a:pPr>
            <a:r>
              <a:t>Timilehin Jeje</a:t>
            </a:r>
          </a:p>
          <a:p>
            <a:pPr>
              <a:defRPr sz="4000"/>
            </a:pPr>
            <a:r>
              <a:t>José Colón Miranda</a:t>
            </a:r>
          </a:p>
        </p:txBody>
      </p:sp>
      <p:pic>
        <p:nvPicPr>
          <p:cNvPr id="534" name="Image" descr="Image"/>
          <p:cNvPicPr>
            <a:picLocks noChangeAspect="1"/>
          </p:cNvPicPr>
          <p:nvPr/>
        </p:nvPicPr>
        <p:blipFill>
          <a:blip r:embed="rId5"/>
          <a:stretch>
            <a:fillRect/>
          </a:stretch>
        </p:blipFill>
        <p:spPr>
          <a:xfrm>
            <a:off x="21827963" y="463497"/>
            <a:ext cx="2005978" cy="3493540"/>
          </a:xfrm>
          <a:prstGeom prst="rect">
            <a:avLst/>
          </a:prstGeom>
          <a:ln w="12700">
            <a:miter lim="400000"/>
          </a:ln>
        </p:spPr>
      </p:pic>
      <p:sp>
        <p:nvSpPr>
          <p:cNvPr id="535" name="Read the full genome story:…"/>
          <p:cNvSpPr txBox="1"/>
          <p:nvPr/>
        </p:nvSpPr>
        <p:spPr>
          <a:xfrm>
            <a:off x="14768692" y="11707105"/>
            <a:ext cx="7641089" cy="1030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Read the full genome story: </a:t>
            </a:r>
          </a:p>
          <a:p>
            <a:r>
              <a:t>Wisecaver et al. 2023 Current Biology</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 name="Group"/>
          <p:cNvGrpSpPr/>
          <p:nvPr/>
        </p:nvGrpSpPr>
        <p:grpSpPr>
          <a:xfrm>
            <a:off x="2492527" y="3919286"/>
            <a:ext cx="13310729" cy="6668963"/>
            <a:chOff x="0" y="0"/>
            <a:chExt cx="13310727" cy="6668961"/>
          </a:xfrm>
        </p:grpSpPr>
        <p:pic>
          <p:nvPicPr>
            <p:cNvPr id="171" name="Screen Shot 2018-02-27 at 1.07.20 PM.png" descr="Screen Shot 2018-02-27 at 1.07.20 PM.png"/>
            <p:cNvPicPr>
              <a:picLocks noChangeAspect="1"/>
            </p:cNvPicPr>
            <p:nvPr/>
          </p:nvPicPr>
          <p:blipFill>
            <a:blip r:embed="rId3"/>
            <a:srcRect l="25991" r="19633" b="59623"/>
            <a:stretch>
              <a:fillRect/>
            </a:stretch>
          </p:blipFill>
          <p:spPr>
            <a:xfrm>
              <a:off x="0" y="0"/>
              <a:ext cx="13028004" cy="6668962"/>
            </a:xfrm>
            <a:prstGeom prst="rect">
              <a:avLst/>
            </a:prstGeom>
            <a:ln w="12700" cap="flat">
              <a:noFill/>
              <a:miter lim="400000"/>
            </a:ln>
            <a:effectLst/>
          </p:spPr>
        </p:pic>
        <p:sp>
          <p:nvSpPr>
            <p:cNvPr id="172" name="Rectangle"/>
            <p:cNvSpPr/>
            <p:nvPr/>
          </p:nvSpPr>
          <p:spPr>
            <a:xfrm>
              <a:off x="494913" y="274959"/>
              <a:ext cx="706336" cy="62577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73" name="Golden algae"/>
            <p:cNvSpPr txBox="1"/>
            <p:nvPr/>
          </p:nvSpPr>
          <p:spPr>
            <a:xfrm>
              <a:off x="11003950" y="1004272"/>
              <a:ext cx="2306778" cy="55234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200" b="0">
                  <a:solidFill>
                    <a:srgbClr val="FFFFFF"/>
                  </a:solidFill>
                </a:defRPr>
              </a:lvl1pPr>
            </a:lstStyle>
            <a:p>
              <a:r>
                <a:t>Golden algae</a:t>
              </a:r>
            </a:p>
          </p:txBody>
        </p:sp>
      </p:grpSp>
      <p:sp>
        <p:nvSpPr>
          <p:cNvPr id="175" name="Line"/>
          <p:cNvSpPr/>
          <p:nvPr/>
        </p:nvSpPr>
        <p:spPr>
          <a:xfrm>
            <a:off x="4380144" y="7573145"/>
            <a:ext cx="8089687" cy="1"/>
          </a:xfrm>
          <a:prstGeom prst="line">
            <a:avLst/>
          </a:prstGeom>
          <a:ln w="38100" cap="rnd">
            <a:solidFill>
              <a:srgbClr val="000000"/>
            </a:solidFill>
            <a:custDash>
              <a:ds d="100000" sp="2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76" name="Cell density grown with prey  versus without prey"/>
          <p:cNvSpPr txBox="1"/>
          <p:nvPr/>
        </p:nvSpPr>
        <p:spPr>
          <a:xfrm rot="16200000">
            <a:off x="-491121" y="6136313"/>
            <a:ext cx="6668963" cy="144337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Cell density grown with prey </a:t>
            </a:r>
            <a:br/>
            <a:r>
              <a:t>versus without prey</a:t>
            </a:r>
          </a:p>
        </p:txBody>
      </p:sp>
      <p:sp>
        <p:nvSpPr>
          <p:cNvPr id="177" name="Questions…"/>
          <p:cNvSpPr txBox="1"/>
          <p:nvPr/>
        </p:nvSpPr>
        <p:spPr>
          <a:xfrm>
            <a:off x="16620554" y="4196597"/>
            <a:ext cx="5763388" cy="5321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3500"/>
            </a:pPr>
            <a:r>
              <a:t>Questions</a:t>
            </a:r>
          </a:p>
          <a:p>
            <a:pPr>
              <a:defRPr sz="3500" b="0" i="1"/>
            </a:pPr>
            <a:r>
              <a:rPr i="0"/>
              <a:t>What genetic differences underly this feeding variation?</a:t>
            </a:r>
          </a:p>
          <a:p>
            <a:pPr>
              <a:defRPr sz="3500" b="0" i="1"/>
            </a:pPr>
            <a:endParaRPr i="0"/>
          </a:p>
          <a:p>
            <a:pPr>
              <a:defRPr sz="3500" b="0" i="1"/>
            </a:pPr>
            <a:r>
              <a:rPr i="0"/>
              <a:t>How do these differences impact other aspects of </a:t>
            </a:r>
            <a:br>
              <a:rPr i="0"/>
            </a:br>
            <a:r>
              <a:t>P. parvum </a:t>
            </a:r>
            <a:r>
              <a:rPr i="0"/>
              <a:t>biology including the species ability to form toxic blooms?</a:t>
            </a:r>
          </a:p>
        </p:txBody>
      </p:sp>
      <p:sp>
        <p:nvSpPr>
          <p:cNvPr id="178" name="Driscoll et al. 2023 Ecology Letters"/>
          <p:cNvSpPr txBox="1"/>
          <p:nvPr/>
        </p:nvSpPr>
        <p:spPr>
          <a:xfrm>
            <a:off x="9410456" y="11138042"/>
            <a:ext cx="6392800"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lstStyle>
          <a:p>
            <a:r>
              <a:t>Driscoll et al. 2023 Ecology Letters</a:t>
            </a:r>
          </a:p>
        </p:txBody>
      </p:sp>
      <p:sp>
        <p:nvSpPr>
          <p:cNvPr id="179" name="Variation in feeding behavior in P. parvum"/>
          <p:cNvSpPr txBox="1">
            <a:spLocks noGrp="1"/>
          </p:cNvSpPr>
          <p:nvPr>
            <p:ph type="title"/>
          </p:nvPr>
        </p:nvSpPr>
        <p:spPr>
          <a:prstGeom prst="rect">
            <a:avLst/>
          </a:prstGeom>
        </p:spPr>
        <p:txBody>
          <a:bodyPr/>
          <a:lstStyle/>
          <a:p>
            <a:pPr defTabSz="635634">
              <a:defRPr sz="8624" i="1">
                <a:latin typeface="Helvetica Neue"/>
                <a:ea typeface="Helvetica Neue"/>
                <a:cs typeface="Helvetica Neue"/>
                <a:sym typeface="Helvetica Neue"/>
              </a:defRPr>
            </a:pPr>
            <a:r>
              <a:rPr i="0">
                <a:latin typeface="+mn-lt"/>
                <a:ea typeface="+mn-ea"/>
                <a:cs typeface="+mn-cs"/>
                <a:sym typeface="Helvetica Neue Medium"/>
              </a:rPr>
              <a:t>Variation in feeding behavior in </a:t>
            </a:r>
            <a:r>
              <a:t>P. parvum</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2022 Odra River Catastrophe (Germany &amp; Poland)"/>
          <p:cNvSpPr txBox="1">
            <a:spLocks noGrp="1"/>
          </p:cNvSpPr>
          <p:nvPr>
            <p:ph type="title"/>
          </p:nvPr>
        </p:nvSpPr>
        <p:spPr>
          <a:prstGeom prst="rect">
            <a:avLst/>
          </a:prstGeom>
        </p:spPr>
        <p:txBody>
          <a:bodyPr/>
          <a:lstStyle>
            <a:lvl1pPr defTabSz="528319">
              <a:defRPr sz="7168"/>
            </a:lvl1pPr>
          </a:lstStyle>
          <a:p>
            <a:r>
              <a:t>2022 Odra River Catastrophe (Germany &amp; Poland) </a:t>
            </a:r>
          </a:p>
        </p:txBody>
      </p:sp>
      <p:pic>
        <p:nvPicPr>
          <p:cNvPr id="191" name="Screenshot 2024-02-06 at 7.58.18 PM.png" descr="Screenshot 2024-02-06 at 7.58.18 PM.png"/>
          <p:cNvPicPr>
            <a:picLocks/>
          </p:cNvPicPr>
          <p:nvPr/>
        </p:nvPicPr>
        <p:blipFill>
          <a:blip r:embed="rId3"/>
          <a:stretch>
            <a:fillRect/>
          </a:stretch>
        </p:blipFill>
        <p:spPr>
          <a:xfrm>
            <a:off x="4610100" y="3210194"/>
            <a:ext cx="15163800" cy="8305801"/>
          </a:xfrm>
          <a:prstGeom prst="rect">
            <a:avLst/>
          </a:prstGeom>
        </p:spPr>
      </p:pic>
      <p:sp>
        <p:nvSpPr>
          <p:cNvPr id="192" name="Rounded Rectangle"/>
          <p:cNvSpPr/>
          <p:nvPr/>
        </p:nvSpPr>
        <p:spPr>
          <a:xfrm>
            <a:off x="1689100" y="3921796"/>
            <a:ext cx="8775766" cy="5246749"/>
          </a:xfrm>
          <a:prstGeom prst="roundRect">
            <a:avLst>
              <a:gd name="adj" fmla="val 15000"/>
            </a:avLst>
          </a:prstGeom>
          <a:solidFill>
            <a:srgbClr val="FFFFFF">
              <a:alpha val="95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3" name="Rounded Rectangle"/>
          <p:cNvSpPr/>
          <p:nvPr/>
        </p:nvSpPr>
        <p:spPr>
          <a:xfrm>
            <a:off x="13249275" y="7211665"/>
            <a:ext cx="9445625" cy="3913760"/>
          </a:xfrm>
          <a:prstGeom prst="roundRect">
            <a:avLst>
              <a:gd name="adj" fmla="val 23101"/>
            </a:avLst>
          </a:prstGeom>
          <a:solidFill>
            <a:srgbClr val="FFFFFF">
              <a:alpha val="95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94" name="Screenshot 2024-02-06 at 7.38.03 PM.png" descr="Screenshot 2024-02-06 at 7.38.03 PM.png"/>
          <p:cNvPicPr>
            <a:picLocks noChangeAspect="1"/>
          </p:cNvPicPr>
          <p:nvPr/>
        </p:nvPicPr>
        <p:blipFill>
          <a:blip r:embed="rId4"/>
          <a:srcRect l="1177" t="10357" r="946" b="12414"/>
          <a:stretch>
            <a:fillRect/>
          </a:stretch>
        </p:blipFill>
        <p:spPr>
          <a:xfrm>
            <a:off x="13822025" y="7797800"/>
            <a:ext cx="9024372" cy="833682"/>
          </a:xfrm>
          <a:custGeom>
            <a:avLst/>
            <a:gdLst/>
            <a:ahLst/>
            <a:cxnLst>
              <a:cxn ang="0">
                <a:pos x="wd2" y="hd2"/>
              </a:cxn>
              <a:cxn ang="5400000">
                <a:pos x="wd2" y="hd2"/>
              </a:cxn>
              <a:cxn ang="10800000">
                <a:pos x="wd2" y="hd2"/>
              </a:cxn>
              <a:cxn ang="16200000">
                <a:pos x="wd2" y="hd2"/>
              </a:cxn>
            </a:cxnLst>
            <a:rect l="0" t="0" r="r" b="b"/>
            <a:pathLst>
              <a:path w="21593" h="20110" extrusionOk="0">
                <a:moveTo>
                  <a:pt x="994" y="2"/>
                </a:moveTo>
                <a:cubicBezTo>
                  <a:pt x="849" y="31"/>
                  <a:pt x="711" y="489"/>
                  <a:pt x="556" y="1380"/>
                </a:cubicBezTo>
                <a:cubicBezTo>
                  <a:pt x="136" y="3797"/>
                  <a:pt x="133" y="4375"/>
                  <a:pt x="533" y="8560"/>
                </a:cubicBezTo>
                <a:cubicBezTo>
                  <a:pt x="728" y="10604"/>
                  <a:pt x="861" y="12275"/>
                  <a:pt x="828" y="12275"/>
                </a:cubicBezTo>
                <a:cubicBezTo>
                  <a:pt x="710" y="12275"/>
                  <a:pt x="417" y="10415"/>
                  <a:pt x="275" y="8761"/>
                </a:cubicBezTo>
                <a:cubicBezTo>
                  <a:pt x="70" y="6376"/>
                  <a:pt x="-1" y="6648"/>
                  <a:pt x="0" y="9834"/>
                </a:cubicBezTo>
                <a:cubicBezTo>
                  <a:pt x="2" y="13401"/>
                  <a:pt x="224" y="17304"/>
                  <a:pt x="517" y="18919"/>
                </a:cubicBezTo>
                <a:cubicBezTo>
                  <a:pt x="687" y="19854"/>
                  <a:pt x="836" y="20107"/>
                  <a:pt x="1116" y="19924"/>
                </a:cubicBezTo>
                <a:cubicBezTo>
                  <a:pt x="1436" y="19714"/>
                  <a:pt x="1521" y="19366"/>
                  <a:pt x="1716" y="17464"/>
                </a:cubicBezTo>
                <a:cubicBezTo>
                  <a:pt x="1983" y="14864"/>
                  <a:pt x="2104" y="11393"/>
                  <a:pt x="2043" y="8110"/>
                </a:cubicBezTo>
                <a:cubicBezTo>
                  <a:pt x="1989" y="5241"/>
                  <a:pt x="1881" y="5131"/>
                  <a:pt x="1688" y="7766"/>
                </a:cubicBezTo>
                <a:cubicBezTo>
                  <a:pt x="1607" y="8868"/>
                  <a:pt x="1526" y="9634"/>
                  <a:pt x="1509" y="9460"/>
                </a:cubicBezTo>
                <a:cubicBezTo>
                  <a:pt x="1462" y="8987"/>
                  <a:pt x="1666" y="5271"/>
                  <a:pt x="1756" y="4970"/>
                </a:cubicBezTo>
                <a:cubicBezTo>
                  <a:pt x="1902" y="4482"/>
                  <a:pt x="1750" y="2468"/>
                  <a:pt x="1472" y="1198"/>
                </a:cubicBezTo>
                <a:cubicBezTo>
                  <a:pt x="1292" y="375"/>
                  <a:pt x="1140" y="-28"/>
                  <a:pt x="994" y="2"/>
                </a:cubicBezTo>
                <a:close/>
                <a:moveTo>
                  <a:pt x="10879" y="978"/>
                </a:moveTo>
                <a:cubicBezTo>
                  <a:pt x="10838" y="1001"/>
                  <a:pt x="10807" y="1166"/>
                  <a:pt x="10788" y="1505"/>
                </a:cubicBezTo>
                <a:cubicBezTo>
                  <a:pt x="10757" y="2056"/>
                  <a:pt x="10690" y="2510"/>
                  <a:pt x="10639" y="2510"/>
                </a:cubicBezTo>
                <a:cubicBezTo>
                  <a:pt x="10587" y="2510"/>
                  <a:pt x="10545" y="2949"/>
                  <a:pt x="10545" y="3486"/>
                </a:cubicBezTo>
                <a:cubicBezTo>
                  <a:pt x="10545" y="4224"/>
                  <a:pt x="10624" y="4463"/>
                  <a:pt x="10868" y="4463"/>
                </a:cubicBezTo>
                <a:cubicBezTo>
                  <a:pt x="11046" y="4463"/>
                  <a:pt x="11191" y="4591"/>
                  <a:pt x="11191" y="4740"/>
                </a:cubicBezTo>
                <a:cubicBezTo>
                  <a:pt x="11191" y="4890"/>
                  <a:pt x="11210" y="5476"/>
                  <a:pt x="11231" y="6042"/>
                </a:cubicBezTo>
                <a:cubicBezTo>
                  <a:pt x="11263" y="6863"/>
                  <a:pt x="11223" y="7067"/>
                  <a:pt x="11038" y="7067"/>
                </a:cubicBezTo>
                <a:cubicBezTo>
                  <a:pt x="10859" y="7067"/>
                  <a:pt x="10816" y="6846"/>
                  <a:pt x="10845" y="6090"/>
                </a:cubicBezTo>
                <a:cubicBezTo>
                  <a:pt x="10874" y="5333"/>
                  <a:pt x="10829" y="5114"/>
                  <a:pt x="10646" y="5114"/>
                </a:cubicBezTo>
                <a:cubicBezTo>
                  <a:pt x="10191" y="5114"/>
                  <a:pt x="10290" y="9507"/>
                  <a:pt x="10804" y="12122"/>
                </a:cubicBezTo>
                <a:cubicBezTo>
                  <a:pt x="11105" y="13654"/>
                  <a:pt x="11193" y="15648"/>
                  <a:pt x="10977" y="16066"/>
                </a:cubicBezTo>
                <a:cubicBezTo>
                  <a:pt x="10900" y="16214"/>
                  <a:pt x="10847" y="15817"/>
                  <a:pt x="10824" y="14936"/>
                </a:cubicBezTo>
                <a:cubicBezTo>
                  <a:pt x="10797" y="13896"/>
                  <a:pt x="10737" y="13577"/>
                  <a:pt x="10569" y="13577"/>
                </a:cubicBezTo>
                <a:cubicBezTo>
                  <a:pt x="10384" y="13577"/>
                  <a:pt x="10351" y="13806"/>
                  <a:pt x="10351" y="15080"/>
                </a:cubicBezTo>
                <a:cubicBezTo>
                  <a:pt x="10351" y="16793"/>
                  <a:pt x="10453" y="18305"/>
                  <a:pt x="10642" y="19340"/>
                </a:cubicBezTo>
                <a:cubicBezTo>
                  <a:pt x="10882" y="20664"/>
                  <a:pt x="11248" y="20232"/>
                  <a:pt x="11428" y="18421"/>
                </a:cubicBezTo>
                <a:cubicBezTo>
                  <a:pt x="11562" y="17075"/>
                  <a:pt x="11588" y="16268"/>
                  <a:pt x="11568" y="14189"/>
                </a:cubicBezTo>
                <a:cubicBezTo>
                  <a:pt x="11555" y="12777"/>
                  <a:pt x="11559" y="11631"/>
                  <a:pt x="11578" y="11633"/>
                </a:cubicBezTo>
                <a:cubicBezTo>
                  <a:pt x="11656" y="11643"/>
                  <a:pt x="12004" y="14295"/>
                  <a:pt x="12107" y="15664"/>
                </a:cubicBezTo>
                <a:cubicBezTo>
                  <a:pt x="12277" y="17939"/>
                  <a:pt x="12317" y="16621"/>
                  <a:pt x="12175" y="13395"/>
                </a:cubicBezTo>
                <a:cubicBezTo>
                  <a:pt x="11928" y="7782"/>
                  <a:pt x="11166" y="818"/>
                  <a:pt x="10879" y="978"/>
                </a:cubicBezTo>
                <a:close/>
                <a:moveTo>
                  <a:pt x="9041" y="1792"/>
                </a:moveTo>
                <a:cubicBezTo>
                  <a:pt x="8886" y="1848"/>
                  <a:pt x="8726" y="2483"/>
                  <a:pt x="8599" y="3764"/>
                </a:cubicBezTo>
                <a:cubicBezTo>
                  <a:pt x="8316" y="6608"/>
                  <a:pt x="8368" y="9290"/>
                  <a:pt x="8749" y="11624"/>
                </a:cubicBezTo>
                <a:cubicBezTo>
                  <a:pt x="8860" y="12302"/>
                  <a:pt x="8967" y="12784"/>
                  <a:pt x="8987" y="12696"/>
                </a:cubicBezTo>
                <a:cubicBezTo>
                  <a:pt x="9196" y="11793"/>
                  <a:pt x="9380" y="10665"/>
                  <a:pt x="9380" y="10284"/>
                </a:cubicBezTo>
                <a:cubicBezTo>
                  <a:pt x="9380" y="10025"/>
                  <a:pt x="9264" y="9344"/>
                  <a:pt x="9121" y="8771"/>
                </a:cubicBezTo>
                <a:cubicBezTo>
                  <a:pt x="8848" y="7670"/>
                  <a:pt x="8793" y="6648"/>
                  <a:pt x="8969" y="5966"/>
                </a:cubicBezTo>
                <a:cubicBezTo>
                  <a:pt x="9032" y="5723"/>
                  <a:pt x="9107" y="5995"/>
                  <a:pt x="9153" y="6636"/>
                </a:cubicBezTo>
                <a:cubicBezTo>
                  <a:pt x="9199" y="7260"/>
                  <a:pt x="9322" y="7718"/>
                  <a:pt x="9443" y="7718"/>
                </a:cubicBezTo>
                <a:cubicBezTo>
                  <a:pt x="9639" y="7718"/>
                  <a:pt x="9651" y="7600"/>
                  <a:pt x="9611" y="5928"/>
                </a:cubicBezTo>
                <a:cubicBezTo>
                  <a:pt x="9547" y="3200"/>
                  <a:pt x="9300" y="1698"/>
                  <a:pt x="9041" y="1792"/>
                </a:cubicBezTo>
                <a:close/>
                <a:moveTo>
                  <a:pt x="3177" y="1849"/>
                </a:moveTo>
                <a:cubicBezTo>
                  <a:pt x="2835" y="1834"/>
                  <a:pt x="2478" y="3454"/>
                  <a:pt x="2321" y="6042"/>
                </a:cubicBezTo>
                <a:cubicBezTo>
                  <a:pt x="2031" y="10825"/>
                  <a:pt x="2246" y="17176"/>
                  <a:pt x="2779" y="19551"/>
                </a:cubicBezTo>
                <a:cubicBezTo>
                  <a:pt x="2938" y="20261"/>
                  <a:pt x="3359" y="20153"/>
                  <a:pt x="3513" y="19359"/>
                </a:cubicBezTo>
                <a:cubicBezTo>
                  <a:pt x="3708" y="18348"/>
                  <a:pt x="4012" y="15427"/>
                  <a:pt x="3978" y="14879"/>
                </a:cubicBezTo>
                <a:cubicBezTo>
                  <a:pt x="3954" y="14480"/>
                  <a:pt x="3686" y="14834"/>
                  <a:pt x="3168" y="15941"/>
                </a:cubicBezTo>
                <a:cubicBezTo>
                  <a:pt x="2912" y="16488"/>
                  <a:pt x="2652" y="14060"/>
                  <a:pt x="2652" y="11136"/>
                </a:cubicBezTo>
                <a:cubicBezTo>
                  <a:pt x="2652" y="6518"/>
                  <a:pt x="3091" y="4262"/>
                  <a:pt x="3445" y="7067"/>
                </a:cubicBezTo>
                <a:cubicBezTo>
                  <a:pt x="3635" y="8568"/>
                  <a:pt x="4010" y="8841"/>
                  <a:pt x="4010" y="7478"/>
                </a:cubicBezTo>
                <a:cubicBezTo>
                  <a:pt x="4010" y="6311"/>
                  <a:pt x="3694" y="3162"/>
                  <a:pt x="3504" y="2433"/>
                </a:cubicBezTo>
                <a:cubicBezTo>
                  <a:pt x="3402" y="2041"/>
                  <a:pt x="3290" y="1854"/>
                  <a:pt x="3177" y="1849"/>
                </a:cubicBezTo>
                <a:close/>
                <a:moveTo>
                  <a:pt x="4204" y="1859"/>
                </a:moveTo>
                <a:lnTo>
                  <a:pt x="4204" y="7392"/>
                </a:lnTo>
                <a:cubicBezTo>
                  <a:pt x="4204" y="10436"/>
                  <a:pt x="4221" y="12926"/>
                  <a:pt x="4240" y="12926"/>
                </a:cubicBezTo>
                <a:cubicBezTo>
                  <a:pt x="4260" y="12926"/>
                  <a:pt x="4361" y="12476"/>
                  <a:pt x="4466" y="11930"/>
                </a:cubicBezTo>
                <a:cubicBezTo>
                  <a:pt x="4650" y="10974"/>
                  <a:pt x="4657" y="10766"/>
                  <a:pt x="4657" y="6397"/>
                </a:cubicBezTo>
                <a:lnTo>
                  <a:pt x="4657" y="1859"/>
                </a:lnTo>
                <a:lnTo>
                  <a:pt x="4431" y="1859"/>
                </a:lnTo>
                <a:lnTo>
                  <a:pt x="4204" y="1859"/>
                </a:lnTo>
                <a:close/>
                <a:moveTo>
                  <a:pt x="7035" y="1859"/>
                </a:moveTo>
                <a:cubicBezTo>
                  <a:pt x="6877" y="1859"/>
                  <a:pt x="6857" y="2094"/>
                  <a:pt x="6859" y="3975"/>
                </a:cubicBezTo>
                <a:cubicBezTo>
                  <a:pt x="6862" y="6313"/>
                  <a:pt x="7088" y="8380"/>
                  <a:pt x="7715" y="11787"/>
                </a:cubicBezTo>
                <a:cubicBezTo>
                  <a:pt x="7896" y="12771"/>
                  <a:pt x="8112" y="13577"/>
                  <a:pt x="8194" y="13577"/>
                </a:cubicBezTo>
                <a:cubicBezTo>
                  <a:pt x="8340" y="13577"/>
                  <a:pt x="8345" y="13413"/>
                  <a:pt x="8345" y="7718"/>
                </a:cubicBezTo>
                <a:lnTo>
                  <a:pt x="8345" y="1859"/>
                </a:lnTo>
                <a:lnTo>
                  <a:pt x="8118" y="1859"/>
                </a:lnTo>
                <a:lnTo>
                  <a:pt x="7892" y="1859"/>
                </a:lnTo>
                <a:lnTo>
                  <a:pt x="7892" y="6875"/>
                </a:lnTo>
                <a:lnTo>
                  <a:pt x="7892" y="11901"/>
                </a:lnTo>
                <a:lnTo>
                  <a:pt x="7552" y="6875"/>
                </a:lnTo>
                <a:cubicBezTo>
                  <a:pt x="7267" y="2659"/>
                  <a:pt x="7185" y="1859"/>
                  <a:pt x="7035" y="1859"/>
                </a:cubicBezTo>
                <a:close/>
                <a:moveTo>
                  <a:pt x="9995" y="1859"/>
                </a:moveTo>
                <a:cubicBezTo>
                  <a:pt x="9779" y="1859"/>
                  <a:pt x="9768" y="1967"/>
                  <a:pt x="9768" y="4137"/>
                </a:cubicBezTo>
                <a:cubicBezTo>
                  <a:pt x="9768" y="6610"/>
                  <a:pt x="9806" y="6808"/>
                  <a:pt x="10057" y="5660"/>
                </a:cubicBezTo>
                <a:cubicBezTo>
                  <a:pt x="10165" y="5163"/>
                  <a:pt x="10221" y="4381"/>
                  <a:pt x="10221" y="3381"/>
                </a:cubicBezTo>
                <a:cubicBezTo>
                  <a:pt x="10221" y="2074"/>
                  <a:pt x="10189" y="1859"/>
                  <a:pt x="9995" y="1859"/>
                </a:cubicBezTo>
                <a:close/>
                <a:moveTo>
                  <a:pt x="6055" y="1974"/>
                </a:moveTo>
                <a:cubicBezTo>
                  <a:pt x="5875" y="1767"/>
                  <a:pt x="5731" y="2867"/>
                  <a:pt x="5798" y="3946"/>
                </a:cubicBezTo>
                <a:cubicBezTo>
                  <a:pt x="5815" y="4231"/>
                  <a:pt x="5932" y="4463"/>
                  <a:pt x="6057" y="4463"/>
                </a:cubicBezTo>
                <a:cubicBezTo>
                  <a:pt x="6238" y="4463"/>
                  <a:pt x="6280" y="4233"/>
                  <a:pt x="6263" y="3324"/>
                </a:cubicBezTo>
                <a:cubicBezTo>
                  <a:pt x="6250" y="2619"/>
                  <a:pt x="6170" y="2107"/>
                  <a:pt x="6055" y="1974"/>
                </a:cubicBezTo>
                <a:close/>
                <a:moveTo>
                  <a:pt x="15850" y="2510"/>
                </a:moveTo>
                <a:lnTo>
                  <a:pt x="15850" y="4788"/>
                </a:lnTo>
                <a:cubicBezTo>
                  <a:pt x="15850" y="6700"/>
                  <a:pt x="15826" y="7075"/>
                  <a:pt x="15704" y="7124"/>
                </a:cubicBezTo>
                <a:cubicBezTo>
                  <a:pt x="15624" y="7157"/>
                  <a:pt x="15398" y="7230"/>
                  <a:pt x="15202" y="7287"/>
                </a:cubicBezTo>
                <a:lnTo>
                  <a:pt x="14847" y="7392"/>
                </a:lnTo>
                <a:lnTo>
                  <a:pt x="14826" y="9920"/>
                </a:lnTo>
                <a:cubicBezTo>
                  <a:pt x="14815" y="11310"/>
                  <a:pt x="14837" y="12764"/>
                  <a:pt x="14875" y="13146"/>
                </a:cubicBezTo>
                <a:cubicBezTo>
                  <a:pt x="14913" y="13528"/>
                  <a:pt x="14944" y="14808"/>
                  <a:pt x="14944" y="15989"/>
                </a:cubicBezTo>
                <a:cubicBezTo>
                  <a:pt x="14944" y="18101"/>
                  <a:pt x="14949" y="18134"/>
                  <a:pt x="15235" y="18134"/>
                </a:cubicBezTo>
                <a:cubicBezTo>
                  <a:pt x="15422" y="18134"/>
                  <a:pt x="15528" y="17843"/>
                  <a:pt x="15531" y="17320"/>
                </a:cubicBezTo>
                <a:cubicBezTo>
                  <a:pt x="15535" y="16669"/>
                  <a:pt x="15543" y="16669"/>
                  <a:pt x="15569" y="17320"/>
                </a:cubicBezTo>
                <a:cubicBezTo>
                  <a:pt x="15593" y="17922"/>
                  <a:pt x="15862" y="18134"/>
                  <a:pt x="16599" y="18134"/>
                </a:cubicBezTo>
                <a:lnTo>
                  <a:pt x="17596" y="18134"/>
                </a:lnTo>
                <a:lnTo>
                  <a:pt x="17596" y="15855"/>
                </a:lnTo>
                <a:cubicBezTo>
                  <a:pt x="17596" y="14602"/>
                  <a:pt x="17619" y="13577"/>
                  <a:pt x="17648" y="13577"/>
                </a:cubicBezTo>
                <a:cubicBezTo>
                  <a:pt x="17676" y="13577"/>
                  <a:pt x="17688" y="14602"/>
                  <a:pt x="17673" y="15855"/>
                </a:cubicBezTo>
                <a:lnTo>
                  <a:pt x="17647" y="18134"/>
                </a:lnTo>
                <a:lnTo>
                  <a:pt x="18426" y="18134"/>
                </a:lnTo>
                <a:lnTo>
                  <a:pt x="19205" y="18134"/>
                </a:lnTo>
                <a:lnTo>
                  <a:pt x="19194" y="12763"/>
                </a:lnTo>
                <a:lnTo>
                  <a:pt x="19181" y="7392"/>
                </a:lnTo>
                <a:lnTo>
                  <a:pt x="18825" y="7277"/>
                </a:lnTo>
                <a:cubicBezTo>
                  <a:pt x="18630" y="7215"/>
                  <a:pt x="18425" y="7142"/>
                  <a:pt x="18369" y="7115"/>
                </a:cubicBezTo>
                <a:cubicBezTo>
                  <a:pt x="18294" y="7078"/>
                  <a:pt x="18275" y="6513"/>
                  <a:pt x="18295" y="4788"/>
                </a:cubicBezTo>
                <a:lnTo>
                  <a:pt x="18322" y="2510"/>
                </a:lnTo>
                <a:lnTo>
                  <a:pt x="17830" y="2510"/>
                </a:lnTo>
                <a:cubicBezTo>
                  <a:pt x="17365" y="2510"/>
                  <a:pt x="17337" y="2592"/>
                  <a:pt x="17329" y="3975"/>
                </a:cubicBezTo>
                <a:lnTo>
                  <a:pt x="17320" y="5439"/>
                </a:lnTo>
                <a:lnTo>
                  <a:pt x="17292" y="3975"/>
                </a:lnTo>
                <a:cubicBezTo>
                  <a:pt x="17245" y="1530"/>
                  <a:pt x="17143" y="2336"/>
                  <a:pt x="17143" y="5152"/>
                </a:cubicBezTo>
                <a:cubicBezTo>
                  <a:pt x="17143" y="6923"/>
                  <a:pt x="17119" y="7644"/>
                  <a:pt x="17071" y="7344"/>
                </a:cubicBezTo>
                <a:cubicBezTo>
                  <a:pt x="17029" y="7083"/>
                  <a:pt x="17015" y="5988"/>
                  <a:pt x="17035" y="4702"/>
                </a:cubicBezTo>
                <a:lnTo>
                  <a:pt x="17070" y="2510"/>
                </a:lnTo>
                <a:lnTo>
                  <a:pt x="16460" y="2510"/>
                </a:lnTo>
                <a:lnTo>
                  <a:pt x="15850" y="2510"/>
                </a:lnTo>
                <a:close/>
                <a:moveTo>
                  <a:pt x="5864" y="5238"/>
                </a:moveTo>
                <a:cubicBezTo>
                  <a:pt x="5701" y="5485"/>
                  <a:pt x="5646" y="6765"/>
                  <a:pt x="5464" y="11490"/>
                </a:cubicBezTo>
                <a:cubicBezTo>
                  <a:pt x="5334" y="14871"/>
                  <a:pt x="5256" y="16135"/>
                  <a:pt x="5191" y="15884"/>
                </a:cubicBezTo>
                <a:cubicBezTo>
                  <a:pt x="5141" y="15691"/>
                  <a:pt x="5000" y="15530"/>
                  <a:pt x="4878" y="15530"/>
                </a:cubicBezTo>
                <a:cubicBezTo>
                  <a:pt x="4686" y="15530"/>
                  <a:pt x="4657" y="15321"/>
                  <a:pt x="4657" y="13902"/>
                </a:cubicBezTo>
                <a:cubicBezTo>
                  <a:pt x="4657" y="11993"/>
                  <a:pt x="4645" y="11967"/>
                  <a:pt x="4395" y="13270"/>
                </a:cubicBezTo>
                <a:cubicBezTo>
                  <a:pt x="4227" y="14146"/>
                  <a:pt x="4204" y="14609"/>
                  <a:pt x="4204" y="17176"/>
                </a:cubicBezTo>
                <a:lnTo>
                  <a:pt x="4204" y="20087"/>
                </a:lnTo>
                <a:lnTo>
                  <a:pt x="4914" y="20087"/>
                </a:lnTo>
                <a:cubicBezTo>
                  <a:pt x="5618" y="20087"/>
                  <a:pt x="5625" y="20072"/>
                  <a:pt x="5666" y="18459"/>
                </a:cubicBezTo>
                <a:cubicBezTo>
                  <a:pt x="5702" y="17010"/>
                  <a:pt x="5740" y="16832"/>
                  <a:pt x="6012" y="16832"/>
                </a:cubicBezTo>
                <a:cubicBezTo>
                  <a:pt x="6276" y="16832"/>
                  <a:pt x="6329" y="17057"/>
                  <a:pt x="6392" y="18459"/>
                </a:cubicBezTo>
                <a:cubicBezTo>
                  <a:pt x="6459" y="19933"/>
                  <a:pt x="6503" y="20087"/>
                  <a:pt x="6855" y="20087"/>
                </a:cubicBezTo>
                <a:lnTo>
                  <a:pt x="7245" y="20087"/>
                </a:lnTo>
                <a:lnTo>
                  <a:pt x="7245" y="14927"/>
                </a:lnTo>
                <a:cubicBezTo>
                  <a:pt x="7245" y="9949"/>
                  <a:pt x="7238" y="9709"/>
                  <a:pt x="7054" y="8388"/>
                </a:cubicBezTo>
                <a:lnTo>
                  <a:pt x="6862" y="7019"/>
                </a:lnTo>
                <a:lnTo>
                  <a:pt x="6843" y="12074"/>
                </a:lnTo>
                <a:lnTo>
                  <a:pt x="6825" y="17129"/>
                </a:lnTo>
                <a:lnTo>
                  <a:pt x="6595" y="11289"/>
                </a:lnTo>
                <a:lnTo>
                  <a:pt x="6366" y="5439"/>
                </a:lnTo>
                <a:lnTo>
                  <a:pt x="6072" y="5248"/>
                </a:lnTo>
                <a:cubicBezTo>
                  <a:pt x="5985" y="5190"/>
                  <a:pt x="5919" y="5156"/>
                  <a:pt x="5864" y="5238"/>
                </a:cubicBezTo>
                <a:close/>
                <a:moveTo>
                  <a:pt x="10159" y="6416"/>
                </a:moveTo>
                <a:cubicBezTo>
                  <a:pt x="10125" y="6416"/>
                  <a:pt x="10024" y="6757"/>
                  <a:pt x="9933" y="7172"/>
                </a:cubicBezTo>
                <a:cubicBezTo>
                  <a:pt x="9774" y="7903"/>
                  <a:pt x="9768" y="8124"/>
                  <a:pt x="9768" y="14008"/>
                </a:cubicBezTo>
                <a:lnTo>
                  <a:pt x="9768" y="20087"/>
                </a:lnTo>
                <a:lnTo>
                  <a:pt x="9995" y="20087"/>
                </a:lnTo>
                <a:lnTo>
                  <a:pt x="10221" y="20087"/>
                </a:lnTo>
                <a:lnTo>
                  <a:pt x="10221" y="13251"/>
                </a:lnTo>
                <a:cubicBezTo>
                  <a:pt x="10221" y="9353"/>
                  <a:pt x="10194" y="6416"/>
                  <a:pt x="10159" y="6416"/>
                </a:cubicBezTo>
                <a:close/>
                <a:moveTo>
                  <a:pt x="13922" y="7124"/>
                </a:moveTo>
                <a:cubicBezTo>
                  <a:pt x="13725" y="7137"/>
                  <a:pt x="13695" y="7454"/>
                  <a:pt x="13654" y="8503"/>
                </a:cubicBezTo>
                <a:lnTo>
                  <a:pt x="13594" y="9996"/>
                </a:lnTo>
                <a:lnTo>
                  <a:pt x="13589" y="8541"/>
                </a:lnTo>
                <a:cubicBezTo>
                  <a:pt x="13585" y="7160"/>
                  <a:pt x="13562" y="7103"/>
                  <a:pt x="13119" y="7258"/>
                </a:cubicBezTo>
                <a:cubicBezTo>
                  <a:pt x="12621" y="7432"/>
                  <a:pt x="12577" y="7795"/>
                  <a:pt x="12557" y="11959"/>
                </a:cubicBezTo>
                <a:cubicBezTo>
                  <a:pt x="12551" y="13200"/>
                  <a:pt x="12591" y="13274"/>
                  <a:pt x="13326" y="13337"/>
                </a:cubicBezTo>
                <a:lnTo>
                  <a:pt x="14103" y="13404"/>
                </a:lnTo>
                <a:lnTo>
                  <a:pt x="14113" y="11049"/>
                </a:lnTo>
                <a:lnTo>
                  <a:pt x="14125" y="8694"/>
                </a:lnTo>
                <a:lnTo>
                  <a:pt x="14149" y="11040"/>
                </a:lnTo>
                <a:cubicBezTo>
                  <a:pt x="14173" y="13282"/>
                  <a:pt x="14185" y="13384"/>
                  <a:pt x="14413" y="13318"/>
                </a:cubicBezTo>
                <a:lnTo>
                  <a:pt x="14653" y="13251"/>
                </a:lnTo>
                <a:lnTo>
                  <a:pt x="14653" y="10322"/>
                </a:lnTo>
                <a:lnTo>
                  <a:pt x="14653" y="7392"/>
                </a:lnTo>
                <a:lnTo>
                  <a:pt x="14183" y="7201"/>
                </a:lnTo>
                <a:cubicBezTo>
                  <a:pt x="14073" y="7155"/>
                  <a:pt x="13988" y="7120"/>
                  <a:pt x="13922" y="7124"/>
                </a:cubicBezTo>
                <a:close/>
                <a:moveTo>
                  <a:pt x="20540" y="7306"/>
                </a:moveTo>
                <a:cubicBezTo>
                  <a:pt x="19971" y="7259"/>
                  <a:pt x="19473" y="7480"/>
                  <a:pt x="19434" y="7794"/>
                </a:cubicBezTo>
                <a:cubicBezTo>
                  <a:pt x="19339" y="8556"/>
                  <a:pt x="19332" y="12457"/>
                  <a:pt x="19424" y="13031"/>
                </a:cubicBezTo>
                <a:cubicBezTo>
                  <a:pt x="19572" y="13951"/>
                  <a:pt x="19878" y="13415"/>
                  <a:pt x="19910" y="12179"/>
                </a:cubicBezTo>
                <a:cubicBezTo>
                  <a:pt x="19951" y="10601"/>
                  <a:pt x="20055" y="10626"/>
                  <a:pt x="20055" y="12217"/>
                </a:cubicBezTo>
                <a:cubicBezTo>
                  <a:pt x="20055" y="13382"/>
                  <a:pt x="20102" y="13456"/>
                  <a:pt x="20782" y="13280"/>
                </a:cubicBezTo>
                <a:cubicBezTo>
                  <a:pt x="21183" y="13176"/>
                  <a:pt x="21532" y="13056"/>
                  <a:pt x="21558" y="13012"/>
                </a:cubicBezTo>
                <a:cubicBezTo>
                  <a:pt x="21585" y="12968"/>
                  <a:pt x="21599" y="11681"/>
                  <a:pt x="21591" y="10159"/>
                </a:cubicBezTo>
                <a:lnTo>
                  <a:pt x="21575" y="7392"/>
                </a:lnTo>
                <a:lnTo>
                  <a:pt x="20540" y="7306"/>
                </a:lnTo>
                <a:close/>
                <a:moveTo>
                  <a:pt x="3525" y="9671"/>
                </a:moveTo>
                <a:cubicBezTo>
                  <a:pt x="3026" y="9671"/>
                  <a:pt x="2975" y="9784"/>
                  <a:pt x="2975" y="10915"/>
                </a:cubicBezTo>
                <a:cubicBezTo>
                  <a:pt x="2975" y="11684"/>
                  <a:pt x="3043" y="12418"/>
                  <a:pt x="3153" y="12820"/>
                </a:cubicBezTo>
                <a:cubicBezTo>
                  <a:pt x="3251" y="13180"/>
                  <a:pt x="3498" y="13501"/>
                  <a:pt x="3703" y="13529"/>
                </a:cubicBezTo>
                <a:cubicBezTo>
                  <a:pt x="4074" y="13580"/>
                  <a:pt x="4075" y="13573"/>
                  <a:pt x="4075" y="11624"/>
                </a:cubicBezTo>
                <a:lnTo>
                  <a:pt x="4075" y="9671"/>
                </a:lnTo>
                <a:lnTo>
                  <a:pt x="3525" y="9671"/>
                </a:lnTo>
                <a:close/>
                <a:moveTo>
                  <a:pt x="9490" y="11317"/>
                </a:moveTo>
                <a:cubicBezTo>
                  <a:pt x="9454" y="11330"/>
                  <a:pt x="9410" y="11462"/>
                  <a:pt x="9358" y="11700"/>
                </a:cubicBezTo>
                <a:cubicBezTo>
                  <a:pt x="9242" y="12232"/>
                  <a:pt x="9186" y="12987"/>
                  <a:pt x="9186" y="14027"/>
                </a:cubicBezTo>
                <a:cubicBezTo>
                  <a:pt x="9186" y="15965"/>
                  <a:pt x="9001" y="16778"/>
                  <a:pt x="8894" y="15310"/>
                </a:cubicBezTo>
                <a:cubicBezTo>
                  <a:pt x="8809" y="14139"/>
                  <a:pt x="8624" y="13917"/>
                  <a:pt x="8484" y="14812"/>
                </a:cubicBezTo>
                <a:cubicBezTo>
                  <a:pt x="8356" y="15626"/>
                  <a:pt x="8451" y="17964"/>
                  <a:pt x="8657" y="19091"/>
                </a:cubicBezTo>
                <a:cubicBezTo>
                  <a:pt x="9111" y="21572"/>
                  <a:pt x="9640" y="19225"/>
                  <a:pt x="9638" y="14745"/>
                </a:cubicBezTo>
                <a:cubicBezTo>
                  <a:pt x="9637" y="12313"/>
                  <a:pt x="9597" y="11281"/>
                  <a:pt x="9490" y="11317"/>
                </a:cubicBezTo>
                <a:close/>
                <a:moveTo>
                  <a:pt x="7517" y="12572"/>
                </a:moveTo>
                <a:cubicBezTo>
                  <a:pt x="7505" y="12700"/>
                  <a:pt x="7603" y="14446"/>
                  <a:pt x="7735" y="16449"/>
                </a:cubicBezTo>
                <a:cubicBezTo>
                  <a:pt x="7933" y="19457"/>
                  <a:pt x="8007" y="20087"/>
                  <a:pt x="8160" y="20087"/>
                </a:cubicBezTo>
                <a:cubicBezTo>
                  <a:pt x="8333" y="20087"/>
                  <a:pt x="8345" y="19917"/>
                  <a:pt x="8345" y="17464"/>
                </a:cubicBezTo>
                <a:cubicBezTo>
                  <a:pt x="8345" y="15905"/>
                  <a:pt x="8312" y="14758"/>
                  <a:pt x="8264" y="14639"/>
                </a:cubicBezTo>
                <a:cubicBezTo>
                  <a:pt x="8219" y="14530"/>
                  <a:pt x="8039" y="13963"/>
                  <a:pt x="7862" y="13385"/>
                </a:cubicBezTo>
                <a:cubicBezTo>
                  <a:pt x="7685" y="12807"/>
                  <a:pt x="7530" y="12443"/>
                  <a:pt x="7517" y="12572"/>
                </a:cubicBezTo>
                <a:close/>
              </a:path>
            </a:pathLst>
          </a:custGeom>
          <a:ln w="12700">
            <a:miter lim="400000"/>
          </a:ln>
        </p:spPr>
      </p:pic>
      <p:sp>
        <p:nvSpPr>
          <p:cNvPr id="195" name="&quot;Prymnesium parvum has the potential for high environmental and socioeconomic impacts if introduced to the Great Lakes&quot;"/>
          <p:cNvSpPr txBox="1"/>
          <p:nvPr/>
        </p:nvSpPr>
        <p:spPr>
          <a:xfrm>
            <a:off x="14108400" y="9066944"/>
            <a:ext cx="8451622" cy="1462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b="0"/>
            </a:pPr>
            <a:r>
              <a:t>"</a:t>
            </a:r>
            <a:r>
              <a:rPr i="1"/>
              <a:t>Prymnesium parvum</a:t>
            </a:r>
            <a:r>
              <a:t> has the potential for high environmental and socioeconomic impacts if introduced to the Great Lakes"</a:t>
            </a:r>
          </a:p>
        </p:txBody>
      </p:sp>
      <p:sp>
        <p:nvSpPr>
          <p:cNvPr id="196" name="Massive P. parvum bloom in the Odra River from July to August 2022…"/>
          <p:cNvSpPr txBox="1"/>
          <p:nvPr/>
        </p:nvSpPr>
        <p:spPr>
          <a:xfrm>
            <a:off x="2026493" y="4188304"/>
            <a:ext cx="7944621" cy="5158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Massive </a:t>
            </a:r>
            <a:r>
              <a:rPr i="1"/>
              <a:t>P. parvum </a:t>
            </a:r>
            <a:r>
              <a:t>bloom in the Odra River from July to August 2022</a:t>
            </a:r>
          </a:p>
          <a:p>
            <a:endParaRPr/>
          </a:p>
          <a:p>
            <a:pPr>
              <a:defRPr b="0"/>
            </a:pPr>
            <a:r>
              <a:t>525 miles of impacted waterways, </a:t>
            </a:r>
          </a:p>
          <a:p>
            <a:pPr>
              <a:defRPr b="0"/>
            </a:pPr>
            <a:r>
              <a:t>249 tons of dead fish</a:t>
            </a:r>
          </a:p>
          <a:p>
            <a:pPr>
              <a:defRPr b="0"/>
            </a:pPr>
            <a:endParaRPr/>
          </a:p>
          <a:p>
            <a:pPr>
              <a:defRPr b="0" i="1"/>
            </a:pPr>
            <a:r>
              <a:t>P. parvum </a:t>
            </a:r>
            <a:r>
              <a:rPr i="0"/>
              <a:t>bloom "was only a matter of time" Odra river is permanently saline due to drought and runoff from agriculture and mining (Sobieraj and Metelski 2023)</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MapChart_Map-7.png" descr="MapChart_Map-7.png"/>
          <p:cNvPicPr>
            <a:picLocks noChangeAspect="1"/>
          </p:cNvPicPr>
          <p:nvPr/>
        </p:nvPicPr>
        <p:blipFill>
          <a:blip r:embed="rId3"/>
          <a:srcRect r="9346"/>
          <a:stretch>
            <a:fillRect/>
          </a:stretch>
        </p:blipFill>
        <p:spPr>
          <a:xfrm>
            <a:off x="6412507" y="3259534"/>
            <a:ext cx="11559041" cy="9076351"/>
          </a:xfrm>
          <a:prstGeom prst="rect">
            <a:avLst/>
          </a:prstGeom>
          <a:ln w="12700">
            <a:miter lim="400000"/>
          </a:ln>
        </p:spPr>
      </p:pic>
      <p:sp>
        <p:nvSpPr>
          <p:cNvPr id="201" name="P. parvum distribution in the USA"/>
          <p:cNvSpPr txBox="1">
            <a:spLocks noGrp="1"/>
          </p:cNvSpPr>
          <p:nvPr>
            <p:ph type="title"/>
          </p:nvPr>
        </p:nvSpPr>
        <p:spPr>
          <a:prstGeom prst="rect">
            <a:avLst/>
          </a:prstGeom>
        </p:spPr>
        <p:txBody>
          <a:bodyPr/>
          <a:lstStyle/>
          <a:p>
            <a:pPr defTabSz="792479">
              <a:defRPr sz="10752" i="1">
                <a:latin typeface="Helvetica Neue"/>
                <a:ea typeface="Helvetica Neue"/>
                <a:cs typeface="Helvetica Neue"/>
                <a:sym typeface="Helvetica Neue"/>
              </a:defRPr>
            </a:pPr>
            <a:r>
              <a:t>P. parvum</a:t>
            </a:r>
            <a:r>
              <a:rPr i="0">
                <a:latin typeface="+mn-lt"/>
                <a:ea typeface="+mn-ea"/>
                <a:cs typeface="+mn-cs"/>
                <a:sym typeface="Helvetica Neue Medium"/>
              </a:rPr>
              <a:t> distribution in the USA</a:t>
            </a:r>
          </a:p>
        </p:txBody>
      </p:sp>
      <p:pic>
        <p:nvPicPr>
          <p:cNvPr id="202" name="Image" descr="Image"/>
          <p:cNvPicPr>
            <a:picLocks noChangeAspect="1"/>
          </p:cNvPicPr>
          <p:nvPr/>
        </p:nvPicPr>
        <p:blipFill>
          <a:blip r:embed="rId4"/>
          <a:stretch>
            <a:fillRect/>
          </a:stretch>
        </p:blipFill>
        <p:spPr>
          <a:xfrm>
            <a:off x="10524091" y="7858043"/>
            <a:ext cx="917412" cy="1597732"/>
          </a:xfrm>
          <a:prstGeom prst="rect">
            <a:avLst/>
          </a:prstGeom>
          <a:ln w="12700">
            <a:miter lim="400000"/>
          </a:ln>
        </p:spPr>
      </p:pic>
      <p:sp>
        <p:nvSpPr>
          <p:cNvPr id="203" name="1985"/>
          <p:cNvSpPr txBox="1"/>
          <p:nvPr/>
        </p:nvSpPr>
        <p:spPr>
          <a:xfrm>
            <a:off x="11711177" y="3497296"/>
            <a:ext cx="961645"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1985</a:t>
            </a:r>
          </a:p>
        </p:txBody>
      </p:sp>
      <p:sp>
        <p:nvSpPr>
          <p:cNvPr id="204" name="created with mapchart.net"/>
          <p:cNvSpPr txBox="1"/>
          <p:nvPr/>
        </p:nvSpPr>
        <p:spPr>
          <a:xfrm>
            <a:off x="6545901" y="11827248"/>
            <a:ext cx="3307843" cy="411733"/>
          </a:xfrm>
          <a:prstGeom prst="rect">
            <a:avLst/>
          </a:prstGeom>
          <a:solidFill>
            <a:srgbClr val="F0F0F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lvl1pPr>
          </a:lstStyle>
          <a:p>
            <a:r>
              <a:t>created with mapchart.net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MapChart_Map-6.png" descr="MapChart_Map-6.png"/>
          <p:cNvPicPr>
            <a:picLocks noChangeAspect="1"/>
          </p:cNvPicPr>
          <p:nvPr/>
        </p:nvPicPr>
        <p:blipFill>
          <a:blip r:embed="rId3"/>
          <a:srcRect r="9338"/>
          <a:stretch>
            <a:fillRect/>
          </a:stretch>
        </p:blipFill>
        <p:spPr>
          <a:xfrm>
            <a:off x="6411912" y="3259534"/>
            <a:ext cx="11560099" cy="9076351"/>
          </a:xfrm>
          <a:prstGeom prst="rect">
            <a:avLst/>
          </a:prstGeom>
          <a:ln w="12700">
            <a:miter lim="400000"/>
          </a:ln>
        </p:spPr>
      </p:pic>
      <p:pic>
        <p:nvPicPr>
          <p:cNvPr id="209" name="Image" descr="Image"/>
          <p:cNvPicPr>
            <a:picLocks noChangeAspect="1"/>
          </p:cNvPicPr>
          <p:nvPr/>
        </p:nvPicPr>
        <p:blipFill>
          <a:blip r:embed="rId4"/>
          <a:stretch>
            <a:fillRect/>
          </a:stretch>
        </p:blipFill>
        <p:spPr>
          <a:xfrm>
            <a:off x="10523496" y="7858043"/>
            <a:ext cx="917412" cy="1597732"/>
          </a:xfrm>
          <a:prstGeom prst="rect">
            <a:avLst/>
          </a:prstGeom>
          <a:ln w="12700">
            <a:miter lim="400000"/>
          </a:ln>
        </p:spPr>
      </p:pic>
      <p:sp>
        <p:nvSpPr>
          <p:cNvPr id="210" name="created with mapchart.net"/>
          <p:cNvSpPr txBox="1"/>
          <p:nvPr/>
        </p:nvSpPr>
        <p:spPr>
          <a:xfrm>
            <a:off x="6545901" y="11827248"/>
            <a:ext cx="3307843" cy="411733"/>
          </a:xfrm>
          <a:prstGeom prst="rect">
            <a:avLst/>
          </a:prstGeom>
          <a:solidFill>
            <a:srgbClr val="F0F0F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lvl1pPr>
          </a:lstStyle>
          <a:p>
            <a:r>
              <a:t>created with mapchart.net</a:t>
            </a:r>
          </a:p>
        </p:txBody>
      </p:sp>
      <p:sp>
        <p:nvSpPr>
          <p:cNvPr id="211" name="Prymnesium detected in 23 states…"/>
          <p:cNvSpPr txBox="1"/>
          <p:nvPr/>
        </p:nvSpPr>
        <p:spPr>
          <a:xfrm>
            <a:off x="13467755" y="11208632"/>
            <a:ext cx="6281167" cy="1030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r>
              <a:rPr i="1"/>
              <a:t>Prymnesium</a:t>
            </a:r>
            <a:r>
              <a:t> detected in 23 states</a:t>
            </a:r>
          </a:p>
          <a:p>
            <a:pPr algn="l"/>
            <a:r>
              <a:t>(Roelke et al 2016)</a:t>
            </a:r>
          </a:p>
        </p:txBody>
      </p:sp>
      <p:sp>
        <p:nvSpPr>
          <p:cNvPr id="212" name="Square"/>
          <p:cNvSpPr/>
          <p:nvPr/>
        </p:nvSpPr>
        <p:spPr>
          <a:xfrm>
            <a:off x="12690738" y="11223425"/>
            <a:ext cx="571501" cy="571501"/>
          </a:xfrm>
          <a:prstGeom prst="rect">
            <a:avLst/>
          </a:prstGeom>
          <a:solidFill>
            <a:srgbClr val="D3B53C"/>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3" name="2016"/>
          <p:cNvSpPr txBox="1"/>
          <p:nvPr/>
        </p:nvSpPr>
        <p:spPr>
          <a:xfrm>
            <a:off x="11711177" y="3497296"/>
            <a:ext cx="961645"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2016</a:t>
            </a:r>
          </a:p>
        </p:txBody>
      </p:sp>
      <p:sp>
        <p:nvSpPr>
          <p:cNvPr id="214" name="P. parvum distribution in the USA"/>
          <p:cNvSpPr txBox="1">
            <a:spLocks noGrp="1"/>
          </p:cNvSpPr>
          <p:nvPr>
            <p:ph type="title"/>
          </p:nvPr>
        </p:nvSpPr>
        <p:spPr>
          <a:prstGeom prst="rect">
            <a:avLst/>
          </a:prstGeom>
        </p:spPr>
        <p:txBody>
          <a:bodyPr/>
          <a:lstStyle/>
          <a:p>
            <a:pPr defTabSz="792479">
              <a:defRPr sz="10752" i="1">
                <a:latin typeface="Helvetica Neue"/>
                <a:ea typeface="Helvetica Neue"/>
                <a:cs typeface="Helvetica Neue"/>
                <a:sym typeface="Helvetica Neue"/>
              </a:defRPr>
            </a:pPr>
            <a:r>
              <a:t>P. parvum</a:t>
            </a:r>
            <a:r>
              <a:rPr i="0">
                <a:latin typeface="+mn-lt"/>
                <a:ea typeface="+mn-ea"/>
                <a:cs typeface="+mn-cs"/>
                <a:sym typeface="Helvetica Neue Medium"/>
              </a:rPr>
              <a:t> distribution in the USA</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MapChart_Map-6.png" descr="MapChart_Map-6.png"/>
          <p:cNvPicPr>
            <a:picLocks noChangeAspect="1"/>
          </p:cNvPicPr>
          <p:nvPr/>
        </p:nvPicPr>
        <p:blipFill>
          <a:blip r:embed="rId3"/>
          <a:srcRect r="9338"/>
          <a:stretch>
            <a:fillRect/>
          </a:stretch>
        </p:blipFill>
        <p:spPr>
          <a:xfrm>
            <a:off x="6411912" y="3259534"/>
            <a:ext cx="11560099" cy="9076351"/>
          </a:xfrm>
          <a:prstGeom prst="rect">
            <a:avLst/>
          </a:prstGeom>
          <a:ln w="12700">
            <a:miter lim="400000"/>
          </a:ln>
        </p:spPr>
      </p:pic>
      <p:pic>
        <p:nvPicPr>
          <p:cNvPr id="219" name="Image" descr="Image"/>
          <p:cNvPicPr>
            <a:picLocks noChangeAspect="1"/>
          </p:cNvPicPr>
          <p:nvPr/>
        </p:nvPicPr>
        <p:blipFill>
          <a:blip r:embed="rId4"/>
          <a:stretch>
            <a:fillRect/>
          </a:stretch>
        </p:blipFill>
        <p:spPr>
          <a:xfrm>
            <a:off x="10523496" y="7858043"/>
            <a:ext cx="917412" cy="1597732"/>
          </a:xfrm>
          <a:prstGeom prst="rect">
            <a:avLst/>
          </a:prstGeom>
          <a:ln w="12700">
            <a:miter lim="400000"/>
          </a:ln>
        </p:spPr>
      </p:pic>
      <p:sp>
        <p:nvSpPr>
          <p:cNvPr id="220" name="created with mapchart.net"/>
          <p:cNvSpPr txBox="1"/>
          <p:nvPr/>
        </p:nvSpPr>
        <p:spPr>
          <a:xfrm>
            <a:off x="6545901" y="11827248"/>
            <a:ext cx="3307843" cy="411733"/>
          </a:xfrm>
          <a:prstGeom prst="rect">
            <a:avLst/>
          </a:prstGeom>
          <a:solidFill>
            <a:srgbClr val="F0F0F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lvl1pPr>
          </a:lstStyle>
          <a:p>
            <a:r>
              <a:t>created with mapchart.net</a:t>
            </a:r>
          </a:p>
        </p:txBody>
      </p:sp>
      <p:sp>
        <p:nvSpPr>
          <p:cNvPr id="221" name="Square"/>
          <p:cNvSpPr/>
          <p:nvPr/>
        </p:nvSpPr>
        <p:spPr>
          <a:xfrm>
            <a:off x="12690738" y="11223425"/>
            <a:ext cx="571501" cy="571501"/>
          </a:xfrm>
          <a:prstGeom prst="rect">
            <a:avLst/>
          </a:prstGeom>
          <a:solidFill>
            <a:srgbClr val="D3B53C"/>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22" name="2016"/>
          <p:cNvSpPr txBox="1"/>
          <p:nvPr/>
        </p:nvSpPr>
        <p:spPr>
          <a:xfrm>
            <a:off x="11711177" y="3497296"/>
            <a:ext cx="961645"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2016</a:t>
            </a:r>
          </a:p>
        </p:txBody>
      </p:sp>
      <p:sp>
        <p:nvSpPr>
          <p:cNvPr id="223" name="Rounded Rectangle"/>
          <p:cNvSpPr/>
          <p:nvPr/>
        </p:nvSpPr>
        <p:spPr>
          <a:xfrm>
            <a:off x="1650179" y="3758616"/>
            <a:ext cx="7386826" cy="4256533"/>
          </a:xfrm>
          <a:prstGeom prst="roundRect">
            <a:avLst>
              <a:gd name="adj" fmla="val 16611"/>
            </a:avLst>
          </a:prstGeom>
          <a:solidFill>
            <a:srgbClr val="FFFFFF">
              <a:alpha val="95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24" name="Factors associated with increased Prymnesium blooms…"/>
          <p:cNvSpPr txBox="1"/>
          <p:nvPr/>
        </p:nvSpPr>
        <p:spPr>
          <a:xfrm>
            <a:off x="1852902" y="4215816"/>
            <a:ext cx="6981380" cy="379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Factors associated with increased </a:t>
            </a:r>
            <a:r>
              <a:rPr i="1"/>
              <a:t>Prymnesium </a:t>
            </a:r>
            <a:r>
              <a:t>blooms</a:t>
            </a:r>
          </a:p>
          <a:p>
            <a:r>
              <a:t>(Tábora-Sarmiento et al. 2022 )</a:t>
            </a:r>
          </a:p>
          <a:p>
            <a:endParaRPr/>
          </a:p>
          <a:p>
            <a:pPr>
              <a:defRPr b="0"/>
            </a:pPr>
            <a:r>
              <a:t>higher salinity</a:t>
            </a:r>
          </a:p>
          <a:p>
            <a:pPr>
              <a:defRPr b="0"/>
            </a:pPr>
            <a:r>
              <a:t>decreased wetland cover</a:t>
            </a:r>
          </a:p>
          <a:p>
            <a:pPr>
              <a:defRPr b="0"/>
            </a:pPr>
            <a:r>
              <a:t>increased use of Glyphosate herbicides</a:t>
            </a:r>
          </a:p>
        </p:txBody>
      </p:sp>
      <p:sp>
        <p:nvSpPr>
          <p:cNvPr id="225" name="P. parvum distribution in the USA"/>
          <p:cNvSpPr txBox="1">
            <a:spLocks noGrp="1"/>
          </p:cNvSpPr>
          <p:nvPr>
            <p:ph type="title"/>
          </p:nvPr>
        </p:nvSpPr>
        <p:spPr>
          <a:prstGeom prst="rect">
            <a:avLst/>
          </a:prstGeom>
        </p:spPr>
        <p:txBody>
          <a:bodyPr/>
          <a:lstStyle/>
          <a:p>
            <a:pPr defTabSz="792479">
              <a:defRPr sz="10752" i="1">
                <a:latin typeface="Helvetica Neue"/>
                <a:ea typeface="Helvetica Neue"/>
                <a:cs typeface="Helvetica Neue"/>
                <a:sym typeface="Helvetica Neue"/>
              </a:defRPr>
            </a:pPr>
            <a:r>
              <a:t>P. parvum</a:t>
            </a:r>
            <a:r>
              <a:rPr i="0">
                <a:latin typeface="+mn-lt"/>
                <a:ea typeface="+mn-ea"/>
                <a:cs typeface="+mn-cs"/>
                <a:sym typeface="Helvetica Neue Medium"/>
              </a:rPr>
              <a:t> distribution in the USA</a:t>
            </a:r>
          </a:p>
        </p:txBody>
      </p:sp>
      <p:sp>
        <p:nvSpPr>
          <p:cNvPr id="226" name="Prymnesium detected in 23 states…"/>
          <p:cNvSpPr txBox="1"/>
          <p:nvPr/>
        </p:nvSpPr>
        <p:spPr>
          <a:xfrm>
            <a:off x="13467755" y="11208632"/>
            <a:ext cx="6281167" cy="1030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r>
              <a:rPr i="1"/>
              <a:t>Prymnesium</a:t>
            </a:r>
            <a:r>
              <a:t> detected in 23 states</a:t>
            </a:r>
          </a:p>
          <a:p>
            <a:pPr algn="l"/>
            <a:r>
              <a:t>(Roelke et al 2016)</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MapChart_Map-6.png" descr="MapChart_Map-6.png"/>
          <p:cNvPicPr>
            <a:picLocks noChangeAspect="1"/>
          </p:cNvPicPr>
          <p:nvPr/>
        </p:nvPicPr>
        <p:blipFill>
          <a:blip r:embed="rId3"/>
          <a:srcRect r="9338"/>
          <a:stretch>
            <a:fillRect/>
          </a:stretch>
        </p:blipFill>
        <p:spPr>
          <a:xfrm>
            <a:off x="6411912" y="3259534"/>
            <a:ext cx="11560099" cy="9076351"/>
          </a:xfrm>
          <a:prstGeom prst="rect">
            <a:avLst/>
          </a:prstGeom>
          <a:ln w="12700">
            <a:miter lim="400000"/>
          </a:ln>
        </p:spPr>
      </p:pic>
      <p:pic>
        <p:nvPicPr>
          <p:cNvPr id="231" name="Image" descr="Image"/>
          <p:cNvPicPr>
            <a:picLocks noChangeAspect="1"/>
          </p:cNvPicPr>
          <p:nvPr/>
        </p:nvPicPr>
        <p:blipFill>
          <a:blip r:embed="rId4"/>
          <a:stretch>
            <a:fillRect/>
          </a:stretch>
        </p:blipFill>
        <p:spPr>
          <a:xfrm>
            <a:off x="10523496" y="7858043"/>
            <a:ext cx="917412" cy="1597732"/>
          </a:xfrm>
          <a:prstGeom prst="rect">
            <a:avLst/>
          </a:prstGeom>
          <a:ln w="12700">
            <a:miter lim="400000"/>
          </a:ln>
        </p:spPr>
      </p:pic>
      <p:sp>
        <p:nvSpPr>
          <p:cNvPr id="232" name="created with mapchart.net"/>
          <p:cNvSpPr txBox="1"/>
          <p:nvPr/>
        </p:nvSpPr>
        <p:spPr>
          <a:xfrm>
            <a:off x="6545901" y="11827248"/>
            <a:ext cx="3307843" cy="411733"/>
          </a:xfrm>
          <a:prstGeom prst="rect">
            <a:avLst/>
          </a:prstGeom>
          <a:solidFill>
            <a:srgbClr val="F0F0F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lvl1pPr>
          </a:lstStyle>
          <a:p>
            <a:r>
              <a:t>created with mapchart.net</a:t>
            </a:r>
          </a:p>
        </p:txBody>
      </p:sp>
      <p:sp>
        <p:nvSpPr>
          <p:cNvPr id="233" name="Square"/>
          <p:cNvSpPr/>
          <p:nvPr/>
        </p:nvSpPr>
        <p:spPr>
          <a:xfrm>
            <a:off x="12690738" y="11223425"/>
            <a:ext cx="571501" cy="571501"/>
          </a:xfrm>
          <a:prstGeom prst="rect">
            <a:avLst/>
          </a:prstGeom>
          <a:solidFill>
            <a:srgbClr val="D3B53C"/>
          </a:solidFill>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4" name="2016"/>
          <p:cNvSpPr txBox="1"/>
          <p:nvPr/>
        </p:nvSpPr>
        <p:spPr>
          <a:xfrm>
            <a:off x="11711177" y="3497296"/>
            <a:ext cx="961645"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2016</a:t>
            </a:r>
          </a:p>
        </p:txBody>
      </p:sp>
      <p:sp>
        <p:nvSpPr>
          <p:cNvPr id="235" name="Rounded Rectangle"/>
          <p:cNvSpPr/>
          <p:nvPr/>
        </p:nvSpPr>
        <p:spPr>
          <a:xfrm>
            <a:off x="16119890" y="8123686"/>
            <a:ext cx="7386826" cy="1713663"/>
          </a:xfrm>
          <a:prstGeom prst="roundRect">
            <a:avLst>
              <a:gd name="adj" fmla="val 41260"/>
            </a:avLst>
          </a:prstGeom>
          <a:solidFill>
            <a:srgbClr val="FFFFFF">
              <a:alpha val="9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6" name="Prymnesium X Factors…"/>
          <p:cNvSpPr txBox="1"/>
          <p:nvPr/>
        </p:nvSpPr>
        <p:spPr>
          <a:xfrm>
            <a:off x="16322612" y="8471501"/>
            <a:ext cx="6981380" cy="10180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i="1"/>
            </a:pPr>
            <a:r>
              <a:t>Prymnesium </a:t>
            </a:r>
            <a:r>
              <a:rPr i="0"/>
              <a:t>X Factors</a:t>
            </a:r>
          </a:p>
          <a:p>
            <a:pPr>
              <a:defRPr b="0"/>
            </a:pPr>
            <a:r>
              <a:t>life cycle and genetic diversity</a:t>
            </a:r>
          </a:p>
        </p:txBody>
      </p:sp>
      <p:sp>
        <p:nvSpPr>
          <p:cNvPr id="237" name="P. parvum distribution in the USA"/>
          <p:cNvSpPr txBox="1">
            <a:spLocks noGrp="1"/>
          </p:cNvSpPr>
          <p:nvPr>
            <p:ph type="title"/>
          </p:nvPr>
        </p:nvSpPr>
        <p:spPr>
          <a:prstGeom prst="rect">
            <a:avLst/>
          </a:prstGeom>
        </p:spPr>
        <p:txBody>
          <a:bodyPr/>
          <a:lstStyle/>
          <a:p>
            <a:pPr defTabSz="792479">
              <a:defRPr sz="10752" i="1">
                <a:latin typeface="Helvetica Neue"/>
                <a:ea typeface="Helvetica Neue"/>
                <a:cs typeface="Helvetica Neue"/>
                <a:sym typeface="Helvetica Neue"/>
              </a:defRPr>
            </a:pPr>
            <a:r>
              <a:t>P. parvum</a:t>
            </a:r>
            <a:r>
              <a:rPr i="0">
                <a:latin typeface="+mn-lt"/>
                <a:ea typeface="+mn-ea"/>
                <a:cs typeface="+mn-cs"/>
                <a:sym typeface="Helvetica Neue Medium"/>
              </a:rPr>
              <a:t> distribution in the USA</a:t>
            </a:r>
          </a:p>
        </p:txBody>
      </p:sp>
      <p:sp>
        <p:nvSpPr>
          <p:cNvPr id="238" name="Prymnesium detected in 23 states…"/>
          <p:cNvSpPr txBox="1"/>
          <p:nvPr/>
        </p:nvSpPr>
        <p:spPr>
          <a:xfrm>
            <a:off x="13467755" y="11208632"/>
            <a:ext cx="6281167" cy="1030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r>
              <a:rPr i="1"/>
              <a:t>Prymnesium</a:t>
            </a:r>
            <a:r>
              <a:t> detected in 23 states</a:t>
            </a:r>
          </a:p>
          <a:p>
            <a:pPr algn="l"/>
            <a:r>
              <a:t>(Roelke et al 2016)</a:t>
            </a:r>
          </a:p>
        </p:txBody>
      </p:sp>
      <p:sp>
        <p:nvSpPr>
          <p:cNvPr id="239" name="Rounded Rectangle"/>
          <p:cNvSpPr/>
          <p:nvPr/>
        </p:nvSpPr>
        <p:spPr>
          <a:xfrm>
            <a:off x="1650179" y="3758616"/>
            <a:ext cx="7386826" cy="4256533"/>
          </a:xfrm>
          <a:prstGeom prst="roundRect">
            <a:avLst>
              <a:gd name="adj" fmla="val 16611"/>
            </a:avLst>
          </a:prstGeom>
          <a:solidFill>
            <a:srgbClr val="FFFFFF">
              <a:alpha val="95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0" name="Factors associated with increased Prymnesium blooms…"/>
          <p:cNvSpPr txBox="1"/>
          <p:nvPr/>
        </p:nvSpPr>
        <p:spPr>
          <a:xfrm>
            <a:off x="1852902" y="4215816"/>
            <a:ext cx="6981380" cy="379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Factors associated with increased </a:t>
            </a:r>
            <a:r>
              <a:rPr i="1"/>
              <a:t>Prymnesium </a:t>
            </a:r>
            <a:r>
              <a:t>blooms</a:t>
            </a:r>
          </a:p>
          <a:p>
            <a:r>
              <a:t>(Tábora-Sarmiento et al. 2022 )</a:t>
            </a:r>
          </a:p>
          <a:p>
            <a:endParaRPr/>
          </a:p>
          <a:p>
            <a:pPr>
              <a:defRPr b="0"/>
            </a:pPr>
            <a:r>
              <a:t>higher salinity</a:t>
            </a:r>
          </a:p>
          <a:p>
            <a:pPr>
              <a:defRPr b="0"/>
            </a:pPr>
            <a:r>
              <a:t>decreased wetland cover</a:t>
            </a:r>
          </a:p>
          <a:p>
            <a:pPr>
              <a:defRPr b="0"/>
            </a:pPr>
            <a:r>
              <a:t>increased use of Glyphosate herbicides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P. parvum chemotypes and evolution"/>
          <p:cNvSpPr txBox="1">
            <a:spLocks noGrp="1"/>
          </p:cNvSpPr>
          <p:nvPr>
            <p:ph type="title"/>
          </p:nvPr>
        </p:nvSpPr>
        <p:spPr>
          <a:prstGeom prst="rect">
            <a:avLst/>
          </a:prstGeom>
        </p:spPr>
        <p:txBody>
          <a:bodyPr/>
          <a:lstStyle/>
          <a:p>
            <a:pPr defTabSz="709930">
              <a:defRPr sz="9632"/>
            </a:pPr>
            <a:r>
              <a:rPr i="1">
                <a:latin typeface="Helvetica Neue"/>
                <a:ea typeface="Helvetica Neue"/>
                <a:cs typeface="Helvetica Neue"/>
                <a:sym typeface="Helvetica Neue"/>
              </a:rPr>
              <a:t>P. parvum</a:t>
            </a:r>
            <a:r>
              <a:t> chemotypes and evolution</a:t>
            </a:r>
          </a:p>
        </p:txBody>
      </p:sp>
      <p:pic>
        <p:nvPicPr>
          <p:cNvPr id="245" name="Image" descr="Image"/>
          <p:cNvPicPr>
            <a:picLocks noChangeAspect="1"/>
          </p:cNvPicPr>
          <p:nvPr/>
        </p:nvPicPr>
        <p:blipFill>
          <a:blip r:embed="rId3"/>
          <a:stretch>
            <a:fillRect/>
          </a:stretch>
        </p:blipFill>
        <p:spPr>
          <a:xfrm>
            <a:off x="2460437" y="2697830"/>
            <a:ext cx="13276797" cy="2706070"/>
          </a:xfrm>
          <a:prstGeom prst="rect">
            <a:avLst/>
          </a:prstGeom>
          <a:ln w="12700">
            <a:miter lim="400000"/>
          </a:ln>
        </p:spPr>
      </p:pic>
      <p:pic>
        <p:nvPicPr>
          <p:cNvPr id="246" name="Image" descr="Image"/>
          <p:cNvPicPr>
            <a:picLocks noChangeAspect="1"/>
          </p:cNvPicPr>
          <p:nvPr/>
        </p:nvPicPr>
        <p:blipFill>
          <a:blip r:embed="rId4"/>
          <a:stretch>
            <a:fillRect/>
          </a:stretch>
        </p:blipFill>
        <p:spPr>
          <a:xfrm>
            <a:off x="8028816" y="6206811"/>
            <a:ext cx="6614167" cy="3858264"/>
          </a:xfrm>
          <a:prstGeom prst="rect">
            <a:avLst/>
          </a:prstGeom>
          <a:ln w="12700">
            <a:miter lim="400000"/>
          </a:ln>
        </p:spPr>
      </p:pic>
      <p:sp>
        <p:nvSpPr>
          <p:cNvPr id="247" name="B-type prymnesins…"/>
          <p:cNvSpPr txBox="1"/>
          <p:nvPr/>
        </p:nvSpPr>
        <p:spPr>
          <a:xfrm>
            <a:off x="15615163" y="7385818"/>
            <a:ext cx="3826003" cy="1500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7570B3"/>
                </a:solidFill>
              </a:defRPr>
            </a:pPr>
            <a:r>
              <a:t>B-type prymnesins</a:t>
            </a:r>
          </a:p>
          <a:p>
            <a:pPr>
              <a:defRPr>
                <a:solidFill>
                  <a:srgbClr val="7570B3"/>
                </a:solidFill>
              </a:defRPr>
            </a:pPr>
            <a:r>
              <a:t>(prymnesin-B1)</a:t>
            </a:r>
          </a:p>
          <a:p>
            <a:pPr>
              <a:defRPr>
                <a:solidFill>
                  <a:srgbClr val="7570B3"/>
                </a:solidFill>
              </a:defRPr>
            </a:pPr>
            <a:r>
              <a:t>85 carbon backbone</a:t>
            </a:r>
          </a:p>
        </p:txBody>
      </p:sp>
      <p:sp>
        <p:nvSpPr>
          <p:cNvPr id="248" name="A-type prymnesins…"/>
          <p:cNvSpPr txBox="1"/>
          <p:nvPr/>
        </p:nvSpPr>
        <p:spPr>
          <a:xfrm>
            <a:off x="15615163" y="3903651"/>
            <a:ext cx="3826003" cy="1500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D95F02"/>
                </a:solidFill>
              </a:defRPr>
            </a:pPr>
            <a:r>
              <a:t>A-type prymnesins</a:t>
            </a:r>
          </a:p>
          <a:p>
            <a:pPr>
              <a:defRPr>
                <a:solidFill>
                  <a:srgbClr val="D95F02"/>
                </a:solidFill>
              </a:defRPr>
            </a:pPr>
            <a:r>
              <a:t>(prymnesin-2)</a:t>
            </a:r>
          </a:p>
          <a:p>
            <a:pPr>
              <a:defRPr>
                <a:solidFill>
                  <a:srgbClr val="D95F02"/>
                </a:solidFill>
              </a:defRPr>
            </a:pPr>
            <a:r>
              <a:t>91 carbon backbone</a:t>
            </a:r>
          </a:p>
        </p:txBody>
      </p:sp>
      <p:sp>
        <p:nvSpPr>
          <p:cNvPr id="249" name="C-type prymnesins…"/>
          <p:cNvSpPr txBox="1"/>
          <p:nvPr/>
        </p:nvSpPr>
        <p:spPr>
          <a:xfrm>
            <a:off x="15615163" y="10867986"/>
            <a:ext cx="3826003" cy="103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1B9E77"/>
                </a:solidFill>
              </a:defRPr>
            </a:pPr>
            <a:r>
              <a:t>C-type prymnesins</a:t>
            </a:r>
          </a:p>
          <a:p>
            <a:pPr>
              <a:defRPr>
                <a:solidFill>
                  <a:srgbClr val="1B9E77"/>
                </a:solidFill>
              </a:defRPr>
            </a:pPr>
            <a:r>
              <a:t>83 carbon backbone</a:t>
            </a:r>
          </a:p>
        </p:txBody>
      </p:sp>
      <p:sp>
        <p:nvSpPr>
          <p:cNvPr id="250" name="???"/>
          <p:cNvSpPr/>
          <p:nvPr/>
        </p:nvSpPr>
        <p:spPr>
          <a:xfrm>
            <a:off x="10885880" y="10633037"/>
            <a:ext cx="3126065" cy="1500249"/>
          </a:xfrm>
          <a:prstGeom prst="roundRect">
            <a:avLst>
              <a:gd name="adj" fmla="val 12698"/>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 </a:t>
            </a:r>
          </a:p>
        </p:txBody>
      </p:sp>
      <p:sp>
        <p:nvSpPr>
          <p:cNvPr id="251" name="Igarashi et al. 1996, 1999…"/>
          <p:cNvSpPr txBox="1"/>
          <p:nvPr/>
        </p:nvSpPr>
        <p:spPr>
          <a:xfrm>
            <a:off x="598742" y="12216795"/>
            <a:ext cx="4573906" cy="103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Igarashi et al. 1996, 1999</a:t>
            </a:r>
          </a:p>
          <a:p>
            <a:r>
              <a:t>Rasmussen et al. 2016</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3427</Words>
  <Application>Microsoft Macintosh PowerPoint</Application>
  <PresentationFormat>Custom</PresentationFormat>
  <Paragraphs>351</Paragraphs>
  <Slides>29</Slides>
  <Notes>29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Helvetica</vt:lpstr>
      <vt:lpstr>Helvetica Neue</vt:lpstr>
      <vt:lpstr>Helvetica Neue Light</vt:lpstr>
      <vt:lpstr>Helvetica Neue Medium</vt:lpstr>
      <vt:lpstr>White</vt:lpstr>
      <vt:lpstr>Extreme diversity and cryptic species in the toxic bloom-forming alga Prymnesium parvum</vt:lpstr>
      <vt:lpstr>P. parvum is a photosynthetic predator</vt:lpstr>
      <vt:lpstr>Variation in feeding behavior in P. parvum</vt:lpstr>
      <vt:lpstr>2022 Odra River Catastrophe (Germany &amp; Poland) </vt:lpstr>
      <vt:lpstr>P. parvum distribution in the USA</vt:lpstr>
      <vt:lpstr>P. parvum distribution in the USA</vt:lpstr>
      <vt:lpstr>P. parvum distribution in the USA</vt:lpstr>
      <vt:lpstr>P. parvum distribution in the USA</vt:lpstr>
      <vt:lpstr>P. parvum chemotypes and evolution</vt:lpstr>
      <vt:lpstr>P. parvum chemotypes and evolution</vt:lpstr>
      <vt:lpstr>Selecting a Prymnesium parvum reference strain for whole genome sequencing</vt:lpstr>
      <vt:lpstr>Selecting a Prymnesium parvum reference strain for whole genome sequencing</vt:lpstr>
      <vt:lpstr>Selecting a Prymnesium parvum reference strain for whole genome sequencing</vt:lpstr>
      <vt:lpstr>Selecting a Prymnesium parvum reference strain for whole genome sequencing</vt:lpstr>
      <vt:lpstr>P. parvum genome assemblies are highly contiguous</vt:lpstr>
      <vt:lpstr>P. parvum strain diversity</vt:lpstr>
      <vt:lpstr>P. parvum strain diversity</vt:lpstr>
      <vt:lpstr>P. parvum strain diversity</vt:lpstr>
      <vt:lpstr>P. parvum strain diversity</vt:lpstr>
      <vt:lpstr>Genome diversity in P. parvum</vt:lpstr>
      <vt:lpstr>Genome diversity in P. parvum</vt:lpstr>
      <vt:lpstr>Genome diversity in P. parvum</vt:lpstr>
      <vt:lpstr>Genome diversity in P. parvum</vt:lpstr>
      <vt:lpstr>Genome diversity in P. parvum</vt:lpstr>
      <vt:lpstr>Existence of cryptic diversity has implications for ecological and biochemical studies of 'Prymnesium parvum'</vt:lpstr>
      <vt:lpstr>Survey of Texas blooms 2018-2020</vt:lpstr>
      <vt:lpstr>Survey of Texas blooms 2018-2020</vt:lpstr>
      <vt:lpstr>P. parvum blooms are diverse assemblages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Extreme diversity and cryptic species in the toxic bloom-forming alga Prymnesium parvum</dc:title>
  <cp:lastModifiedBy>Wisecaver, Jennifer H</cp:lastModifiedBy>
  <cp:revision>1</cp:revision>
  <dcterms:modified xsi:type="dcterms:W3CDTF">2024-02-08T19:31:25Z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2024-02-08T19:31:25Z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9e3070b2-f8a2-46ea-8aed-5da2f0b0ced5</vt:lpwstr>
  </property>
  <property fmtid="{D5CDD505-2E9C-101B-9397-08002B2CF9AE}" pid="8" name="MSIP_Label_4044bd30-2ed7-4c9d-9d12-46200872a97b_ContentBits">
    <vt:lpwstr>0</vt:lpwstr>
  </property>
</Properties>
</file>